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7" r:id="rId2"/>
    <p:sldId id="260" r:id="rId3"/>
    <p:sldId id="261" r:id="rId4"/>
    <p:sldId id="262" r:id="rId5"/>
    <p:sldId id="263" r:id="rId6"/>
    <p:sldId id="264" r:id="rId7"/>
    <p:sldId id="32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58901" y="228536"/>
            <a:ext cx="8201025" cy="6345555"/>
          </a:xfrm>
          <a:custGeom>
            <a:avLst/>
            <a:gdLst/>
            <a:ahLst/>
            <a:cxnLst/>
            <a:rect l="l" t="t" r="r" b="b"/>
            <a:pathLst>
              <a:path w="8201025" h="6345555">
                <a:moveTo>
                  <a:pt x="8200898" y="0"/>
                </a:moveTo>
                <a:lnTo>
                  <a:pt x="0" y="0"/>
                </a:lnTo>
                <a:lnTo>
                  <a:pt x="0" y="6345301"/>
                </a:lnTo>
                <a:lnTo>
                  <a:pt x="8200898" y="6345301"/>
                </a:lnTo>
                <a:lnTo>
                  <a:pt x="82008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1614" y="3080969"/>
            <a:ext cx="5160771" cy="63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38350" y="3533394"/>
            <a:ext cx="6067298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58901" y="228536"/>
            <a:ext cx="8201025" cy="6345555"/>
          </a:xfrm>
          <a:custGeom>
            <a:avLst/>
            <a:gdLst/>
            <a:ahLst/>
            <a:cxnLst/>
            <a:rect l="l" t="t" r="r" b="b"/>
            <a:pathLst>
              <a:path w="8201025" h="6345555">
                <a:moveTo>
                  <a:pt x="8200898" y="0"/>
                </a:moveTo>
                <a:lnTo>
                  <a:pt x="0" y="0"/>
                </a:lnTo>
                <a:lnTo>
                  <a:pt x="0" y="6345301"/>
                </a:lnTo>
                <a:lnTo>
                  <a:pt x="8200898" y="6345301"/>
                </a:lnTo>
                <a:lnTo>
                  <a:pt x="82008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472D3-494E-438C-8F67-9740BF4E9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64A364-5431-4716-BB00-50251FDD4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ABAA8-5052-4C04-830C-91781EC9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D3D9F914-2758-47EE-868A-1E1EFE24951D}" type="datetimeFigureOut">
              <a:rPr lang="es-EC" smtClean="0"/>
              <a:t>28/10/2024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CE92C-16B7-4DD3-BBAF-BD2E1AFA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8C8AD1-8F36-44F0-9AC5-D2849AE1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59C2292-B63A-492F-A163-AD1D01C00A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450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10550" y="282575"/>
            <a:ext cx="642620" cy="1600200"/>
          </a:xfrm>
          <a:custGeom>
            <a:avLst/>
            <a:gdLst/>
            <a:ahLst/>
            <a:cxnLst/>
            <a:rect l="l" t="t" r="r" b="b"/>
            <a:pathLst>
              <a:path w="642620" h="1600200">
                <a:moveTo>
                  <a:pt x="642099" y="0"/>
                </a:moveTo>
                <a:lnTo>
                  <a:pt x="0" y="0"/>
                </a:lnTo>
                <a:lnTo>
                  <a:pt x="0" y="1600200"/>
                </a:lnTo>
                <a:lnTo>
                  <a:pt x="642099" y="1600200"/>
                </a:lnTo>
                <a:lnTo>
                  <a:pt x="642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20" y="349592"/>
            <a:ext cx="1009650" cy="83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766" y="1854200"/>
            <a:ext cx="8601075" cy="473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hyperlink" Target="https://youtu.be/ovhYcgm3gpg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8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A84E0-584A-4D9F-A316-26F3C0E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362" y="2797225"/>
            <a:ext cx="6626915" cy="692497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919894-99FF-4C67-9E38-0B0BD1DC7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https://d3tzquc2mg6gjq.cloudfront.net/assets/courseware/v1/0145e68a33704de0d535a2b4aebc699c/asset-v1:ESPOL+CE1+2024-1S+type@asset+block/portada-com-efectiva-1_-_copia.png">
            <a:extLst>
              <a:ext uri="{FF2B5EF4-FFF2-40B4-BE49-F238E27FC236}">
                <a16:creationId xmlns:a16="http://schemas.microsoft.com/office/drawing/2014/main" id="{A6DCB0E8-51C5-43C2-97F7-E98FFC08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52400"/>
            <a:ext cx="8835887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C5BFA-E7B1-4EAF-AA72-34BA3BD0070C}"/>
              </a:ext>
            </a:extLst>
          </p:cNvPr>
          <p:cNvSpPr txBox="1"/>
          <p:nvPr/>
        </p:nvSpPr>
        <p:spPr>
          <a:xfrm>
            <a:off x="3810000" y="5791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https://www.facebook.com/CEIACATLAN/videos/570317224458534</a:t>
            </a:r>
          </a:p>
        </p:txBody>
      </p:sp>
    </p:spTree>
    <p:extLst>
      <p:ext uri="{BB962C8B-B14F-4D97-AF65-F5344CB8AC3E}">
        <p14:creationId xmlns:p14="http://schemas.microsoft.com/office/powerpoint/2010/main" val="421877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901" y="228536"/>
            <a:ext cx="8201025" cy="6345555"/>
          </a:xfrm>
          <a:custGeom>
            <a:avLst/>
            <a:gdLst/>
            <a:ahLst/>
            <a:cxnLst/>
            <a:rect l="l" t="t" r="r" b="b"/>
            <a:pathLst>
              <a:path w="8201025" h="6345555">
                <a:moveTo>
                  <a:pt x="8200898" y="0"/>
                </a:moveTo>
                <a:lnTo>
                  <a:pt x="0" y="0"/>
                </a:lnTo>
                <a:lnTo>
                  <a:pt x="0" y="6345301"/>
                </a:lnTo>
                <a:lnTo>
                  <a:pt x="8200898" y="6345301"/>
                </a:lnTo>
                <a:lnTo>
                  <a:pt x="82008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5629" y="3563823"/>
            <a:ext cx="597471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Teoría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objetiva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Teoría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subjetiva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643" y="1036637"/>
            <a:ext cx="3502025" cy="40068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5"/>
              </a:spcBef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Teoría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objetiva/cuantitativa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1401" y="1027239"/>
            <a:ext cx="3502025" cy="40068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05"/>
              </a:spcBef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Teoría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subjetiva/cualitativa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643" y="2627122"/>
            <a:ext cx="3502025" cy="107759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00965" marR="96520" indent="-1905" algn="ctr">
              <a:lnSpc>
                <a:spcPct val="100000"/>
              </a:lnSpc>
              <a:spcBef>
                <a:spcPts val="345"/>
              </a:spcBef>
            </a:pPr>
            <a:r>
              <a:rPr sz="1600" spc="60" dirty="0">
                <a:latin typeface="Cambria"/>
                <a:cs typeface="Cambria"/>
              </a:rPr>
              <a:t>Hay </a:t>
            </a:r>
            <a:r>
              <a:rPr sz="1600" spc="35" dirty="0">
                <a:latin typeface="Cambria"/>
                <a:cs typeface="Cambria"/>
              </a:rPr>
              <a:t>una </a:t>
            </a:r>
            <a:r>
              <a:rPr sz="1600" spc="65" dirty="0">
                <a:latin typeface="Cambria"/>
                <a:cs typeface="Cambria"/>
              </a:rPr>
              <a:t>realidad </a:t>
            </a:r>
            <a:r>
              <a:rPr sz="1600" spc="55" dirty="0">
                <a:latin typeface="Cambria"/>
                <a:cs typeface="Cambria"/>
              </a:rPr>
              <a:t>única </a:t>
            </a:r>
            <a:r>
              <a:rPr sz="1600" spc="95" dirty="0">
                <a:latin typeface="Cambria"/>
                <a:cs typeface="Cambria"/>
              </a:rPr>
              <a:t>y </a:t>
            </a:r>
            <a:r>
              <a:rPr sz="1600" spc="55" dirty="0">
                <a:latin typeface="Cambria"/>
                <a:cs typeface="Cambria"/>
              </a:rPr>
              <a:t>objetiva 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que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105" dirty="0">
                <a:latin typeface="Cambria"/>
                <a:cs typeface="Cambria"/>
              </a:rPr>
              <a:t>puede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ser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descubierta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través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los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sentidos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1401" y="2627122"/>
            <a:ext cx="3502025" cy="107759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0650" marR="113664" indent="635" algn="ctr">
              <a:lnSpc>
                <a:spcPct val="100000"/>
              </a:lnSpc>
              <a:spcBef>
                <a:spcPts val="305"/>
              </a:spcBef>
            </a:pPr>
            <a:r>
              <a:rPr sz="1600" spc="60" dirty="0">
                <a:latin typeface="Cambria"/>
                <a:cs typeface="Cambria"/>
              </a:rPr>
              <a:t>Hay </a:t>
            </a:r>
            <a:r>
              <a:rPr sz="1600" spc="35" dirty="0">
                <a:latin typeface="Cambria"/>
                <a:cs typeface="Cambria"/>
              </a:rPr>
              <a:t>una </a:t>
            </a:r>
            <a:r>
              <a:rPr sz="1600" spc="65" dirty="0">
                <a:latin typeface="Cambria"/>
                <a:cs typeface="Cambria"/>
              </a:rPr>
              <a:t>realidad </a:t>
            </a:r>
            <a:r>
              <a:rPr sz="1600" spc="50" dirty="0">
                <a:latin typeface="Cambria"/>
                <a:cs typeface="Cambria"/>
              </a:rPr>
              <a:t>subjetiva </a:t>
            </a:r>
            <a:r>
              <a:rPr sz="1600" spc="85" dirty="0">
                <a:latin typeface="Cambria"/>
                <a:cs typeface="Cambria"/>
              </a:rPr>
              <a:t>que 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descubrir con </a:t>
            </a:r>
            <a:r>
              <a:rPr sz="1600" spc="45" dirty="0">
                <a:latin typeface="Cambria"/>
                <a:cs typeface="Cambria"/>
              </a:rPr>
              <a:t>múltiples </a:t>
            </a:r>
            <a:r>
              <a:rPr sz="1600" spc="50" dirty="0">
                <a:latin typeface="Cambria"/>
                <a:cs typeface="Cambria"/>
              </a:rPr>
              <a:t> s</a:t>
            </a:r>
            <a:r>
              <a:rPr sz="1600" spc="30" dirty="0">
                <a:latin typeface="Cambria"/>
                <a:cs typeface="Cambria"/>
              </a:rPr>
              <a:t>i</a:t>
            </a:r>
            <a:r>
              <a:rPr sz="1600" spc="110" dirty="0">
                <a:latin typeface="Cambria"/>
                <a:cs typeface="Cambria"/>
              </a:rPr>
              <a:t>g</a:t>
            </a:r>
            <a:r>
              <a:rPr sz="1600" spc="114" dirty="0">
                <a:latin typeface="Cambria"/>
                <a:cs typeface="Cambria"/>
              </a:rPr>
              <a:t>n</a:t>
            </a:r>
            <a:r>
              <a:rPr sz="1600" spc="30" dirty="0">
                <a:latin typeface="Cambria"/>
                <a:cs typeface="Cambria"/>
              </a:rPr>
              <a:t>i</a:t>
            </a:r>
            <a:r>
              <a:rPr sz="1600" spc="15" dirty="0">
                <a:latin typeface="Cambria"/>
                <a:cs typeface="Cambria"/>
              </a:rPr>
              <a:t>f</a:t>
            </a:r>
            <a:r>
              <a:rPr sz="1600" spc="10" dirty="0">
                <a:latin typeface="Cambria"/>
                <a:cs typeface="Cambria"/>
              </a:rPr>
              <a:t>i</a:t>
            </a:r>
            <a:r>
              <a:rPr sz="1600" spc="95" dirty="0">
                <a:latin typeface="Cambria"/>
                <a:cs typeface="Cambria"/>
              </a:rPr>
              <a:t>c</a:t>
            </a:r>
            <a:r>
              <a:rPr sz="1600" spc="90" dirty="0">
                <a:latin typeface="Cambria"/>
                <a:cs typeface="Cambria"/>
              </a:rPr>
              <a:t>a</a:t>
            </a:r>
            <a:r>
              <a:rPr sz="1600" spc="95" dirty="0">
                <a:latin typeface="Cambria"/>
                <a:cs typeface="Cambria"/>
              </a:rPr>
              <a:t>d</a:t>
            </a:r>
            <a:r>
              <a:rPr sz="1600" spc="80" dirty="0">
                <a:latin typeface="Cambria"/>
                <a:cs typeface="Cambria"/>
              </a:rPr>
              <a:t>o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.</a:t>
            </a:r>
            <a:r>
              <a:rPr sz="1600" spc="-17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N</a:t>
            </a:r>
            <a:r>
              <a:rPr sz="1600" spc="60" dirty="0">
                <a:latin typeface="Cambria"/>
                <a:cs typeface="Cambria"/>
              </a:rPr>
              <a:t>o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45" dirty="0">
                <a:latin typeface="Cambria"/>
                <a:cs typeface="Cambria"/>
              </a:rPr>
              <a:t>s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p</a:t>
            </a:r>
            <a:r>
              <a:rPr sz="1600" spc="80" dirty="0">
                <a:latin typeface="Cambria"/>
                <a:cs typeface="Cambria"/>
              </a:rPr>
              <a:t>o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30" dirty="0">
                <a:latin typeface="Cambria"/>
                <a:cs typeface="Cambria"/>
              </a:rPr>
              <a:t>i</a:t>
            </a:r>
            <a:r>
              <a:rPr sz="1600" spc="125" dirty="0">
                <a:latin typeface="Cambria"/>
                <a:cs typeface="Cambria"/>
              </a:rPr>
              <a:t>b</a:t>
            </a:r>
            <a:r>
              <a:rPr sz="1600" spc="40" dirty="0">
                <a:latin typeface="Cambria"/>
                <a:cs typeface="Cambria"/>
              </a:rPr>
              <a:t>l</a:t>
            </a:r>
            <a:r>
              <a:rPr sz="1600" spc="140" dirty="0">
                <a:latin typeface="Cambria"/>
                <a:cs typeface="Cambria"/>
              </a:rPr>
              <a:t>e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95" dirty="0">
                <a:latin typeface="Cambria"/>
                <a:cs typeface="Cambria"/>
              </a:rPr>
              <a:t>pa</a:t>
            </a:r>
            <a:r>
              <a:rPr sz="1600" spc="-45" dirty="0">
                <a:latin typeface="Cambria"/>
                <a:cs typeface="Cambria"/>
              </a:rPr>
              <a:t>r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5" dirty="0">
                <a:latin typeface="Cambria"/>
                <a:cs typeface="Cambria"/>
              </a:rPr>
              <a:t>r  </a:t>
            </a:r>
            <a:r>
              <a:rPr sz="1600" spc="80" dirty="0">
                <a:latin typeface="Cambria"/>
                <a:cs typeface="Cambria"/>
              </a:rPr>
              <a:t>el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conocimiento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del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sujeto.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5098" y="2057514"/>
            <a:ext cx="6994525" cy="277495"/>
          </a:xfrm>
          <a:custGeom>
            <a:avLst/>
            <a:gdLst/>
            <a:ahLst/>
            <a:cxnLst/>
            <a:rect l="l" t="t" r="r" b="b"/>
            <a:pathLst>
              <a:path w="6994525" h="277494">
                <a:moveTo>
                  <a:pt x="0" y="276999"/>
                </a:moveTo>
                <a:lnTo>
                  <a:pt x="6994017" y="276999"/>
                </a:lnTo>
                <a:lnTo>
                  <a:pt x="6994017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5149" y="2085289"/>
            <a:ext cx="693165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Cambria"/>
                <a:cs typeface="Cambria"/>
              </a:rPr>
              <a:t>¿Hay</a:t>
            </a:r>
            <a:r>
              <a:rPr sz="1200" spc="45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una</a:t>
            </a:r>
            <a:r>
              <a:rPr sz="1200" spc="45" dirty="0">
                <a:latin typeface="Cambria"/>
                <a:cs typeface="Cambria"/>
              </a:rPr>
              <a:t> realidad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que</a:t>
            </a:r>
            <a:r>
              <a:rPr sz="1200" spc="40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conocer,</a:t>
            </a:r>
            <a:r>
              <a:rPr sz="1200" spc="-8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40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bien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existe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una</a:t>
            </a:r>
            <a:r>
              <a:rPr sz="1200" spc="40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realidad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que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descubrir,</a:t>
            </a:r>
            <a:r>
              <a:rPr sz="1200" spc="-55" dirty="0">
                <a:latin typeface="Cambria"/>
                <a:cs typeface="Cambria"/>
              </a:rPr>
              <a:t> </a:t>
            </a:r>
            <a:r>
              <a:rPr sz="1200" spc="25" dirty="0">
                <a:latin typeface="Cambria"/>
                <a:cs typeface="Cambria"/>
              </a:rPr>
              <a:t>construir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100" dirty="0">
                <a:latin typeface="Cambria"/>
                <a:cs typeface="Cambria"/>
              </a:rPr>
              <a:t>e</a:t>
            </a:r>
            <a:r>
              <a:rPr sz="1200" spc="40" dirty="0">
                <a:latin typeface="Cambria"/>
                <a:cs typeface="Cambria"/>
              </a:rPr>
              <a:t> </a:t>
            </a:r>
            <a:r>
              <a:rPr sz="1200" spc="25" dirty="0">
                <a:latin typeface="Cambria"/>
                <a:cs typeface="Cambria"/>
              </a:rPr>
              <a:t>interpretar?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576" y="2044814"/>
            <a:ext cx="389890" cy="302895"/>
            <a:chOff x="575576" y="2044814"/>
            <a:chExt cx="389890" cy="302895"/>
          </a:xfrm>
        </p:grpSpPr>
        <p:sp>
          <p:nvSpPr>
            <p:cNvPr id="11" name="object 11"/>
            <p:cNvSpPr/>
            <p:nvPr/>
          </p:nvSpPr>
          <p:spPr>
            <a:xfrm>
              <a:off x="588276" y="2057514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4">
                  <a:moveTo>
                    <a:pt x="364172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64172" y="276999"/>
                  </a:lnTo>
                  <a:lnTo>
                    <a:pt x="364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276" y="2057514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4">
                  <a:moveTo>
                    <a:pt x="0" y="276999"/>
                  </a:moveTo>
                  <a:lnTo>
                    <a:pt x="364172" y="276999"/>
                  </a:lnTo>
                  <a:lnTo>
                    <a:pt x="364172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8276" y="2057514"/>
            <a:ext cx="364490" cy="27749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643" y="4841595"/>
            <a:ext cx="3502025" cy="132397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66395" marR="358140" indent="-635" algn="ctr">
              <a:lnSpc>
                <a:spcPct val="100000"/>
              </a:lnSpc>
              <a:spcBef>
                <a:spcPts val="365"/>
              </a:spcBef>
            </a:pPr>
            <a:r>
              <a:rPr sz="1600" spc="55" dirty="0">
                <a:latin typeface="Cambria"/>
                <a:cs typeface="Cambria"/>
              </a:rPr>
              <a:t>El </a:t>
            </a:r>
            <a:r>
              <a:rPr sz="1600" spc="50" dirty="0">
                <a:latin typeface="Cambria"/>
                <a:cs typeface="Cambria"/>
              </a:rPr>
              <a:t>comportamiento </a:t>
            </a:r>
            <a:r>
              <a:rPr sz="1600" spc="45" dirty="0">
                <a:latin typeface="Cambria"/>
                <a:cs typeface="Cambria"/>
              </a:rPr>
              <a:t>está 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determinado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por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condiciones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p</a:t>
            </a:r>
            <a:r>
              <a:rPr sz="1600" spc="-20" dirty="0">
                <a:latin typeface="Cambria"/>
                <a:cs typeface="Cambria"/>
              </a:rPr>
              <a:t>r</a:t>
            </a:r>
            <a:r>
              <a:rPr sz="1600" spc="80" dirty="0">
                <a:latin typeface="Cambria"/>
                <a:cs typeface="Cambria"/>
              </a:rPr>
              <a:t>e</a:t>
            </a:r>
            <a:r>
              <a:rPr sz="1600" spc="55" dirty="0">
                <a:latin typeface="Cambria"/>
                <a:cs typeface="Cambria"/>
              </a:rPr>
              <a:t>v</a:t>
            </a:r>
            <a:r>
              <a:rPr sz="1600" spc="30" dirty="0">
                <a:latin typeface="Cambria"/>
                <a:cs typeface="Cambria"/>
              </a:rPr>
              <a:t>i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,</a:t>
            </a:r>
            <a:r>
              <a:rPr sz="1600" spc="-15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p</a:t>
            </a:r>
            <a:r>
              <a:rPr sz="1600" spc="80" dirty="0">
                <a:latin typeface="Cambria"/>
                <a:cs typeface="Cambria"/>
              </a:rPr>
              <a:t>o</a:t>
            </a:r>
            <a:r>
              <a:rPr sz="1600" spc="5" dirty="0">
                <a:latin typeface="Cambria"/>
                <a:cs typeface="Cambria"/>
              </a:rPr>
              <a:t>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l</a:t>
            </a:r>
            <a:r>
              <a:rPr sz="1600" spc="70" dirty="0">
                <a:latin typeface="Cambria"/>
                <a:cs typeface="Cambria"/>
              </a:rPr>
              <a:t>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h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-70" dirty="0">
                <a:latin typeface="Cambria"/>
                <a:cs typeface="Cambria"/>
              </a:rPr>
              <a:t>r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15" dirty="0">
                <a:latin typeface="Cambria"/>
                <a:cs typeface="Cambria"/>
              </a:rPr>
              <a:t>n</a:t>
            </a:r>
            <a:r>
              <a:rPr sz="1600" spc="95" dirty="0">
                <a:latin typeface="Cambria"/>
                <a:cs typeface="Cambria"/>
              </a:rPr>
              <a:t>c</a:t>
            </a:r>
            <a:r>
              <a:rPr sz="1600" spc="70" dirty="0">
                <a:latin typeface="Cambria"/>
                <a:cs typeface="Cambria"/>
              </a:rPr>
              <a:t>ia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y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30" dirty="0">
                <a:latin typeface="Cambria"/>
                <a:cs typeface="Cambria"/>
              </a:rPr>
              <a:t>l  </a:t>
            </a:r>
            <a:r>
              <a:rPr sz="1600" spc="70" dirty="0">
                <a:latin typeface="Cambria"/>
                <a:cs typeface="Cambria"/>
              </a:rPr>
              <a:t>ambiente.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1401" y="4841595"/>
            <a:ext cx="3502025" cy="132397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34010" marR="323850" algn="ctr">
              <a:lnSpc>
                <a:spcPct val="100000"/>
              </a:lnSpc>
              <a:spcBef>
                <a:spcPts val="315"/>
              </a:spcBef>
            </a:pPr>
            <a:r>
              <a:rPr sz="1600" spc="55" dirty="0">
                <a:latin typeface="Cambria"/>
                <a:cs typeface="Cambria"/>
              </a:rPr>
              <a:t>El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comportamiento</a:t>
            </a:r>
            <a:r>
              <a:rPr sz="1600" spc="-5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humano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es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pragmático.</a:t>
            </a:r>
            <a:endParaRPr sz="1600">
              <a:latin typeface="Cambria"/>
              <a:cs typeface="Cambria"/>
            </a:endParaRPr>
          </a:p>
          <a:p>
            <a:pPr marL="193675" marR="184785" indent="-3175" algn="ctr">
              <a:lnSpc>
                <a:spcPct val="100000"/>
              </a:lnSpc>
            </a:pPr>
            <a:r>
              <a:rPr sz="1600" spc="30" dirty="0">
                <a:latin typeface="Cambria"/>
                <a:cs typeface="Cambria"/>
              </a:rPr>
              <a:t>Los </a:t>
            </a:r>
            <a:r>
              <a:rPr sz="1600" spc="55" dirty="0">
                <a:latin typeface="Cambria"/>
                <a:cs typeface="Cambria"/>
              </a:rPr>
              <a:t>seres </a:t>
            </a:r>
            <a:r>
              <a:rPr sz="1600" spc="40" dirty="0">
                <a:latin typeface="Cambria"/>
                <a:cs typeface="Cambria"/>
              </a:rPr>
              <a:t>humanos </a:t>
            </a:r>
            <a:r>
              <a:rPr sz="1600" spc="45" dirty="0">
                <a:latin typeface="Cambria"/>
                <a:cs typeface="Cambria"/>
              </a:rPr>
              <a:t>son </a:t>
            </a:r>
            <a:r>
              <a:rPr sz="1600" spc="35" dirty="0">
                <a:latin typeface="Cambria"/>
                <a:cs typeface="Cambria"/>
              </a:rPr>
              <a:t>activos </a:t>
            </a:r>
            <a:r>
              <a:rPr sz="1600" spc="95" dirty="0">
                <a:latin typeface="Cambria"/>
                <a:cs typeface="Cambria"/>
              </a:rPr>
              <a:t>y </a:t>
            </a:r>
            <a:r>
              <a:rPr sz="1600" spc="100" dirty="0">
                <a:latin typeface="Cambria"/>
                <a:cs typeface="Cambria"/>
              </a:rPr>
              <a:t> capaces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tomar </a:t>
            </a:r>
            <a:r>
              <a:rPr sz="1600" spc="75" dirty="0">
                <a:latin typeface="Cambria"/>
                <a:cs typeface="Cambria"/>
              </a:rPr>
              <a:t>decisiones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que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afectan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su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propio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destino.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098" y="4395076"/>
            <a:ext cx="6994525" cy="277495"/>
          </a:xfrm>
          <a:custGeom>
            <a:avLst/>
            <a:gdLst/>
            <a:ahLst/>
            <a:cxnLst/>
            <a:rect l="l" t="t" r="r" b="b"/>
            <a:pathLst>
              <a:path w="6994525" h="277495">
                <a:moveTo>
                  <a:pt x="0" y="276999"/>
                </a:moveTo>
                <a:lnTo>
                  <a:pt x="6994017" y="276999"/>
                </a:lnTo>
                <a:lnTo>
                  <a:pt x="6994017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149" y="4423917"/>
            <a:ext cx="69316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Cambria"/>
                <a:cs typeface="Cambria"/>
              </a:rPr>
              <a:t>N</a:t>
            </a:r>
            <a:r>
              <a:rPr sz="1200" spc="55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25" dirty="0">
                <a:latin typeface="Cambria"/>
                <a:cs typeface="Cambria"/>
              </a:rPr>
              <a:t>l</a:t>
            </a:r>
            <a:r>
              <a:rPr sz="1200" spc="105" dirty="0">
                <a:latin typeface="Cambria"/>
                <a:cs typeface="Cambria"/>
              </a:rPr>
              <a:t>e</a:t>
            </a:r>
            <a:r>
              <a:rPr sz="1200" spc="-20" dirty="0">
                <a:latin typeface="Cambria"/>
                <a:cs typeface="Cambria"/>
              </a:rPr>
              <a:t>z</a:t>
            </a:r>
            <a:r>
              <a:rPr sz="1200" spc="50" dirty="0">
                <a:latin typeface="Cambria"/>
                <a:cs typeface="Cambria"/>
              </a:rPr>
              <a:t>a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h</a:t>
            </a:r>
            <a:r>
              <a:rPr sz="1200" spc="20" dirty="0">
                <a:latin typeface="Cambria"/>
                <a:cs typeface="Cambria"/>
              </a:rPr>
              <a:t>u</a:t>
            </a:r>
            <a:r>
              <a:rPr sz="1200" spc="25" dirty="0">
                <a:latin typeface="Cambria"/>
                <a:cs typeface="Cambria"/>
              </a:rPr>
              <a:t>m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20" dirty="0">
                <a:latin typeface="Cambria"/>
                <a:cs typeface="Cambria"/>
              </a:rPr>
              <a:t>n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30" dirty="0">
                <a:latin typeface="Cambria"/>
                <a:cs typeface="Cambria"/>
              </a:rPr>
              <a:t>:</a:t>
            </a:r>
            <a:r>
              <a:rPr sz="1200" spc="-114" dirty="0">
                <a:latin typeface="Cambria"/>
                <a:cs typeface="Cambria"/>
              </a:rPr>
              <a:t> </a:t>
            </a:r>
            <a:r>
              <a:rPr sz="1200" spc="95" dirty="0">
                <a:latin typeface="Cambria"/>
                <a:cs typeface="Cambria"/>
              </a:rPr>
              <a:t>d</a:t>
            </a:r>
            <a:r>
              <a:rPr sz="1200" spc="90" dirty="0">
                <a:latin typeface="Cambria"/>
                <a:cs typeface="Cambria"/>
              </a:rPr>
              <a:t>e</a:t>
            </a:r>
            <a:r>
              <a:rPr sz="1200" spc="20" dirty="0">
                <a:latin typeface="Cambria"/>
                <a:cs typeface="Cambria"/>
              </a:rPr>
              <a:t>t</a:t>
            </a:r>
            <a:r>
              <a:rPr sz="1200" spc="35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r</a:t>
            </a:r>
            <a:r>
              <a:rPr sz="1200" spc="30" dirty="0">
                <a:latin typeface="Cambria"/>
                <a:cs typeface="Cambria"/>
              </a:rPr>
              <a:t>m</a:t>
            </a:r>
            <a:r>
              <a:rPr sz="1200" spc="20" dirty="0">
                <a:latin typeface="Cambria"/>
                <a:cs typeface="Cambria"/>
              </a:rPr>
              <a:t>ini</a:t>
            </a:r>
            <a:r>
              <a:rPr sz="1200" spc="30" dirty="0">
                <a:latin typeface="Cambria"/>
                <a:cs typeface="Cambria"/>
              </a:rPr>
              <a:t>sm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p</a:t>
            </a:r>
            <a:r>
              <a:rPr sz="1200" spc="10" dirty="0">
                <a:latin typeface="Cambria"/>
                <a:cs typeface="Cambria"/>
              </a:rPr>
              <a:t>r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70" dirty="0">
                <a:latin typeface="Cambria"/>
                <a:cs typeface="Cambria"/>
              </a:rPr>
              <a:t>g</a:t>
            </a:r>
            <a:r>
              <a:rPr sz="1200" spc="110" dirty="0">
                <a:latin typeface="Cambria"/>
                <a:cs typeface="Cambria"/>
              </a:rPr>
              <a:t>m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i</a:t>
            </a:r>
            <a:r>
              <a:rPr sz="1200" spc="30" dirty="0">
                <a:latin typeface="Cambria"/>
                <a:cs typeface="Cambria"/>
              </a:rPr>
              <a:t>sm</a:t>
            </a:r>
            <a:r>
              <a:rPr sz="1200" spc="50" dirty="0">
                <a:latin typeface="Cambria"/>
                <a:cs typeface="Cambria"/>
              </a:rPr>
              <a:t>o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5576" y="4382376"/>
            <a:ext cx="389890" cy="302895"/>
            <a:chOff x="575576" y="4382376"/>
            <a:chExt cx="389890" cy="302895"/>
          </a:xfrm>
        </p:grpSpPr>
        <p:sp>
          <p:nvSpPr>
            <p:cNvPr id="19" name="object 19"/>
            <p:cNvSpPr/>
            <p:nvPr/>
          </p:nvSpPr>
          <p:spPr>
            <a:xfrm>
              <a:off x="588276" y="4395076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5">
                  <a:moveTo>
                    <a:pt x="364172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64172" y="276999"/>
                  </a:lnTo>
                  <a:lnTo>
                    <a:pt x="364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276" y="4395076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5">
                  <a:moveTo>
                    <a:pt x="0" y="276999"/>
                  </a:moveTo>
                  <a:lnTo>
                    <a:pt x="364172" y="276999"/>
                  </a:lnTo>
                  <a:lnTo>
                    <a:pt x="364172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276" y="4395076"/>
            <a:ext cx="364490" cy="27749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2.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643" y="1036637"/>
            <a:ext cx="3502025" cy="40068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5"/>
              </a:spcBef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Teoría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objetiva/cuantitativa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1401" y="1027239"/>
            <a:ext cx="3502025" cy="40068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05"/>
              </a:spcBef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Teoría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subjetiva/cualitativa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643" y="2503932"/>
            <a:ext cx="3502025" cy="132397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55"/>
              </a:spcBef>
            </a:pPr>
            <a:r>
              <a:rPr sz="1600" spc="30" dirty="0">
                <a:latin typeface="Cambria"/>
                <a:cs typeface="Cambria"/>
              </a:rPr>
              <a:t>Valora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objetividad.</a:t>
            </a:r>
            <a:endParaRPr sz="1600">
              <a:latin typeface="Cambria"/>
              <a:cs typeface="Cambria"/>
            </a:endParaRPr>
          </a:p>
          <a:p>
            <a:pPr marL="116205" marR="109855" indent="-1270" algn="ctr">
              <a:lnSpc>
                <a:spcPct val="100000"/>
              </a:lnSpc>
            </a:pPr>
            <a:r>
              <a:rPr sz="1600" spc="30" dirty="0">
                <a:latin typeface="Cambria"/>
                <a:cs typeface="Cambria"/>
              </a:rPr>
              <a:t>Los </a:t>
            </a:r>
            <a:r>
              <a:rPr sz="1600" spc="60" dirty="0">
                <a:latin typeface="Cambria"/>
                <a:cs typeface="Cambria"/>
              </a:rPr>
              <a:t>fenómenos </a:t>
            </a:r>
            <a:r>
              <a:rPr sz="1600" spc="90" dirty="0">
                <a:latin typeface="Cambria"/>
                <a:cs typeface="Cambria"/>
              </a:rPr>
              <a:t>que </a:t>
            </a:r>
            <a:r>
              <a:rPr sz="1600" spc="40" dirty="0">
                <a:latin typeface="Cambria"/>
                <a:cs typeface="Cambria"/>
              </a:rPr>
              <a:t>están </a:t>
            </a:r>
            <a:r>
              <a:rPr sz="1600" spc="65" dirty="0">
                <a:latin typeface="Cambria"/>
                <a:cs typeface="Cambria"/>
              </a:rPr>
              <a:t>siendo 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observados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y/o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medidos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no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105" dirty="0">
                <a:latin typeface="Cambria"/>
                <a:cs typeface="Cambria"/>
              </a:rPr>
              <a:t>deben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ser </a:t>
            </a:r>
            <a:r>
              <a:rPr sz="1600" spc="65" dirty="0">
                <a:latin typeface="Cambria"/>
                <a:cs typeface="Cambria"/>
              </a:rPr>
              <a:t>afectados </a:t>
            </a:r>
            <a:r>
              <a:rPr sz="1600" spc="125" dirty="0">
                <a:latin typeface="Cambria"/>
                <a:cs typeface="Cambria"/>
              </a:rPr>
              <a:t>de </a:t>
            </a:r>
            <a:r>
              <a:rPr sz="1600" spc="55" dirty="0">
                <a:latin typeface="Cambria"/>
                <a:cs typeface="Cambria"/>
              </a:rPr>
              <a:t>ninguna </a:t>
            </a:r>
            <a:r>
              <a:rPr sz="1600" spc="40" dirty="0">
                <a:latin typeface="Cambria"/>
                <a:cs typeface="Cambria"/>
              </a:rPr>
              <a:t>forma 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por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el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investigador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1401" y="2503932"/>
            <a:ext cx="3502025" cy="132397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1600" spc="65" dirty="0">
                <a:latin typeface="Cambria"/>
                <a:cs typeface="Cambria"/>
              </a:rPr>
              <a:t>Admite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subjetividad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y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busca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</a:t>
            </a:r>
            <a:endParaRPr sz="16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1600" spc="40" dirty="0">
                <a:latin typeface="Cambria"/>
                <a:cs typeface="Cambria"/>
              </a:rPr>
              <a:t>interpretación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significados.</a:t>
            </a:r>
            <a:endParaRPr sz="1600">
              <a:latin typeface="Cambria"/>
              <a:cs typeface="Cambria"/>
            </a:endParaRPr>
          </a:p>
          <a:p>
            <a:pPr marL="117475" marR="109855" indent="1270" algn="ctr">
              <a:lnSpc>
                <a:spcPct val="100000"/>
              </a:lnSpc>
            </a:pPr>
            <a:r>
              <a:rPr sz="1600" spc="25" dirty="0">
                <a:latin typeface="Cambria"/>
                <a:cs typeface="Cambria"/>
              </a:rPr>
              <a:t>La </a:t>
            </a:r>
            <a:r>
              <a:rPr sz="1600" spc="75" dirty="0">
                <a:latin typeface="Cambria"/>
                <a:cs typeface="Cambria"/>
              </a:rPr>
              <a:t>habilidad </a:t>
            </a:r>
            <a:r>
              <a:rPr sz="1600" spc="125" dirty="0">
                <a:latin typeface="Cambria"/>
                <a:cs typeface="Cambria"/>
              </a:rPr>
              <a:t>de </a:t>
            </a:r>
            <a:r>
              <a:rPr sz="1600" spc="100" dirty="0">
                <a:latin typeface="Cambria"/>
                <a:cs typeface="Cambria"/>
              </a:rPr>
              <a:t>escoger </a:t>
            </a:r>
            <a:r>
              <a:rPr sz="1600" spc="90" dirty="0">
                <a:latin typeface="Cambria"/>
                <a:cs typeface="Cambria"/>
              </a:rPr>
              <a:t>es </a:t>
            </a:r>
            <a:r>
              <a:rPr sz="1600" spc="55" dirty="0">
                <a:latin typeface="Cambria"/>
                <a:cs typeface="Cambria"/>
              </a:rPr>
              <a:t>lo </a:t>
            </a:r>
            <a:r>
              <a:rPr sz="1600" spc="85" dirty="0">
                <a:latin typeface="Cambria"/>
                <a:cs typeface="Cambria"/>
              </a:rPr>
              <a:t>que 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separa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a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humanidad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del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resto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Creación.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5098" y="2057514"/>
            <a:ext cx="6994525" cy="277495"/>
          </a:xfrm>
          <a:custGeom>
            <a:avLst/>
            <a:gdLst/>
            <a:ahLst/>
            <a:cxnLst/>
            <a:rect l="l" t="t" r="r" b="b"/>
            <a:pathLst>
              <a:path w="6994525" h="277494">
                <a:moveTo>
                  <a:pt x="0" y="276999"/>
                </a:moveTo>
                <a:lnTo>
                  <a:pt x="6994017" y="276999"/>
                </a:lnTo>
                <a:lnTo>
                  <a:pt x="6994017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5149" y="2085289"/>
            <a:ext cx="693165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Cambria"/>
                <a:cs typeface="Cambria"/>
              </a:rPr>
              <a:t>¿</a:t>
            </a:r>
            <a:r>
              <a:rPr sz="1200" spc="105" dirty="0">
                <a:latin typeface="Cambria"/>
                <a:cs typeface="Cambria"/>
              </a:rPr>
              <a:t>Q</a:t>
            </a:r>
            <a:r>
              <a:rPr sz="1200" spc="80" dirty="0">
                <a:latin typeface="Cambria"/>
                <a:cs typeface="Cambria"/>
              </a:rPr>
              <a:t>u</a:t>
            </a:r>
            <a:r>
              <a:rPr sz="1200" spc="100" dirty="0">
                <a:latin typeface="Cambria"/>
                <a:cs typeface="Cambria"/>
              </a:rPr>
              <a:t>é</a:t>
            </a:r>
            <a:r>
              <a:rPr sz="1200" spc="50" dirty="0">
                <a:latin typeface="Cambria"/>
                <a:cs typeface="Cambria"/>
              </a:rPr>
              <a:t> </a:t>
            </a:r>
            <a:r>
              <a:rPr sz="1200" spc="35" dirty="0">
                <a:latin typeface="Cambria"/>
                <a:cs typeface="Cambria"/>
              </a:rPr>
              <a:t>s</a:t>
            </a:r>
            <a:r>
              <a:rPr sz="1200" spc="100" dirty="0">
                <a:latin typeface="Cambria"/>
                <a:cs typeface="Cambria"/>
              </a:rPr>
              <a:t>e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15" dirty="0">
                <a:latin typeface="Cambria"/>
                <a:cs typeface="Cambria"/>
              </a:rPr>
              <a:t>v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30" dirty="0">
                <a:latin typeface="Cambria"/>
                <a:cs typeface="Cambria"/>
              </a:rPr>
              <a:t>l</a:t>
            </a:r>
            <a:r>
              <a:rPr sz="1200" spc="55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r</a:t>
            </a:r>
            <a:r>
              <a:rPr sz="1200" spc="50" dirty="0">
                <a:latin typeface="Cambria"/>
                <a:cs typeface="Cambria"/>
              </a:rPr>
              <a:t>a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m</a:t>
            </a:r>
            <a:r>
              <a:rPr sz="1200" spc="60" dirty="0">
                <a:latin typeface="Cambria"/>
                <a:cs typeface="Cambria"/>
              </a:rPr>
              <a:t>á</a:t>
            </a:r>
            <a:r>
              <a:rPr sz="1200" spc="35" dirty="0">
                <a:latin typeface="Cambria"/>
                <a:cs typeface="Cambria"/>
              </a:rPr>
              <a:t>s</a:t>
            </a:r>
            <a:r>
              <a:rPr sz="1200" spc="105" dirty="0">
                <a:latin typeface="Cambria"/>
                <a:cs typeface="Cambria"/>
              </a:rPr>
              <a:t>,</a:t>
            </a:r>
            <a:r>
              <a:rPr sz="1200" spc="-9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l</a:t>
            </a:r>
            <a:r>
              <a:rPr sz="1200" spc="50" dirty="0">
                <a:latin typeface="Cambria"/>
                <a:cs typeface="Cambria"/>
              </a:rPr>
              <a:t>a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o</a:t>
            </a:r>
            <a:r>
              <a:rPr sz="1200" spc="105" dirty="0">
                <a:latin typeface="Cambria"/>
                <a:cs typeface="Cambria"/>
              </a:rPr>
              <a:t>b</a:t>
            </a:r>
            <a:r>
              <a:rPr sz="1200" spc="35" dirty="0">
                <a:latin typeface="Cambria"/>
                <a:cs typeface="Cambria"/>
              </a:rPr>
              <a:t>j</a:t>
            </a:r>
            <a:r>
              <a:rPr sz="1200" spc="105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t</a:t>
            </a:r>
            <a:r>
              <a:rPr sz="1200" spc="-35" dirty="0">
                <a:latin typeface="Cambria"/>
                <a:cs typeface="Cambria"/>
              </a:rPr>
              <a:t>i</a:t>
            </a:r>
            <a:r>
              <a:rPr sz="1200" spc="40" dirty="0">
                <a:latin typeface="Cambria"/>
                <a:cs typeface="Cambria"/>
              </a:rPr>
              <a:t>v</a:t>
            </a:r>
            <a:r>
              <a:rPr sz="1200" spc="25" dirty="0">
                <a:latin typeface="Cambria"/>
                <a:cs typeface="Cambria"/>
              </a:rPr>
              <a:t>i</a:t>
            </a:r>
            <a:r>
              <a:rPr sz="1200" spc="80" dirty="0">
                <a:latin typeface="Cambria"/>
                <a:cs typeface="Cambria"/>
              </a:rPr>
              <a:t>d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8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30" dirty="0">
                <a:latin typeface="Cambria"/>
                <a:cs typeface="Cambria"/>
              </a:rPr>
              <a:t> l</a:t>
            </a:r>
            <a:r>
              <a:rPr sz="1200" spc="50" dirty="0">
                <a:latin typeface="Cambria"/>
                <a:cs typeface="Cambria"/>
              </a:rPr>
              <a:t>a</a:t>
            </a:r>
            <a:r>
              <a:rPr sz="1200" spc="35" dirty="0">
                <a:latin typeface="Cambria"/>
                <a:cs typeface="Cambria"/>
              </a:rPr>
              <a:t> s</a:t>
            </a:r>
            <a:r>
              <a:rPr sz="1200" spc="65" dirty="0">
                <a:latin typeface="Cambria"/>
                <a:cs typeface="Cambria"/>
              </a:rPr>
              <a:t>u</a:t>
            </a:r>
            <a:r>
              <a:rPr sz="1200" spc="55" dirty="0">
                <a:latin typeface="Cambria"/>
                <a:cs typeface="Cambria"/>
              </a:rPr>
              <a:t>b</a:t>
            </a:r>
            <a:r>
              <a:rPr sz="1200" spc="35" dirty="0">
                <a:latin typeface="Cambria"/>
                <a:cs typeface="Cambria"/>
              </a:rPr>
              <a:t>j</a:t>
            </a:r>
            <a:r>
              <a:rPr sz="1200" spc="105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t</a:t>
            </a:r>
            <a:r>
              <a:rPr sz="1200" spc="-35" dirty="0">
                <a:latin typeface="Cambria"/>
                <a:cs typeface="Cambria"/>
              </a:rPr>
              <a:t>i</a:t>
            </a:r>
            <a:r>
              <a:rPr sz="1200" spc="40" dirty="0">
                <a:latin typeface="Cambria"/>
                <a:cs typeface="Cambria"/>
              </a:rPr>
              <a:t>v</a:t>
            </a:r>
            <a:r>
              <a:rPr sz="1200" spc="25" dirty="0">
                <a:latin typeface="Cambria"/>
                <a:cs typeface="Cambria"/>
              </a:rPr>
              <a:t>i</a:t>
            </a:r>
            <a:r>
              <a:rPr sz="1200" spc="80" dirty="0">
                <a:latin typeface="Cambria"/>
                <a:cs typeface="Cambria"/>
              </a:rPr>
              <a:t>d</a:t>
            </a:r>
            <a:r>
              <a:rPr sz="1200" spc="60" dirty="0">
                <a:latin typeface="Cambria"/>
                <a:cs typeface="Cambria"/>
              </a:rPr>
              <a:t>a</a:t>
            </a:r>
            <a:r>
              <a:rPr sz="1200" spc="80" dirty="0">
                <a:latin typeface="Cambria"/>
                <a:cs typeface="Cambria"/>
              </a:rPr>
              <a:t>d</a:t>
            </a:r>
            <a:r>
              <a:rPr sz="1200" spc="55" dirty="0">
                <a:latin typeface="Cambria"/>
                <a:cs typeface="Cambria"/>
              </a:rPr>
              <a:t>?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576" y="2044814"/>
            <a:ext cx="389890" cy="302895"/>
            <a:chOff x="575576" y="2044814"/>
            <a:chExt cx="389890" cy="302895"/>
          </a:xfrm>
        </p:grpSpPr>
        <p:sp>
          <p:nvSpPr>
            <p:cNvPr id="11" name="object 11"/>
            <p:cNvSpPr/>
            <p:nvPr/>
          </p:nvSpPr>
          <p:spPr>
            <a:xfrm>
              <a:off x="588276" y="2057514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4">
                  <a:moveTo>
                    <a:pt x="364172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64172" y="276999"/>
                  </a:lnTo>
                  <a:lnTo>
                    <a:pt x="364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276" y="2057514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4">
                  <a:moveTo>
                    <a:pt x="0" y="276999"/>
                  </a:moveTo>
                  <a:lnTo>
                    <a:pt x="364172" y="276999"/>
                  </a:lnTo>
                  <a:lnTo>
                    <a:pt x="364172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8276" y="2057514"/>
            <a:ext cx="364490" cy="27749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3.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643" y="4828197"/>
            <a:ext cx="3502025" cy="1569720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46685" marR="140335" algn="ctr">
              <a:lnSpc>
                <a:spcPct val="100000"/>
              </a:lnSpc>
              <a:spcBef>
                <a:spcPts val="370"/>
              </a:spcBef>
            </a:pPr>
            <a:r>
              <a:rPr sz="1600" spc="45" dirty="0">
                <a:latin typeface="Cambria"/>
                <a:cs typeface="Cambria"/>
              </a:rPr>
              <a:t>Busca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definir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leyes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universales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del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comportamiento </a:t>
            </a:r>
            <a:r>
              <a:rPr sz="1600" spc="45" dirty="0">
                <a:latin typeface="Cambria"/>
                <a:cs typeface="Cambria"/>
              </a:rPr>
              <a:t>humano 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aplicables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a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varias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situaciones.</a:t>
            </a:r>
            <a:endParaRPr sz="1600">
              <a:latin typeface="Cambria"/>
              <a:cs typeface="Cambria"/>
            </a:endParaRPr>
          </a:p>
          <a:p>
            <a:pPr marL="146685" marR="141605" algn="ctr">
              <a:lnSpc>
                <a:spcPct val="100000"/>
              </a:lnSpc>
              <a:spcBef>
                <a:spcPts val="5"/>
              </a:spcBef>
            </a:pPr>
            <a:r>
              <a:rPr sz="1600" spc="40" dirty="0">
                <a:latin typeface="Cambria"/>
                <a:cs typeface="Cambria"/>
              </a:rPr>
              <a:t>Su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actividad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principal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es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probar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65" dirty="0">
                <a:latin typeface="Cambria"/>
                <a:cs typeface="Cambria"/>
              </a:rPr>
              <a:t>t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60" dirty="0">
                <a:latin typeface="Cambria"/>
                <a:cs typeface="Cambria"/>
              </a:rPr>
              <a:t>o</a:t>
            </a:r>
            <a:r>
              <a:rPr sz="1600" spc="20" dirty="0">
                <a:latin typeface="Cambria"/>
                <a:cs typeface="Cambria"/>
              </a:rPr>
              <a:t>r</a:t>
            </a:r>
            <a:r>
              <a:rPr sz="1600" spc="15" dirty="0">
                <a:latin typeface="Cambria"/>
                <a:cs typeface="Cambria"/>
              </a:rPr>
              <a:t>í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140" dirty="0">
                <a:latin typeface="Cambria"/>
                <a:cs typeface="Cambria"/>
              </a:rPr>
              <a:t>,</a:t>
            </a:r>
            <a:r>
              <a:rPr sz="1600" spc="-13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p</a:t>
            </a:r>
            <a:r>
              <a:rPr sz="1600" spc="80" dirty="0">
                <a:latin typeface="Cambria"/>
                <a:cs typeface="Cambria"/>
              </a:rPr>
              <a:t>o</a:t>
            </a:r>
            <a:r>
              <a:rPr sz="1600" spc="5" dirty="0">
                <a:latin typeface="Cambria"/>
                <a:cs typeface="Cambria"/>
              </a:rPr>
              <a:t>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l</a:t>
            </a:r>
            <a:r>
              <a:rPr sz="1600" spc="70" dirty="0">
                <a:latin typeface="Cambria"/>
                <a:cs typeface="Cambria"/>
              </a:rPr>
              <a:t>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q</a:t>
            </a:r>
            <a:r>
              <a:rPr sz="1600" spc="20" dirty="0">
                <a:latin typeface="Cambria"/>
                <a:cs typeface="Cambria"/>
              </a:rPr>
              <a:t>u</a:t>
            </a:r>
            <a:r>
              <a:rPr sz="1600" spc="140" dirty="0">
                <a:latin typeface="Cambria"/>
                <a:cs typeface="Cambria"/>
              </a:rPr>
              <a:t>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c</a:t>
            </a:r>
            <a:r>
              <a:rPr sz="1600" spc="100" dirty="0">
                <a:latin typeface="Cambria"/>
                <a:cs typeface="Cambria"/>
              </a:rPr>
              <a:t>o</a:t>
            </a:r>
            <a:r>
              <a:rPr sz="1600" spc="15" dirty="0">
                <a:latin typeface="Cambria"/>
                <a:cs typeface="Cambria"/>
              </a:rPr>
              <a:t>n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-65" dirty="0">
                <a:latin typeface="Cambria"/>
                <a:cs typeface="Cambria"/>
              </a:rPr>
              <a:t>t</a:t>
            </a:r>
            <a:r>
              <a:rPr sz="1600" spc="25" dirty="0">
                <a:latin typeface="Cambria"/>
                <a:cs typeface="Cambria"/>
              </a:rPr>
              <a:t>r</a:t>
            </a:r>
            <a:r>
              <a:rPr sz="1600" spc="20" dirty="0">
                <a:latin typeface="Cambria"/>
                <a:cs typeface="Cambria"/>
              </a:rPr>
              <a:t>u</a:t>
            </a:r>
            <a:r>
              <a:rPr sz="1600" spc="25" dirty="0">
                <a:latin typeface="Cambria"/>
                <a:cs typeface="Cambria"/>
              </a:rPr>
              <a:t>y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15" dirty="0">
                <a:latin typeface="Cambria"/>
                <a:cs typeface="Cambria"/>
              </a:rPr>
              <a:t>n  </a:t>
            </a:r>
            <a:r>
              <a:rPr sz="1600" spc="25" dirty="0">
                <a:latin typeface="Cambria"/>
                <a:cs typeface="Cambria"/>
              </a:rPr>
              <a:t>instrumentos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mediación.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1401" y="4841570"/>
            <a:ext cx="3502025" cy="156972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3195" marR="154305" algn="ctr">
              <a:lnSpc>
                <a:spcPct val="100000"/>
              </a:lnSpc>
              <a:spcBef>
                <a:spcPts val="315"/>
              </a:spcBef>
            </a:pPr>
            <a:r>
              <a:rPr sz="1600" spc="100" dirty="0">
                <a:latin typeface="Cambria"/>
                <a:cs typeface="Cambria"/>
              </a:rPr>
              <a:t>Se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centra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en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articular</a:t>
            </a:r>
            <a:r>
              <a:rPr sz="1600" spc="-5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actos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únicos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interpretación.</a:t>
            </a:r>
            <a:endParaRPr sz="1600">
              <a:latin typeface="Cambria"/>
              <a:cs typeface="Cambria"/>
            </a:endParaRPr>
          </a:p>
          <a:p>
            <a:pPr marL="212090" marR="203200" indent="-4445" algn="ctr">
              <a:lnSpc>
                <a:spcPct val="100000"/>
              </a:lnSpc>
            </a:pPr>
            <a:r>
              <a:rPr sz="1600" spc="25" dirty="0">
                <a:latin typeface="Cambria"/>
                <a:cs typeface="Cambria"/>
              </a:rPr>
              <a:t>La </a:t>
            </a:r>
            <a:r>
              <a:rPr sz="1600" spc="40" dirty="0">
                <a:latin typeface="Cambria"/>
                <a:cs typeface="Cambria"/>
              </a:rPr>
              <a:t>teoría </a:t>
            </a:r>
            <a:r>
              <a:rPr sz="1600" spc="90" dirty="0">
                <a:latin typeface="Cambria"/>
                <a:cs typeface="Cambria"/>
              </a:rPr>
              <a:t>es </a:t>
            </a:r>
            <a:r>
              <a:rPr sz="1600" spc="35" dirty="0">
                <a:latin typeface="Cambria"/>
                <a:cs typeface="Cambria"/>
              </a:rPr>
              <a:t>una </a:t>
            </a:r>
            <a:r>
              <a:rPr sz="1600" spc="85" dirty="0">
                <a:latin typeface="Cambria"/>
                <a:cs typeface="Cambria"/>
              </a:rPr>
              <a:t>guía que </a:t>
            </a:r>
            <a:r>
              <a:rPr sz="1600" spc="65" dirty="0">
                <a:latin typeface="Cambria"/>
                <a:cs typeface="Cambria"/>
              </a:rPr>
              <a:t>indica 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qué </a:t>
            </a:r>
            <a:r>
              <a:rPr sz="1600" spc="70" dirty="0">
                <a:latin typeface="Cambria"/>
                <a:cs typeface="Cambria"/>
              </a:rPr>
              <a:t>buscar </a:t>
            </a:r>
            <a:r>
              <a:rPr sz="1600" spc="80" dirty="0">
                <a:latin typeface="Cambria"/>
                <a:cs typeface="Cambria"/>
              </a:rPr>
              <a:t>en </a:t>
            </a:r>
            <a:r>
              <a:rPr sz="1600" spc="55" dirty="0">
                <a:latin typeface="Cambria"/>
                <a:cs typeface="Cambria"/>
              </a:rPr>
              <a:t>la </a:t>
            </a:r>
            <a:r>
              <a:rPr sz="1600" spc="60" dirty="0">
                <a:latin typeface="Cambria"/>
                <a:cs typeface="Cambria"/>
              </a:rPr>
              <a:t>práctica </a:t>
            </a:r>
            <a:r>
              <a:rPr sz="1600" spc="75" dirty="0">
                <a:latin typeface="Cambria"/>
                <a:cs typeface="Cambria"/>
              </a:rPr>
              <a:t>social,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qué </a:t>
            </a:r>
            <a:r>
              <a:rPr sz="1600" spc="75" dirty="0">
                <a:latin typeface="Cambria"/>
                <a:cs typeface="Cambria"/>
              </a:rPr>
              <a:t>hacer </a:t>
            </a:r>
            <a:r>
              <a:rPr sz="1600" spc="70" dirty="0">
                <a:latin typeface="Cambria"/>
                <a:cs typeface="Cambria"/>
              </a:rPr>
              <a:t>con </a:t>
            </a:r>
            <a:r>
              <a:rPr sz="1600" spc="55" dirty="0">
                <a:latin typeface="Cambria"/>
                <a:cs typeface="Cambria"/>
              </a:rPr>
              <a:t>lo </a:t>
            </a:r>
            <a:r>
              <a:rPr sz="1600" spc="50" dirty="0">
                <a:latin typeface="Cambria"/>
                <a:cs typeface="Cambria"/>
              </a:rPr>
              <a:t>encontrado </a:t>
            </a:r>
            <a:r>
              <a:rPr sz="1600" spc="95" dirty="0">
                <a:latin typeface="Cambria"/>
                <a:cs typeface="Cambria"/>
              </a:rPr>
              <a:t>y 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saber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si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esto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es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no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significante.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098" y="4395076"/>
            <a:ext cx="6994525" cy="277495"/>
          </a:xfrm>
          <a:custGeom>
            <a:avLst/>
            <a:gdLst/>
            <a:ahLst/>
            <a:cxnLst/>
            <a:rect l="l" t="t" r="r" b="b"/>
            <a:pathLst>
              <a:path w="6994525" h="277495">
                <a:moveTo>
                  <a:pt x="0" y="276999"/>
                </a:moveTo>
                <a:lnTo>
                  <a:pt x="6994017" y="276999"/>
                </a:lnTo>
                <a:lnTo>
                  <a:pt x="6994017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149" y="4423917"/>
            <a:ext cx="69316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Cambria"/>
                <a:cs typeface="Cambria"/>
              </a:rPr>
              <a:t>El</a:t>
            </a:r>
            <a:r>
              <a:rPr sz="1200" spc="30" dirty="0">
                <a:latin typeface="Cambria"/>
                <a:cs typeface="Cambria"/>
              </a:rPr>
              <a:t> propósito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90" dirty="0">
                <a:latin typeface="Cambria"/>
                <a:cs typeface="Cambria"/>
              </a:rPr>
              <a:t>de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la </a:t>
            </a:r>
            <a:r>
              <a:rPr sz="1200" spc="30" dirty="0">
                <a:latin typeface="Cambria"/>
                <a:cs typeface="Cambria"/>
              </a:rPr>
              <a:t>teoría:</a:t>
            </a:r>
            <a:r>
              <a:rPr sz="1200" spc="-110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leyes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35" dirty="0">
                <a:latin typeface="Cambria"/>
                <a:cs typeface="Cambria"/>
              </a:rPr>
              <a:t>universales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reglas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para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200" spc="25" dirty="0">
                <a:latin typeface="Cambria"/>
                <a:cs typeface="Cambria"/>
              </a:rPr>
              <a:t>interpretar.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5576" y="4382376"/>
            <a:ext cx="389890" cy="302895"/>
            <a:chOff x="575576" y="4382376"/>
            <a:chExt cx="389890" cy="302895"/>
          </a:xfrm>
        </p:grpSpPr>
        <p:sp>
          <p:nvSpPr>
            <p:cNvPr id="19" name="object 19"/>
            <p:cNvSpPr/>
            <p:nvPr/>
          </p:nvSpPr>
          <p:spPr>
            <a:xfrm>
              <a:off x="588276" y="4395076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5">
                  <a:moveTo>
                    <a:pt x="364172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64172" y="276999"/>
                  </a:lnTo>
                  <a:lnTo>
                    <a:pt x="364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276" y="4395076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5">
                  <a:moveTo>
                    <a:pt x="0" y="276999"/>
                  </a:moveTo>
                  <a:lnTo>
                    <a:pt x="364172" y="276999"/>
                  </a:lnTo>
                  <a:lnTo>
                    <a:pt x="364172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276" y="4395076"/>
            <a:ext cx="364490" cy="27749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4.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3643" y="421703"/>
            <a:ext cx="3502025" cy="40068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5"/>
              </a:spcBef>
            </a:pPr>
            <a:r>
              <a:rPr sz="2000" spc="35" dirty="0"/>
              <a:t>Teoría</a:t>
            </a:r>
            <a:r>
              <a:rPr sz="2000" spc="30" dirty="0"/>
              <a:t> objetiva/cuantitativa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4351401" y="421703"/>
            <a:ext cx="3502025" cy="40068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05"/>
              </a:spcBef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Teoría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subjetiva/cualitativa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643" y="1506474"/>
            <a:ext cx="3502025" cy="306768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35" dirty="0">
                <a:latin typeface="Cambria"/>
                <a:cs typeface="Cambria"/>
              </a:rPr>
              <a:t>Plantear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problema</a:t>
            </a:r>
            <a:endParaRPr sz="1600">
              <a:latin typeface="Cambria"/>
              <a:cs typeface="Cambria"/>
            </a:endParaRPr>
          </a:p>
          <a:p>
            <a:pPr marL="377825" indent="-28702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35" dirty="0">
                <a:latin typeface="Cambria"/>
                <a:cs typeface="Cambria"/>
              </a:rPr>
              <a:t>Revisión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literatura</a:t>
            </a:r>
            <a:endParaRPr sz="1600">
              <a:latin typeface="Cambria"/>
              <a:cs typeface="Cambria"/>
            </a:endParaRPr>
          </a:p>
          <a:p>
            <a:pPr marL="37782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60" dirty="0">
                <a:latin typeface="Cambria"/>
                <a:cs typeface="Cambria"/>
              </a:rPr>
              <a:t>Marco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teórico</a:t>
            </a:r>
            <a:endParaRPr sz="1600">
              <a:latin typeface="Cambria"/>
              <a:cs typeface="Cambria"/>
            </a:endParaRPr>
          </a:p>
          <a:p>
            <a:pPr marL="37782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45" dirty="0">
                <a:latin typeface="Cambria"/>
                <a:cs typeface="Cambria"/>
              </a:rPr>
              <a:t>Hipótesis</a:t>
            </a:r>
            <a:endParaRPr sz="1600">
              <a:latin typeface="Cambria"/>
              <a:cs typeface="Cambria"/>
            </a:endParaRPr>
          </a:p>
          <a:p>
            <a:pPr marL="37782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30" dirty="0">
                <a:latin typeface="Cambria"/>
                <a:cs typeface="Cambria"/>
              </a:rPr>
              <a:t>Poner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prueba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las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hipótesis:</a:t>
            </a:r>
            <a:endParaRPr sz="1600">
              <a:latin typeface="Cambria"/>
              <a:cs typeface="Cambria"/>
            </a:endParaRPr>
          </a:p>
          <a:p>
            <a:pPr marL="835025" marR="262890" lvl="1" indent="-287020">
              <a:lnSpc>
                <a:spcPct val="110000"/>
              </a:lnSpc>
              <a:buFont typeface="Arial MT"/>
              <a:buChar char="•"/>
              <a:tabLst>
                <a:tab pos="835025" algn="l"/>
                <a:tab pos="835660" algn="l"/>
              </a:tabLst>
            </a:pPr>
            <a:r>
              <a:rPr sz="1600" spc="60" dirty="0">
                <a:latin typeface="Cambria"/>
                <a:cs typeface="Cambria"/>
              </a:rPr>
              <a:t>S</a:t>
            </a:r>
            <a:r>
              <a:rPr sz="1600" spc="25" dirty="0">
                <a:latin typeface="Cambria"/>
                <a:cs typeface="Cambria"/>
              </a:rPr>
              <a:t>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70" dirty="0">
                <a:latin typeface="Cambria"/>
                <a:cs typeface="Cambria"/>
              </a:rPr>
              <a:t>p</a:t>
            </a:r>
            <a:r>
              <a:rPr sz="1600" spc="75" dirty="0">
                <a:latin typeface="Cambria"/>
                <a:cs typeface="Cambria"/>
              </a:rPr>
              <a:t>r</a:t>
            </a:r>
            <a:r>
              <a:rPr sz="1600" spc="20" dirty="0">
                <a:latin typeface="Cambria"/>
                <a:cs typeface="Cambria"/>
              </a:rPr>
              <a:t>u</a:t>
            </a:r>
            <a:r>
              <a:rPr sz="1600" spc="105" dirty="0">
                <a:latin typeface="Cambria"/>
                <a:cs typeface="Cambria"/>
              </a:rPr>
              <a:t>e</a:t>
            </a:r>
            <a:r>
              <a:rPr sz="1600" spc="150" dirty="0">
                <a:latin typeface="Cambria"/>
                <a:cs typeface="Cambria"/>
              </a:rPr>
              <a:t>b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15" dirty="0">
                <a:latin typeface="Cambria"/>
                <a:cs typeface="Cambria"/>
              </a:rPr>
              <a:t>n</a:t>
            </a:r>
            <a:r>
              <a:rPr sz="1600" spc="140" dirty="0">
                <a:latin typeface="Cambria"/>
                <a:cs typeface="Cambria"/>
              </a:rPr>
              <a:t>,</a:t>
            </a:r>
            <a:r>
              <a:rPr sz="1600" spc="-15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85" dirty="0">
                <a:latin typeface="Cambria"/>
                <a:cs typeface="Cambria"/>
              </a:rPr>
              <a:t>g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15" dirty="0">
                <a:latin typeface="Cambria"/>
                <a:cs typeface="Cambria"/>
              </a:rPr>
              <a:t>n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-45" dirty="0">
                <a:latin typeface="Cambria"/>
                <a:cs typeface="Cambria"/>
              </a:rPr>
              <a:t>r</a:t>
            </a:r>
            <a:r>
              <a:rPr sz="1600" spc="45" dirty="0">
                <a:latin typeface="Cambria"/>
                <a:cs typeface="Cambria"/>
              </a:rPr>
              <a:t>a  confianza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en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al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teoría</a:t>
            </a:r>
            <a:endParaRPr sz="1600">
              <a:latin typeface="Cambria"/>
              <a:cs typeface="Cambria"/>
            </a:endParaRPr>
          </a:p>
          <a:p>
            <a:pPr marL="835025" marR="556895" lvl="1" indent="-287020">
              <a:lnSpc>
                <a:spcPct val="110000"/>
              </a:lnSpc>
              <a:buFont typeface="Arial MT"/>
              <a:buChar char="•"/>
              <a:tabLst>
                <a:tab pos="835025" algn="l"/>
                <a:tab pos="835660" algn="l"/>
              </a:tabLst>
            </a:pPr>
            <a:r>
              <a:rPr sz="1600" spc="60" dirty="0">
                <a:latin typeface="Cambria"/>
                <a:cs typeface="Cambria"/>
              </a:rPr>
              <a:t>S</a:t>
            </a:r>
            <a:r>
              <a:rPr sz="1600" spc="25" dirty="0">
                <a:latin typeface="Cambria"/>
                <a:cs typeface="Cambria"/>
              </a:rPr>
              <a:t>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r</a:t>
            </a:r>
            <a:r>
              <a:rPr sz="1600" spc="13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f</a:t>
            </a:r>
            <a:r>
              <a:rPr sz="1600" spc="20" dirty="0">
                <a:latin typeface="Cambria"/>
                <a:cs typeface="Cambria"/>
              </a:rPr>
              <a:t>u</a:t>
            </a:r>
            <a:r>
              <a:rPr sz="1600" spc="-65" dirty="0">
                <a:latin typeface="Cambria"/>
                <a:cs typeface="Cambria"/>
              </a:rPr>
              <a:t>t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15" dirty="0">
                <a:latin typeface="Cambria"/>
                <a:cs typeface="Cambria"/>
              </a:rPr>
              <a:t>n</a:t>
            </a:r>
            <a:r>
              <a:rPr sz="1600" spc="140" dirty="0">
                <a:latin typeface="Cambria"/>
                <a:cs typeface="Cambria"/>
              </a:rPr>
              <a:t>,</a:t>
            </a:r>
            <a:r>
              <a:rPr sz="1600" spc="-15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b</a:t>
            </a:r>
            <a:r>
              <a:rPr sz="1600" spc="20" dirty="0">
                <a:latin typeface="Cambria"/>
                <a:cs typeface="Cambria"/>
              </a:rPr>
              <a:t>u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95" dirty="0">
                <a:latin typeface="Cambria"/>
                <a:cs typeface="Cambria"/>
              </a:rPr>
              <a:t>c</a:t>
            </a:r>
            <a:r>
              <a:rPr sz="1600" spc="114" dirty="0">
                <a:latin typeface="Cambria"/>
                <a:cs typeface="Cambria"/>
              </a:rPr>
              <a:t>a</a:t>
            </a:r>
            <a:r>
              <a:rPr sz="1600" spc="5" dirty="0">
                <a:latin typeface="Cambria"/>
                <a:cs typeface="Cambria"/>
              </a:rPr>
              <a:t>r  </a:t>
            </a:r>
            <a:r>
              <a:rPr sz="1600" spc="55" dirty="0">
                <a:latin typeface="Cambria"/>
                <a:cs typeface="Cambria"/>
              </a:rPr>
              <a:t>mejores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explicaciones</a:t>
            </a:r>
            <a:endParaRPr sz="1600">
              <a:latin typeface="Cambria"/>
              <a:cs typeface="Cambria"/>
            </a:endParaRPr>
          </a:p>
          <a:p>
            <a:pPr marL="37782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-30" dirty="0">
                <a:latin typeface="Cambria"/>
                <a:cs typeface="Cambria"/>
              </a:rPr>
              <a:t>P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-45" dirty="0">
                <a:latin typeface="Cambria"/>
                <a:cs typeface="Cambria"/>
              </a:rPr>
              <a:t>r</a:t>
            </a:r>
            <a:r>
              <a:rPr sz="1600" spc="70" dirty="0">
                <a:latin typeface="Cambria"/>
                <a:cs typeface="Cambria"/>
              </a:rPr>
              <a:t>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o</a:t>
            </a:r>
            <a:r>
              <a:rPr sz="1600" spc="150" dirty="0">
                <a:latin typeface="Cambria"/>
                <a:cs typeface="Cambria"/>
              </a:rPr>
              <a:t>b</a:t>
            </a:r>
            <a:r>
              <a:rPr sz="1600" spc="-70" dirty="0">
                <a:latin typeface="Cambria"/>
                <a:cs typeface="Cambria"/>
              </a:rPr>
              <a:t>t</a:t>
            </a:r>
            <a:r>
              <a:rPr sz="1600" spc="125" dirty="0">
                <a:latin typeface="Cambria"/>
                <a:cs typeface="Cambria"/>
              </a:rPr>
              <a:t>e</a:t>
            </a:r>
            <a:r>
              <a:rPr sz="1600" spc="15" dirty="0">
                <a:latin typeface="Cambria"/>
                <a:cs typeface="Cambria"/>
              </a:rPr>
              <a:t>n</a:t>
            </a:r>
            <a:r>
              <a:rPr sz="1600" spc="125" dirty="0">
                <a:latin typeface="Cambria"/>
                <a:cs typeface="Cambria"/>
              </a:rPr>
              <a:t>e</a:t>
            </a:r>
            <a:r>
              <a:rPr sz="1600" spc="5" dirty="0">
                <a:latin typeface="Cambria"/>
                <a:cs typeface="Cambria"/>
              </a:rPr>
              <a:t>r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r</a:t>
            </a:r>
            <a:r>
              <a:rPr sz="1600" spc="125" dirty="0">
                <a:latin typeface="Cambria"/>
                <a:cs typeface="Cambria"/>
              </a:rPr>
              <a:t>e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20" dirty="0">
                <a:latin typeface="Cambria"/>
                <a:cs typeface="Cambria"/>
              </a:rPr>
              <a:t>u</a:t>
            </a:r>
            <a:r>
              <a:rPr sz="1600" spc="40" dirty="0">
                <a:latin typeface="Cambria"/>
                <a:cs typeface="Cambria"/>
              </a:rPr>
              <a:t>l</a:t>
            </a:r>
            <a:r>
              <a:rPr sz="1600" spc="-70" dirty="0">
                <a:latin typeface="Cambria"/>
                <a:cs typeface="Cambria"/>
              </a:rPr>
              <a:t>t</a:t>
            </a:r>
            <a:r>
              <a:rPr sz="1600" spc="75" dirty="0">
                <a:latin typeface="Cambria"/>
                <a:cs typeface="Cambria"/>
              </a:rPr>
              <a:t>a</a:t>
            </a:r>
            <a:r>
              <a:rPr sz="1600" spc="95" dirty="0">
                <a:latin typeface="Cambria"/>
                <a:cs typeface="Cambria"/>
              </a:rPr>
              <a:t>d</a:t>
            </a:r>
            <a:r>
              <a:rPr sz="1600" spc="80" dirty="0">
                <a:latin typeface="Cambria"/>
                <a:cs typeface="Cambria"/>
              </a:rPr>
              <a:t>o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,</a:t>
            </a:r>
            <a:r>
              <a:rPr sz="1600" spc="-15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</a:t>
            </a:r>
            <a:r>
              <a:rPr sz="1600" spc="140" dirty="0">
                <a:latin typeface="Cambria"/>
                <a:cs typeface="Cambria"/>
              </a:rPr>
              <a:t>e</a:t>
            </a:r>
            <a:endParaRPr sz="1600">
              <a:latin typeface="Cambria"/>
              <a:cs typeface="Cambria"/>
            </a:endParaRPr>
          </a:p>
          <a:p>
            <a:pPr marL="377825">
              <a:lnSpc>
                <a:spcPct val="100000"/>
              </a:lnSpc>
              <a:spcBef>
                <a:spcPts val="190"/>
              </a:spcBef>
            </a:pPr>
            <a:r>
              <a:rPr sz="1600" spc="60" dirty="0">
                <a:latin typeface="Cambria"/>
                <a:cs typeface="Cambria"/>
              </a:rPr>
              <a:t>recolectan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datos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numéricos.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5098" y="1068946"/>
            <a:ext cx="6994525" cy="277495"/>
          </a:xfrm>
          <a:custGeom>
            <a:avLst/>
            <a:gdLst/>
            <a:ahLst/>
            <a:cxnLst/>
            <a:rect l="l" t="t" r="r" b="b"/>
            <a:pathLst>
              <a:path w="6994525" h="277494">
                <a:moveTo>
                  <a:pt x="0" y="276999"/>
                </a:moveTo>
                <a:lnTo>
                  <a:pt x="6994017" y="276999"/>
                </a:lnTo>
                <a:lnTo>
                  <a:pt x="6994017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5149" y="1096517"/>
            <a:ext cx="69316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Cambria"/>
                <a:cs typeface="Cambria"/>
              </a:rPr>
              <a:t>Métodos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90" dirty="0">
                <a:latin typeface="Cambria"/>
                <a:cs typeface="Cambria"/>
              </a:rPr>
              <a:t>de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investigación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5576" y="1056246"/>
            <a:ext cx="389890" cy="302895"/>
            <a:chOff x="575576" y="1056246"/>
            <a:chExt cx="389890" cy="302895"/>
          </a:xfrm>
        </p:grpSpPr>
        <p:sp>
          <p:nvSpPr>
            <p:cNvPr id="10" name="object 10"/>
            <p:cNvSpPr/>
            <p:nvPr/>
          </p:nvSpPr>
          <p:spPr>
            <a:xfrm>
              <a:off x="588276" y="1068946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4">
                  <a:moveTo>
                    <a:pt x="364172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64172" y="276999"/>
                  </a:lnTo>
                  <a:lnTo>
                    <a:pt x="364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276" y="1068946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4">
                  <a:moveTo>
                    <a:pt x="0" y="276999"/>
                  </a:moveTo>
                  <a:lnTo>
                    <a:pt x="364172" y="276999"/>
                  </a:lnTo>
                  <a:lnTo>
                    <a:pt x="364172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8276" y="1068946"/>
            <a:ext cx="364490" cy="27749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5.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7713" y="1506474"/>
            <a:ext cx="3502025" cy="306768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379095" indent="-28702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35" dirty="0">
                <a:latin typeface="Cambria"/>
                <a:cs typeface="Cambria"/>
              </a:rPr>
              <a:t>Plantear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problema</a:t>
            </a:r>
            <a:endParaRPr sz="1600">
              <a:latin typeface="Cambria"/>
              <a:cs typeface="Cambria"/>
            </a:endParaRPr>
          </a:p>
          <a:p>
            <a:pPr marL="379095" indent="-28702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65" dirty="0">
                <a:latin typeface="Cambria"/>
                <a:cs typeface="Cambria"/>
              </a:rPr>
              <a:t>No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sigue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un </a:t>
            </a:r>
            <a:r>
              <a:rPr sz="1600" spc="70" dirty="0">
                <a:latin typeface="Cambria"/>
                <a:cs typeface="Cambria"/>
              </a:rPr>
              <a:t>proceso</a:t>
            </a:r>
            <a:endParaRPr sz="1600">
              <a:latin typeface="Cambria"/>
              <a:cs typeface="Cambria"/>
            </a:endParaRPr>
          </a:p>
          <a:p>
            <a:pPr marL="37909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30" dirty="0">
                <a:latin typeface="Cambria"/>
                <a:cs typeface="Cambria"/>
              </a:rPr>
              <a:t>Teoría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fundamentada</a:t>
            </a:r>
            <a:endParaRPr sz="1600">
              <a:latin typeface="Cambria"/>
              <a:cs typeface="Cambria"/>
            </a:endParaRPr>
          </a:p>
          <a:p>
            <a:pPr marL="37909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45" dirty="0">
                <a:latin typeface="Cambria"/>
                <a:cs typeface="Cambria"/>
              </a:rPr>
              <a:t>Hipótesis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se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genera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durante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el</a:t>
            </a:r>
            <a:endParaRPr sz="1600">
              <a:latin typeface="Cambria"/>
              <a:cs typeface="Cambria"/>
            </a:endParaRPr>
          </a:p>
          <a:p>
            <a:pPr marL="379095">
              <a:lnSpc>
                <a:spcPct val="100000"/>
              </a:lnSpc>
              <a:spcBef>
                <a:spcPts val="195"/>
              </a:spcBef>
            </a:pPr>
            <a:r>
              <a:rPr sz="1600" spc="70" dirty="0">
                <a:latin typeface="Cambria"/>
                <a:cs typeface="Cambria"/>
              </a:rPr>
              <a:t>proceso.</a:t>
            </a:r>
            <a:endParaRPr sz="1600">
              <a:latin typeface="Cambria"/>
              <a:cs typeface="Cambria"/>
            </a:endParaRPr>
          </a:p>
          <a:p>
            <a:pPr marL="379095" marR="842644" indent="-287020">
              <a:lnSpc>
                <a:spcPct val="11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75" dirty="0">
                <a:latin typeface="Cambria"/>
                <a:cs typeface="Cambria"/>
              </a:rPr>
              <a:t>Recolección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datos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no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estandarizados</a:t>
            </a:r>
            <a:endParaRPr sz="1600">
              <a:latin typeface="Cambria"/>
              <a:cs typeface="Cambria"/>
            </a:endParaRPr>
          </a:p>
          <a:p>
            <a:pPr marL="379095" indent="-28702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85" dirty="0">
                <a:latin typeface="Cambria"/>
                <a:cs typeface="Cambria"/>
              </a:rPr>
              <a:t>Observación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no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estructurada</a:t>
            </a:r>
            <a:endParaRPr sz="1600">
              <a:latin typeface="Cambria"/>
              <a:cs typeface="Cambria"/>
            </a:endParaRPr>
          </a:p>
          <a:p>
            <a:pPr marL="379095" indent="-2870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600" spc="55" dirty="0">
                <a:latin typeface="Cambria"/>
                <a:cs typeface="Cambria"/>
              </a:rPr>
              <a:t>Proceso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de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indagación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se</a:t>
            </a:r>
            <a:endParaRPr sz="1600">
              <a:latin typeface="Cambria"/>
              <a:cs typeface="Cambria"/>
            </a:endParaRPr>
          </a:p>
          <a:p>
            <a:pPr marL="379095">
              <a:lnSpc>
                <a:spcPct val="100000"/>
              </a:lnSpc>
              <a:spcBef>
                <a:spcPts val="195"/>
              </a:spcBef>
            </a:pPr>
            <a:r>
              <a:rPr sz="1600" spc="60" dirty="0">
                <a:latin typeface="Cambria"/>
                <a:cs typeface="Cambria"/>
              </a:rPr>
              <a:t>mueve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entre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eventos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y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su</a:t>
            </a:r>
            <a:endParaRPr sz="1600">
              <a:latin typeface="Cambria"/>
              <a:cs typeface="Cambria"/>
            </a:endParaRPr>
          </a:p>
          <a:p>
            <a:pPr marL="379095">
              <a:lnSpc>
                <a:spcPct val="100000"/>
              </a:lnSpc>
              <a:spcBef>
                <a:spcPts val="190"/>
              </a:spcBef>
            </a:pPr>
            <a:r>
              <a:rPr sz="1600" spc="40" dirty="0">
                <a:latin typeface="Cambria"/>
                <a:cs typeface="Cambria"/>
              </a:rPr>
              <a:t>interpretación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40943" y="4756924"/>
          <a:ext cx="3540125" cy="191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24">
                <a:tc>
                  <a:txBody>
                    <a:bodyPr/>
                    <a:lstStyle/>
                    <a:p>
                      <a:pPr marL="146685" marR="140335" indent="121920">
                        <a:lnSpc>
                          <a:spcPct val="110000"/>
                        </a:lnSpc>
                        <a:spcBef>
                          <a:spcPts val="209"/>
                        </a:spcBef>
                      </a:pPr>
                      <a:r>
                        <a:rPr sz="1400" spc="15" dirty="0">
                          <a:latin typeface="Cambria"/>
                          <a:cs typeface="Cambria"/>
                        </a:rPr>
                        <a:t>Las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hipótesis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creencias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 se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generan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antes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5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recolectar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analizar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los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datos.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26669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35">
                <a:tc>
                  <a:txBody>
                    <a:bodyPr/>
                    <a:lstStyle/>
                    <a:p>
                      <a:pPr marL="189230" marR="185420" indent="1905" algn="ctr">
                        <a:lnSpc>
                          <a:spcPct val="110100"/>
                        </a:lnSpc>
                        <a:spcBef>
                          <a:spcPts val="210"/>
                        </a:spcBef>
                      </a:pPr>
                      <a:r>
                        <a:rPr sz="1400" spc="35" dirty="0">
                          <a:latin typeface="Cambria"/>
                          <a:cs typeface="Cambria"/>
                        </a:rPr>
                        <a:t>Pretende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explicar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predecir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fenómenos,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buscando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regularidades</a:t>
                      </a:r>
                      <a:r>
                        <a:rPr sz="1400" spc="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y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relaciones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causales.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10" dirty="0">
                          <a:latin typeface="Cambria"/>
                          <a:cs typeface="Cambria"/>
                        </a:rPr>
                        <a:t>Utiliza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la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lógica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razonamiento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40" dirty="0">
                          <a:latin typeface="Cambria"/>
                          <a:cs typeface="Cambria"/>
                        </a:rPr>
                        <a:t>deductivo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653643" y="5330748"/>
            <a:ext cx="3502025" cy="1330960"/>
          </a:xfrm>
          <a:custGeom>
            <a:avLst/>
            <a:gdLst/>
            <a:ahLst/>
            <a:cxnLst/>
            <a:rect l="l" t="t" r="r" b="b"/>
            <a:pathLst>
              <a:path w="3502025" h="1330959">
                <a:moveTo>
                  <a:pt x="3501644" y="0"/>
                </a:moveTo>
                <a:lnTo>
                  <a:pt x="0" y="0"/>
                </a:lnTo>
                <a:lnTo>
                  <a:pt x="0" y="768235"/>
                </a:lnTo>
                <a:lnTo>
                  <a:pt x="0" y="799706"/>
                </a:lnTo>
                <a:lnTo>
                  <a:pt x="0" y="1330960"/>
                </a:lnTo>
                <a:lnTo>
                  <a:pt x="3501644" y="1330960"/>
                </a:lnTo>
                <a:lnTo>
                  <a:pt x="3501644" y="799706"/>
                </a:lnTo>
                <a:lnTo>
                  <a:pt x="3501644" y="768235"/>
                </a:lnTo>
                <a:lnTo>
                  <a:pt x="3501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295013" y="4766830"/>
          <a:ext cx="3540125" cy="191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43">
                <a:tc>
                  <a:txBody>
                    <a:bodyPr/>
                    <a:lstStyle/>
                    <a:p>
                      <a:pPr marL="1150620" marR="561340" indent="-582295">
                        <a:lnSpc>
                          <a:spcPct val="110200"/>
                        </a:lnSpc>
                        <a:spcBef>
                          <a:spcPts val="204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“Realidad”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es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definida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por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la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interpretación.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54">
                <a:tc>
                  <a:txBody>
                    <a:bodyPr/>
                    <a:lstStyle/>
                    <a:p>
                      <a:pPr marL="108585" marR="98425" algn="ctr">
                        <a:lnSpc>
                          <a:spcPct val="110100"/>
                        </a:lnSpc>
                        <a:spcBef>
                          <a:spcPts val="210"/>
                        </a:spcBef>
                      </a:pPr>
                      <a:r>
                        <a:rPr sz="1400" spc="75" dirty="0">
                          <a:latin typeface="Cambria"/>
                          <a:cs typeface="Cambria"/>
                        </a:rPr>
                        <a:t>Se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construye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el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conocimiento</a:t>
                      </a:r>
                      <a:r>
                        <a:rPr sz="1400" spc="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partir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5" dirty="0">
                          <a:latin typeface="Cambria"/>
                          <a:cs typeface="Cambria"/>
                        </a:rPr>
                        <a:t>de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experiencias</a:t>
                      </a:r>
                      <a:r>
                        <a:rPr sz="1400" spc="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individuales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5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los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participantes.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24">
                <a:tc>
                  <a:txBody>
                    <a:bodyPr/>
                    <a:lstStyle/>
                    <a:p>
                      <a:pPr marL="401320" marR="153670" indent="-238125">
                        <a:lnSpc>
                          <a:spcPct val="110000"/>
                        </a:lnSpc>
                        <a:spcBef>
                          <a:spcPts val="215"/>
                        </a:spcBef>
                      </a:pPr>
                      <a:r>
                        <a:rPr sz="1400" spc="5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reflexión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es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el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puente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que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vincula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al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investigador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ya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 los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participantes.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307713" y="5340693"/>
            <a:ext cx="3502025" cy="1330960"/>
          </a:xfrm>
          <a:custGeom>
            <a:avLst/>
            <a:gdLst/>
            <a:ahLst/>
            <a:cxnLst/>
            <a:rect l="l" t="t" r="r" b="b"/>
            <a:pathLst>
              <a:path w="3502025" h="1330959">
                <a:moveTo>
                  <a:pt x="3501644" y="0"/>
                </a:moveTo>
                <a:lnTo>
                  <a:pt x="0" y="0"/>
                </a:lnTo>
                <a:lnTo>
                  <a:pt x="0" y="768235"/>
                </a:lnTo>
                <a:lnTo>
                  <a:pt x="0" y="799706"/>
                </a:lnTo>
                <a:lnTo>
                  <a:pt x="0" y="1330960"/>
                </a:lnTo>
                <a:lnTo>
                  <a:pt x="3501644" y="1330960"/>
                </a:lnTo>
                <a:lnTo>
                  <a:pt x="3501644" y="799706"/>
                </a:lnTo>
                <a:lnTo>
                  <a:pt x="3501644" y="768235"/>
                </a:lnTo>
                <a:lnTo>
                  <a:pt x="3501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510" y="2625598"/>
            <a:ext cx="7556500" cy="168910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4139" marR="103505" algn="ctr">
              <a:lnSpc>
                <a:spcPct val="100000"/>
              </a:lnSpc>
              <a:spcBef>
                <a:spcPts val="310"/>
              </a:spcBef>
            </a:pP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trata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enfoques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complementarios;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es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decir,</a:t>
            </a:r>
            <a:r>
              <a:rPr sz="20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cada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uno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sirve </a:t>
            </a:r>
            <a:r>
              <a:rPr sz="2000" spc="-4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para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conocer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el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fenómeno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comunicación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y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para 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conducirnos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solución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diversos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problemas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y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cuestionamientos.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265" y="2098039"/>
            <a:ext cx="6954520" cy="12630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550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80" dirty="0">
                <a:solidFill>
                  <a:srgbClr val="4F81BC"/>
                </a:solidFill>
                <a:latin typeface="Cambria"/>
                <a:cs typeface="Cambria"/>
              </a:rPr>
              <a:t>Comunicación: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acto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intencional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persona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dirigir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otra.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ts val="2050"/>
              </a:lnSpc>
              <a:spcBef>
                <a:spcPts val="1540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45" dirty="0">
                <a:solidFill>
                  <a:srgbClr val="4F81BC"/>
                </a:solidFill>
                <a:latin typeface="Cambria"/>
                <a:cs typeface="Cambria"/>
              </a:rPr>
              <a:t>Harold</a:t>
            </a:r>
            <a:r>
              <a:rPr sz="1900" spc="7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4F81BC"/>
                </a:solidFill>
                <a:latin typeface="Cambria"/>
                <a:cs typeface="Cambria"/>
              </a:rPr>
              <a:t>Laswell:</a:t>
            </a:r>
            <a:r>
              <a:rPr sz="1900" spc="-8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Quién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dice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qué,</a:t>
            </a:r>
            <a:r>
              <a:rPr sz="19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quién,</a:t>
            </a:r>
            <a:r>
              <a:rPr sz="19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qué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canal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con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050"/>
              </a:lnSpc>
            </a:pP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qué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efecto.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265" y="4019169"/>
            <a:ext cx="22815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0" dirty="0">
                <a:solidFill>
                  <a:srgbClr val="4F81BC"/>
                </a:solidFill>
                <a:latin typeface="Cambria"/>
                <a:cs typeface="Cambria"/>
              </a:rPr>
              <a:t>Sha</a:t>
            </a:r>
            <a:r>
              <a:rPr sz="1900" spc="45" dirty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900" spc="15" dirty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900" spc="65" dirty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900" spc="25" dirty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900" spc="10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900" spc="-9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4F81BC"/>
                </a:solidFill>
                <a:latin typeface="Cambria"/>
                <a:cs typeface="Cambria"/>
              </a:rPr>
              <a:t>W</a:t>
            </a:r>
            <a:r>
              <a:rPr sz="1900" spc="150" dirty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900" spc="25" dirty="0">
                <a:solidFill>
                  <a:srgbClr val="4F81BC"/>
                </a:solidFill>
                <a:latin typeface="Cambria"/>
                <a:cs typeface="Cambria"/>
              </a:rPr>
              <a:t>av</a:t>
            </a:r>
            <a:r>
              <a:rPr sz="1900" spc="150" dirty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900" dirty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265" y="5476747"/>
            <a:ext cx="7171055" cy="5461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marR="5080" indent="-228600">
              <a:lnSpc>
                <a:spcPts val="1820"/>
              </a:lnSpc>
              <a:spcBef>
                <a:spcPts val="540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60" dirty="0">
                <a:solidFill>
                  <a:srgbClr val="4F81BC"/>
                </a:solidFill>
                <a:latin typeface="Cambria"/>
                <a:cs typeface="Cambria"/>
              </a:rPr>
              <a:t>Wilbur</a:t>
            </a:r>
            <a:r>
              <a:rPr sz="1900" spc="8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4F81BC"/>
                </a:solidFill>
                <a:latin typeface="Cambria"/>
                <a:cs typeface="Cambria"/>
              </a:rPr>
              <a:t>Schramm</a:t>
            </a:r>
            <a:r>
              <a:rPr sz="1900" spc="9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Al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sumar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circuito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retroalimentación</a:t>
            </a:r>
            <a:r>
              <a:rPr sz="19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del </a:t>
            </a:r>
            <a:r>
              <a:rPr sz="1900" spc="-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destino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hacia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la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fuente,</a:t>
            </a:r>
            <a:r>
              <a:rPr sz="19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creó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cíclico.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9" name="object 9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1628" y="3827094"/>
            <a:ext cx="688340" cy="37655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5"/>
              </a:spcBef>
            </a:pPr>
            <a:r>
              <a:rPr sz="1100" spc="25" dirty="0">
                <a:solidFill>
                  <a:srgbClr val="FFFFFF"/>
                </a:solidFill>
                <a:latin typeface="Cambria"/>
                <a:cs typeface="Cambria"/>
              </a:rPr>
              <a:t>Fuente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2873" y="3824427"/>
            <a:ext cx="821690" cy="37655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65"/>
              </a:spcBef>
            </a:pPr>
            <a:r>
              <a:rPr sz="1100" spc="45" dirty="0">
                <a:solidFill>
                  <a:srgbClr val="FFFFFF"/>
                </a:solidFill>
                <a:latin typeface="Cambria"/>
                <a:cs typeface="Cambria"/>
              </a:rPr>
              <a:t>Mensaje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3343" y="3827094"/>
            <a:ext cx="767715" cy="37655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5"/>
              </a:spcBef>
            </a:pPr>
            <a:r>
              <a:rPr sz="1100" spc="40" dirty="0">
                <a:solidFill>
                  <a:srgbClr val="FFFFFF"/>
                </a:solidFill>
                <a:latin typeface="Cambria"/>
                <a:cs typeface="Cambria"/>
              </a:rPr>
              <a:t>Receptor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3677" y="3827094"/>
            <a:ext cx="688340" cy="37655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5"/>
              </a:spcBef>
            </a:pPr>
            <a:r>
              <a:rPr sz="1100" spc="30" dirty="0">
                <a:solidFill>
                  <a:srgbClr val="FFFFFF"/>
                </a:solidFill>
                <a:latin typeface="Cambria"/>
                <a:cs typeface="Cambria"/>
              </a:rPr>
              <a:t>Destino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8909" y="3832682"/>
            <a:ext cx="934719" cy="37655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1100" spc="15" dirty="0">
                <a:solidFill>
                  <a:srgbClr val="FFFFFF"/>
                </a:solidFill>
                <a:latin typeface="Cambria"/>
                <a:cs typeface="Cambria"/>
              </a:rPr>
              <a:t>Transmisor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2873" y="4455871"/>
            <a:ext cx="821690" cy="37655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14"/>
              </a:spcBef>
            </a:pP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Ruido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884" y="3949700"/>
            <a:ext cx="251205" cy="1178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584" y="3949700"/>
            <a:ext cx="251078" cy="1178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6591" y="3941698"/>
            <a:ext cx="251205" cy="1178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8571" y="3949700"/>
            <a:ext cx="251205" cy="1178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55105" y="4214621"/>
            <a:ext cx="117983" cy="211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566873"/>
            <a:ext cx="7306309" cy="317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es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89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transaccional.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2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es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simbólica</a:t>
            </a:r>
            <a:endParaRPr sz="2000">
              <a:latin typeface="Cambria"/>
              <a:cs typeface="Cambria"/>
            </a:endParaRPr>
          </a:p>
          <a:p>
            <a:pPr marL="241300" marR="188595" indent="-228600">
              <a:lnSpc>
                <a:spcPct val="100000"/>
              </a:lnSpc>
              <a:spcBef>
                <a:spcPts val="19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95910" algn="l"/>
                <a:tab pos="296545" algn="l"/>
              </a:tabLst>
            </a:pPr>
            <a:r>
              <a:rPr dirty="0"/>
              <a:t>	</a:t>
            </a:r>
            <a:r>
              <a:rPr sz="2000" spc="35" dirty="0">
                <a:solidFill>
                  <a:srgbClr val="4F81BC"/>
                </a:solidFill>
                <a:latin typeface="Cambria"/>
                <a:cs typeface="Cambria"/>
              </a:rPr>
              <a:t>Teoría </a:t>
            </a:r>
            <a:r>
              <a:rPr sz="2000" spc="30" dirty="0">
                <a:solidFill>
                  <a:srgbClr val="4F81BC"/>
                </a:solidFill>
                <a:latin typeface="Cambria"/>
                <a:cs typeface="Cambria"/>
              </a:rPr>
              <a:t>cualitativa: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Se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construye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conocimiento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partir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experiencias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individuales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participantes.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995"/>
              </a:spcBef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5" dirty="0">
                <a:solidFill>
                  <a:srgbClr val="4F81BC"/>
                </a:solidFill>
                <a:latin typeface="Cambria"/>
                <a:cs typeface="Cambria"/>
              </a:rPr>
              <a:t>Teoría </a:t>
            </a:r>
            <a:r>
              <a:rPr sz="2000" spc="20" dirty="0">
                <a:solidFill>
                  <a:srgbClr val="4F81BC"/>
                </a:solidFill>
                <a:latin typeface="Cambria"/>
                <a:cs typeface="Cambria"/>
              </a:rPr>
              <a:t>cuantitativa: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Pretende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explicar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predecir fenómenos,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buscando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regularidades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relaciones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causales.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53339"/>
            <a:ext cx="68903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0864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0864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4F81BC"/>
                </a:solidFill>
              </a:rPr>
              <a:t>Ac</a:t>
            </a:r>
            <a:r>
              <a:rPr sz="3200" spc="70" dirty="0">
                <a:solidFill>
                  <a:srgbClr val="4F81BC"/>
                </a:solidFill>
              </a:rPr>
              <a:t>t</a:t>
            </a:r>
            <a:r>
              <a:rPr sz="3200" spc="-35" dirty="0">
                <a:solidFill>
                  <a:srgbClr val="4F81BC"/>
                </a:solidFill>
              </a:rPr>
              <a:t>i</a:t>
            </a:r>
            <a:r>
              <a:rPr sz="3200" spc="145" dirty="0">
                <a:solidFill>
                  <a:srgbClr val="4F81BC"/>
                </a:solidFill>
              </a:rPr>
              <a:t>vidad</a:t>
            </a:r>
            <a:r>
              <a:rPr sz="3200" spc="130" dirty="0">
                <a:solidFill>
                  <a:srgbClr val="4F81BC"/>
                </a:solidFill>
              </a:rPr>
              <a:t> </a:t>
            </a:r>
            <a:r>
              <a:rPr sz="3200" spc="245" dirty="0">
                <a:solidFill>
                  <a:srgbClr val="4F81BC"/>
                </a:solidFill>
              </a:rPr>
              <a:t>de</a:t>
            </a:r>
            <a:r>
              <a:rPr sz="3200" spc="120" dirty="0">
                <a:solidFill>
                  <a:srgbClr val="4F81BC"/>
                </a:solidFill>
              </a:rPr>
              <a:t> </a:t>
            </a:r>
            <a:r>
              <a:rPr sz="3200" spc="170" dirty="0">
                <a:solidFill>
                  <a:srgbClr val="4F81BC"/>
                </a:solidFill>
              </a:rPr>
              <a:t>ap</a:t>
            </a:r>
            <a:r>
              <a:rPr sz="3200" spc="-170" dirty="0">
                <a:solidFill>
                  <a:srgbClr val="4F81BC"/>
                </a:solidFill>
              </a:rPr>
              <a:t>r</a:t>
            </a:r>
            <a:r>
              <a:rPr sz="3200" spc="140" dirty="0">
                <a:solidFill>
                  <a:srgbClr val="4F81BC"/>
                </a:solidFill>
              </a:rPr>
              <a:t>e</a:t>
            </a:r>
            <a:r>
              <a:rPr sz="3200" spc="150" dirty="0">
                <a:solidFill>
                  <a:srgbClr val="4F81BC"/>
                </a:solidFill>
              </a:rPr>
              <a:t>n</a:t>
            </a:r>
            <a:r>
              <a:rPr sz="3200" spc="90" dirty="0">
                <a:solidFill>
                  <a:srgbClr val="4F81BC"/>
                </a:solidFill>
              </a:rPr>
              <a:t>diz</a:t>
            </a:r>
            <a:r>
              <a:rPr sz="3200" spc="110" dirty="0">
                <a:solidFill>
                  <a:srgbClr val="4F81BC"/>
                </a:solidFill>
              </a:rPr>
              <a:t>a</a:t>
            </a:r>
            <a:r>
              <a:rPr sz="3200" spc="175" dirty="0">
                <a:solidFill>
                  <a:srgbClr val="4F81BC"/>
                </a:solidFill>
              </a:rPr>
              <a:t>je</a:t>
            </a:r>
            <a:r>
              <a:rPr sz="3200" spc="150" dirty="0">
                <a:solidFill>
                  <a:srgbClr val="4F81BC"/>
                </a:solidFill>
              </a:rPr>
              <a:t> </a:t>
            </a:r>
            <a:r>
              <a:rPr sz="3200" spc="175" dirty="0">
                <a:solidFill>
                  <a:srgbClr val="4F81BC"/>
                </a:solidFill>
              </a:rPr>
              <a:t>su</a:t>
            </a:r>
            <a:r>
              <a:rPr sz="3200" spc="100" dirty="0">
                <a:solidFill>
                  <a:srgbClr val="4F81BC"/>
                </a:solidFill>
              </a:rPr>
              <a:t>g</a:t>
            </a:r>
            <a:r>
              <a:rPr sz="3200" spc="145" dirty="0">
                <a:solidFill>
                  <a:srgbClr val="4F81BC"/>
                </a:solidFill>
              </a:rPr>
              <a:t>e</a:t>
            </a:r>
            <a:r>
              <a:rPr sz="3200" spc="175" dirty="0">
                <a:solidFill>
                  <a:srgbClr val="4F81BC"/>
                </a:solidFill>
              </a:rPr>
              <a:t>r</a:t>
            </a:r>
            <a:r>
              <a:rPr sz="3200" spc="130" dirty="0">
                <a:solidFill>
                  <a:srgbClr val="4F81BC"/>
                </a:solidFill>
              </a:rPr>
              <a:t>ida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6284" y="2280666"/>
            <a:ext cx="7398384" cy="1562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equipos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lang="es-ES" sz="1900" spc="10" dirty="0">
                <a:solidFill>
                  <a:srgbClr val="585858"/>
                </a:solidFill>
                <a:latin typeface="Cambria"/>
                <a:cs typeface="Cambria"/>
              </a:rPr>
              <a:t>cinco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integrantes,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busquen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biblioteca o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bases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datos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biblioteca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digital </a:t>
            </a:r>
            <a:r>
              <a:rPr sz="1900" spc="-25" dirty="0">
                <a:solidFill>
                  <a:srgbClr val="585858"/>
                </a:solidFill>
                <a:latin typeface="Cambria"/>
                <a:cs typeface="Cambria"/>
              </a:rPr>
              <a:t>10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trabajos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investigación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Comunicación.</a:t>
            </a:r>
            <a:r>
              <a:rPr sz="19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Clasifíquenlas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dependiendo</a:t>
            </a:r>
            <a:r>
              <a:rPr sz="19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de:</a:t>
            </a:r>
            <a:endParaRPr sz="1900" dirty="0">
              <a:latin typeface="Cambria"/>
              <a:cs typeface="Cambria"/>
            </a:endParaRPr>
          </a:p>
          <a:p>
            <a:pPr marL="585470" lvl="1" indent="-344805" algn="just">
              <a:lnSpc>
                <a:spcPct val="100000"/>
              </a:lnSpc>
              <a:spcBef>
                <a:spcPts val="585"/>
              </a:spcBef>
              <a:buClr>
                <a:srgbClr val="94B3D6"/>
              </a:buClr>
              <a:buSzPct val="73529"/>
              <a:buAutoNum type="alphaLcParenR"/>
              <a:tabLst>
                <a:tab pos="586105" algn="l"/>
              </a:tabLst>
            </a:pP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700" spc="145" dirty="0">
                <a:solidFill>
                  <a:srgbClr val="585858"/>
                </a:solidFill>
                <a:latin typeface="Cambria"/>
                <a:cs typeface="Cambria"/>
              </a:rPr>
              <a:t>é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700" spc="-3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iz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700" spc="-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cua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v</a:t>
            </a: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14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7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cua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v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700" spc="-8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700" spc="-1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14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700" dirty="0">
              <a:latin typeface="Cambria"/>
              <a:cs typeface="Cambria"/>
            </a:endParaRPr>
          </a:p>
          <a:p>
            <a:pPr marL="585470" lvl="1" indent="-344805" algn="just">
              <a:lnSpc>
                <a:spcPct val="100000"/>
              </a:lnSpc>
              <a:spcBef>
                <a:spcPts val="600"/>
              </a:spcBef>
              <a:buClr>
                <a:srgbClr val="94B3D6"/>
              </a:buClr>
              <a:buSzPct val="73529"/>
              <a:buAutoNum type="alphaLcParenR"/>
              <a:tabLst>
                <a:tab pos="586105" algn="l"/>
              </a:tabLst>
            </a:pP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teoría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fundamenta:</a:t>
            </a:r>
            <a:r>
              <a:rPr sz="17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objetiva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subjetiva</a:t>
            </a:r>
            <a:endParaRPr sz="17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284" y="4616577"/>
            <a:ext cx="740092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Individualmente,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describe</a:t>
            </a:r>
            <a:r>
              <a:rPr sz="19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analiza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ejemplo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comunicación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900" spc="-15" dirty="0">
                <a:solidFill>
                  <a:srgbClr val="585858"/>
                </a:solidFill>
                <a:latin typeface="Cambria"/>
                <a:cs typeface="Cambria"/>
              </a:rPr>
              <a:t>tu</a:t>
            </a:r>
            <a:r>
              <a:rPr sz="1900" spc="-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vida 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cotidiana 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mediante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él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explica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por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qué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comunicación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es: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a) </a:t>
            </a:r>
            <a:r>
              <a:rPr sz="1900" spc="15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proceso;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b)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es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transaccional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y;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c)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simbólica.</a:t>
            </a:r>
            <a:endParaRPr sz="1900" dirty="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736" y="2348204"/>
            <a:ext cx="595630" cy="500380"/>
            <a:chOff x="200736" y="2348204"/>
            <a:chExt cx="595630" cy="500380"/>
          </a:xfrm>
        </p:grpSpPr>
        <p:sp>
          <p:nvSpPr>
            <p:cNvPr id="7" name="object 7"/>
            <p:cNvSpPr/>
            <p:nvPr/>
          </p:nvSpPr>
          <p:spPr>
            <a:xfrm>
              <a:off x="219786" y="2367254"/>
              <a:ext cx="557530" cy="462280"/>
            </a:xfrm>
            <a:custGeom>
              <a:avLst/>
              <a:gdLst/>
              <a:ahLst/>
              <a:cxnLst/>
              <a:rect l="l" t="t" r="r" b="b"/>
              <a:pathLst>
                <a:path w="557530" h="462280">
                  <a:moveTo>
                    <a:pt x="557364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557364" y="461670"/>
                  </a:lnTo>
                  <a:lnTo>
                    <a:pt x="5573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9786" y="2367254"/>
              <a:ext cx="557530" cy="462280"/>
            </a:xfrm>
            <a:custGeom>
              <a:avLst/>
              <a:gdLst/>
              <a:ahLst/>
              <a:cxnLst/>
              <a:rect l="l" t="t" r="r" b="b"/>
              <a:pathLst>
                <a:path w="557530" h="462280">
                  <a:moveTo>
                    <a:pt x="0" y="461670"/>
                  </a:moveTo>
                  <a:lnTo>
                    <a:pt x="557364" y="461670"/>
                  </a:lnTo>
                  <a:lnTo>
                    <a:pt x="557364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9786" y="2367254"/>
            <a:ext cx="557530" cy="4622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0736" y="4369790"/>
            <a:ext cx="595630" cy="500380"/>
            <a:chOff x="200736" y="4369790"/>
            <a:chExt cx="595630" cy="500380"/>
          </a:xfrm>
        </p:grpSpPr>
        <p:sp>
          <p:nvSpPr>
            <p:cNvPr id="11" name="object 11"/>
            <p:cNvSpPr/>
            <p:nvPr/>
          </p:nvSpPr>
          <p:spPr>
            <a:xfrm>
              <a:off x="219786" y="4388840"/>
              <a:ext cx="557530" cy="462280"/>
            </a:xfrm>
            <a:custGeom>
              <a:avLst/>
              <a:gdLst/>
              <a:ahLst/>
              <a:cxnLst/>
              <a:rect l="l" t="t" r="r" b="b"/>
              <a:pathLst>
                <a:path w="557530" h="462279">
                  <a:moveTo>
                    <a:pt x="557364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557364" y="461670"/>
                  </a:lnTo>
                  <a:lnTo>
                    <a:pt x="5573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786" y="4388840"/>
              <a:ext cx="557530" cy="462280"/>
            </a:xfrm>
            <a:custGeom>
              <a:avLst/>
              <a:gdLst/>
              <a:ahLst/>
              <a:cxnLst/>
              <a:rect l="l" t="t" r="r" b="b"/>
              <a:pathLst>
                <a:path w="557530" h="462279">
                  <a:moveTo>
                    <a:pt x="0" y="461670"/>
                  </a:moveTo>
                  <a:lnTo>
                    <a:pt x="557364" y="461670"/>
                  </a:lnTo>
                  <a:lnTo>
                    <a:pt x="557364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9786" y="4388840"/>
            <a:ext cx="557530" cy="4622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575" y="228600"/>
            <a:ext cx="4235450" cy="4188460"/>
          </a:xfrm>
          <a:custGeom>
            <a:avLst/>
            <a:gdLst/>
            <a:ahLst/>
            <a:cxnLst/>
            <a:rect l="l" t="t" r="r" b="b"/>
            <a:pathLst>
              <a:path w="4235450" h="4188460">
                <a:moveTo>
                  <a:pt x="4235450" y="0"/>
                </a:moveTo>
                <a:lnTo>
                  <a:pt x="0" y="0"/>
                </a:lnTo>
                <a:lnTo>
                  <a:pt x="0" y="4187952"/>
                </a:lnTo>
                <a:lnTo>
                  <a:pt x="4235450" y="4187952"/>
                </a:lnTo>
                <a:lnTo>
                  <a:pt x="4235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2501" y="228600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4451" y="2377439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191" y="137871"/>
            <a:ext cx="4838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409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4451" y="228600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2501" y="2377439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975" y="1667382"/>
            <a:ext cx="3851275" cy="1488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Las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tradiciones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teoría </a:t>
            </a:r>
            <a:r>
              <a:rPr sz="3200" spc="245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0864" y="5591962"/>
            <a:ext cx="348297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45" dirty="0">
                <a:solidFill>
                  <a:srgbClr val="888888"/>
                </a:solidFill>
                <a:latin typeface="Cambria"/>
                <a:cs typeface="Cambria"/>
              </a:rPr>
              <a:t>Paradigmas</a:t>
            </a:r>
            <a:r>
              <a:rPr sz="1400" spc="40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888888"/>
                </a:solidFill>
                <a:latin typeface="Cambria"/>
                <a:cs typeface="Cambria"/>
              </a:rPr>
              <a:t>pioneros.</a:t>
            </a:r>
            <a:r>
              <a:rPr sz="1400" spc="-30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888888"/>
                </a:solidFill>
                <a:latin typeface="Cambria"/>
                <a:cs typeface="Cambria"/>
              </a:rPr>
              <a:t>Antecedentes</a:t>
            </a:r>
            <a:r>
              <a:rPr sz="1400" spc="70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400" spc="100" dirty="0">
                <a:solidFill>
                  <a:srgbClr val="888888"/>
                </a:solidFill>
                <a:latin typeface="Cambria"/>
                <a:cs typeface="Cambria"/>
              </a:rPr>
              <a:t>de</a:t>
            </a:r>
            <a:r>
              <a:rPr sz="1400" spc="30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888888"/>
                </a:solidFill>
                <a:latin typeface="Cambria"/>
                <a:cs typeface="Cambria"/>
              </a:rPr>
              <a:t>las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spc="45" dirty="0">
                <a:solidFill>
                  <a:srgbClr val="888888"/>
                </a:solidFill>
                <a:latin typeface="Cambria"/>
                <a:cs typeface="Cambria"/>
              </a:rPr>
              <a:t>perspectivas</a:t>
            </a:r>
            <a:r>
              <a:rPr sz="1400" spc="39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888888"/>
                </a:solidFill>
                <a:latin typeface="Cambria"/>
                <a:cs typeface="Cambria"/>
              </a:rPr>
              <a:t>contemporáneas.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7223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260" dirty="0">
                <a:solidFill>
                  <a:srgbClr val="4F81BC"/>
                </a:solidFill>
              </a:rPr>
              <a:t>Cla</a:t>
            </a:r>
            <a:r>
              <a:rPr sz="3600" spc="265" dirty="0">
                <a:solidFill>
                  <a:srgbClr val="4F81BC"/>
                </a:solidFill>
              </a:rPr>
              <a:t>s</a:t>
            </a:r>
            <a:r>
              <a:rPr sz="3600" spc="5" dirty="0">
                <a:solidFill>
                  <a:srgbClr val="4F81BC"/>
                </a:solidFill>
              </a:rPr>
              <a:t>i</a:t>
            </a:r>
            <a:r>
              <a:rPr sz="3600" spc="30" dirty="0">
                <a:solidFill>
                  <a:srgbClr val="4F81BC"/>
                </a:solidFill>
              </a:rPr>
              <a:t>f</a:t>
            </a:r>
            <a:r>
              <a:rPr sz="3600" spc="145" dirty="0">
                <a:solidFill>
                  <a:srgbClr val="4F81BC"/>
                </a:solidFill>
              </a:rPr>
              <a:t>icación</a:t>
            </a:r>
            <a:r>
              <a:rPr sz="3600" spc="75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110" dirty="0">
                <a:solidFill>
                  <a:srgbClr val="4F81BC"/>
                </a:solidFill>
              </a:rPr>
              <a:t>las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-145" dirty="0">
                <a:solidFill>
                  <a:srgbClr val="4F81BC"/>
                </a:solidFill>
              </a:rPr>
              <a:t>t</a:t>
            </a:r>
            <a:r>
              <a:rPr sz="3600" spc="140" dirty="0">
                <a:solidFill>
                  <a:srgbClr val="4F81BC"/>
                </a:solidFill>
              </a:rPr>
              <a:t>eor</a:t>
            </a:r>
            <a:r>
              <a:rPr sz="3600" spc="90" dirty="0">
                <a:solidFill>
                  <a:srgbClr val="4F81BC"/>
                </a:solidFill>
              </a:rPr>
              <a:t>í</a:t>
            </a:r>
            <a:r>
              <a:rPr sz="3600" spc="125" dirty="0">
                <a:solidFill>
                  <a:srgbClr val="4F81BC"/>
                </a:solidFill>
              </a:rPr>
              <a:t>as</a:t>
            </a:r>
            <a:r>
              <a:rPr sz="3600" spc="80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90" dirty="0">
                <a:solidFill>
                  <a:srgbClr val="4F81BC"/>
                </a:solidFill>
              </a:rPr>
              <a:t>la  </a:t>
            </a:r>
            <a:r>
              <a:rPr sz="3600" spc="140" dirty="0">
                <a:solidFill>
                  <a:srgbClr val="4F81BC"/>
                </a:solidFill>
              </a:rPr>
              <a:t>comunicación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0444" y="2461211"/>
            <a:ext cx="2557780" cy="410209"/>
            <a:chOff x="440444" y="2461211"/>
            <a:chExt cx="2557780" cy="4102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444" y="2461211"/>
              <a:ext cx="2557255" cy="4100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4" y="2493263"/>
              <a:ext cx="2444496" cy="292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0608" y="2496096"/>
              <a:ext cx="2436495" cy="287020"/>
            </a:xfrm>
            <a:custGeom>
              <a:avLst/>
              <a:gdLst/>
              <a:ahLst/>
              <a:cxnLst/>
              <a:rect l="l" t="t" r="r" b="b"/>
              <a:pathLst>
                <a:path w="2436495" h="287019">
                  <a:moveTo>
                    <a:pt x="0" y="286600"/>
                  </a:moveTo>
                  <a:lnTo>
                    <a:pt x="2436114" y="286600"/>
                  </a:lnTo>
                  <a:lnTo>
                    <a:pt x="2436114" y="0"/>
                  </a:lnTo>
                  <a:lnTo>
                    <a:pt x="0" y="0"/>
                  </a:lnTo>
                  <a:lnTo>
                    <a:pt x="0" y="286600"/>
                  </a:lnTo>
                  <a:close/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608" y="260372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69">
                  <a:moveTo>
                    <a:pt x="178968" y="0"/>
                  </a:moveTo>
                  <a:lnTo>
                    <a:pt x="0" y="0"/>
                  </a:lnTo>
                  <a:lnTo>
                    <a:pt x="0" y="178968"/>
                  </a:lnTo>
                  <a:lnTo>
                    <a:pt x="178968" y="178968"/>
                  </a:lnTo>
                  <a:lnTo>
                    <a:pt x="1789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608" y="260372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69">
                  <a:moveTo>
                    <a:pt x="0" y="178968"/>
                  </a:moveTo>
                  <a:lnTo>
                    <a:pt x="178968" y="178968"/>
                  </a:lnTo>
                  <a:lnTo>
                    <a:pt x="178968" y="0"/>
                  </a:lnTo>
                  <a:lnTo>
                    <a:pt x="0" y="0"/>
                  </a:lnTo>
                  <a:lnTo>
                    <a:pt x="0" y="178968"/>
                  </a:lnTo>
                  <a:close/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0395" y="1962150"/>
            <a:ext cx="1576070" cy="5137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5"/>
              </a:spcBef>
            </a:pPr>
            <a:r>
              <a:rPr sz="1700" spc="110" dirty="0">
                <a:latin typeface="Cambria"/>
                <a:cs typeface="Cambria"/>
              </a:rPr>
              <a:t>Origen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spc="85" dirty="0">
                <a:latin typeface="Cambria"/>
                <a:cs typeface="Cambria"/>
              </a:rPr>
              <a:t>en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20" dirty="0">
                <a:latin typeface="Cambria"/>
                <a:cs typeface="Cambria"/>
              </a:rPr>
              <a:t>otras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80" dirty="0">
                <a:latin typeface="Cambria"/>
                <a:cs typeface="Cambria"/>
              </a:rPr>
              <a:t>ciencias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608" y="3020923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69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5454" y="2964941"/>
            <a:ext cx="941069" cy="673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0" dirty="0">
                <a:latin typeface="Cambria"/>
                <a:cs typeface="Cambria"/>
              </a:rPr>
              <a:t>Filosofía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500" spc="65" dirty="0">
                <a:latin typeface="Cambria"/>
                <a:cs typeface="Cambria"/>
              </a:rPr>
              <a:t>Sociología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0608" y="3437991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7EB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608" y="3855186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63B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5454" y="3799458"/>
            <a:ext cx="92900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60" dirty="0">
                <a:latin typeface="Cambria"/>
                <a:cs typeface="Cambria"/>
              </a:rPr>
              <a:t>Psicología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0608" y="4272381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5CB4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5454" y="4216730"/>
            <a:ext cx="75819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65" dirty="0">
                <a:latin typeface="Cambria"/>
                <a:cs typeface="Cambria"/>
              </a:rPr>
              <a:t>R</a:t>
            </a:r>
            <a:r>
              <a:rPr sz="1500" spc="40" dirty="0">
                <a:latin typeface="Cambria"/>
                <a:cs typeface="Cambria"/>
              </a:rPr>
              <a:t>e</a:t>
            </a:r>
            <a:r>
              <a:rPr sz="1500" spc="5" dirty="0">
                <a:latin typeface="Cambria"/>
                <a:cs typeface="Cambria"/>
              </a:rPr>
              <a:t>tó</a:t>
            </a:r>
            <a:r>
              <a:rPr sz="1500" spc="25" dirty="0">
                <a:latin typeface="Cambria"/>
                <a:cs typeface="Cambria"/>
              </a:rPr>
              <a:t>r</a:t>
            </a:r>
            <a:r>
              <a:rPr sz="1500" spc="10" dirty="0">
                <a:latin typeface="Cambria"/>
                <a:cs typeface="Cambria"/>
              </a:rPr>
              <a:t>i</a:t>
            </a:r>
            <a:r>
              <a:rPr sz="1500" spc="95" dirty="0">
                <a:latin typeface="Cambria"/>
                <a:cs typeface="Cambria"/>
              </a:rPr>
              <a:t>ca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83992" y="2447544"/>
            <a:ext cx="2585085" cy="433070"/>
            <a:chOff x="2983992" y="2447544"/>
            <a:chExt cx="2585085" cy="43307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992" y="2447544"/>
              <a:ext cx="2584704" cy="4328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4096" y="2493264"/>
              <a:ext cx="2444496" cy="2926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058541" y="2496096"/>
              <a:ext cx="2436495" cy="287020"/>
            </a:xfrm>
            <a:custGeom>
              <a:avLst/>
              <a:gdLst/>
              <a:ahLst/>
              <a:cxnLst/>
              <a:rect l="l" t="t" r="r" b="b"/>
              <a:pathLst>
                <a:path w="2436495" h="287019">
                  <a:moveTo>
                    <a:pt x="0" y="286600"/>
                  </a:moveTo>
                  <a:lnTo>
                    <a:pt x="2436113" y="286600"/>
                  </a:lnTo>
                  <a:lnTo>
                    <a:pt x="2436113" y="0"/>
                  </a:lnTo>
                  <a:lnTo>
                    <a:pt x="0" y="0"/>
                  </a:lnTo>
                  <a:lnTo>
                    <a:pt x="0" y="286600"/>
                  </a:lnTo>
                  <a:close/>
                </a:path>
              </a:pathLst>
            </a:custGeom>
            <a:ln w="12700">
              <a:solidFill>
                <a:srgbClr val="5EAE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8541" y="260372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69" h="179069">
                  <a:moveTo>
                    <a:pt x="178968" y="0"/>
                  </a:moveTo>
                  <a:lnTo>
                    <a:pt x="0" y="0"/>
                  </a:lnTo>
                  <a:lnTo>
                    <a:pt x="0" y="178968"/>
                  </a:lnTo>
                  <a:lnTo>
                    <a:pt x="178968" y="178968"/>
                  </a:lnTo>
                  <a:lnTo>
                    <a:pt x="1789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58541" y="260372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69" h="179069">
                  <a:moveTo>
                    <a:pt x="0" y="178968"/>
                  </a:moveTo>
                  <a:lnTo>
                    <a:pt x="178968" y="178968"/>
                  </a:lnTo>
                  <a:lnTo>
                    <a:pt x="178968" y="0"/>
                  </a:lnTo>
                  <a:lnTo>
                    <a:pt x="0" y="0"/>
                  </a:lnTo>
                  <a:lnTo>
                    <a:pt x="0" y="178968"/>
                  </a:lnTo>
                  <a:close/>
                </a:path>
              </a:pathLst>
            </a:custGeom>
            <a:ln w="12700">
              <a:solidFill>
                <a:srgbClr val="5EAE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79242" y="1962150"/>
            <a:ext cx="2139950" cy="5137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5"/>
              </a:spcBef>
            </a:pPr>
            <a:r>
              <a:rPr sz="1700" spc="50" dirty="0">
                <a:latin typeface="Cambria"/>
                <a:cs typeface="Cambria"/>
              </a:rPr>
              <a:t>Nivel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spc="125" dirty="0">
                <a:latin typeface="Cambria"/>
                <a:cs typeface="Cambria"/>
              </a:rPr>
              <a:t>de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relación</a:t>
            </a:r>
            <a:r>
              <a:rPr sz="1700" spc="-10" dirty="0">
                <a:latin typeface="Cambria"/>
                <a:cs typeface="Cambria"/>
              </a:rPr>
              <a:t> </a:t>
            </a:r>
            <a:r>
              <a:rPr sz="1700" spc="95" dirty="0">
                <a:latin typeface="Cambria"/>
                <a:cs typeface="Cambria"/>
              </a:rPr>
              <a:t>que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70" dirty="0">
                <a:latin typeface="Cambria"/>
                <a:cs typeface="Cambria"/>
              </a:rPr>
              <a:t>abordan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58541" y="3020923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69" h="179069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5DB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24225" y="2964941"/>
            <a:ext cx="1217930" cy="673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40" dirty="0">
                <a:latin typeface="Cambria"/>
                <a:cs typeface="Cambria"/>
              </a:rPr>
              <a:t>Interpersonal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500" spc="85" dirty="0">
                <a:latin typeface="Cambria"/>
                <a:cs typeface="Cambria"/>
              </a:rPr>
              <a:t>Grupal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58541" y="3437991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69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5EA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8541" y="3855186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69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5F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24225" y="3799458"/>
            <a:ext cx="135255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5" dirty="0">
                <a:latin typeface="Cambria"/>
                <a:cs typeface="Cambria"/>
              </a:rPr>
              <a:t>Organizacional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58541" y="4272381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69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5F93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24225" y="4216730"/>
            <a:ext cx="72771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165" dirty="0">
                <a:latin typeface="Cambria"/>
                <a:cs typeface="Cambria"/>
              </a:rPr>
              <a:t>C</a:t>
            </a:r>
            <a:r>
              <a:rPr sz="1500" spc="145" dirty="0">
                <a:latin typeface="Cambria"/>
                <a:cs typeface="Cambria"/>
              </a:rPr>
              <a:t>u</a:t>
            </a:r>
            <a:r>
              <a:rPr sz="1500" spc="20" dirty="0">
                <a:latin typeface="Cambria"/>
                <a:cs typeface="Cambria"/>
              </a:rPr>
              <a:t>l</a:t>
            </a:r>
            <a:r>
              <a:rPr sz="1500" spc="-10" dirty="0">
                <a:latin typeface="Cambria"/>
                <a:cs typeface="Cambria"/>
              </a:rPr>
              <a:t>t</a:t>
            </a:r>
            <a:r>
              <a:rPr sz="1500" spc="-35" dirty="0">
                <a:latin typeface="Cambria"/>
                <a:cs typeface="Cambria"/>
              </a:rPr>
              <a:t>u</a:t>
            </a:r>
            <a:r>
              <a:rPr sz="1500" spc="-50" dirty="0">
                <a:latin typeface="Cambria"/>
                <a:cs typeface="Cambria"/>
              </a:rPr>
              <a:t>r</a:t>
            </a:r>
            <a:r>
              <a:rPr sz="1500" spc="55" dirty="0">
                <a:latin typeface="Cambria"/>
                <a:cs typeface="Cambria"/>
              </a:rPr>
              <a:t>a</a:t>
            </a:r>
            <a:r>
              <a:rPr sz="1500" spc="35" dirty="0">
                <a:latin typeface="Cambria"/>
                <a:cs typeface="Cambria"/>
              </a:rPr>
              <a:t>l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8541" y="4689576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69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607D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24225" y="4634229"/>
            <a:ext cx="77914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120" dirty="0">
                <a:latin typeface="Cambria"/>
                <a:cs typeface="Cambria"/>
              </a:rPr>
              <a:t>De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spc="60" dirty="0">
                <a:latin typeface="Cambria"/>
                <a:cs typeface="Cambria"/>
              </a:rPr>
              <a:t>masa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544311" y="2447544"/>
            <a:ext cx="2581910" cy="433070"/>
            <a:chOff x="5544311" y="2447544"/>
            <a:chExt cx="2581910" cy="433070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4311" y="2447544"/>
              <a:ext cx="2581656" cy="4328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4415" y="2493264"/>
              <a:ext cx="2441447" cy="2926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616447" y="2496096"/>
              <a:ext cx="2436495" cy="287020"/>
            </a:xfrm>
            <a:custGeom>
              <a:avLst/>
              <a:gdLst/>
              <a:ahLst/>
              <a:cxnLst/>
              <a:rect l="l" t="t" r="r" b="b"/>
              <a:pathLst>
                <a:path w="2436495" h="287019">
                  <a:moveTo>
                    <a:pt x="0" y="286600"/>
                  </a:moveTo>
                  <a:lnTo>
                    <a:pt x="2436113" y="286600"/>
                  </a:lnTo>
                  <a:lnTo>
                    <a:pt x="2436113" y="0"/>
                  </a:lnTo>
                  <a:lnTo>
                    <a:pt x="0" y="0"/>
                  </a:lnTo>
                  <a:lnTo>
                    <a:pt x="0" y="286600"/>
                  </a:lnTo>
                  <a:close/>
                </a:path>
              </a:pathLst>
            </a:custGeom>
            <a:ln w="127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16447" y="260372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69">
                  <a:moveTo>
                    <a:pt x="178968" y="0"/>
                  </a:moveTo>
                  <a:lnTo>
                    <a:pt x="0" y="0"/>
                  </a:lnTo>
                  <a:lnTo>
                    <a:pt x="0" y="178968"/>
                  </a:lnTo>
                  <a:lnTo>
                    <a:pt x="178968" y="178968"/>
                  </a:lnTo>
                  <a:lnTo>
                    <a:pt x="1789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6447" y="260372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69">
                  <a:moveTo>
                    <a:pt x="0" y="178968"/>
                  </a:moveTo>
                  <a:lnTo>
                    <a:pt x="178968" y="178968"/>
                  </a:lnTo>
                  <a:lnTo>
                    <a:pt x="178968" y="0"/>
                  </a:lnTo>
                  <a:lnTo>
                    <a:pt x="0" y="0"/>
                  </a:lnTo>
                  <a:lnTo>
                    <a:pt x="0" y="178968"/>
                  </a:lnTo>
                  <a:close/>
                </a:path>
              </a:pathLst>
            </a:custGeom>
            <a:ln w="127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38038" y="1962150"/>
            <a:ext cx="1459230" cy="5137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5"/>
              </a:spcBef>
            </a:pPr>
            <a:r>
              <a:rPr sz="1700" spc="75" dirty="0">
                <a:latin typeface="Cambria"/>
                <a:cs typeface="Cambria"/>
              </a:rPr>
              <a:t>E</a:t>
            </a:r>
            <a:r>
              <a:rPr sz="1700" spc="105" dirty="0">
                <a:latin typeface="Cambria"/>
                <a:cs typeface="Cambria"/>
              </a:rPr>
              <a:t>p</a:t>
            </a:r>
            <a:r>
              <a:rPr sz="1700" spc="30" dirty="0">
                <a:latin typeface="Cambria"/>
                <a:cs typeface="Cambria"/>
              </a:rPr>
              <a:t>i</a:t>
            </a:r>
            <a:r>
              <a:rPr sz="1700" spc="60" dirty="0">
                <a:latin typeface="Cambria"/>
                <a:cs typeface="Cambria"/>
              </a:rPr>
              <a:t>s</a:t>
            </a:r>
            <a:r>
              <a:rPr sz="1700" spc="-75" dirty="0">
                <a:latin typeface="Cambria"/>
                <a:cs typeface="Cambria"/>
              </a:rPr>
              <a:t>t</a:t>
            </a:r>
            <a:r>
              <a:rPr sz="1700" spc="145" dirty="0">
                <a:latin typeface="Cambria"/>
                <a:cs typeface="Cambria"/>
              </a:rPr>
              <a:t>e</a:t>
            </a:r>
            <a:r>
              <a:rPr sz="1700" spc="45" dirty="0">
                <a:latin typeface="Cambria"/>
                <a:cs typeface="Cambria"/>
              </a:rPr>
              <a:t>m</a:t>
            </a:r>
            <a:r>
              <a:rPr sz="1700" spc="70" dirty="0">
                <a:latin typeface="Cambria"/>
                <a:cs typeface="Cambria"/>
              </a:rPr>
              <a:t>o</a:t>
            </a:r>
            <a:r>
              <a:rPr sz="1700" spc="40" dirty="0">
                <a:latin typeface="Cambria"/>
                <a:cs typeface="Cambria"/>
              </a:rPr>
              <a:t>l</a:t>
            </a:r>
            <a:r>
              <a:rPr sz="1700" spc="70" dirty="0">
                <a:latin typeface="Cambria"/>
                <a:cs typeface="Cambria"/>
              </a:rPr>
              <a:t>o</a:t>
            </a:r>
            <a:r>
              <a:rPr sz="1700" spc="215" dirty="0">
                <a:latin typeface="Cambria"/>
                <a:cs typeface="Cambria"/>
              </a:rPr>
              <a:t>g</a:t>
            </a:r>
            <a:r>
              <a:rPr sz="1700" spc="30" dirty="0">
                <a:latin typeface="Cambria"/>
                <a:cs typeface="Cambria"/>
              </a:rPr>
              <a:t>í</a:t>
            </a:r>
            <a:r>
              <a:rPr sz="1700" spc="45" dirty="0">
                <a:latin typeface="Cambria"/>
                <a:cs typeface="Cambria"/>
              </a:rPr>
              <a:t>a  </a:t>
            </a:r>
            <a:r>
              <a:rPr sz="1700" spc="70" dirty="0">
                <a:latin typeface="Cambria"/>
                <a:cs typeface="Cambria"/>
              </a:rPr>
              <a:t>subyacente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16447" y="3020923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69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616A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883021" y="2964941"/>
            <a:ext cx="1214755" cy="673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40" dirty="0">
                <a:latin typeface="Cambria"/>
                <a:cs typeface="Cambria"/>
              </a:rPr>
              <a:t>Empirista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500" spc="20" dirty="0">
                <a:latin typeface="Cambria"/>
                <a:cs typeface="Cambria"/>
              </a:rPr>
              <a:t>Interpretativa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16447" y="3437991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6D62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6447" y="3855186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70">
                <a:moveTo>
                  <a:pt x="0" y="178968"/>
                </a:moveTo>
                <a:lnTo>
                  <a:pt x="178968" y="178968"/>
                </a:lnTo>
                <a:lnTo>
                  <a:pt x="178968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883021" y="3799458"/>
            <a:ext cx="62103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130" dirty="0">
                <a:latin typeface="Cambria"/>
                <a:cs typeface="Cambria"/>
              </a:rPr>
              <a:t>Cr</a:t>
            </a:r>
            <a:r>
              <a:rPr sz="1500" spc="60" dirty="0">
                <a:latin typeface="Cambria"/>
                <a:cs typeface="Cambria"/>
              </a:rPr>
              <a:t>í</a:t>
            </a:r>
            <a:r>
              <a:rPr sz="1500" spc="-15" dirty="0">
                <a:latin typeface="Cambria"/>
                <a:cs typeface="Cambria"/>
              </a:rPr>
              <a:t>t</a:t>
            </a:r>
            <a:r>
              <a:rPr sz="1500" spc="-30" dirty="0">
                <a:latin typeface="Cambria"/>
                <a:cs typeface="Cambria"/>
              </a:rPr>
              <a:t>i</a:t>
            </a:r>
            <a:r>
              <a:rPr sz="1500" spc="95" dirty="0">
                <a:latin typeface="Cambria"/>
                <a:cs typeface="Cambria"/>
              </a:rPr>
              <a:t>ca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9469" marR="5080">
              <a:lnSpc>
                <a:spcPct val="100000"/>
              </a:lnSpc>
              <a:spcBef>
                <a:spcPts val="105"/>
              </a:spcBef>
            </a:pPr>
            <a:r>
              <a:rPr spc="175" dirty="0" err="1"/>
              <a:t>Orígenes</a:t>
            </a:r>
            <a:r>
              <a:rPr spc="65" dirty="0"/>
              <a:t> </a:t>
            </a:r>
            <a:r>
              <a:rPr spc="229" dirty="0"/>
              <a:t>de </a:t>
            </a:r>
            <a:r>
              <a:rPr spc="-625" dirty="0"/>
              <a:t> </a:t>
            </a:r>
            <a:r>
              <a:rPr spc="90" dirty="0"/>
              <a:t>la</a:t>
            </a:r>
            <a:r>
              <a:rPr spc="-40" dirty="0"/>
              <a:t> </a:t>
            </a:r>
            <a:r>
              <a:rPr spc="50" dirty="0"/>
              <a:t>Teoría</a:t>
            </a:r>
            <a:r>
              <a:rPr spc="100" dirty="0"/>
              <a:t> </a:t>
            </a:r>
            <a:r>
              <a:rPr spc="229" dirty="0"/>
              <a:t>de</a:t>
            </a:r>
            <a:r>
              <a:rPr spc="55" dirty="0"/>
              <a:t> </a:t>
            </a:r>
            <a:r>
              <a:rPr spc="90" dirty="0"/>
              <a:t>la</a:t>
            </a:r>
            <a:r>
              <a:rPr spc="75" dirty="0"/>
              <a:t> </a:t>
            </a:r>
            <a:r>
              <a:rPr spc="140" dirty="0"/>
              <a:t>Comunicación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5119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60" dirty="0">
                <a:solidFill>
                  <a:srgbClr val="4F81BC"/>
                </a:solidFill>
              </a:rPr>
              <a:t>Robe</a:t>
            </a:r>
            <a:r>
              <a:rPr sz="3600" spc="180" dirty="0">
                <a:solidFill>
                  <a:srgbClr val="4F81BC"/>
                </a:solidFill>
              </a:rPr>
              <a:t>r</a:t>
            </a:r>
            <a:r>
              <a:rPr sz="3600" spc="-135" dirty="0">
                <a:solidFill>
                  <a:srgbClr val="4F81BC"/>
                </a:solidFill>
              </a:rPr>
              <a:t>t</a:t>
            </a:r>
            <a:r>
              <a:rPr sz="3600" spc="85" dirty="0">
                <a:solidFill>
                  <a:srgbClr val="4F81BC"/>
                </a:solidFill>
              </a:rPr>
              <a:t> </a:t>
            </a:r>
            <a:r>
              <a:rPr sz="3600" spc="415" dirty="0">
                <a:solidFill>
                  <a:srgbClr val="4F81BC"/>
                </a:solidFill>
              </a:rPr>
              <a:t>C</a:t>
            </a:r>
            <a:r>
              <a:rPr sz="3600" spc="215" dirty="0">
                <a:solidFill>
                  <a:srgbClr val="4F81BC"/>
                </a:solidFill>
              </a:rPr>
              <a:t>r</a:t>
            </a:r>
            <a:r>
              <a:rPr sz="3600" spc="130" dirty="0">
                <a:solidFill>
                  <a:srgbClr val="4F81BC"/>
                </a:solidFill>
              </a:rPr>
              <a:t>a</a:t>
            </a:r>
            <a:r>
              <a:rPr sz="3600" spc="75" dirty="0">
                <a:solidFill>
                  <a:srgbClr val="4F81BC"/>
                </a:solidFill>
              </a:rPr>
              <a:t>i</a:t>
            </a:r>
            <a:r>
              <a:rPr sz="3600" spc="470" dirty="0">
                <a:solidFill>
                  <a:srgbClr val="4F81BC"/>
                </a:solidFill>
              </a:rPr>
              <a:t>g</a:t>
            </a:r>
            <a:r>
              <a:rPr sz="3600" spc="75" dirty="0">
                <a:solidFill>
                  <a:srgbClr val="4F81BC"/>
                </a:solidFill>
              </a:rPr>
              <a:t> </a:t>
            </a:r>
            <a:r>
              <a:rPr sz="3600" spc="200" dirty="0">
                <a:solidFill>
                  <a:srgbClr val="4F81BC"/>
                </a:solidFill>
              </a:rPr>
              <a:t>d</a:t>
            </a:r>
            <a:r>
              <a:rPr sz="3600" spc="35" dirty="0">
                <a:solidFill>
                  <a:srgbClr val="4F81BC"/>
                </a:solidFill>
              </a:rPr>
              <a:t>i</a:t>
            </a:r>
            <a:r>
              <a:rPr sz="3600" spc="185" dirty="0">
                <a:solidFill>
                  <a:srgbClr val="4F81BC"/>
                </a:solidFill>
              </a:rPr>
              <a:t>vide</a:t>
            </a:r>
            <a:r>
              <a:rPr sz="3600" spc="90" dirty="0">
                <a:solidFill>
                  <a:srgbClr val="4F81BC"/>
                </a:solidFill>
              </a:rPr>
              <a:t> la  </a:t>
            </a:r>
            <a:r>
              <a:rPr sz="3600" spc="140" dirty="0">
                <a:solidFill>
                  <a:srgbClr val="4F81BC"/>
                </a:solidFill>
              </a:rPr>
              <a:t>comunicación</a:t>
            </a:r>
            <a:r>
              <a:rPr sz="3600" spc="95" dirty="0">
                <a:solidFill>
                  <a:srgbClr val="4F81BC"/>
                </a:solidFill>
              </a:rPr>
              <a:t> </a:t>
            </a:r>
            <a:r>
              <a:rPr sz="3600" spc="145" dirty="0">
                <a:solidFill>
                  <a:srgbClr val="4F81BC"/>
                </a:solidFill>
              </a:rPr>
              <a:t>en: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08303" y="1955307"/>
            <a:ext cx="2181225" cy="1350645"/>
            <a:chOff x="908303" y="1955307"/>
            <a:chExt cx="2181225" cy="13506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303" y="1955307"/>
              <a:ext cx="2180843" cy="13502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3" y="2362200"/>
              <a:ext cx="1630680" cy="5730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1981200"/>
              <a:ext cx="2075688" cy="12466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92174" y="2442463"/>
            <a:ext cx="12122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3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700" spc="14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7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700" spc="14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ó</a:t>
            </a:r>
            <a:r>
              <a:rPr sz="1700" spc="-7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700" spc="105" dirty="0">
                <a:solidFill>
                  <a:srgbClr val="FFFFFF"/>
                </a:solidFill>
                <a:latin typeface="Cambria"/>
                <a:cs typeface="Cambria"/>
              </a:rPr>
              <a:t>ca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1632" y="1955307"/>
            <a:ext cx="2310765" cy="1350645"/>
            <a:chOff x="3151632" y="1955307"/>
            <a:chExt cx="2310765" cy="13506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5160" y="1955307"/>
              <a:ext cx="2180844" cy="135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1632" y="2362200"/>
              <a:ext cx="2310384" cy="5730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0024" y="1981200"/>
              <a:ext cx="2075688" cy="12466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331209" y="2442463"/>
            <a:ext cx="189039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35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1700" spc="14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7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1700" spc="14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700" spc="14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ó</a:t>
            </a:r>
            <a:r>
              <a:rPr sz="1700" spc="21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700" spc="105" dirty="0">
                <a:solidFill>
                  <a:srgbClr val="FFFFFF"/>
                </a:solidFill>
                <a:latin typeface="Cambria"/>
                <a:cs typeface="Cambria"/>
              </a:rPr>
              <a:t>ca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52871" y="1941576"/>
            <a:ext cx="2204085" cy="1377950"/>
            <a:chOff x="5452871" y="1941576"/>
            <a:chExt cx="2204085" cy="137795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2871" y="1941576"/>
              <a:ext cx="2203704" cy="13776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2327" y="2362200"/>
              <a:ext cx="1819655" cy="5730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6879" y="1981200"/>
              <a:ext cx="2075687" cy="12466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852921" y="2442463"/>
            <a:ext cx="14008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90" dirty="0">
                <a:solidFill>
                  <a:srgbClr val="FFFFFF"/>
                </a:solidFill>
                <a:latin typeface="Cambria"/>
                <a:cs typeface="Cambria"/>
              </a:rPr>
              <a:t>3.Cibernética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1727" y="3401557"/>
            <a:ext cx="2313940" cy="1356995"/>
            <a:chOff x="871727" y="3401557"/>
            <a:chExt cx="2313940" cy="135699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8303" y="3401557"/>
              <a:ext cx="2180843" cy="13563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1727" y="3813048"/>
              <a:ext cx="2313432" cy="5730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167" y="3429000"/>
              <a:ext cx="2075688" cy="124968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050747" y="3892041"/>
            <a:ext cx="18967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4.Sociopsicológica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76016" y="3392423"/>
            <a:ext cx="2204085" cy="1374775"/>
            <a:chOff x="3176016" y="3392423"/>
            <a:chExt cx="2204085" cy="137477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6016" y="3392423"/>
              <a:ext cx="2203704" cy="13746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9752" y="3813047"/>
              <a:ext cx="1914144" cy="5730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0024" y="3428999"/>
              <a:ext cx="2075688" cy="12496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529710" y="3892041"/>
            <a:ext cx="14954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5.Sociocultural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62015" y="3401557"/>
            <a:ext cx="2181225" cy="1356995"/>
            <a:chOff x="5462015" y="3401557"/>
            <a:chExt cx="2181225" cy="135699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2015" y="3401557"/>
              <a:ext cx="2180843" cy="13563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4455" y="3813048"/>
              <a:ext cx="1298448" cy="5730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16879" y="3429000"/>
              <a:ext cx="2075687" cy="124968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115050" y="3892041"/>
            <a:ext cx="88074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6.Crítica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85160" y="4849357"/>
            <a:ext cx="2181225" cy="1356995"/>
            <a:chOff x="3185160" y="4849357"/>
            <a:chExt cx="2181225" cy="1356995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5160" y="4849357"/>
              <a:ext cx="2180844" cy="13563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78352" y="5260848"/>
              <a:ext cx="1453896" cy="57302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40024" y="4879848"/>
              <a:ext cx="2075688" cy="124663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758310" y="5341747"/>
            <a:ext cx="10369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7.Retórica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62F2BEE-147E-422E-BEDD-14A58CE38A79}"/>
              </a:ext>
            </a:extLst>
          </p:cNvPr>
          <p:cNvSpPr txBox="1"/>
          <p:nvPr/>
        </p:nvSpPr>
        <p:spPr>
          <a:xfrm>
            <a:off x="871727" y="6477000"/>
            <a:ext cx="789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hlinkClick r:id="rId21"/>
              </a:rPr>
              <a:t>https://youtu.be/ovhYcgm3gpg</a:t>
            </a:r>
            <a:endParaRPr lang="es-EC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901" y="228536"/>
            <a:ext cx="8201025" cy="6345555"/>
          </a:xfrm>
          <a:custGeom>
            <a:avLst/>
            <a:gdLst/>
            <a:ahLst/>
            <a:cxnLst/>
            <a:rect l="l" t="t" r="r" b="b"/>
            <a:pathLst>
              <a:path w="8201025" h="6345555">
                <a:moveTo>
                  <a:pt x="8200898" y="0"/>
                </a:moveTo>
                <a:lnTo>
                  <a:pt x="0" y="0"/>
                </a:lnTo>
                <a:lnTo>
                  <a:pt x="0" y="6345301"/>
                </a:lnTo>
                <a:lnTo>
                  <a:pt x="8200898" y="6345301"/>
                </a:lnTo>
                <a:lnTo>
                  <a:pt x="82008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3080969"/>
            <a:ext cx="4045585" cy="1350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37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  <a:p>
            <a:pPr marL="386715">
              <a:lnSpc>
                <a:spcPts val="6050"/>
              </a:lnSpc>
            </a:pPr>
            <a:r>
              <a:rPr sz="5400" spc="190" dirty="0">
                <a:solidFill>
                  <a:srgbClr val="FFFFFF"/>
                </a:solidFill>
                <a:latin typeface="Cambria"/>
                <a:cs typeface="Cambria"/>
              </a:rPr>
              <a:t>1.Semiótica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5629" y="4521834"/>
            <a:ext cx="5274310" cy="1213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spc="3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600" spc="95" dirty="0">
                <a:solidFill>
                  <a:srgbClr val="FFFFFF"/>
                </a:solidFill>
                <a:latin typeface="Cambria"/>
                <a:cs typeface="Cambria"/>
              </a:rPr>
              <a:t>comunicación </a:t>
            </a:r>
            <a:r>
              <a:rPr sz="2600" spc="120" dirty="0">
                <a:solidFill>
                  <a:srgbClr val="FFFFFF"/>
                </a:solidFill>
                <a:latin typeface="Cambria"/>
                <a:cs typeface="Cambria"/>
              </a:rPr>
              <a:t>como </a:t>
            </a:r>
            <a:r>
              <a:rPr sz="2600" spc="130" dirty="0">
                <a:solidFill>
                  <a:srgbClr val="FFFFFF"/>
                </a:solidFill>
                <a:latin typeface="Cambria"/>
                <a:cs typeface="Cambria"/>
              </a:rPr>
              <a:t>el </a:t>
            </a:r>
            <a:r>
              <a:rPr sz="2600" spc="105" dirty="0">
                <a:solidFill>
                  <a:srgbClr val="FFFFFF"/>
                </a:solidFill>
                <a:latin typeface="Cambria"/>
                <a:cs typeface="Cambria"/>
              </a:rPr>
              <a:t>proceso </a:t>
            </a:r>
            <a:r>
              <a:rPr sz="26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20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6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Cambria"/>
                <a:cs typeface="Cambria"/>
              </a:rPr>
              <a:t>compartir</a:t>
            </a:r>
            <a:r>
              <a:rPr sz="26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Cambria"/>
                <a:cs typeface="Cambria"/>
              </a:rPr>
              <a:t>significado</a:t>
            </a:r>
            <a:r>
              <a:rPr sz="26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Cambria"/>
                <a:cs typeface="Cambria"/>
              </a:rPr>
              <a:t>mediante </a:t>
            </a:r>
            <a:r>
              <a:rPr sz="2600" spc="-5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26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Cambria"/>
                <a:cs typeface="Cambria"/>
              </a:rPr>
              <a:t>signos.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502107"/>
            <a:ext cx="2468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50" dirty="0">
                <a:solidFill>
                  <a:srgbClr val="4F81BC"/>
                </a:solidFill>
              </a:rPr>
              <a:t>Se</a:t>
            </a:r>
            <a:r>
              <a:rPr sz="3600" spc="260" dirty="0">
                <a:solidFill>
                  <a:srgbClr val="4F81BC"/>
                </a:solidFill>
              </a:rPr>
              <a:t>m</a:t>
            </a:r>
            <a:r>
              <a:rPr sz="3600" spc="95" dirty="0">
                <a:solidFill>
                  <a:srgbClr val="4F81BC"/>
                </a:solidFill>
              </a:rPr>
              <a:t>iótica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1486357"/>
            <a:ext cx="7131684" cy="419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3241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45" dirty="0">
                <a:solidFill>
                  <a:srgbClr val="585858"/>
                </a:solidFill>
                <a:latin typeface="Cambria"/>
                <a:cs typeface="Cambria"/>
              </a:rPr>
              <a:t>Teorías </a:t>
            </a:r>
            <a:r>
              <a:rPr sz="2400" spc="114" dirty="0">
                <a:solidFill>
                  <a:srgbClr val="585858"/>
                </a:solidFill>
                <a:latin typeface="Cambria"/>
                <a:cs typeface="Cambria"/>
              </a:rPr>
              <a:t>acerca </a:t>
            </a:r>
            <a:r>
              <a:rPr sz="2400" spc="19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400" spc="114" dirty="0">
                <a:solidFill>
                  <a:srgbClr val="585858"/>
                </a:solidFill>
                <a:latin typeface="Cambria"/>
                <a:cs typeface="Cambria"/>
              </a:rPr>
              <a:t>cómo 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signos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vienen </a:t>
            </a: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4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representar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585858"/>
                </a:solidFill>
                <a:latin typeface="Cambria"/>
                <a:cs typeface="Cambria"/>
              </a:rPr>
              <a:t>objetos,</a:t>
            </a:r>
            <a:r>
              <a:rPr sz="24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585858"/>
                </a:solidFill>
                <a:latin typeface="Cambria"/>
                <a:cs typeface="Cambria"/>
              </a:rPr>
              <a:t>ideas,</a:t>
            </a:r>
            <a:r>
              <a:rPr sz="2400" spc="-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estados,</a:t>
            </a:r>
            <a:r>
              <a:rPr sz="24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situaciones, </a:t>
            </a:r>
            <a:r>
              <a:rPr sz="2400" spc="-5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585858"/>
                </a:solidFill>
                <a:latin typeface="Cambria"/>
                <a:cs typeface="Cambria"/>
              </a:rPr>
              <a:t>sentimientos </a:t>
            </a:r>
            <a:r>
              <a:rPr sz="2400" spc="14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condiciones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más 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allá </a:t>
            </a:r>
            <a:r>
              <a:rPr sz="2400" spc="19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ellos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 mismos.</a:t>
            </a:r>
            <a:endParaRPr sz="2400">
              <a:latin typeface="Cambria"/>
              <a:cs typeface="Cambria"/>
            </a:endParaRPr>
          </a:p>
          <a:p>
            <a:pPr marL="241300" marR="497205" indent="-228600">
              <a:lnSpc>
                <a:spcPct val="100000"/>
              </a:lnSpc>
              <a:spcBef>
                <a:spcPts val="19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585858"/>
                </a:solidFill>
                <a:latin typeface="Cambria"/>
                <a:cs typeface="Cambria"/>
              </a:rPr>
              <a:t>través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cual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conectan</a:t>
            </a:r>
            <a:r>
              <a:rPr sz="24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mundos </a:t>
            </a:r>
            <a:r>
              <a:rPr sz="2400" spc="-509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privados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9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585858"/>
                </a:solidFill>
                <a:latin typeface="Cambria"/>
                <a:cs typeface="Cambria"/>
              </a:rPr>
              <a:t>cada</a:t>
            </a:r>
            <a:r>
              <a:rPr sz="2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individuo.</a:t>
            </a:r>
            <a:endParaRPr sz="24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Herramienta </a:t>
            </a:r>
            <a:r>
              <a:rPr sz="2400" spc="105" dirty="0">
                <a:solidFill>
                  <a:srgbClr val="585858"/>
                </a:solidFill>
                <a:latin typeface="Cambria"/>
                <a:cs typeface="Cambria"/>
              </a:rPr>
              <a:t>especialmente </a:t>
            </a:r>
            <a:r>
              <a:rPr sz="2400" spc="130" dirty="0">
                <a:solidFill>
                  <a:srgbClr val="585858"/>
                </a:solidFill>
                <a:latin typeface="Cambria"/>
                <a:cs typeface="Cambria"/>
              </a:rPr>
              <a:t>adecuada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para </a:t>
            </a:r>
            <a:r>
              <a:rPr sz="2400" spc="-10" dirty="0">
                <a:solidFill>
                  <a:srgbClr val="585858"/>
                </a:solidFill>
                <a:latin typeface="Cambria"/>
                <a:cs typeface="Cambria"/>
              </a:rPr>
              <a:t>tratar </a:t>
            </a:r>
            <a:r>
              <a:rPr sz="2400" spc="-5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400" spc="95" dirty="0">
                <a:solidFill>
                  <a:srgbClr val="585858"/>
                </a:solidFill>
                <a:latin typeface="Cambria"/>
                <a:cs typeface="Cambria"/>
              </a:rPr>
              <a:t>problemas </a:t>
            </a:r>
            <a:r>
              <a:rPr sz="2400" spc="18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400" spc="95" dirty="0">
                <a:solidFill>
                  <a:srgbClr val="585858"/>
                </a:solidFill>
                <a:latin typeface="Cambria"/>
                <a:cs typeface="Cambria"/>
              </a:rPr>
              <a:t>divergencias </a:t>
            </a:r>
            <a:r>
              <a:rPr sz="2400" spc="14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malentendidos </a:t>
            </a:r>
            <a:r>
              <a:rPr sz="2400" spc="13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podrían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resolverse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mediante </a:t>
            </a:r>
            <a:r>
              <a:rPr sz="2400" spc="-5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común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8475" y="1350797"/>
            <a:ext cx="991235" cy="49530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309"/>
              </a:spcBef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Signo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3842" y="1350797"/>
            <a:ext cx="5553710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45"/>
              </a:lnSpc>
            </a:pP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Estimulo</a:t>
            </a:r>
            <a:r>
              <a:rPr sz="16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585858"/>
                </a:solidFill>
                <a:latin typeface="Cambria"/>
                <a:cs typeface="Cambria"/>
              </a:rPr>
              <a:t>designa</a:t>
            </a:r>
            <a:r>
              <a:rPr sz="1600" spc="-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ambria"/>
                <a:cs typeface="Cambria"/>
              </a:rPr>
              <a:t>otra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sea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sí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mismo.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ts val="1730"/>
              </a:lnSpc>
            </a:pP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Cualquier</a:t>
            </a:r>
            <a:r>
              <a:rPr sz="16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representa</a:t>
            </a:r>
            <a:r>
              <a:rPr sz="1600" spc="-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ambria"/>
                <a:cs typeface="Cambria"/>
              </a:rPr>
              <a:t>otra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7027" y="1997329"/>
            <a:ext cx="1377950" cy="637540"/>
            <a:chOff x="1367027" y="1997329"/>
            <a:chExt cx="1377950" cy="637540"/>
          </a:xfrm>
        </p:grpSpPr>
        <p:sp>
          <p:nvSpPr>
            <p:cNvPr id="7" name="object 7"/>
            <p:cNvSpPr/>
            <p:nvPr/>
          </p:nvSpPr>
          <p:spPr>
            <a:xfrm>
              <a:off x="1379727" y="2010029"/>
              <a:ext cx="1352550" cy="612140"/>
            </a:xfrm>
            <a:custGeom>
              <a:avLst/>
              <a:gdLst/>
              <a:ahLst/>
              <a:cxnLst/>
              <a:rect l="l" t="t" r="r" b="b"/>
              <a:pathLst>
                <a:path w="1352550" h="612139">
                  <a:moveTo>
                    <a:pt x="306070" y="0"/>
                  </a:moveTo>
                  <a:lnTo>
                    <a:pt x="0" y="306070"/>
                  </a:lnTo>
                  <a:lnTo>
                    <a:pt x="306070" y="612140"/>
                  </a:lnTo>
                  <a:lnTo>
                    <a:pt x="306070" y="459105"/>
                  </a:lnTo>
                  <a:lnTo>
                    <a:pt x="1352296" y="459105"/>
                  </a:lnTo>
                  <a:lnTo>
                    <a:pt x="1352296" y="153035"/>
                  </a:lnTo>
                  <a:lnTo>
                    <a:pt x="306070" y="153035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9727" y="2010029"/>
              <a:ext cx="1352550" cy="612140"/>
            </a:xfrm>
            <a:custGeom>
              <a:avLst/>
              <a:gdLst/>
              <a:ahLst/>
              <a:cxnLst/>
              <a:rect l="l" t="t" r="r" b="b"/>
              <a:pathLst>
                <a:path w="1352550" h="612139">
                  <a:moveTo>
                    <a:pt x="0" y="306070"/>
                  </a:moveTo>
                  <a:lnTo>
                    <a:pt x="306070" y="0"/>
                  </a:lnTo>
                  <a:lnTo>
                    <a:pt x="306070" y="153035"/>
                  </a:lnTo>
                  <a:lnTo>
                    <a:pt x="1352296" y="153035"/>
                  </a:lnTo>
                  <a:lnTo>
                    <a:pt x="1352296" y="459105"/>
                  </a:lnTo>
                  <a:lnTo>
                    <a:pt x="306070" y="459105"/>
                  </a:lnTo>
                  <a:lnTo>
                    <a:pt x="306070" y="612140"/>
                  </a:lnTo>
                  <a:lnTo>
                    <a:pt x="0" y="306070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64965" y="1997329"/>
            <a:ext cx="1332230" cy="692785"/>
            <a:chOff x="3664965" y="1997329"/>
            <a:chExt cx="1332230" cy="692785"/>
          </a:xfrm>
        </p:grpSpPr>
        <p:sp>
          <p:nvSpPr>
            <p:cNvPr id="10" name="object 10"/>
            <p:cNvSpPr/>
            <p:nvPr/>
          </p:nvSpPr>
          <p:spPr>
            <a:xfrm>
              <a:off x="3677665" y="2010029"/>
              <a:ext cx="1306830" cy="667385"/>
            </a:xfrm>
            <a:custGeom>
              <a:avLst/>
              <a:gdLst/>
              <a:ahLst/>
              <a:cxnLst/>
              <a:rect l="l" t="t" r="r" b="b"/>
              <a:pathLst>
                <a:path w="1306829" h="667385">
                  <a:moveTo>
                    <a:pt x="973201" y="0"/>
                  </a:moveTo>
                  <a:lnTo>
                    <a:pt x="973201" y="166750"/>
                  </a:lnTo>
                  <a:lnTo>
                    <a:pt x="0" y="166750"/>
                  </a:lnTo>
                  <a:lnTo>
                    <a:pt x="0" y="500253"/>
                  </a:lnTo>
                  <a:lnTo>
                    <a:pt x="973201" y="500253"/>
                  </a:lnTo>
                  <a:lnTo>
                    <a:pt x="973201" y="666876"/>
                  </a:lnTo>
                  <a:lnTo>
                    <a:pt x="1306703" y="333501"/>
                  </a:lnTo>
                  <a:lnTo>
                    <a:pt x="97320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7665" y="2010029"/>
              <a:ext cx="1306830" cy="667385"/>
            </a:xfrm>
            <a:custGeom>
              <a:avLst/>
              <a:gdLst/>
              <a:ahLst/>
              <a:cxnLst/>
              <a:rect l="l" t="t" r="r" b="b"/>
              <a:pathLst>
                <a:path w="1306829" h="667385">
                  <a:moveTo>
                    <a:pt x="0" y="166750"/>
                  </a:moveTo>
                  <a:lnTo>
                    <a:pt x="973201" y="166750"/>
                  </a:lnTo>
                  <a:lnTo>
                    <a:pt x="973201" y="0"/>
                  </a:lnTo>
                  <a:lnTo>
                    <a:pt x="1306703" y="333501"/>
                  </a:lnTo>
                  <a:lnTo>
                    <a:pt x="973201" y="666876"/>
                  </a:lnTo>
                  <a:lnTo>
                    <a:pt x="973201" y="500253"/>
                  </a:lnTo>
                  <a:lnTo>
                    <a:pt x="0" y="500253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32229" y="2014076"/>
            <a:ext cx="826135" cy="621030"/>
            <a:chOff x="5832229" y="2014076"/>
            <a:chExt cx="826135" cy="621030"/>
          </a:xfrm>
        </p:grpSpPr>
        <p:sp>
          <p:nvSpPr>
            <p:cNvPr id="13" name="object 13"/>
            <p:cNvSpPr/>
            <p:nvPr/>
          </p:nvSpPr>
          <p:spPr>
            <a:xfrm>
              <a:off x="5844929" y="2026776"/>
              <a:ext cx="800735" cy="595630"/>
            </a:xfrm>
            <a:custGeom>
              <a:avLst/>
              <a:gdLst/>
              <a:ahLst/>
              <a:cxnLst/>
              <a:rect l="l" t="t" r="r" b="b"/>
              <a:pathLst>
                <a:path w="800734" h="595630">
                  <a:moveTo>
                    <a:pt x="605593" y="0"/>
                  </a:moveTo>
                  <a:lnTo>
                    <a:pt x="562956" y="5673"/>
                  </a:lnTo>
                  <a:lnTo>
                    <a:pt x="520983" y="19864"/>
                  </a:lnTo>
                  <a:lnTo>
                    <a:pt x="481128" y="43026"/>
                  </a:lnTo>
                  <a:lnTo>
                    <a:pt x="444845" y="75610"/>
                  </a:lnTo>
                  <a:lnTo>
                    <a:pt x="413586" y="118070"/>
                  </a:lnTo>
                  <a:lnTo>
                    <a:pt x="400295" y="143145"/>
                  </a:lnTo>
                  <a:lnTo>
                    <a:pt x="387004" y="118070"/>
                  </a:lnTo>
                  <a:lnTo>
                    <a:pt x="355745" y="75610"/>
                  </a:lnTo>
                  <a:lnTo>
                    <a:pt x="319462" y="43026"/>
                  </a:lnTo>
                  <a:lnTo>
                    <a:pt x="279607" y="19864"/>
                  </a:lnTo>
                  <a:lnTo>
                    <a:pt x="237634" y="5673"/>
                  </a:lnTo>
                  <a:lnTo>
                    <a:pt x="194997" y="0"/>
                  </a:lnTo>
                  <a:lnTo>
                    <a:pt x="173883" y="216"/>
                  </a:lnTo>
                  <a:lnTo>
                    <a:pt x="132973" y="6472"/>
                  </a:lnTo>
                  <a:lnTo>
                    <a:pt x="95032" y="20115"/>
                  </a:lnTo>
                  <a:lnTo>
                    <a:pt x="61512" y="40693"/>
                  </a:lnTo>
                  <a:lnTo>
                    <a:pt x="33868" y="67754"/>
                  </a:lnTo>
                  <a:lnTo>
                    <a:pt x="13553" y="100845"/>
                  </a:lnTo>
                  <a:lnTo>
                    <a:pt x="2019" y="139514"/>
                  </a:lnTo>
                  <a:lnTo>
                    <a:pt x="0" y="160799"/>
                  </a:lnTo>
                  <a:lnTo>
                    <a:pt x="720" y="183309"/>
                  </a:lnTo>
                  <a:lnTo>
                    <a:pt x="11110" y="231777"/>
                  </a:lnTo>
                  <a:lnTo>
                    <a:pt x="34642" y="284466"/>
                  </a:lnTo>
                  <a:lnTo>
                    <a:pt x="72769" y="340923"/>
                  </a:lnTo>
                  <a:lnTo>
                    <a:pt x="97760" y="370424"/>
                  </a:lnTo>
                  <a:lnTo>
                    <a:pt x="126945" y="400697"/>
                  </a:lnTo>
                  <a:lnTo>
                    <a:pt x="160505" y="431686"/>
                  </a:lnTo>
                  <a:lnTo>
                    <a:pt x="198622" y="463334"/>
                  </a:lnTo>
                  <a:lnTo>
                    <a:pt x="241478" y="495586"/>
                  </a:lnTo>
                  <a:lnTo>
                    <a:pt x="289254" y="528383"/>
                  </a:lnTo>
                  <a:lnTo>
                    <a:pt x="342133" y="561671"/>
                  </a:lnTo>
                  <a:lnTo>
                    <a:pt x="400295" y="595392"/>
                  </a:lnTo>
                  <a:lnTo>
                    <a:pt x="458457" y="561671"/>
                  </a:lnTo>
                  <a:lnTo>
                    <a:pt x="511336" y="528383"/>
                  </a:lnTo>
                  <a:lnTo>
                    <a:pt x="559112" y="495586"/>
                  </a:lnTo>
                  <a:lnTo>
                    <a:pt x="601968" y="463334"/>
                  </a:lnTo>
                  <a:lnTo>
                    <a:pt x="640085" y="431686"/>
                  </a:lnTo>
                  <a:lnTo>
                    <a:pt x="673646" y="400697"/>
                  </a:lnTo>
                  <a:lnTo>
                    <a:pt x="702830" y="370424"/>
                  </a:lnTo>
                  <a:lnTo>
                    <a:pt x="727821" y="340923"/>
                  </a:lnTo>
                  <a:lnTo>
                    <a:pt x="765948" y="284466"/>
                  </a:lnTo>
                  <a:lnTo>
                    <a:pt x="789480" y="231777"/>
                  </a:lnTo>
                  <a:lnTo>
                    <a:pt x="799870" y="183309"/>
                  </a:lnTo>
                  <a:lnTo>
                    <a:pt x="800591" y="160799"/>
                  </a:lnTo>
                  <a:lnTo>
                    <a:pt x="798571" y="139514"/>
                  </a:lnTo>
                  <a:lnTo>
                    <a:pt x="787037" y="100845"/>
                  </a:lnTo>
                  <a:lnTo>
                    <a:pt x="766722" y="67754"/>
                  </a:lnTo>
                  <a:lnTo>
                    <a:pt x="739078" y="40693"/>
                  </a:lnTo>
                  <a:lnTo>
                    <a:pt x="705558" y="20115"/>
                  </a:lnTo>
                  <a:lnTo>
                    <a:pt x="667617" y="6472"/>
                  </a:lnTo>
                  <a:lnTo>
                    <a:pt x="626707" y="216"/>
                  </a:lnTo>
                  <a:lnTo>
                    <a:pt x="60559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4929" y="2026776"/>
              <a:ext cx="800735" cy="595630"/>
            </a:xfrm>
            <a:custGeom>
              <a:avLst/>
              <a:gdLst/>
              <a:ahLst/>
              <a:cxnLst/>
              <a:rect l="l" t="t" r="r" b="b"/>
              <a:pathLst>
                <a:path w="800734" h="595630">
                  <a:moveTo>
                    <a:pt x="400295" y="143145"/>
                  </a:moveTo>
                  <a:lnTo>
                    <a:pt x="428496" y="95578"/>
                  </a:lnTo>
                  <a:lnTo>
                    <a:pt x="462449" y="58112"/>
                  </a:lnTo>
                  <a:lnTo>
                    <a:pt x="500700" y="30295"/>
                  </a:lnTo>
                  <a:lnTo>
                    <a:pt x="541795" y="11675"/>
                  </a:lnTo>
                  <a:lnTo>
                    <a:pt x="584282" y="1800"/>
                  </a:lnTo>
                  <a:lnTo>
                    <a:pt x="605593" y="0"/>
                  </a:lnTo>
                  <a:lnTo>
                    <a:pt x="626707" y="216"/>
                  </a:lnTo>
                  <a:lnTo>
                    <a:pt x="667617" y="6472"/>
                  </a:lnTo>
                  <a:lnTo>
                    <a:pt x="705558" y="20115"/>
                  </a:lnTo>
                  <a:lnTo>
                    <a:pt x="739078" y="40693"/>
                  </a:lnTo>
                  <a:lnTo>
                    <a:pt x="766722" y="67754"/>
                  </a:lnTo>
                  <a:lnTo>
                    <a:pt x="787037" y="100845"/>
                  </a:lnTo>
                  <a:lnTo>
                    <a:pt x="798571" y="139514"/>
                  </a:lnTo>
                  <a:lnTo>
                    <a:pt x="800591" y="160799"/>
                  </a:lnTo>
                  <a:lnTo>
                    <a:pt x="799870" y="183309"/>
                  </a:lnTo>
                  <a:lnTo>
                    <a:pt x="789480" y="231777"/>
                  </a:lnTo>
                  <a:lnTo>
                    <a:pt x="765948" y="284466"/>
                  </a:lnTo>
                  <a:lnTo>
                    <a:pt x="727821" y="340923"/>
                  </a:lnTo>
                  <a:lnTo>
                    <a:pt x="702830" y="370424"/>
                  </a:lnTo>
                  <a:lnTo>
                    <a:pt x="673646" y="400697"/>
                  </a:lnTo>
                  <a:lnTo>
                    <a:pt x="640085" y="431686"/>
                  </a:lnTo>
                  <a:lnTo>
                    <a:pt x="601968" y="463334"/>
                  </a:lnTo>
                  <a:lnTo>
                    <a:pt x="559112" y="495586"/>
                  </a:lnTo>
                  <a:lnTo>
                    <a:pt x="511336" y="528383"/>
                  </a:lnTo>
                  <a:lnTo>
                    <a:pt x="458457" y="561671"/>
                  </a:lnTo>
                  <a:lnTo>
                    <a:pt x="400295" y="595392"/>
                  </a:lnTo>
                  <a:lnTo>
                    <a:pt x="342133" y="561671"/>
                  </a:lnTo>
                  <a:lnTo>
                    <a:pt x="289254" y="528383"/>
                  </a:lnTo>
                  <a:lnTo>
                    <a:pt x="241478" y="495586"/>
                  </a:lnTo>
                  <a:lnTo>
                    <a:pt x="198622" y="463334"/>
                  </a:lnTo>
                  <a:lnTo>
                    <a:pt x="160505" y="431686"/>
                  </a:lnTo>
                  <a:lnTo>
                    <a:pt x="126945" y="400697"/>
                  </a:lnTo>
                  <a:lnTo>
                    <a:pt x="97760" y="370424"/>
                  </a:lnTo>
                  <a:lnTo>
                    <a:pt x="72769" y="340923"/>
                  </a:lnTo>
                  <a:lnTo>
                    <a:pt x="34642" y="284466"/>
                  </a:lnTo>
                  <a:lnTo>
                    <a:pt x="11110" y="231777"/>
                  </a:lnTo>
                  <a:lnTo>
                    <a:pt x="720" y="183309"/>
                  </a:lnTo>
                  <a:lnTo>
                    <a:pt x="0" y="160799"/>
                  </a:lnTo>
                  <a:lnTo>
                    <a:pt x="2019" y="139514"/>
                  </a:lnTo>
                  <a:lnTo>
                    <a:pt x="13553" y="100845"/>
                  </a:lnTo>
                  <a:lnTo>
                    <a:pt x="33868" y="67754"/>
                  </a:lnTo>
                  <a:lnTo>
                    <a:pt x="61512" y="40693"/>
                  </a:lnTo>
                  <a:lnTo>
                    <a:pt x="95032" y="20115"/>
                  </a:lnTo>
                  <a:lnTo>
                    <a:pt x="132973" y="6472"/>
                  </a:lnTo>
                  <a:lnTo>
                    <a:pt x="173883" y="216"/>
                  </a:lnTo>
                  <a:lnTo>
                    <a:pt x="194997" y="0"/>
                  </a:lnTo>
                  <a:lnTo>
                    <a:pt x="216308" y="1800"/>
                  </a:lnTo>
                  <a:lnTo>
                    <a:pt x="258795" y="11675"/>
                  </a:lnTo>
                  <a:lnTo>
                    <a:pt x="299890" y="30295"/>
                  </a:lnTo>
                  <a:lnTo>
                    <a:pt x="338141" y="58112"/>
                  </a:lnTo>
                  <a:lnTo>
                    <a:pt x="372094" y="95578"/>
                  </a:lnTo>
                  <a:lnTo>
                    <a:pt x="400295" y="143145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83842" y="3175152"/>
            <a:ext cx="5553710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24025" marR="370840" indent="-1351280">
              <a:lnSpc>
                <a:spcPct val="80000"/>
              </a:lnSpc>
              <a:spcBef>
                <a:spcPts val="305"/>
              </a:spcBef>
            </a:pP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palabras</a:t>
            </a:r>
            <a:r>
              <a:rPr sz="16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también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son 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signos,</a:t>
            </a:r>
            <a:r>
              <a:rPr sz="16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aunque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2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tipo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600" spc="10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600" spc="-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600" spc="30" dirty="0">
                <a:solidFill>
                  <a:srgbClr val="4F81BC"/>
                </a:solidFill>
                <a:latin typeface="Cambria"/>
                <a:cs typeface="Cambria"/>
              </a:rPr>
              <a:t>í</a:t>
            </a:r>
            <a:r>
              <a:rPr sz="1600" spc="125" dirty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600" spc="75" dirty="0">
                <a:solidFill>
                  <a:srgbClr val="4F81BC"/>
                </a:solidFill>
                <a:latin typeface="Cambria"/>
                <a:cs typeface="Cambria"/>
              </a:rPr>
              <a:t>b</a:t>
            </a:r>
            <a:r>
              <a:rPr sz="1600" spc="60" dirty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600" spc="40" dirty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600" spc="60" dirty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600" spc="45" dirty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3842" y="4149877"/>
            <a:ext cx="5553710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5"/>
              </a:lnSpc>
            </a:pP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palabras</a:t>
            </a:r>
            <a:r>
              <a:rPr sz="16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son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símbolos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arbitrarios</a:t>
            </a:r>
            <a:r>
              <a:rPr sz="16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no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poseen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ts val="1730"/>
              </a:lnSpc>
            </a:pP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ningún</a:t>
            </a:r>
            <a:r>
              <a:rPr sz="1600" spc="-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1600" spc="-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inherente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3842" y="5078819"/>
            <a:ext cx="5553710" cy="120713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91160" marR="386080" algn="ctr">
              <a:lnSpc>
                <a:spcPct val="100000"/>
              </a:lnSpc>
              <a:spcBef>
                <a:spcPts val="320"/>
              </a:spcBef>
            </a:pP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Los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sentidos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no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residen 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las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palabras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u </a:t>
            </a:r>
            <a:r>
              <a:rPr sz="2000" spc="-4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otros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símbolos;</a:t>
            </a:r>
            <a:r>
              <a:rPr sz="20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sentidos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residen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000" spc="-4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gente.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5582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-40" dirty="0">
                <a:solidFill>
                  <a:srgbClr val="4F81BC"/>
                </a:solidFill>
              </a:rPr>
              <a:t>T</a:t>
            </a:r>
            <a:r>
              <a:rPr sz="3600" spc="50" dirty="0">
                <a:solidFill>
                  <a:srgbClr val="4F81BC"/>
                </a:solidFill>
              </a:rPr>
              <a:t>r</a:t>
            </a:r>
            <a:r>
              <a:rPr sz="3600" spc="70" dirty="0">
                <a:solidFill>
                  <a:srgbClr val="4F81BC"/>
                </a:solidFill>
              </a:rPr>
              <a:t>i</a:t>
            </a:r>
            <a:r>
              <a:rPr sz="3600" spc="135" dirty="0">
                <a:solidFill>
                  <a:srgbClr val="4F81BC"/>
                </a:solidFill>
              </a:rPr>
              <a:t>á</a:t>
            </a:r>
            <a:r>
              <a:rPr sz="3600" spc="150" dirty="0">
                <a:solidFill>
                  <a:srgbClr val="4F81BC"/>
                </a:solidFill>
              </a:rPr>
              <a:t>ngul</a:t>
            </a:r>
            <a:r>
              <a:rPr sz="3600" spc="175" dirty="0">
                <a:solidFill>
                  <a:srgbClr val="4F81BC"/>
                </a:solidFill>
              </a:rPr>
              <a:t>o</a:t>
            </a:r>
            <a:r>
              <a:rPr sz="3600" spc="65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120" dirty="0">
                <a:solidFill>
                  <a:srgbClr val="4F81BC"/>
                </a:solidFill>
              </a:rPr>
              <a:t>signi</a:t>
            </a:r>
            <a:r>
              <a:rPr sz="3600" spc="125" dirty="0">
                <a:solidFill>
                  <a:srgbClr val="4F81BC"/>
                </a:solidFill>
              </a:rPr>
              <a:t>f</a:t>
            </a:r>
            <a:r>
              <a:rPr sz="3600" spc="170" dirty="0">
                <a:solidFill>
                  <a:srgbClr val="4F81BC"/>
                </a:solidFill>
              </a:rPr>
              <a:t>ica</a:t>
            </a:r>
            <a:r>
              <a:rPr sz="3600" spc="240" dirty="0">
                <a:solidFill>
                  <a:srgbClr val="4F81BC"/>
                </a:solidFill>
              </a:rPr>
              <a:t>d</a:t>
            </a:r>
            <a:r>
              <a:rPr sz="3600" spc="150" dirty="0">
                <a:solidFill>
                  <a:srgbClr val="4F81BC"/>
                </a:solidFill>
              </a:rPr>
              <a:t>o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7986" y="1799818"/>
            <a:ext cx="2083435" cy="646430"/>
          </a:xfrm>
          <a:prstGeom prst="rect">
            <a:avLst/>
          </a:prstGeom>
          <a:ln w="25400">
            <a:solidFill>
              <a:srgbClr val="8063A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295"/>
              </a:spcBef>
            </a:pPr>
            <a:r>
              <a:rPr sz="1800" b="1" spc="55" dirty="0">
                <a:latin typeface="Cambria"/>
                <a:cs typeface="Cambria"/>
              </a:rPr>
              <a:t>Pensamiento</a:t>
            </a:r>
            <a:endParaRPr sz="1800">
              <a:latin typeface="Cambria"/>
              <a:cs typeface="Cambria"/>
            </a:endParaRPr>
          </a:p>
          <a:p>
            <a:pPr marL="394335">
              <a:lnSpc>
                <a:spcPct val="100000"/>
              </a:lnSpc>
            </a:pPr>
            <a:r>
              <a:rPr sz="1800" spc="45" dirty="0">
                <a:latin typeface="Cambria"/>
                <a:cs typeface="Cambria"/>
              </a:rPr>
              <a:t>(Referencia)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792" y="5259603"/>
            <a:ext cx="2083435" cy="64643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305"/>
              </a:spcBef>
            </a:pPr>
            <a:r>
              <a:rPr sz="1800" b="1" spc="65" dirty="0">
                <a:latin typeface="Cambria"/>
                <a:cs typeface="Cambria"/>
              </a:rPr>
              <a:t>Palabra</a:t>
            </a:r>
            <a:endParaRPr sz="1800">
              <a:latin typeface="Cambria"/>
              <a:cs typeface="Cambria"/>
            </a:endParaRPr>
          </a:p>
          <a:p>
            <a:pPr marL="523875">
              <a:lnSpc>
                <a:spcPct val="100000"/>
              </a:lnSpc>
            </a:pPr>
            <a:r>
              <a:rPr sz="1800" spc="50" dirty="0">
                <a:latin typeface="Cambria"/>
                <a:cs typeface="Cambria"/>
              </a:rPr>
              <a:t>(Símbolo)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8234" y="5259603"/>
            <a:ext cx="2083435" cy="64643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05"/>
              </a:spcBef>
            </a:pPr>
            <a:r>
              <a:rPr sz="1800" b="1" spc="80" dirty="0">
                <a:latin typeface="Cambria"/>
                <a:cs typeface="Cambria"/>
              </a:rPr>
              <a:t>Objeto</a:t>
            </a:r>
            <a:endParaRPr sz="1800">
              <a:latin typeface="Cambria"/>
              <a:cs typeface="Cambria"/>
            </a:endParaRPr>
          </a:p>
          <a:p>
            <a:pPr marL="5080" algn="ctr">
              <a:lnSpc>
                <a:spcPct val="100000"/>
              </a:lnSpc>
            </a:pPr>
            <a:r>
              <a:rPr sz="1800" spc="35" dirty="0">
                <a:latin typeface="Cambria"/>
                <a:cs typeface="Cambria"/>
              </a:rPr>
              <a:t>(Referente)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80208" y="2719070"/>
            <a:ext cx="3936365" cy="2117725"/>
            <a:chOff x="2180208" y="2719070"/>
            <a:chExt cx="3936365" cy="2117725"/>
          </a:xfrm>
        </p:grpSpPr>
        <p:sp>
          <p:nvSpPr>
            <p:cNvPr id="8" name="object 8"/>
            <p:cNvSpPr/>
            <p:nvPr/>
          </p:nvSpPr>
          <p:spPr>
            <a:xfrm>
              <a:off x="2192908" y="2731770"/>
              <a:ext cx="3910965" cy="2092325"/>
            </a:xfrm>
            <a:custGeom>
              <a:avLst/>
              <a:gdLst/>
              <a:ahLst/>
              <a:cxnLst/>
              <a:rect l="l" t="t" r="r" b="b"/>
              <a:pathLst>
                <a:path w="3910965" h="2092325">
                  <a:moveTo>
                    <a:pt x="2037588" y="0"/>
                  </a:moveTo>
                  <a:lnTo>
                    <a:pt x="0" y="2092197"/>
                  </a:lnTo>
                </a:path>
                <a:path w="3910965" h="2092325">
                  <a:moveTo>
                    <a:pt x="2037588" y="0"/>
                  </a:moveTo>
                  <a:lnTo>
                    <a:pt x="3910711" y="2092197"/>
                  </a:lnTo>
                </a:path>
              </a:pathLst>
            </a:custGeom>
            <a:ln w="25400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2908" y="4823968"/>
              <a:ext cx="3910965" cy="0"/>
            </a:xfrm>
            <a:custGeom>
              <a:avLst/>
              <a:gdLst/>
              <a:ahLst/>
              <a:cxnLst/>
              <a:rect l="l" t="t" r="r" b="b"/>
              <a:pathLst>
                <a:path w="3910965">
                  <a:moveTo>
                    <a:pt x="0" y="0"/>
                  </a:moveTo>
                  <a:lnTo>
                    <a:pt x="3910711" y="0"/>
                  </a:lnTo>
                </a:path>
              </a:pathLst>
            </a:custGeom>
            <a:ln w="25400">
              <a:solidFill>
                <a:srgbClr val="93C5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5629" y="3445996"/>
            <a:ext cx="5386070" cy="2289175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4900" spc="180" dirty="0">
                <a:solidFill>
                  <a:srgbClr val="FFFFFF"/>
                </a:solidFill>
                <a:latin typeface="Cambria"/>
                <a:cs typeface="Cambria"/>
              </a:rPr>
              <a:t>2.</a:t>
            </a:r>
            <a:r>
              <a:rPr sz="49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900" spc="-310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4900" spc="260" dirty="0">
                <a:solidFill>
                  <a:srgbClr val="FFFFFF"/>
                </a:solidFill>
                <a:latin typeface="Cambria"/>
                <a:cs typeface="Cambria"/>
              </a:rPr>
              <a:t>enom</a:t>
            </a:r>
            <a:r>
              <a:rPr sz="4900" spc="2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4900" spc="235" dirty="0">
                <a:solidFill>
                  <a:srgbClr val="FFFFFF"/>
                </a:solidFill>
                <a:latin typeface="Cambria"/>
                <a:cs typeface="Cambria"/>
              </a:rPr>
              <a:t>noló</a:t>
            </a:r>
            <a:r>
              <a:rPr sz="4900" spc="26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4900" spc="220" dirty="0">
                <a:solidFill>
                  <a:srgbClr val="FFFFFF"/>
                </a:solidFill>
                <a:latin typeface="Cambria"/>
                <a:cs typeface="Cambria"/>
              </a:rPr>
              <a:t>ica</a:t>
            </a:r>
            <a:endParaRPr sz="4900">
              <a:latin typeface="Cambria"/>
              <a:cs typeface="Cambria"/>
            </a:endParaRPr>
          </a:p>
          <a:p>
            <a:pPr marL="12700" marR="944880">
              <a:lnSpc>
                <a:spcPct val="100000"/>
              </a:lnSpc>
              <a:spcBef>
                <a:spcPts val="885"/>
              </a:spcBef>
            </a:pPr>
            <a:r>
              <a:rPr sz="2600" spc="30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6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Cambria"/>
                <a:cs typeface="Cambria"/>
              </a:rPr>
              <a:t>como</a:t>
            </a: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6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Cambria"/>
                <a:cs typeface="Cambria"/>
              </a:rPr>
              <a:t>experiencia</a:t>
            </a:r>
            <a:r>
              <a:rPr sz="26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Cambria"/>
                <a:cs typeface="Cambria"/>
              </a:rPr>
              <a:t>del</a:t>
            </a:r>
            <a:r>
              <a:rPr sz="26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Cambria"/>
                <a:cs typeface="Cambria"/>
              </a:rPr>
              <a:t>yo</a:t>
            </a:r>
            <a:r>
              <a:rPr sz="2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6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20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6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Cambria"/>
                <a:cs typeface="Cambria"/>
              </a:rPr>
              <a:t>otros </a:t>
            </a:r>
            <a:r>
              <a:rPr sz="2600" spc="-5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mediante</a:t>
            </a:r>
            <a:r>
              <a:rPr sz="26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6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Cambria"/>
                <a:cs typeface="Cambria"/>
              </a:rPr>
              <a:t>diálogo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502107"/>
            <a:ext cx="3900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-229" dirty="0">
                <a:solidFill>
                  <a:srgbClr val="4F81BC"/>
                </a:solidFill>
              </a:rPr>
              <a:t>F</a:t>
            </a:r>
            <a:r>
              <a:rPr sz="3600" spc="180" dirty="0">
                <a:solidFill>
                  <a:srgbClr val="4F81BC"/>
                </a:solidFill>
              </a:rPr>
              <a:t>enomenoló</a:t>
            </a:r>
            <a:r>
              <a:rPr sz="3600" spc="175" dirty="0">
                <a:solidFill>
                  <a:srgbClr val="4F81BC"/>
                </a:solidFill>
              </a:rPr>
              <a:t>g</a:t>
            </a:r>
            <a:r>
              <a:rPr sz="3600" spc="165" dirty="0">
                <a:solidFill>
                  <a:srgbClr val="4F81BC"/>
                </a:solidFill>
              </a:rPr>
              <a:t>ica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1627708"/>
            <a:ext cx="7333615" cy="149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Se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concentra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experiencia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consciente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persona: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personas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interpretan su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experiencia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modo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activo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llegan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entender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mundo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su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experiencia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personal.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Conocer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experiencia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directa.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698" y="3908958"/>
            <a:ext cx="1494790" cy="49530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315"/>
              </a:spcBef>
            </a:pP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Fenómeno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1519" y="3909047"/>
            <a:ext cx="5941695" cy="58674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342515" marR="407034" indent="-1927225">
              <a:lnSpc>
                <a:spcPct val="80000"/>
              </a:lnSpc>
              <a:spcBef>
                <a:spcPts val="320"/>
              </a:spcBef>
            </a:pP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Aparición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objeto o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condición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900" spc="20" dirty="0">
                <a:solidFill>
                  <a:srgbClr val="585858"/>
                </a:solidFill>
                <a:latin typeface="Cambria"/>
                <a:cs typeface="Cambria"/>
              </a:rPr>
              <a:t>nuestra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percepción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5258244"/>
            <a:ext cx="5941695" cy="58674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2885">
              <a:lnSpc>
                <a:spcPts val="1925"/>
              </a:lnSpc>
            </a:pPr>
            <a:r>
              <a:rPr sz="1900" spc="114" dirty="0">
                <a:solidFill>
                  <a:srgbClr val="585858"/>
                </a:solidFill>
                <a:latin typeface="Cambria"/>
                <a:cs typeface="Cambria"/>
              </a:rPr>
              <a:t>Conocer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al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mundo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examinado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conscientemente</a:t>
            </a:r>
            <a:r>
              <a:rPr sz="19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endParaRPr sz="1900">
              <a:latin typeface="Cambria"/>
              <a:cs typeface="Cambria"/>
            </a:endParaRPr>
          </a:p>
          <a:p>
            <a:pPr marL="247015">
              <a:lnSpc>
                <a:spcPts val="2050"/>
              </a:lnSpc>
            </a:pP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comprobado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nuestras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emociones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percepciones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8944" y="4559300"/>
            <a:ext cx="571500" cy="1132840"/>
          </a:xfrm>
          <a:custGeom>
            <a:avLst/>
            <a:gdLst/>
            <a:ahLst/>
            <a:cxnLst/>
            <a:rect l="l" t="t" r="r" b="b"/>
            <a:pathLst>
              <a:path w="571500" h="1132839">
                <a:moveTo>
                  <a:pt x="142811" y="0"/>
                </a:moveTo>
                <a:lnTo>
                  <a:pt x="142811" y="918463"/>
                </a:lnTo>
                <a:lnTo>
                  <a:pt x="428459" y="918463"/>
                </a:lnTo>
                <a:lnTo>
                  <a:pt x="428459" y="847090"/>
                </a:lnTo>
                <a:lnTo>
                  <a:pt x="571220" y="989838"/>
                </a:lnTo>
                <a:lnTo>
                  <a:pt x="428459" y="1132674"/>
                </a:lnTo>
                <a:lnTo>
                  <a:pt x="428459" y="1061262"/>
                </a:lnTo>
                <a:lnTo>
                  <a:pt x="0" y="1061262"/>
                </a:lnTo>
                <a:lnTo>
                  <a:pt x="0" y="0"/>
                </a:lnTo>
                <a:lnTo>
                  <a:pt x="142811" y="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6897" y="976236"/>
            <a:ext cx="5941695" cy="58674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309"/>
              </a:spcBef>
            </a:pPr>
            <a:r>
              <a:rPr sz="2000" spc="65" dirty="0"/>
              <a:t>Sólo </a:t>
            </a:r>
            <a:r>
              <a:rPr sz="2000" spc="110" dirty="0"/>
              <a:t>se</a:t>
            </a:r>
            <a:r>
              <a:rPr sz="2000" spc="70" dirty="0"/>
              <a:t> </a:t>
            </a:r>
            <a:r>
              <a:rPr sz="2000" spc="125" dirty="0"/>
              <a:t>puede</a:t>
            </a:r>
            <a:r>
              <a:rPr sz="2000" spc="75" dirty="0"/>
              <a:t> </a:t>
            </a:r>
            <a:r>
              <a:rPr sz="2000" spc="95" dirty="0"/>
              <a:t>conocer</a:t>
            </a:r>
            <a:r>
              <a:rPr sz="2000" spc="70" dirty="0"/>
              <a:t> </a:t>
            </a:r>
            <a:r>
              <a:rPr sz="2000" spc="60" dirty="0"/>
              <a:t>lo</a:t>
            </a:r>
            <a:r>
              <a:rPr sz="2000" spc="70" dirty="0"/>
              <a:t> </a:t>
            </a:r>
            <a:r>
              <a:rPr sz="2000" spc="105" dirty="0"/>
              <a:t>que</a:t>
            </a:r>
            <a:r>
              <a:rPr sz="2000" spc="70" dirty="0"/>
              <a:t> </a:t>
            </a:r>
            <a:r>
              <a:rPr sz="2000" spc="110" dirty="0"/>
              <a:t>se</a:t>
            </a:r>
            <a:r>
              <a:rPr sz="2000" spc="45" dirty="0"/>
              <a:t> </a:t>
            </a:r>
            <a:r>
              <a:rPr sz="2000" spc="85" dirty="0"/>
              <a:t>experimenta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596897" y="2069706"/>
            <a:ext cx="5941695" cy="58674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ts val="1914"/>
              </a:lnSpc>
            </a:pP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“La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fenomenología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significa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dejar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cosas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endParaRPr sz="1900">
              <a:latin typeface="Cambria"/>
              <a:cs typeface="Cambria"/>
            </a:endParaRPr>
          </a:p>
          <a:p>
            <a:pPr marL="8890" algn="ctr">
              <a:lnSpc>
                <a:spcPts val="2050"/>
              </a:lnSpc>
            </a:pP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manifiesten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585858"/>
                </a:solidFill>
                <a:latin typeface="Cambria"/>
                <a:cs typeface="Cambria"/>
              </a:rPr>
              <a:t>tal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son”(Palmer)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482" y="4853292"/>
            <a:ext cx="2140585" cy="586740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320"/>
              </a:spcBef>
            </a:pP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Percepción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1078" y="4853292"/>
            <a:ext cx="2140585" cy="586740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320"/>
              </a:spcBef>
            </a:pP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Interpretación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0235" y="3861803"/>
            <a:ext cx="5374640" cy="586740"/>
          </a:xfrm>
          <a:prstGeom prst="rect">
            <a:avLst/>
          </a:prstGeom>
          <a:solidFill>
            <a:srgbClr val="F79546"/>
          </a:solidFill>
          <a:ln w="25400">
            <a:solidFill>
              <a:srgbClr val="B66C3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Experiencia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subjetiva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63541" y="4447921"/>
            <a:ext cx="155575" cy="614045"/>
          </a:xfrm>
          <a:custGeom>
            <a:avLst/>
            <a:gdLst/>
            <a:ahLst/>
            <a:cxnLst/>
            <a:rect l="l" t="t" r="r" b="b"/>
            <a:pathLst>
              <a:path w="155575" h="614045">
                <a:moveTo>
                  <a:pt x="155333" y="0"/>
                </a:moveTo>
                <a:lnTo>
                  <a:pt x="0" y="0"/>
                </a:lnTo>
                <a:lnTo>
                  <a:pt x="0" y="613663"/>
                </a:lnTo>
                <a:lnTo>
                  <a:pt x="155333" y="613663"/>
                </a:lnTo>
                <a:lnTo>
                  <a:pt x="15533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6840" y="4951984"/>
            <a:ext cx="1228725" cy="377825"/>
          </a:xfrm>
          <a:custGeom>
            <a:avLst/>
            <a:gdLst/>
            <a:ahLst/>
            <a:cxnLst/>
            <a:rect l="l" t="t" r="r" b="b"/>
            <a:pathLst>
              <a:path w="1228725" h="377825">
                <a:moveTo>
                  <a:pt x="1039622" y="0"/>
                </a:moveTo>
                <a:lnTo>
                  <a:pt x="1039622" y="94361"/>
                </a:lnTo>
                <a:lnTo>
                  <a:pt x="188975" y="94361"/>
                </a:lnTo>
                <a:lnTo>
                  <a:pt x="188975" y="0"/>
                </a:lnTo>
                <a:lnTo>
                  <a:pt x="0" y="188849"/>
                </a:lnTo>
                <a:lnTo>
                  <a:pt x="188975" y="377825"/>
                </a:lnTo>
                <a:lnTo>
                  <a:pt x="188975" y="283337"/>
                </a:lnTo>
                <a:lnTo>
                  <a:pt x="1039622" y="283337"/>
                </a:lnTo>
                <a:lnTo>
                  <a:pt x="1039622" y="377825"/>
                </a:lnTo>
                <a:lnTo>
                  <a:pt x="1228598" y="188849"/>
                </a:lnTo>
                <a:lnTo>
                  <a:pt x="103962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2943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315" dirty="0">
                <a:solidFill>
                  <a:srgbClr val="4F81BC"/>
                </a:solidFill>
              </a:rPr>
              <a:t>Ca</a:t>
            </a:r>
            <a:r>
              <a:rPr sz="3600" spc="185" dirty="0">
                <a:solidFill>
                  <a:srgbClr val="4F81BC"/>
                </a:solidFill>
              </a:rPr>
              <a:t>r</a:t>
            </a:r>
            <a:r>
              <a:rPr sz="3600" spc="70" dirty="0">
                <a:solidFill>
                  <a:srgbClr val="4F81BC"/>
                </a:solidFill>
              </a:rPr>
              <a:t>l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195" dirty="0">
                <a:solidFill>
                  <a:srgbClr val="4F81BC"/>
                </a:solidFill>
              </a:rPr>
              <a:t>Ro</a:t>
            </a:r>
            <a:r>
              <a:rPr sz="3600" spc="100" dirty="0">
                <a:solidFill>
                  <a:srgbClr val="4F81BC"/>
                </a:solidFill>
              </a:rPr>
              <a:t>g</a:t>
            </a:r>
            <a:r>
              <a:rPr sz="3600" spc="135" dirty="0">
                <a:solidFill>
                  <a:srgbClr val="4F81BC"/>
                </a:solidFill>
              </a:rPr>
              <a:t>ers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8942" y="2337498"/>
            <a:ext cx="1910080" cy="833119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2030"/>
              </a:spcBef>
            </a:pP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Congruencia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1429" y="2346629"/>
            <a:ext cx="5553710" cy="8242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9095" marR="370205" indent="-635" algn="ctr">
              <a:lnSpc>
                <a:spcPct val="80000"/>
              </a:lnSpc>
              <a:spcBef>
                <a:spcPts val="315"/>
              </a:spcBef>
            </a:pP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Cuando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corresponden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o encajan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sentimientos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interiores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individuo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lo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muestra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exteriormente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942" y="3660737"/>
            <a:ext cx="1910080" cy="862330"/>
          </a:xfrm>
          <a:prstGeom prst="rect">
            <a:avLst/>
          </a:prstGeom>
          <a:solidFill>
            <a:srgbClr val="F79546"/>
          </a:solidFill>
          <a:ln w="25400">
            <a:solidFill>
              <a:srgbClr val="B66C3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46685" marR="138430" algn="ctr">
              <a:lnSpc>
                <a:spcPct val="80000"/>
              </a:lnSpc>
              <a:spcBef>
                <a:spcPts val="620"/>
              </a:spcBef>
            </a:pPr>
            <a:r>
              <a:rPr sz="1900" spc="229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900" spc="204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900" spc="12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900" spc="15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900" spc="-5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aci</a:t>
            </a:r>
            <a:r>
              <a:rPr sz="1900" spc="85" dirty="0">
                <a:solidFill>
                  <a:srgbClr val="FFFFFF"/>
                </a:solidFill>
                <a:latin typeface="Cambria"/>
                <a:cs typeface="Cambria"/>
              </a:rPr>
              <a:t>ó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n  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positiva 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incondicional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1429" y="3669868"/>
            <a:ext cx="5553710" cy="85280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Actitud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aceptación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otro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condiciona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sus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actuaciones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942" y="4929339"/>
            <a:ext cx="1910080" cy="84518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417830" marR="157480" indent="-256540">
              <a:lnSpc>
                <a:spcPct val="100000"/>
              </a:lnSpc>
              <a:spcBef>
                <a:spcPts val="885"/>
              </a:spcBef>
            </a:pPr>
            <a:r>
              <a:rPr sz="2000" spc="24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000" spc="229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2000" spc="-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ó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n 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empática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1429" y="4938471"/>
            <a:ext cx="5553710" cy="836294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7950" marR="104139" algn="ctr">
              <a:lnSpc>
                <a:spcPct val="80000"/>
              </a:lnSpc>
              <a:spcBef>
                <a:spcPts val="315"/>
              </a:spcBef>
            </a:pP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Habilidad</a:t>
            </a:r>
            <a:r>
              <a:rPr sz="16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2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atender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al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otro,</a:t>
            </a:r>
            <a:r>
              <a:rPr sz="16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dejando</a:t>
            </a:r>
            <a:r>
              <a:rPr sz="16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momentáneamente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2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lado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nuestras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opiniones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valores,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entrando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sin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prejuicios</a:t>
            </a:r>
            <a:r>
              <a:rPr sz="1600" spc="-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mundo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otro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-75" dirty="0">
                <a:solidFill>
                  <a:srgbClr val="4F81BC"/>
                </a:solidFill>
              </a:rPr>
              <a:t>T</a:t>
            </a:r>
            <a:r>
              <a:rPr sz="3600" spc="-150" dirty="0">
                <a:solidFill>
                  <a:srgbClr val="4F81BC"/>
                </a:solidFill>
              </a:rPr>
              <a:t>r</a:t>
            </a:r>
            <a:r>
              <a:rPr sz="3600" spc="210" dirty="0">
                <a:solidFill>
                  <a:srgbClr val="4F81BC"/>
                </a:solidFill>
              </a:rPr>
              <a:t>e</a:t>
            </a:r>
            <a:r>
              <a:rPr sz="3600" spc="190" dirty="0">
                <a:solidFill>
                  <a:srgbClr val="4F81BC"/>
                </a:solidFill>
              </a:rPr>
              <a:t>s</a:t>
            </a:r>
            <a:r>
              <a:rPr sz="3600" spc="70" dirty="0">
                <a:solidFill>
                  <a:srgbClr val="4F81BC"/>
                </a:solidFill>
              </a:rPr>
              <a:t> </a:t>
            </a:r>
            <a:r>
              <a:rPr sz="3600" spc="150" dirty="0">
                <a:solidFill>
                  <a:srgbClr val="4F81BC"/>
                </a:solidFill>
              </a:rPr>
              <a:t>p</a:t>
            </a:r>
            <a:r>
              <a:rPr sz="3600" spc="190" dirty="0">
                <a:solidFill>
                  <a:srgbClr val="4F81BC"/>
                </a:solidFill>
              </a:rPr>
              <a:t>r</a:t>
            </a:r>
            <a:r>
              <a:rPr sz="3600" spc="130" dirty="0">
                <a:solidFill>
                  <a:srgbClr val="4F81BC"/>
                </a:solidFill>
              </a:rPr>
              <a:t>incip</a:t>
            </a:r>
            <a:r>
              <a:rPr sz="3600" spc="90" dirty="0">
                <a:solidFill>
                  <a:srgbClr val="4F81BC"/>
                </a:solidFill>
              </a:rPr>
              <a:t>i</a:t>
            </a:r>
            <a:r>
              <a:rPr sz="3600" spc="135" dirty="0">
                <a:solidFill>
                  <a:srgbClr val="4F81BC"/>
                </a:solidFill>
              </a:rPr>
              <a:t>o</a:t>
            </a:r>
            <a:r>
              <a:rPr sz="3600" spc="114" dirty="0">
                <a:solidFill>
                  <a:srgbClr val="4F81BC"/>
                </a:solidFill>
              </a:rPr>
              <a:t>s</a:t>
            </a:r>
            <a:r>
              <a:rPr sz="3600" spc="70" dirty="0">
                <a:solidFill>
                  <a:srgbClr val="4F81BC"/>
                </a:solidFill>
              </a:rPr>
              <a:t> </a:t>
            </a:r>
            <a:r>
              <a:rPr sz="3600" spc="110" dirty="0">
                <a:solidFill>
                  <a:srgbClr val="4F81BC"/>
                </a:solidFill>
              </a:rPr>
              <a:t>fundamentales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897" y="2051418"/>
            <a:ext cx="5859145" cy="58674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conocimiento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consciente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6897" y="3255124"/>
            <a:ext cx="5859145" cy="58674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1440" marR="220979">
              <a:lnSpc>
                <a:spcPts val="1820"/>
              </a:lnSpc>
              <a:spcBef>
                <a:spcPts val="309"/>
              </a:spcBef>
            </a:pP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consiste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potencial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esa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vida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uno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4414126"/>
            <a:ext cx="5859145" cy="58674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vehículo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3448" y="1896745"/>
            <a:ext cx="756920" cy="753745"/>
            <a:chOff x="663448" y="1896745"/>
            <a:chExt cx="756920" cy="753745"/>
          </a:xfrm>
        </p:grpSpPr>
        <p:sp>
          <p:nvSpPr>
            <p:cNvPr id="8" name="object 8"/>
            <p:cNvSpPr/>
            <p:nvPr/>
          </p:nvSpPr>
          <p:spPr>
            <a:xfrm>
              <a:off x="676148" y="1909445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365493" y="0"/>
                  </a:moveTo>
                  <a:lnTo>
                    <a:pt x="315898" y="3324"/>
                  </a:lnTo>
                  <a:lnTo>
                    <a:pt x="268331" y="13009"/>
                  </a:lnTo>
                  <a:lnTo>
                    <a:pt x="223227" y="28620"/>
                  </a:lnTo>
                  <a:lnTo>
                    <a:pt x="181022" y="49722"/>
                  </a:lnTo>
                  <a:lnTo>
                    <a:pt x="142152" y="75882"/>
                  </a:lnTo>
                  <a:lnTo>
                    <a:pt x="107051" y="106664"/>
                  </a:lnTo>
                  <a:lnTo>
                    <a:pt x="76155" y="141634"/>
                  </a:lnTo>
                  <a:lnTo>
                    <a:pt x="49901" y="180358"/>
                  </a:lnTo>
                  <a:lnTo>
                    <a:pt x="28722" y="222402"/>
                  </a:lnTo>
                  <a:lnTo>
                    <a:pt x="13055" y="267332"/>
                  </a:lnTo>
                  <a:lnTo>
                    <a:pt x="3336" y="314712"/>
                  </a:lnTo>
                  <a:lnTo>
                    <a:pt x="0" y="364108"/>
                  </a:lnTo>
                  <a:lnTo>
                    <a:pt x="3336" y="413476"/>
                  </a:lnTo>
                  <a:lnTo>
                    <a:pt x="13055" y="460832"/>
                  </a:lnTo>
                  <a:lnTo>
                    <a:pt x="28722" y="505741"/>
                  </a:lnTo>
                  <a:lnTo>
                    <a:pt x="49901" y="547769"/>
                  </a:lnTo>
                  <a:lnTo>
                    <a:pt x="76155" y="586481"/>
                  </a:lnTo>
                  <a:lnTo>
                    <a:pt x="107051" y="621442"/>
                  </a:lnTo>
                  <a:lnTo>
                    <a:pt x="142152" y="652218"/>
                  </a:lnTo>
                  <a:lnTo>
                    <a:pt x="181022" y="678372"/>
                  </a:lnTo>
                  <a:lnTo>
                    <a:pt x="223227" y="699472"/>
                  </a:lnTo>
                  <a:lnTo>
                    <a:pt x="268331" y="715081"/>
                  </a:lnTo>
                  <a:lnTo>
                    <a:pt x="315898" y="724766"/>
                  </a:lnTo>
                  <a:lnTo>
                    <a:pt x="365493" y="728090"/>
                  </a:lnTo>
                  <a:lnTo>
                    <a:pt x="415085" y="724766"/>
                  </a:lnTo>
                  <a:lnTo>
                    <a:pt x="462652" y="715081"/>
                  </a:lnTo>
                  <a:lnTo>
                    <a:pt x="507757" y="699472"/>
                  </a:lnTo>
                  <a:lnTo>
                    <a:pt x="549964" y="678372"/>
                  </a:lnTo>
                  <a:lnTo>
                    <a:pt x="588838" y="652218"/>
                  </a:lnTo>
                  <a:lnTo>
                    <a:pt x="623943" y="621442"/>
                  </a:lnTo>
                  <a:lnTo>
                    <a:pt x="654842" y="586481"/>
                  </a:lnTo>
                  <a:lnTo>
                    <a:pt x="681101" y="547769"/>
                  </a:lnTo>
                  <a:lnTo>
                    <a:pt x="702283" y="505741"/>
                  </a:lnTo>
                  <a:lnTo>
                    <a:pt x="717953" y="460832"/>
                  </a:lnTo>
                  <a:lnTo>
                    <a:pt x="727674" y="413476"/>
                  </a:lnTo>
                  <a:lnTo>
                    <a:pt x="731011" y="364108"/>
                  </a:lnTo>
                  <a:lnTo>
                    <a:pt x="727674" y="314712"/>
                  </a:lnTo>
                  <a:lnTo>
                    <a:pt x="717953" y="267332"/>
                  </a:lnTo>
                  <a:lnTo>
                    <a:pt x="702283" y="222402"/>
                  </a:lnTo>
                  <a:lnTo>
                    <a:pt x="681101" y="180358"/>
                  </a:lnTo>
                  <a:lnTo>
                    <a:pt x="654842" y="141634"/>
                  </a:lnTo>
                  <a:lnTo>
                    <a:pt x="623943" y="106664"/>
                  </a:lnTo>
                  <a:lnTo>
                    <a:pt x="588838" y="75882"/>
                  </a:lnTo>
                  <a:lnTo>
                    <a:pt x="549964" y="49722"/>
                  </a:lnTo>
                  <a:lnTo>
                    <a:pt x="507757" y="28620"/>
                  </a:lnTo>
                  <a:lnTo>
                    <a:pt x="462652" y="13009"/>
                  </a:lnTo>
                  <a:lnTo>
                    <a:pt x="415085" y="3324"/>
                  </a:lnTo>
                  <a:lnTo>
                    <a:pt x="36549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148" y="1909445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0" y="364108"/>
                  </a:moveTo>
                  <a:lnTo>
                    <a:pt x="3336" y="314712"/>
                  </a:lnTo>
                  <a:lnTo>
                    <a:pt x="13055" y="267332"/>
                  </a:lnTo>
                  <a:lnTo>
                    <a:pt x="28722" y="222402"/>
                  </a:lnTo>
                  <a:lnTo>
                    <a:pt x="49901" y="180358"/>
                  </a:lnTo>
                  <a:lnTo>
                    <a:pt x="76155" y="141634"/>
                  </a:lnTo>
                  <a:lnTo>
                    <a:pt x="107051" y="106664"/>
                  </a:lnTo>
                  <a:lnTo>
                    <a:pt x="142152" y="75882"/>
                  </a:lnTo>
                  <a:lnTo>
                    <a:pt x="181022" y="49722"/>
                  </a:lnTo>
                  <a:lnTo>
                    <a:pt x="223227" y="28620"/>
                  </a:lnTo>
                  <a:lnTo>
                    <a:pt x="268331" y="13009"/>
                  </a:lnTo>
                  <a:lnTo>
                    <a:pt x="315898" y="3324"/>
                  </a:lnTo>
                  <a:lnTo>
                    <a:pt x="365493" y="0"/>
                  </a:lnTo>
                  <a:lnTo>
                    <a:pt x="415085" y="3324"/>
                  </a:lnTo>
                  <a:lnTo>
                    <a:pt x="462652" y="13009"/>
                  </a:lnTo>
                  <a:lnTo>
                    <a:pt x="507757" y="28620"/>
                  </a:lnTo>
                  <a:lnTo>
                    <a:pt x="549964" y="49722"/>
                  </a:lnTo>
                  <a:lnTo>
                    <a:pt x="588838" y="75882"/>
                  </a:lnTo>
                  <a:lnTo>
                    <a:pt x="623943" y="106664"/>
                  </a:lnTo>
                  <a:lnTo>
                    <a:pt x="654842" y="141634"/>
                  </a:lnTo>
                  <a:lnTo>
                    <a:pt x="681101" y="180358"/>
                  </a:lnTo>
                  <a:lnTo>
                    <a:pt x="702283" y="222402"/>
                  </a:lnTo>
                  <a:lnTo>
                    <a:pt x="717953" y="267332"/>
                  </a:lnTo>
                  <a:lnTo>
                    <a:pt x="727674" y="314712"/>
                  </a:lnTo>
                  <a:lnTo>
                    <a:pt x="731011" y="364108"/>
                  </a:lnTo>
                  <a:lnTo>
                    <a:pt x="727674" y="413476"/>
                  </a:lnTo>
                  <a:lnTo>
                    <a:pt x="717953" y="460832"/>
                  </a:lnTo>
                  <a:lnTo>
                    <a:pt x="702283" y="505741"/>
                  </a:lnTo>
                  <a:lnTo>
                    <a:pt x="681101" y="547769"/>
                  </a:lnTo>
                  <a:lnTo>
                    <a:pt x="654842" y="586481"/>
                  </a:lnTo>
                  <a:lnTo>
                    <a:pt x="623943" y="621442"/>
                  </a:lnTo>
                  <a:lnTo>
                    <a:pt x="588838" y="652218"/>
                  </a:lnTo>
                  <a:lnTo>
                    <a:pt x="549964" y="678372"/>
                  </a:lnTo>
                  <a:lnTo>
                    <a:pt x="507757" y="699472"/>
                  </a:lnTo>
                  <a:lnTo>
                    <a:pt x="462652" y="715081"/>
                  </a:lnTo>
                  <a:lnTo>
                    <a:pt x="415085" y="724766"/>
                  </a:lnTo>
                  <a:lnTo>
                    <a:pt x="365493" y="728090"/>
                  </a:lnTo>
                  <a:lnTo>
                    <a:pt x="315898" y="724766"/>
                  </a:lnTo>
                  <a:lnTo>
                    <a:pt x="268331" y="715081"/>
                  </a:lnTo>
                  <a:lnTo>
                    <a:pt x="223227" y="699472"/>
                  </a:lnTo>
                  <a:lnTo>
                    <a:pt x="181022" y="678372"/>
                  </a:lnTo>
                  <a:lnTo>
                    <a:pt x="142152" y="652218"/>
                  </a:lnTo>
                  <a:lnTo>
                    <a:pt x="107051" y="621442"/>
                  </a:lnTo>
                  <a:lnTo>
                    <a:pt x="76155" y="586481"/>
                  </a:lnTo>
                  <a:lnTo>
                    <a:pt x="49901" y="547769"/>
                  </a:lnTo>
                  <a:lnTo>
                    <a:pt x="28722" y="505741"/>
                  </a:lnTo>
                  <a:lnTo>
                    <a:pt x="13055" y="460832"/>
                  </a:lnTo>
                  <a:lnTo>
                    <a:pt x="3336" y="413476"/>
                  </a:lnTo>
                  <a:lnTo>
                    <a:pt x="0" y="364108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2789" y="2115439"/>
            <a:ext cx="21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3448" y="3115945"/>
            <a:ext cx="756920" cy="753745"/>
            <a:chOff x="663448" y="3115945"/>
            <a:chExt cx="756920" cy="753745"/>
          </a:xfrm>
        </p:grpSpPr>
        <p:sp>
          <p:nvSpPr>
            <p:cNvPr id="12" name="object 12"/>
            <p:cNvSpPr/>
            <p:nvPr/>
          </p:nvSpPr>
          <p:spPr>
            <a:xfrm>
              <a:off x="676148" y="3128645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93" y="0"/>
                  </a:moveTo>
                  <a:lnTo>
                    <a:pt x="315898" y="3322"/>
                  </a:lnTo>
                  <a:lnTo>
                    <a:pt x="268331" y="13000"/>
                  </a:lnTo>
                  <a:lnTo>
                    <a:pt x="223227" y="28600"/>
                  </a:lnTo>
                  <a:lnTo>
                    <a:pt x="181022" y="49689"/>
                  </a:lnTo>
                  <a:lnTo>
                    <a:pt x="142152" y="75834"/>
                  </a:lnTo>
                  <a:lnTo>
                    <a:pt x="107051" y="106600"/>
                  </a:lnTo>
                  <a:lnTo>
                    <a:pt x="76155" y="141555"/>
                  </a:lnTo>
                  <a:lnTo>
                    <a:pt x="49901" y="180264"/>
                  </a:lnTo>
                  <a:lnTo>
                    <a:pt x="28722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2" y="505668"/>
                  </a:lnTo>
                  <a:lnTo>
                    <a:pt x="49901" y="547699"/>
                  </a:lnTo>
                  <a:lnTo>
                    <a:pt x="76155" y="586408"/>
                  </a:lnTo>
                  <a:lnTo>
                    <a:pt x="107051" y="621363"/>
                  </a:lnTo>
                  <a:lnTo>
                    <a:pt x="142152" y="652129"/>
                  </a:lnTo>
                  <a:lnTo>
                    <a:pt x="181022" y="678274"/>
                  </a:lnTo>
                  <a:lnTo>
                    <a:pt x="223227" y="699363"/>
                  </a:lnTo>
                  <a:lnTo>
                    <a:pt x="268331" y="714963"/>
                  </a:lnTo>
                  <a:lnTo>
                    <a:pt x="315898" y="724641"/>
                  </a:lnTo>
                  <a:lnTo>
                    <a:pt x="365493" y="727963"/>
                  </a:lnTo>
                  <a:lnTo>
                    <a:pt x="415085" y="724641"/>
                  </a:lnTo>
                  <a:lnTo>
                    <a:pt x="462652" y="714963"/>
                  </a:lnTo>
                  <a:lnTo>
                    <a:pt x="507757" y="699363"/>
                  </a:lnTo>
                  <a:lnTo>
                    <a:pt x="549964" y="678274"/>
                  </a:lnTo>
                  <a:lnTo>
                    <a:pt x="588838" y="652129"/>
                  </a:lnTo>
                  <a:lnTo>
                    <a:pt x="623943" y="621363"/>
                  </a:lnTo>
                  <a:lnTo>
                    <a:pt x="654842" y="586408"/>
                  </a:lnTo>
                  <a:lnTo>
                    <a:pt x="681101" y="547699"/>
                  </a:lnTo>
                  <a:lnTo>
                    <a:pt x="702283" y="505668"/>
                  </a:lnTo>
                  <a:lnTo>
                    <a:pt x="717953" y="460749"/>
                  </a:lnTo>
                  <a:lnTo>
                    <a:pt x="727674" y="413376"/>
                  </a:lnTo>
                  <a:lnTo>
                    <a:pt x="731011" y="363981"/>
                  </a:lnTo>
                  <a:lnTo>
                    <a:pt x="727674" y="314587"/>
                  </a:lnTo>
                  <a:lnTo>
                    <a:pt x="717953" y="267214"/>
                  </a:lnTo>
                  <a:lnTo>
                    <a:pt x="702283" y="222295"/>
                  </a:lnTo>
                  <a:lnTo>
                    <a:pt x="681101" y="180264"/>
                  </a:lnTo>
                  <a:lnTo>
                    <a:pt x="654842" y="141555"/>
                  </a:lnTo>
                  <a:lnTo>
                    <a:pt x="623943" y="106600"/>
                  </a:lnTo>
                  <a:lnTo>
                    <a:pt x="588838" y="75834"/>
                  </a:lnTo>
                  <a:lnTo>
                    <a:pt x="549964" y="49689"/>
                  </a:lnTo>
                  <a:lnTo>
                    <a:pt x="507757" y="28600"/>
                  </a:lnTo>
                  <a:lnTo>
                    <a:pt x="462652" y="13000"/>
                  </a:lnTo>
                  <a:lnTo>
                    <a:pt x="415085" y="3322"/>
                  </a:lnTo>
                  <a:lnTo>
                    <a:pt x="36549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6148" y="3128645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2" y="222295"/>
                  </a:lnTo>
                  <a:lnTo>
                    <a:pt x="49901" y="180264"/>
                  </a:lnTo>
                  <a:lnTo>
                    <a:pt x="76155" y="141555"/>
                  </a:lnTo>
                  <a:lnTo>
                    <a:pt x="107051" y="106600"/>
                  </a:lnTo>
                  <a:lnTo>
                    <a:pt x="142152" y="75834"/>
                  </a:lnTo>
                  <a:lnTo>
                    <a:pt x="181022" y="49689"/>
                  </a:lnTo>
                  <a:lnTo>
                    <a:pt x="223227" y="28600"/>
                  </a:lnTo>
                  <a:lnTo>
                    <a:pt x="268331" y="13000"/>
                  </a:lnTo>
                  <a:lnTo>
                    <a:pt x="315898" y="3322"/>
                  </a:lnTo>
                  <a:lnTo>
                    <a:pt x="365493" y="0"/>
                  </a:lnTo>
                  <a:lnTo>
                    <a:pt x="415085" y="3322"/>
                  </a:lnTo>
                  <a:lnTo>
                    <a:pt x="462652" y="13000"/>
                  </a:lnTo>
                  <a:lnTo>
                    <a:pt x="507757" y="28600"/>
                  </a:lnTo>
                  <a:lnTo>
                    <a:pt x="549964" y="49689"/>
                  </a:lnTo>
                  <a:lnTo>
                    <a:pt x="588838" y="75834"/>
                  </a:lnTo>
                  <a:lnTo>
                    <a:pt x="623943" y="106600"/>
                  </a:lnTo>
                  <a:lnTo>
                    <a:pt x="654842" y="141555"/>
                  </a:lnTo>
                  <a:lnTo>
                    <a:pt x="681101" y="180264"/>
                  </a:lnTo>
                  <a:lnTo>
                    <a:pt x="702283" y="222295"/>
                  </a:lnTo>
                  <a:lnTo>
                    <a:pt x="717953" y="267214"/>
                  </a:lnTo>
                  <a:lnTo>
                    <a:pt x="727674" y="314587"/>
                  </a:lnTo>
                  <a:lnTo>
                    <a:pt x="731011" y="363981"/>
                  </a:lnTo>
                  <a:lnTo>
                    <a:pt x="727674" y="413376"/>
                  </a:lnTo>
                  <a:lnTo>
                    <a:pt x="717953" y="460749"/>
                  </a:lnTo>
                  <a:lnTo>
                    <a:pt x="702283" y="505668"/>
                  </a:lnTo>
                  <a:lnTo>
                    <a:pt x="681101" y="547699"/>
                  </a:lnTo>
                  <a:lnTo>
                    <a:pt x="654842" y="586408"/>
                  </a:lnTo>
                  <a:lnTo>
                    <a:pt x="623943" y="621363"/>
                  </a:lnTo>
                  <a:lnTo>
                    <a:pt x="588838" y="652129"/>
                  </a:lnTo>
                  <a:lnTo>
                    <a:pt x="549964" y="678274"/>
                  </a:lnTo>
                  <a:lnTo>
                    <a:pt x="507757" y="699363"/>
                  </a:lnTo>
                  <a:lnTo>
                    <a:pt x="462652" y="714963"/>
                  </a:lnTo>
                  <a:lnTo>
                    <a:pt x="415085" y="724641"/>
                  </a:lnTo>
                  <a:lnTo>
                    <a:pt x="365493" y="727963"/>
                  </a:lnTo>
                  <a:lnTo>
                    <a:pt x="315898" y="724641"/>
                  </a:lnTo>
                  <a:lnTo>
                    <a:pt x="268331" y="714963"/>
                  </a:lnTo>
                  <a:lnTo>
                    <a:pt x="223227" y="699363"/>
                  </a:lnTo>
                  <a:lnTo>
                    <a:pt x="181022" y="678274"/>
                  </a:lnTo>
                  <a:lnTo>
                    <a:pt x="142152" y="652129"/>
                  </a:lnTo>
                  <a:lnTo>
                    <a:pt x="107051" y="621363"/>
                  </a:lnTo>
                  <a:lnTo>
                    <a:pt x="76155" y="586408"/>
                  </a:lnTo>
                  <a:lnTo>
                    <a:pt x="49901" y="547699"/>
                  </a:lnTo>
                  <a:lnTo>
                    <a:pt x="28722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2789" y="3335273"/>
            <a:ext cx="21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2.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3448" y="4401439"/>
            <a:ext cx="756920" cy="753745"/>
            <a:chOff x="663448" y="4401439"/>
            <a:chExt cx="756920" cy="753745"/>
          </a:xfrm>
        </p:grpSpPr>
        <p:sp>
          <p:nvSpPr>
            <p:cNvPr id="16" name="object 16"/>
            <p:cNvSpPr/>
            <p:nvPr/>
          </p:nvSpPr>
          <p:spPr>
            <a:xfrm>
              <a:off x="676148" y="4414139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93" y="0"/>
                  </a:moveTo>
                  <a:lnTo>
                    <a:pt x="315898" y="3322"/>
                  </a:lnTo>
                  <a:lnTo>
                    <a:pt x="268331" y="13000"/>
                  </a:lnTo>
                  <a:lnTo>
                    <a:pt x="223227" y="28600"/>
                  </a:lnTo>
                  <a:lnTo>
                    <a:pt x="181022" y="49689"/>
                  </a:lnTo>
                  <a:lnTo>
                    <a:pt x="142152" y="75834"/>
                  </a:lnTo>
                  <a:lnTo>
                    <a:pt x="107051" y="106600"/>
                  </a:lnTo>
                  <a:lnTo>
                    <a:pt x="76155" y="141555"/>
                  </a:lnTo>
                  <a:lnTo>
                    <a:pt x="49901" y="180264"/>
                  </a:lnTo>
                  <a:lnTo>
                    <a:pt x="28722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2" y="505668"/>
                  </a:lnTo>
                  <a:lnTo>
                    <a:pt x="49901" y="547699"/>
                  </a:lnTo>
                  <a:lnTo>
                    <a:pt x="76155" y="586408"/>
                  </a:lnTo>
                  <a:lnTo>
                    <a:pt x="107051" y="621363"/>
                  </a:lnTo>
                  <a:lnTo>
                    <a:pt x="142152" y="652129"/>
                  </a:lnTo>
                  <a:lnTo>
                    <a:pt x="181022" y="678274"/>
                  </a:lnTo>
                  <a:lnTo>
                    <a:pt x="223227" y="699363"/>
                  </a:lnTo>
                  <a:lnTo>
                    <a:pt x="268331" y="714963"/>
                  </a:lnTo>
                  <a:lnTo>
                    <a:pt x="315898" y="724641"/>
                  </a:lnTo>
                  <a:lnTo>
                    <a:pt x="365493" y="727963"/>
                  </a:lnTo>
                  <a:lnTo>
                    <a:pt x="415085" y="724641"/>
                  </a:lnTo>
                  <a:lnTo>
                    <a:pt x="462652" y="714963"/>
                  </a:lnTo>
                  <a:lnTo>
                    <a:pt x="507757" y="699363"/>
                  </a:lnTo>
                  <a:lnTo>
                    <a:pt x="549964" y="678274"/>
                  </a:lnTo>
                  <a:lnTo>
                    <a:pt x="588838" y="652129"/>
                  </a:lnTo>
                  <a:lnTo>
                    <a:pt x="623943" y="621363"/>
                  </a:lnTo>
                  <a:lnTo>
                    <a:pt x="654842" y="586408"/>
                  </a:lnTo>
                  <a:lnTo>
                    <a:pt x="681101" y="547699"/>
                  </a:lnTo>
                  <a:lnTo>
                    <a:pt x="702283" y="505668"/>
                  </a:lnTo>
                  <a:lnTo>
                    <a:pt x="717953" y="460749"/>
                  </a:lnTo>
                  <a:lnTo>
                    <a:pt x="727674" y="413376"/>
                  </a:lnTo>
                  <a:lnTo>
                    <a:pt x="731011" y="363981"/>
                  </a:lnTo>
                  <a:lnTo>
                    <a:pt x="727674" y="314587"/>
                  </a:lnTo>
                  <a:lnTo>
                    <a:pt x="717953" y="267214"/>
                  </a:lnTo>
                  <a:lnTo>
                    <a:pt x="702283" y="222295"/>
                  </a:lnTo>
                  <a:lnTo>
                    <a:pt x="681101" y="180264"/>
                  </a:lnTo>
                  <a:lnTo>
                    <a:pt x="654842" y="141555"/>
                  </a:lnTo>
                  <a:lnTo>
                    <a:pt x="623943" y="106600"/>
                  </a:lnTo>
                  <a:lnTo>
                    <a:pt x="588838" y="75834"/>
                  </a:lnTo>
                  <a:lnTo>
                    <a:pt x="549964" y="49689"/>
                  </a:lnTo>
                  <a:lnTo>
                    <a:pt x="507757" y="28600"/>
                  </a:lnTo>
                  <a:lnTo>
                    <a:pt x="462652" y="13000"/>
                  </a:lnTo>
                  <a:lnTo>
                    <a:pt x="415085" y="3322"/>
                  </a:lnTo>
                  <a:lnTo>
                    <a:pt x="36549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6148" y="4414139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2" y="222295"/>
                  </a:lnTo>
                  <a:lnTo>
                    <a:pt x="49901" y="180264"/>
                  </a:lnTo>
                  <a:lnTo>
                    <a:pt x="76155" y="141555"/>
                  </a:lnTo>
                  <a:lnTo>
                    <a:pt x="107051" y="106600"/>
                  </a:lnTo>
                  <a:lnTo>
                    <a:pt x="142152" y="75834"/>
                  </a:lnTo>
                  <a:lnTo>
                    <a:pt x="181022" y="49689"/>
                  </a:lnTo>
                  <a:lnTo>
                    <a:pt x="223227" y="28600"/>
                  </a:lnTo>
                  <a:lnTo>
                    <a:pt x="268331" y="13000"/>
                  </a:lnTo>
                  <a:lnTo>
                    <a:pt x="315898" y="3322"/>
                  </a:lnTo>
                  <a:lnTo>
                    <a:pt x="365493" y="0"/>
                  </a:lnTo>
                  <a:lnTo>
                    <a:pt x="415085" y="3322"/>
                  </a:lnTo>
                  <a:lnTo>
                    <a:pt x="462652" y="13000"/>
                  </a:lnTo>
                  <a:lnTo>
                    <a:pt x="507757" y="28600"/>
                  </a:lnTo>
                  <a:lnTo>
                    <a:pt x="549964" y="49689"/>
                  </a:lnTo>
                  <a:lnTo>
                    <a:pt x="588838" y="75834"/>
                  </a:lnTo>
                  <a:lnTo>
                    <a:pt x="623943" y="106600"/>
                  </a:lnTo>
                  <a:lnTo>
                    <a:pt x="654842" y="141555"/>
                  </a:lnTo>
                  <a:lnTo>
                    <a:pt x="681101" y="180264"/>
                  </a:lnTo>
                  <a:lnTo>
                    <a:pt x="702283" y="222295"/>
                  </a:lnTo>
                  <a:lnTo>
                    <a:pt x="717953" y="267214"/>
                  </a:lnTo>
                  <a:lnTo>
                    <a:pt x="727674" y="314587"/>
                  </a:lnTo>
                  <a:lnTo>
                    <a:pt x="731011" y="363981"/>
                  </a:lnTo>
                  <a:lnTo>
                    <a:pt x="727674" y="413376"/>
                  </a:lnTo>
                  <a:lnTo>
                    <a:pt x="717953" y="460749"/>
                  </a:lnTo>
                  <a:lnTo>
                    <a:pt x="702283" y="505668"/>
                  </a:lnTo>
                  <a:lnTo>
                    <a:pt x="681101" y="547699"/>
                  </a:lnTo>
                  <a:lnTo>
                    <a:pt x="654842" y="586408"/>
                  </a:lnTo>
                  <a:lnTo>
                    <a:pt x="623943" y="621363"/>
                  </a:lnTo>
                  <a:lnTo>
                    <a:pt x="588838" y="652129"/>
                  </a:lnTo>
                  <a:lnTo>
                    <a:pt x="549964" y="678274"/>
                  </a:lnTo>
                  <a:lnTo>
                    <a:pt x="507757" y="699363"/>
                  </a:lnTo>
                  <a:lnTo>
                    <a:pt x="462652" y="714963"/>
                  </a:lnTo>
                  <a:lnTo>
                    <a:pt x="415085" y="724641"/>
                  </a:lnTo>
                  <a:lnTo>
                    <a:pt x="365493" y="727963"/>
                  </a:lnTo>
                  <a:lnTo>
                    <a:pt x="315898" y="724641"/>
                  </a:lnTo>
                  <a:lnTo>
                    <a:pt x="268331" y="714963"/>
                  </a:lnTo>
                  <a:lnTo>
                    <a:pt x="223227" y="699363"/>
                  </a:lnTo>
                  <a:lnTo>
                    <a:pt x="181022" y="678274"/>
                  </a:lnTo>
                  <a:lnTo>
                    <a:pt x="142152" y="652129"/>
                  </a:lnTo>
                  <a:lnTo>
                    <a:pt x="107051" y="621363"/>
                  </a:lnTo>
                  <a:lnTo>
                    <a:pt x="76155" y="586408"/>
                  </a:lnTo>
                  <a:lnTo>
                    <a:pt x="49901" y="547699"/>
                  </a:lnTo>
                  <a:lnTo>
                    <a:pt x="28722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2789" y="4621148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453339"/>
            <a:ext cx="3107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0864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0864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200" spc="390" dirty="0">
                <a:solidFill>
                  <a:srgbClr val="4F81BC"/>
                </a:solidFill>
              </a:rPr>
              <a:t>C</a:t>
            </a:r>
            <a:r>
              <a:rPr sz="3200" spc="355" dirty="0">
                <a:solidFill>
                  <a:srgbClr val="4F81BC"/>
                </a:solidFill>
              </a:rPr>
              <a:t>o</a:t>
            </a:r>
            <a:r>
              <a:rPr sz="3200" spc="90" dirty="0">
                <a:solidFill>
                  <a:srgbClr val="4F81BC"/>
                </a:solidFill>
              </a:rPr>
              <a:t>muni</a:t>
            </a:r>
            <a:r>
              <a:rPr sz="3200" spc="60" dirty="0">
                <a:solidFill>
                  <a:srgbClr val="4F81BC"/>
                </a:solidFill>
              </a:rPr>
              <a:t>c</a:t>
            </a:r>
            <a:r>
              <a:rPr sz="3200" spc="120" dirty="0">
                <a:solidFill>
                  <a:srgbClr val="4F81BC"/>
                </a:solidFill>
              </a:rPr>
              <a:t>ación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993139"/>
            <a:ext cx="7390130" cy="57997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114" dirty="0">
                <a:solidFill>
                  <a:srgbClr val="4F81BC"/>
                </a:solidFill>
                <a:latin typeface="Cambria"/>
                <a:cs typeface="Cambria"/>
              </a:rPr>
              <a:t>(antecedentes</a:t>
            </a:r>
            <a:r>
              <a:rPr sz="3200" spc="16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200" spc="180" dirty="0">
                <a:solidFill>
                  <a:srgbClr val="4F81BC"/>
                </a:solidFill>
                <a:latin typeface="Cambria"/>
                <a:cs typeface="Cambria"/>
              </a:rPr>
              <a:t>del</a:t>
            </a:r>
            <a:r>
              <a:rPr sz="3200" spc="1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200" spc="80" dirty="0">
                <a:solidFill>
                  <a:srgbClr val="4F81BC"/>
                </a:solidFill>
                <a:latin typeface="Cambria"/>
                <a:cs typeface="Cambria"/>
              </a:rPr>
              <a:t>uso</a:t>
            </a:r>
            <a:r>
              <a:rPr sz="3200" spc="8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200" spc="175" dirty="0">
                <a:solidFill>
                  <a:srgbClr val="4F81BC"/>
                </a:solidFill>
                <a:latin typeface="Cambria"/>
                <a:cs typeface="Cambria"/>
              </a:rPr>
              <a:t>del</a:t>
            </a:r>
            <a:r>
              <a:rPr sz="3200" spc="12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4F81BC"/>
                </a:solidFill>
                <a:latin typeface="Cambria"/>
                <a:cs typeface="Cambria"/>
              </a:rPr>
              <a:t>concepto)</a:t>
            </a:r>
            <a:endParaRPr sz="3200" dirty="0">
              <a:latin typeface="Cambria"/>
              <a:cs typeface="Cambria"/>
            </a:endParaRPr>
          </a:p>
          <a:p>
            <a:pPr marL="241300" indent="-228600">
              <a:lnSpc>
                <a:spcPts val="2175"/>
              </a:lnSpc>
              <a:spcBef>
                <a:spcPts val="1835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b="1" spc="35" dirty="0">
                <a:solidFill>
                  <a:srgbClr val="4F81BC"/>
                </a:solidFill>
                <a:latin typeface="Cambria"/>
                <a:cs typeface="Cambria"/>
              </a:rPr>
              <a:t>Sofistas</a:t>
            </a:r>
            <a:r>
              <a:rPr sz="1900" spc="35" dirty="0">
                <a:solidFill>
                  <a:srgbClr val="4F81BC"/>
                </a:solidFill>
                <a:latin typeface="Cambria"/>
                <a:cs typeface="Cambria"/>
              </a:rPr>
              <a:t>:</a:t>
            </a:r>
            <a:r>
              <a:rPr sz="1900" spc="-6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Lenguaje-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capacidad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palabra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para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nombrar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lo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endParaRPr sz="1900" dirty="0">
              <a:latin typeface="Cambria"/>
              <a:cs typeface="Cambria"/>
            </a:endParaRPr>
          </a:p>
          <a:p>
            <a:pPr marL="241300">
              <a:lnSpc>
                <a:spcPts val="2175"/>
              </a:lnSpc>
            </a:pP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ve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ocultar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revelar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aspectos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realidad.</a:t>
            </a:r>
            <a:endParaRPr sz="1900" dirty="0">
              <a:latin typeface="Cambria"/>
              <a:cs typeface="Cambria"/>
            </a:endParaRPr>
          </a:p>
          <a:p>
            <a:pPr marL="241300" indent="-228600">
              <a:lnSpc>
                <a:spcPts val="2175"/>
              </a:lnSpc>
              <a:spcBef>
                <a:spcPts val="1750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b="1" spc="25" dirty="0">
                <a:solidFill>
                  <a:srgbClr val="4F81BC"/>
                </a:solidFill>
                <a:latin typeface="Cambria"/>
                <a:cs typeface="Cambria"/>
              </a:rPr>
              <a:t>Platón</a:t>
            </a:r>
            <a:r>
              <a:rPr sz="1900" spc="25" dirty="0">
                <a:solidFill>
                  <a:srgbClr val="4F81BC"/>
                </a:solidFill>
                <a:latin typeface="Cambria"/>
                <a:cs typeface="Cambria"/>
              </a:rPr>
              <a:t>:</a:t>
            </a:r>
            <a:r>
              <a:rPr sz="1900" spc="-9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era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mal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necesario,</a:t>
            </a:r>
            <a:r>
              <a:rPr sz="19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medio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expresión</a:t>
            </a:r>
            <a:endParaRPr sz="1900" dirty="0">
              <a:latin typeface="Cambria"/>
              <a:cs typeface="Cambria"/>
            </a:endParaRPr>
          </a:p>
          <a:p>
            <a:pPr marL="241300">
              <a:lnSpc>
                <a:spcPts val="2175"/>
              </a:lnSpc>
            </a:pP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imperfecto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sólo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distorsionaba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realidad.</a:t>
            </a:r>
            <a:endParaRPr sz="19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b="1" dirty="0">
              <a:latin typeface="Cambria"/>
              <a:cs typeface="Cambria"/>
            </a:endParaRPr>
          </a:p>
          <a:p>
            <a:pPr marL="241300" marR="807085" indent="-228600">
              <a:lnSpc>
                <a:spcPts val="2039"/>
              </a:lnSpc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b="1" spc="100" dirty="0">
                <a:solidFill>
                  <a:srgbClr val="4F81BC"/>
                </a:solidFill>
                <a:latin typeface="Cambria"/>
                <a:cs typeface="Cambria"/>
              </a:rPr>
              <a:t>Edad</a:t>
            </a:r>
            <a:r>
              <a:rPr sz="1900" b="1" spc="75" dirty="0">
                <a:solidFill>
                  <a:srgbClr val="4F81BC"/>
                </a:solidFill>
                <a:latin typeface="Cambria"/>
                <a:cs typeface="Cambria"/>
              </a:rPr>
              <a:t> media</a:t>
            </a:r>
            <a:r>
              <a:rPr sz="1900" spc="75" dirty="0">
                <a:solidFill>
                  <a:srgbClr val="4F81BC"/>
                </a:solidFill>
                <a:latin typeface="Cambria"/>
                <a:cs typeface="Cambria"/>
              </a:rPr>
              <a:t>:</a:t>
            </a:r>
            <a:r>
              <a:rPr sz="1900" spc="-5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mundo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llega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ser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en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la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medida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es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construido</a:t>
            </a:r>
            <a:r>
              <a:rPr sz="19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lenguaje.</a:t>
            </a:r>
            <a:endParaRPr sz="1900" dirty="0">
              <a:latin typeface="Cambria"/>
              <a:cs typeface="Cambria"/>
            </a:endParaRPr>
          </a:p>
          <a:p>
            <a:pPr marL="241300" marR="132080" indent="-228600" algn="just">
              <a:lnSpc>
                <a:spcPct val="90000"/>
              </a:lnSpc>
              <a:spcBef>
                <a:spcPts val="1975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b="1" spc="50" dirty="0">
                <a:solidFill>
                  <a:srgbClr val="4F81BC"/>
                </a:solidFill>
                <a:latin typeface="Cambria"/>
                <a:cs typeface="Cambria"/>
              </a:rPr>
              <a:t>Bacon </a:t>
            </a:r>
            <a:r>
              <a:rPr sz="1900" b="1" spc="110" dirty="0">
                <a:solidFill>
                  <a:srgbClr val="4F81BC"/>
                </a:solidFill>
                <a:latin typeface="Cambria"/>
                <a:cs typeface="Cambria"/>
              </a:rPr>
              <a:t>y </a:t>
            </a:r>
            <a:r>
              <a:rPr sz="1900" b="1" spc="100" dirty="0">
                <a:solidFill>
                  <a:srgbClr val="4F81BC"/>
                </a:solidFill>
                <a:latin typeface="Cambria"/>
                <a:cs typeface="Cambria"/>
              </a:rPr>
              <a:t>Gal</a:t>
            </a:r>
            <a:r>
              <a:rPr sz="1900" spc="100" dirty="0">
                <a:solidFill>
                  <a:srgbClr val="4F81BC"/>
                </a:solidFill>
                <a:latin typeface="Cambria"/>
                <a:cs typeface="Cambria"/>
              </a:rPr>
              <a:t>ileo: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nuevo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modo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pensar sobre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naturaleza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del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mundo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con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orientación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altamente estructurada,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mecánica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científica.</a:t>
            </a:r>
            <a:endParaRPr sz="1900" dirty="0">
              <a:latin typeface="Cambria"/>
              <a:cs typeface="Cambria"/>
            </a:endParaRPr>
          </a:p>
          <a:p>
            <a:pPr marL="241300" indent="-228600">
              <a:lnSpc>
                <a:spcPts val="2160"/>
              </a:lnSpc>
              <a:spcBef>
                <a:spcPts val="1780"/>
              </a:spcBef>
              <a:buClr>
                <a:srgbClr val="4F81BC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Desarrollo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escuela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oratoria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oeste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medio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EU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endParaRPr sz="1900" dirty="0">
              <a:latin typeface="Cambria"/>
              <a:cs typeface="Cambria"/>
            </a:endParaRPr>
          </a:p>
          <a:p>
            <a:pPr marL="241300">
              <a:lnSpc>
                <a:spcPts val="2160"/>
              </a:lnSpc>
            </a:pP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escuela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oratoria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Cornell.</a:t>
            </a:r>
            <a:endParaRPr sz="1900" dirty="0">
              <a:latin typeface="Cambria"/>
              <a:cs typeface="Cambria"/>
            </a:endParaRPr>
          </a:p>
          <a:p>
            <a:pPr marL="241300" indent="-228600">
              <a:lnSpc>
                <a:spcPts val="2175"/>
              </a:lnSpc>
              <a:spcBef>
                <a:spcPts val="1775"/>
              </a:spcBef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b="1" spc="95" dirty="0">
                <a:solidFill>
                  <a:srgbClr val="4F81BC"/>
                </a:solidFill>
                <a:latin typeface="Cambria"/>
                <a:cs typeface="Cambria"/>
              </a:rPr>
              <a:t>Segunda</a:t>
            </a:r>
            <a:r>
              <a:rPr sz="1900" b="1" spc="12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b="1" spc="90" dirty="0">
                <a:solidFill>
                  <a:srgbClr val="4F81BC"/>
                </a:solidFill>
                <a:latin typeface="Cambria"/>
                <a:cs typeface="Cambria"/>
              </a:rPr>
              <a:t>Guerra</a:t>
            </a:r>
            <a:r>
              <a:rPr sz="1900" b="1" spc="8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b="1" spc="55" dirty="0">
                <a:solidFill>
                  <a:srgbClr val="4F81BC"/>
                </a:solidFill>
                <a:latin typeface="Cambria"/>
                <a:cs typeface="Cambria"/>
              </a:rPr>
              <a:t>Mun</a:t>
            </a:r>
            <a:r>
              <a:rPr sz="1900" spc="55" dirty="0">
                <a:solidFill>
                  <a:srgbClr val="4F81BC"/>
                </a:solidFill>
                <a:latin typeface="Cambria"/>
                <a:cs typeface="Cambria"/>
              </a:rPr>
              <a:t>dial:</a:t>
            </a:r>
            <a:r>
              <a:rPr sz="1900" spc="-5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teoría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endParaRPr sz="1900" dirty="0">
              <a:latin typeface="Cambria"/>
              <a:cs typeface="Cambria"/>
            </a:endParaRPr>
          </a:p>
          <a:p>
            <a:pPr marL="241300">
              <a:lnSpc>
                <a:spcPts val="2175"/>
              </a:lnSpc>
            </a:pP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masiva</a:t>
            </a:r>
            <a:endParaRPr sz="19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921207"/>
            <a:ext cx="707390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4F81BC"/>
                </a:solidFill>
                <a:latin typeface="Cambria"/>
                <a:cs typeface="Cambria"/>
              </a:rPr>
              <a:t>Interpretación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20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activo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asignar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experiencia.</a:t>
            </a:r>
            <a:r>
              <a:rPr sz="20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Forma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real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para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persona.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7520" y="4052138"/>
            <a:ext cx="1310005" cy="59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2255"/>
              </a:lnSpc>
              <a:spcBef>
                <a:spcPts val="95"/>
              </a:spcBef>
            </a:pPr>
            <a:r>
              <a:rPr sz="2000" spc="80" dirty="0">
                <a:latin typeface="Cambria"/>
                <a:cs typeface="Cambria"/>
              </a:rPr>
              <a:t>Asignar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ts val="2255"/>
              </a:lnSpc>
            </a:pPr>
            <a:r>
              <a:rPr sz="2000" spc="75" dirty="0">
                <a:latin typeface="Cambria"/>
                <a:cs typeface="Cambria"/>
              </a:rPr>
              <a:t>significado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33497" y="5313426"/>
            <a:ext cx="3157220" cy="1061720"/>
            <a:chOff x="2833497" y="5313426"/>
            <a:chExt cx="3157220" cy="1061720"/>
          </a:xfrm>
        </p:grpSpPr>
        <p:sp>
          <p:nvSpPr>
            <p:cNvPr id="7" name="object 7"/>
            <p:cNvSpPr/>
            <p:nvPr/>
          </p:nvSpPr>
          <p:spPr>
            <a:xfrm>
              <a:off x="2846197" y="5326126"/>
              <a:ext cx="3131820" cy="1036319"/>
            </a:xfrm>
            <a:custGeom>
              <a:avLst/>
              <a:gdLst/>
              <a:ahLst/>
              <a:cxnLst/>
              <a:rect l="l" t="t" r="r" b="b"/>
              <a:pathLst>
                <a:path w="3131820" h="1036320">
                  <a:moveTo>
                    <a:pt x="2790063" y="0"/>
                  </a:moveTo>
                  <a:lnTo>
                    <a:pt x="2763139" y="33909"/>
                  </a:lnTo>
                  <a:lnTo>
                    <a:pt x="2731860" y="70963"/>
                  </a:lnTo>
                  <a:lnTo>
                    <a:pt x="2699680" y="106803"/>
                  </a:lnTo>
                  <a:lnTo>
                    <a:pt x="2666628" y="141424"/>
                  </a:lnTo>
                  <a:lnTo>
                    <a:pt x="2632736" y="174826"/>
                  </a:lnTo>
                  <a:lnTo>
                    <a:pt x="2598032" y="207003"/>
                  </a:lnTo>
                  <a:lnTo>
                    <a:pt x="2562549" y="237953"/>
                  </a:lnTo>
                  <a:lnTo>
                    <a:pt x="2526315" y="267674"/>
                  </a:lnTo>
                  <a:lnTo>
                    <a:pt x="2489362" y="296161"/>
                  </a:lnTo>
                  <a:lnTo>
                    <a:pt x="2451719" y="323413"/>
                  </a:lnTo>
                  <a:lnTo>
                    <a:pt x="2413417" y="349425"/>
                  </a:lnTo>
                  <a:lnTo>
                    <a:pt x="2374485" y="374196"/>
                  </a:lnTo>
                  <a:lnTo>
                    <a:pt x="2334955" y="397721"/>
                  </a:lnTo>
                  <a:lnTo>
                    <a:pt x="2294857" y="419999"/>
                  </a:lnTo>
                  <a:lnTo>
                    <a:pt x="2254221" y="441025"/>
                  </a:lnTo>
                  <a:lnTo>
                    <a:pt x="2213077" y="460797"/>
                  </a:lnTo>
                  <a:lnTo>
                    <a:pt x="2171455" y="479312"/>
                  </a:lnTo>
                  <a:lnTo>
                    <a:pt x="2129386" y="496567"/>
                  </a:lnTo>
                  <a:lnTo>
                    <a:pt x="2086900" y="512558"/>
                  </a:lnTo>
                  <a:lnTo>
                    <a:pt x="2044027" y="527283"/>
                  </a:lnTo>
                  <a:lnTo>
                    <a:pt x="2000798" y="540739"/>
                  </a:lnTo>
                  <a:lnTo>
                    <a:pt x="1957243" y="552923"/>
                  </a:lnTo>
                  <a:lnTo>
                    <a:pt x="1913392" y="563831"/>
                  </a:lnTo>
                  <a:lnTo>
                    <a:pt x="1869275" y="573461"/>
                  </a:lnTo>
                  <a:lnTo>
                    <a:pt x="1824924" y="581809"/>
                  </a:lnTo>
                  <a:lnTo>
                    <a:pt x="1780367" y="588873"/>
                  </a:lnTo>
                  <a:lnTo>
                    <a:pt x="1735635" y="594649"/>
                  </a:lnTo>
                  <a:lnTo>
                    <a:pt x="1690760" y="599135"/>
                  </a:lnTo>
                  <a:lnTo>
                    <a:pt x="1645770" y="602327"/>
                  </a:lnTo>
                  <a:lnTo>
                    <a:pt x="1600696" y="604223"/>
                  </a:lnTo>
                  <a:lnTo>
                    <a:pt x="1555568" y="604819"/>
                  </a:lnTo>
                  <a:lnTo>
                    <a:pt x="1510418" y="604112"/>
                  </a:lnTo>
                  <a:lnTo>
                    <a:pt x="1465274" y="602100"/>
                  </a:lnTo>
                  <a:lnTo>
                    <a:pt x="1420168" y="598779"/>
                  </a:lnTo>
                  <a:lnTo>
                    <a:pt x="1375129" y="594146"/>
                  </a:lnTo>
                  <a:lnTo>
                    <a:pt x="1330188" y="588198"/>
                  </a:lnTo>
                  <a:lnTo>
                    <a:pt x="1285376" y="580933"/>
                  </a:lnTo>
                  <a:lnTo>
                    <a:pt x="1240721" y="572346"/>
                  </a:lnTo>
                  <a:lnTo>
                    <a:pt x="1196256" y="562436"/>
                  </a:lnTo>
                  <a:lnTo>
                    <a:pt x="1152009" y="551199"/>
                  </a:lnTo>
                  <a:lnTo>
                    <a:pt x="1108012" y="538632"/>
                  </a:lnTo>
                  <a:lnTo>
                    <a:pt x="1064295" y="524732"/>
                  </a:lnTo>
                  <a:lnTo>
                    <a:pt x="1020887" y="509496"/>
                  </a:lnTo>
                  <a:lnTo>
                    <a:pt x="977819" y="492921"/>
                  </a:lnTo>
                  <a:lnTo>
                    <a:pt x="935122" y="475004"/>
                  </a:lnTo>
                  <a:lnTo>
                    <a:pt x="892826" y="455742"/>
                  </a:lnTo>
                  <a:lnTo>
                    <a:pt x="850961" y="435131"/>
                  </a:lnTo>
                  <a:lnTo>
                    <a:pt x="809557" y="413170"/>
                  </a:lnTo>
                  <a:lnTo>
                    <a:pt x="768644" y="389854"/>
                  </a:lnTo>
                  <a:lnTo>
                    <a:pt x="728254" y="365181"/>
                  </a:lnTo>
                  <a:lnTo>
                    <a:pt x="688415" y="339148"/>
                  </a:lnTo>
                  <a:lnTo>
                    <a:pt x="649159" y="311752"/>
                  </a:lnTo>
                  <a:lnTo>
                    <a:pt x="610516" y="282989"/>
                  </a:lnTo>
                  <a:lnTo>
                    <a:pt x="572515" y="252857"/>
                  </a:lnTo>
                  <a:lnTo>
                    <a:pt x="796163" y="80137"/>
                  </a:lnTo>
                  <a:lnTo>
                    <a:pt x="156082" y="131826"/>
                  </a:lnTo>
                  <a:lnTo>
                    <a:pt x="0" y="695413"/>
                  </a:lnTo>
                  <a:lnTo>
                    <a:pt x="224408" y="521982"/>
                  </a:lnTo>
                  <a:lnTo>
                    <a:pt x="253243" y="547599"/>
                  </a:lnTo>
                  <a:lnTo>
                    <a:pt x="282590" y="572647"/>
                  </a:lnTo>
                  <a:lnTo>
                    <a:pt x="312437" y="597122"/>
                  </a:lnTo>
                  <a:lnTo>
                    <a:pt x="342772" y="621017"/>
                  </a:lnTo>
                  <a:lnTo>
                    <a:pt x="381340" y="650097"/>
                  </a:lnTo>
                  <a:lnTo>
                    <a:pt x="420382" y="678101"/>
                  </a:lnTo>
                  <a:lnTo>
                    <a:pt x="459881" y="705031"/>
                  </a:lnTo>
                  <a:lnTo>
                    <a:pt x="499817" y="730889"/>
                  </a:lnTo>
                  <a:lnTo>
                    <a:pt x="540174" y="755678"/>
                  </a:lnTo>
                  <a:lnTo>
                    <a:pt x="580932" y="779400"/>
                  </a:lnTo>
                  <a:lnTo>
                    <a:pt x="622073" y="802057"/>
                  </a:lnTo>
                  <a:lnTo>
                    <a:pt x="663580" y="823652"/>
                  </a:lnTo>
                  <a:lnTo>
                    <a:pt x="705433" y="844187"/>
                  </a:lnTo>
                  <a:lnTo>
                    <a:pt x="747615" y="863664"/>
                  </a:lnTo>
                  <a:lnTo>
                    <a:pt x="790107" y="882086"/>
                  </a:lnTo>
                  <a:lnTo>
                    <a:pt x="832891" y="899455"/>
                  </a:lnTo>
                  <a:lnTo>
                    <a:pt x="875948" y="915773"/>
                  </a:lnTo>
                  <a:lnTo>
                    <a:pt x="919262" y="931042"/>
                  </a:lnTo>
                  <a:lnTo>
                    <a:pt x="962812" y="945266"/>
                  </a:lnTo>
                  <a:lnTo>
                    <a:pt x="1006581" y="958446"/>
                  </a:lnTo>
                  <a:lnTo>
                    <a:pt x="1050551" y="970585"/>
                  </a:lnTo>
                  <a:lnTo>
                    <a:pt x="1094704" y="981685"/>
                  </a:lnTo>
                  <a:lnTo>
                    <a:pt x="1139021" y="991748"/>
                  </a:lnTo>
                  <a:lnTo>
                    <a:pt x="1183483" y="1000777"/>
                  </a:lnTo>
                  <a:lnTo>
                    <a:pt x="1228073" y="1008775"/>
                  </a:lnTo>
                  <a:lnTo>
                    <a:pt x="1272773" y="1015742"/>
                  </a:lnTo>
                  <a:lnTo>
                    <a:pt x="1317564" y="1021682"/>
                  </a:lnTo>
                  <a:lnTo>
                    <a:pt x="1362427" y="1026597"/>
                  </a:lnTo>
                  <a:lnTo>
                    <a:pt x="1407345" y="1030490"/>
                  </a:lnTo>
                  <a:lnTo>
                    <a:pt x="1452300" y="1033362"/>
                  </a:lnTo>
                  <a:lnTo>
                    <a:pt x="1497272" y="1035217"/>
                  </a:lnTo>
                  <a:lnTo>
                    <a:pt x="1542244" y="1036056"/>
                  </a:lnTo>
                  <a:lnTo>
                    <a:pt x="1587198" y="1035882"/>
                  </a:lnTo>
                  <a:lnTo>
                    <a:pt x="1632115" y="1034696"/>
                  </a:lnTo>
                  <a:lnTo>
                    <a:pt x="1676978" y="1032503"/>
                  </a:lnTo>
                  <a:lnTo>
                    <a:pt x="1721766" y="1029303"/>
                  </a:lnTo>
                  <a:lnTo>
                    <a:pt x="1766464" y="1025099"/>
                  </a:lnTo>
                  <a:lnTo>
                    <a:pt x="1811051" y="1019894"/>
                  </a:lnTo>
                  <a:lnTo>
                    <a:pt x="1855511" y="1013689"/>
                  </a:lnTo>
                  <a:lnTo>
                    <a:pt x="1899824" y="1006488"/>
                  </a:lnTo>
                  <a:lnTo>
                    <a:pt x="1943973" y="998292"/>
                  </a:lnTo>
                  <a:lnTo>
                    <a:pt x="1987938" y="989104"/>
                  </a:lnTo>
                  <a:lnTo>
                    <a:pt x="2031703" y="978926"/>
                  </a:lnTo>
                  <a:lnTo>
                    <a:pt x="2075248" y="967760"/>
                  </a:lnTo>
                  <a:lnTo>
                    <a:pt x="2118556" y="955610"/>
                  </a:lnTo>
                  <a:lnTo>
                    <a:pt x="2161608" y="942476"/>
                  </a:lnTo>
                  <a:lnTo>
                    <a:pt x="2204386" y="928362"/>
                  </a:lnTo>
                  <a:lnTo>
                    <a:pt x="2246871" y="913270"/>
                  </a:lnTo>
                  <a:lnTo>
                    <a:pt x="2289046" y="897203"/>
                  </a:lnTo>
                  <a:lnTo>
                    <a:pt x="2330891" y="880161"/>
                  </a:lnTo>
                  <a:lnTo>
                    <a:pt x="2372390" y="862149"/>
                  </a:lnTo>
                  <a:lnTo>
                    <a:pt x="2413523" y="843168"/>
                  </a:lnTo>
                  <a:lnTo>
                    <a:pt x="2454272" y="823220"/>
                  </a:lnTo>
                  <a:lnTo>
                    <a:pt x="2494619" y="802308"/>
                  </a:lnTo>
                  <a:lnTo>
                    <a:pt x="2534546" y="780435"/>
                  </a:lnTo>
                  <a:lnTo>
                    <a:pt x="2574035" y="757602"/>
                  </a:lnTo>
                  <a:lnTo>
                    <a:pt x="2613067" y="733812"/>
                  </a:lnTo>
                  <a:lnTo>
                    <a:pt x="2651623" y="709067"/>
                  </a:lnTo>
                  <a:lnTo>
                    <a:pt x="2689687" y="683370"/>
                  </a:lnTo>
                  <a:lnTo>
                    <a:pt x="2727239" y="656723"/>
                  </a:lnTo>
                  <a:lnTo>
                    <a:pt x="2764261" y="629128"/>
                  </a:lnTo>
                  <a:lnTo>
                    <a:pt x="2800735" y="600588"/>
                  </a:lnTo>
                  <a:lnTo>
                    <a:pt x="2836642" y="571104"/>
                  </a:lnTo>
                  <a:lnTo>
                    <a:pt x="2871965" y="540680"/>
                  </a:lnTo>
                  <a:lnTo>
                    <a:pt x="2906685" y="509318"/>
                  </a:lnTo>
                  <a:lnTo>
                    <a:pt x="2940784" y="477019"/>
                  </a:lnTo>
                  <a:lnTo>
                    <a:pt x="2974244" y="443787"/>
                  </a:lnTo>
                  <a:lnTo>
                    <a:pt x="3007046" y="409623"/>
                  </a:lnTo>
                  <a:lnTo>
                    <a:pt x="3039172" y="374531"/>
                  </a:lnTo>
                  <a:lnTo>
                    <a:pt x="3070604" y="338511"/>
                  </a:lnTo>
                  <a:lnTo>
                    <a:pt x="3101323" y="301568"/>
                  </a:lnTo>
                  <a:lnTo>
                    <a:pt x="3131312" y="263702"/>
                  </a:lnTo>
                  <a:lnTo>
                    <a:pt x="279006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6197" y="5326126"/>
              <a:ext cx="3131820" cy="1036319"/>
            </a:xfrm>
            <a:custGeom>
              <a:avLst/>
              <a:gdLst/>
              <a:ahLst/>
              <a:cxnLst/>
              <a:rect l="l" t="t" r="r" b="b"/>
              <a:pathLst>
                <a:path w="3131820" h="1036320">
                  <a:moveTo>
                    <a:pt x="3131312" y="263702"/>
                  </a:moveTo>
                  <a:lnTo>
                    <a:pt x="3101323" y="301568"/>
                  </a:lnTo>
                  <a:lnTo>
                    <a:pt x="3070604" y="338511"/>
                  </a:lnTo>
                  <a:lnTo>
                    <a:pt x="3039172" y="374531"/>
                  </a:lnTo>
                  <a:lnTo>
                    <a:pt x="3007046" y="409623"/>
                  </a:lnTo>
                  <a:lnTo>
                    <a:pt x="2974244" y="443787"/>
                  </a:lnTo>
                  <a:lnTo>
                    <a:pt x="2940784" y="477019"/>
                  </a:lnTo>
                  <a:lnTo>
                    <a:pt x="2906685" y="509318"/>
                  </a:lnTo>
                  <a:lnTo>
                    <a:pt x="2871965" y="540680"/>
                  </a:lnTo>
                  <a:lnTo>
                    <a:pt x="2836642" y="571104"/>
                  </a:lnTo>
                  <a:lnTo>
                    <a:pt x="2800735" y="600588"/>
                  </a:lnTo>
                  <a:lnTo>
                    <a:pt x="2764261" y="629128"/>
                  </a:lnTo>
                  <a:lnTo>
                    <a:pt x="2727239" y="656723"/>
                  </a:lnTo>
                  <a:lnTo>
                    <a:pt x="2689687" y="683370"/>
                  </a:lnTo>
                  <a:lnTo>
                    <a:pt x="2651623" y="709067"/>
                  </a:lnTo>
                  <a:lnTo>
                    <a:pt x="2613067" y="733812"/>
                  </a:lnTo>
                  <a:lnTo>
                    <a:pt x="2574035" y="757602"/>
                  </a:lnTo>
                  <a:lnTo>
                    <a:pt x="2534546" y="780435"/>
                  </a:lnTo>
                  <a:lnTo>
                    <a:pt x="2494619" y="802308"/>
                  </a:lnTo>
                  <a:lnTo>
                    <a:pt x="2454272" y="823220"/>
                  </a:lnTo>
                  <a:lnTo>
                    <a:pt x="2413523" y="843168"/>
                  </a:lnTo>
                  <a:lnTo>
                    <a:pt x="2372390" y="862149"/>
                  </a:lnTo>
                  <a:lnTo>
                    <a:pt x="2330891" y="880161"/>
                  </a:lnTo>
                  <a:lnTo>
                    <a:pt x="2289046" y="897203"/>
                  </a:lnTo>
                  <a:lnTo>
                    <a:pt x="2246871" y="913270"/>
                  </a:lnTo>
                  <a:lnTo>
                    <a:pt x="2204386" y="928362"/>
                  </a:lnTo>
                  <a:lnTo>
                    <a:pt x="2161608" y="942476"/>
                  </a:lnTo>
                  <a:lnTo>
                    <a:pt x="2118556" y="955610"/>
                  </a:lnTo>
                  <a:lnTo>
                    <a:pt x="2075248" y="967760"/>
                  </a:lnTo>
                  <a:lnTo>
                    <a:pt x="2031703" y="978926"/>
                  </a:lnTo>
                  <a:lnTo>
                    <a:pt x="1987938" y="989104"/>
                  </a:lnTo>
                  <a:lnTo>
                    <a:pt x="1943973" y="998292"/>
                  </a:lnTo>
                  <a:lnTo>
                    <a:pt x="1899824" y="1006488"/>
                  </a:lnTo>
                  <a:lnTo>
                    <a:pt x="1855511" y="1013689"/>
                  </a:lnTo>
                  <a:lnTo>
                    <a:pt x="1811051" y="1019894"/>
                  </a:lnTo>
                  <a:lnTo>
                    <a:pt x="1766464" y="1025099"/>
                  </a:lnTo>
                  <a:lnTo>
                    <a:pt x="1721766" y="1029303"/>
                  </a:lnTo>
                  <a:lnTo>
                    <a:pt x="1676978" y="1032503"/>
                  </a:lnTo>
                  <a:lnTo>
                    <a:pt x="1632115" y="1034696"/>
                  </a:lnTo>
                  <a:lnTo>
                    <a:pt x="1587198" y="1035882"/>
                  </a:lnTo>
                  <a:lnTo>
                    <a:pt x="1542244" y="1036056"/>
                  </a:lnTo>
                  <a:lnTo>
                    <a:pt x="1497272" y="1035217"/>
                  </a:lnTo>
                  <a:lnTo>
                    <a:pt x="1452300" y="1033362"/>
                  </a:lnTo>
                  <a:lnTo>
                    <a:pt x="1407345" y="1030490"/>
                  </a:lnTo>
                  <a:lnTo>
                    <a:pt x="1362427" y="1026597"/>
                  </a:lnTo>
                  <a:lnTo>
                    <a:pt x="1317564" y="1021682"/>
                  </a:lnTo>
                  <a:lnTo>
                    <a:pt x="1272773" y="1015742"/>
                  </a:lnTo>
                  <a:lnTo>
                    <a:pt x="1228073" y="1008775"/>
                  </a:lnTo>
                  <a:lnTo>
                    <a:pt x="1183483" y="1000777"/>
                  </a:lnTo>
                  <a:lnTo>
                    <a:pt x="1139021" y="991748"/>
                  </a:lnTo>
                  <a:lnTo>
                    <a:pt x="1094704" y="981685"/>
                  </a:lnTo>
                  <a:lnTo>
                    <a:pt x="1050551" y="970585"/>
                  </a:lnTo>
                  <a:lnTo>
                    <a:pt x="1006581" y="958446"/>
                  </a:lnTo>
                  <a:lnTo>
                    <a:pt x="962812" y="945266"/>
                  </a:lnTo>
                  <a:lnTo>
                    <a:pt x="919262" y="931042"/>
                  </a:lnTo>
                  <a:lnTo>
                    <a:pt x="875948" y="915773"/>
                  </a:lnTo>
                  <a:lnTo>
                    <a:pt x="832891" y="899455"/>
                  </a:lnTo>
                  <a:lnTo>
                    <a:pt x="790107" y="882086"/>
                  </a:lnTo>
                  <a:lnTo>
                    <a:pt x="747615" y="863664"/>
                  </a:lnTo>
                  <a:lnTo>
                    <a:pt x="705433" y="844187"/>
                  </a:lnTo>
                  <a:lnTo>
                    <a:pt x="663580" y="823652"/>
                  </a:lnTo>
                  <a:lnTo>
                    <a:pt x="622073" y="802057"/>
                  </a:lnTo>
                  <a:lnTo>
                    <a:pt x="580932" y="779400"/>
                  </a:lnTo>
                  <a:lnTo>
                    <a:pt x="540174" y="755678"/>
                  </a:lnTo>
                  <a:lnTo>
                    <a:pt x="499817" y="730889"/>
                  </a:lnTo>
                  <a:lnTo>
                    <a:pt x="459881" y="705031"/>
                  </a:lnTo>
                  <a:lnTo>
                    <a:pt x="420382" y="678101"/>
                  </a:lnTo>
                  <a:lnTo>
                    <a:pt x="381340" y="650097"/>
                  </a:lnTo>
                  <a:lnTo>
                    <a:pt x="342772" y="621017"/>
                  </a:lnTo>
                  <a:lnTo>
                    <a:pt x="312437" y="597122"/>
                  </a:lnTo>
                  <a:lnTo>
                    <a:pt x="282590" y="572647"/>
                  </a:lnTo>
                  <a:lnTo>
                    <a:pt x="253243" y="547599"/>
                  </a:lnTo>
                  <a:lnTo>
                    <a:pt x="224408" y="521982"/>
                  </a:lnTo>
                  <a:lnTo>
                    <a:pt x="0" y="695413"/>
                  </a:lnTo>
                  <a:lnTo>
                    <a:pt x="156082" y="131826"/>
                  </a:lnTo>
                  <a:lnTo>
                    <a:pt x="796163" y="80137"/>
                  </a:lnTo>
                  <a:lnTo>
                    <a:pt x="572515" y="252857"/>
                  </a:lnTo>
                  <a:lnTo>
                    <a:pt x="610516" y="282989"/>
                  </a:lnTo>
                  <a:lnTo>
                    <a:pt x="649159" y="311752"/>
                  </a:lnTo>
                  <a:lnTo>
                    <a:pt x="688415" y="339148"/>
                  </a:lnTo>
                  <a:lnTo>
                    <a:pt x="728254" y="365181"/>
                  </a:lnTo>
                  <a:lnTo>
                    <a:pt x="768644" y="389854"/>
                  </a:lnTo>
                  <a:lnTo>
                    <a:pt x="809557" y="413170"/>
                  </a:lnTo>
                  <a:lnTo>
                    <a:pt x="850961" y="435131"/>
                  </a:lnTo>
                  <a:lnTo>
                    <a:pt x="892826" y="455742"/>
                  </a:lnTo>
                  <a:lnTo>
                    <a:pt x="935122" y="475004"/>
                  </a:lnTo>
                  <a:lnTo>
                    <a:pt x="977819" y="492921"/>
                  </a:lnTo>
                  <a:lnTo>
                    <a:pt x="1020887" y="509496"/>
                  </a:lnTo>
                  <a:lnTo>
                    <a:pt x="1064295" y="524732"/>
                  </a:lnTo>
                  <a:lnTo>
                    <a:pt x="1108012" y="538632"/>
                  </a:lnTo>
                  <a:lnTo>
                    <a:pt x="1152009" y="551199"/>
                  </a:lnTo>
                  <a:lnTo>
                    <a:pt x="1196256" y="562436"/>
                  </a:lnTo>
                  <a:lnTo>
                    <a:pt x="1240721" y="572346"/>
                  </a:lnTo>
                  <a:lnTo>
                    <a:pt x="1285376" y="580933"/>
                  </a:lnTo>
                  <a:lnTo>
                    <a:pt x="1330188" y="588198"/>
                  </a:lnTo>
                  <a:lnTo>
                    <a:pt x="1375129" y="594146"/>
                  </a:lnTo>
                  <a:lnTo>
                    <a:pt x="1420168" y="598779"/>
                  </a:lnTo>
                  <a:lnTo>
                    <a:pt x="1465274" y="602100"/>
                  </a:lnTo>
                  <a:lnTo>
                    <a:pt x="1510418" y="604112"/>
                  </a:lnTo>
                  <a:lnTo>
                    <a:pt x="1555568" y="604819"/>
                  </a:lnTo>
                  <a:lnTo>
                    <a:pt x="1600696" y="604223"/>
                  </a:lnTo>
                  <a:lnTo>
                    <a:pt x="1645770" y="602327"/>
                  </a:lnTo>
                  <a:lnTo>
                    <a:pt x="1690760" y="599135"/>
                  </a:lnTo>
                  <a:lnTo>
                    <a:pt x="1735635" y="594649"/>
                  </a:lnTo>
                  <a:lnTo>
                    <a:pt x="1780367" y="588873"/>
                  </a:lnTo>
                  <a:lnTo>
                    <a:pt x="1824924" y="581809"/>
                  </a:lnTo>
                  <a:lnTo>
                    <a:pt x="1869275" y="573461"/>
                  </a:lnTo>
                  <a:lnTo>
                    <a:pt x="1913392" y="563831"/>
                  </a:lnTo>
                  <a:lnTo>
                    <a:pt x="1957243" y="552923"/>
                  </a:lnTo>
                  <a:lnTo>
                    <a:pt x="2000798" y="540739"/>
                  </a:lnTo>
                  <a:lnTo>
                    <a:pt x="2044027" y="527283"/>
                  </a:lnTo>
                  <a:lnTo>
                    <a:pt x="2086900" y="512558"/>
                  </a:lnTo>
                  <a:lnTo>
                    <a:pt x="2129386" y="496567"/>
                  </a:lnTo>
                  <a:lnTo>
                    <a:pt x="2171455" y="479312"/>
                  </a:lnTo>
                  <a:lnTo>
                    <a:pt x="2213077" y="460797"/>
                  </a:lnTo>
                  <a:lnTo>
                    <a:pt x="2254221" y="441025"/>
                  </a:lnTo>
                  <a:lnTo>
                    <a:pt x="2294857" y="419999"/>
                  </a:lnTo>
                  <a:lnTo>
                    <a:pt x="2334955" y="397721"/>
                  </a:lnTo>
                  <a:lnTo>
                    <a:pt x="2374485" y="374196"/>
                  </a:lnTo>
                  <a:lnTo>
                    <a:pt x="2413417" y="349425"/>
                  </a:lnTo>
                  <a:lnTo>
                    <a:pt x="2451719" y="323413"/>
                  </a:lnTo>
                  <a:lnTo>
                    <a:pt x="2489362" y="296161"/>
                  </a:lnTo>
                  <a:lnTo>
                    <a:pt x="2526315" y="267674"/>
                  </a:lnTo>
                  <a:lnTo>
                    <a:pt x="2562549" y="237953"/>
                  </a:lnTo>
                  <a:lnTo>
                    <a:pt x="2598032" y="207003"/>
                  </a:lnTo>
                  <a:lnTo>
                    <a:pt x="2632736" y="174826"/>
                  </a:lnTo>
                  <a:lnTo>
                    <a:pt x="2666628" y="141424"/>
                  </a:lnTo>
                  <a:lnTo>
                    <a:pt x="2699680" y="106803"/>
                  </a:lnTo>
                  <a:lnTo>
                    <a:pt x="2731860" y="70963"/>
                  </a:lnTo>
                  <a:lnTo>
                    <a:pt x="2763139" y="33909"/>
                  </a:lnTo>
                  <a:lnTo>
                    <a:pt x="2790063" y="0"/>
                  </a:lnTo>
                  <a:lnTo>
                    <a:pt x="3131312" y="2637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74951" y="4186554"/>
            <a:ext cx="16427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70" dirty="0">
                <a:latin typeface="Cambria"/>
                <a:cs typeface="Cambria"/>
              </a:rPr>
              <a:t>Experimentar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31592" y="2386155"/>
            <a:ext cx="3131820" cy="1036319"/>
          </a:xfrm>
          <a:custGeom>
            <a:avLst/>
            <a:gdLst/>
            <a:ahLst/>
            <a:cxnLst/>
            <a:rect l="l" t="t" r="r" b="b"/>
            <a:pathLst>
              <a:path w="3131820" h="1036320">
                <a:moveTo>
                  <a:pt x="1589130" y="0"/>
                </a:moveTo>
                <a:lnTo>
                  <a:pt x="1544176" y="173"/>
                </a:lnTo>
                <a:lnTo>
                  <a:pt x="1499259" y="1358"/>
                </a:lnTo>
                <a:lnTo>
                  <a:pt x="1454397" y="3552"/>
                </a:lnTo>
                <a:lnTo>
                  <a:pt x="1409608" y="6752"/>
                </a:lnTo>
                <a:lnTo>
                  <a:pt x="1364911" y="10955"/>
                </a:lnTo>
                <a:lnTo>
                  <a:pt x="1320323" y="16160"/>
                </a:lnTo>
                <a:lnTo>
                  <a:pt x="1275864" y="22365"/>
                </a:lnTo>
                <a:lnTo>
                  <a:pt x="1231551" y="29566"/>
                </a:lnTo>
                <a:lnTo>
                  <a:pt x="1187402" y="37762"/>
                </a:lnTo>
                <a:lnTo>
                  <a:pt x="1143436" y="46950"/>
                </a:lnTo>
                <a:lnTo>
                  <a:pt x="1099671" y="57128"/>
                </a:lnTo>
                <a:lnTo>
                  <a:pt x="1056126" y="68293"/>
                </a:lnTo>
                <a:lnTo>
                  <a:pt x="1012818" y="80444"/>
                </a:lnTo>
                <a:lnTo>
                  <a:pt x="969766" y="93577"/>
                </a:lnTo>
                <a:lnTo>
                  <a:pt x="926988" y="107691"/>
                </a:lnTo>
                <a:lnTo>
                  <a:pt x="884502" y="122783"/>
                </a:lnTo>
                <a:lnTo>
                  <a:pt x="842327" y="138850"/>
                </a:lnTo>
                <a:lnTo>
                  <a:pt x="800480" y="155892"/>
                </a:lnTo>
                <a:lnTo>
                  <a:pt x="758981" y="173904"/>
                </a:lnTo>
                <a:lnTo>
                  <a:pt x="717847" y="192885"/>
                </a:lnTo>
                <a:lnTo>
                  <a:pt x="677097" y="212832"/>
                </a:lnTo>
                <a:lnTo>
                  <a:pt x="636749" y="233744"/>
                </a:lnTo>
                <a:lnTo>
                  <a:pt x="596820" y="255617"/>
                </a:lnTo>
                <a:lnTo>
                  <a:pt x="557330" y="278449"/>
                </a:lnTo>
                <a:lnTo>
                  <a:pt x="518297" y="302239"/>
                </a:lnTo>
                <a:lnTo>
                  <a:pt x="479738" y="326983"/>
                </a:lnTo>
                <a:lnTo>
                  <a:pt x="441673" y="352680"/>
                </a:lnTo>
                <a:lnTo>
                  <a:pt x="404119" y="379327"/>
                </a:lnTo>
                <a:lnTo>
                  <a:pt x="367094" y="406921"/>
                </a:lnTo>
                <a:lnTo>
                  <a:pt x="330617" y="435461"/>
                </a:lnTo>
                <a:lnTo>
                  <a:pt x="294707" y="464943"/>
                </a:lnTo>
                <a:lnTo>
                  <a:pt x="259381" y="495367"/>
                </a:lnTo>
                <a:lnTo>
                  <a:pt x="224657" y="526728"/>
                </a:lnTo>
                <a:lnTo>
                  <a:pt x="190555" y="559026"/>
                </a:lnTo>
                <a:lnTo>
                  <a:pt x="157091" y="592257"/>
                </a:lnTo>
                <a:lnTo>
                  <a:pt x="124285" y="626419"/>
                </a:lnTo>
                <a:lnTo>
                  <a:pt x="92155" y="661510"/>
                </a:lnTo>
                <a:lnTo>
                  <a:pt x="60718" y="697528"/>
                </a:lnTo>
                <a:lnTo>
                  <a:pt x="29994" y="734470"/>
                </a:lnTo>
                <a:lnTo>
                  <a:pt x="0" y="772334"/>
                </a:lnTo>
                <a:lnTo>
                  <a:pt x="341249" y="1036113"/>
                </a:lnTo>
                <a:lnTo>
                  <a:pt x="347866" y="1027565"/>
                </a:lnTo>
                <a:lnTo>
                  <a:pt x="368172" y="1002204"/>
                </a:lnTo>
                <a:lnTo>
                  <a:pt x="399451" y="965149"/>
                </a:lnTo>
                <a:lnTo>
                  <a:pt x="431631" y="929309"/>
                </a:lnTo>
                <a:lnTo>
                  <a:pt x="464683" y="894686"/>
                </a:lnTo>
                <a:lnTo>
                  <a:pt x="498575" y="861285"/>
                </a:lnTo>
                <a:lnTo>
                  <a:pt x="533279" y="829107"/>
                </a:lnTo>
                <a:lnTo>
                  <a:pt x="568762" y="798156"/>
                </a:lnTo>
                <a:lnTo>
                  <a:pt x="604996" y="768435"/>
                </a:lnTo>
                <a:lnTo>
                  <a:pt x="641949" y="739947"/>
                </a:lnTo>
                <a:lnTo>
                  <a:pt x="679592" y="712696"/>
                </a:lnTo>
                <a:lnTo>
                  <a:pt x="717894" y="686683"/>
                </a:lnTo>
                <a:lnTo>
                  <a:pt x="756826" y="661912"/>
                </a:lnTo>
                <a:lnTo>
                  <a:pt x="796356" y="638386"/>
                </a:lnTo>
                <a:lnTo>
                  <a:pt x="836454" y="616109"/>
                </a:lnTo>
                <a:lnTo>
                  <a:pt x="877090" y="595082"/>
                </a:lnTo>
                <a:lnTo>
                  <a:pt x="918234" y="575310"/>
                </a:lnTo>
                <a:lnTo>
                  <a:pt x="959856" y="556795"/>
                </a:lnTo>
                <a:lnTo>
                  <a:pt x="1001925" y="539540"/>
                </a:lnTo>
                <a:lnTo>
                  <a:pt x="1044411" y="523549"/>
                </a:lnTo>
                <a:lnTo>
                  <a:pt x="1087284" y="508824"/>
                </a:lnTo>
                <a:lnTo>
                  <a:pt x="1130513" y="495368"/>
                </a:lnTo>
                <a:lnTo>
                  <a:pt x="1174068" y="483184"/>
                </a:lnTo>
                <a:lnTo>
                  <a:pt x="1217919" y="472276"/>
                </a:lnTo>
                <a:lnTo>
                  <a:pt x="1262036" y="462647"/>
                </a:lnTo>
                <a:lnTo>
                  <a:pt x="1306387" y="454299"/>
                </a:lnTo>
                <a:lnTo>
                  <a:pt x="1350944" y="447235"/>
                </a:lnTo>
                <a:lnTo>
                  <a:pt x="1395676" y="441459"/>
                </a:lnTo>
                <a:lnTo>
                  <a:pt x="1440551" y="436973"/>
                </a:lnTo>
                <a:lnTo>
                  <a:pt x="1485541" y="433781"/>
                </a:lnTo>
                <a:lnTo>
                  <a:pt x="1530615" y="431886"/>
                </a:lnTo>
                <a:lnTo>
                  <a:pt x="1575743" y="431290"/>
                </a:lnTo>
                <a:lnTo>
                  <a:pt x="1620893" y="431997"/>
                </a:lnTo>
                <a:lnTo>
                  <a:pt x="1666037" y="434009"/>
                </a:lnTo>
                <a:lnTo>
                  <a:pt x="1711143" y="437331"/>
                </a:lnTo>
                <a:lnTo>
                  <a:pt x="1756182" y="441964"/>
                </a:lnTo>
                <a:lnTo>
                  <a:pt x="1801123" y="447912"/>
                </a:lnTo>
                <a:lnTo>
                  <a:pt x="1845935" y="455177"/>
                </a:lnTo>
                <a:lnTo>
                  <a:pt x="1890590" y="463764"/>
                </a:lnTo>
                <a:lnTo>
                  <a:pt x="1935055" y="473674"/>
                </a:lnTo>
                <a:lnTo>
                  <a:pt x="1979302" y="484912"/>
                </a:lnTo>
                <a:lnTo>
                  <a:pt x="2023299" y="497479"/>
                </a:lnTo>
                <a:lnTo>
                  <a:pt x="2067016" y="511379"/>
                </a:lnTo>
                <a:lnTo>
                  <a:pt x="2110424" y="526615"/>
                </a:lnTo>
                <a:lnTo>
                  <a:pt x="2153492" y="543191"/>
                </a:lnTo>
                <a:lnTo>
                  <a:pt x="2196189" y="561108"/>
                </a:lnTo>
                <a:lnTo>
                  <a:pt x="2238485" y="580370"/>
                </a:lnTo>
                <a:lnTo>
                  <a:pt x="2280350" y="600981"/>
                </a:lnTo>
                <a:lnTo>
                  <a:pt x="2321754" y="622942"/>
                </a:lnTo>
                <a:lnTo>
                  <a:pt x="2362667" y="646258"/>
                </a:lnTo>
                <a:lnTo>
                  <a:pt x="2403057" y="670931"/>
                </a:lnTo>
                <a:lnTo>
                  <a:pt x="2442896" y="696965"/>
                </a:lnTo>
                <a:lnTo>
                  <a:pt x="2482152" y="724361"/>
                </a:lnTo>
                <a:lnTo>
                  <a:pt x="2520795" y="753124"/>
                </a:lnTo>
                <a:lnTo>
                  <a:pt x="2558796" y="783256"/>
                </a:lnTo>
                <a:lnTo>
                  <a:pt x="2335275" y="955976"/>
                </a:lnTo>
                <a:lnTo>
                  <a:pt x="2975356" y="904287"/>
                </a:lnTo>
                <a:lnTo>
                  <a:pt x="3131438" y="340661"/>
                </a:lnTo>
                <a:lnTo>
                  <a:pt x="2907030" y="514143"/>
                </a:lnTo>
                <a:lnTo>
                  <a:pt x="2878123" y="488521"/>
                </a:lnTo>
                <a:lnTo>
                  <a:pt x="2848752" y="463470"/>
                </a:lnTo>
                <a:lnTo>
                  <a:pt x="2818929" y="438991"/>
                </a:lnTo>
                <a:lnTo>
                  <a:pt x="2788666" y="415083"/>
                </a:lnTo>
                <a:lnTo>
                  <a:pt x="2750093" y="386000"/>
                </a:lnTo>
                <a:lnTo>
                  <a:pt x="2711045" y="357992"/>
                </a:lnTo>
                <a:lnTo>
                  <a:pt x="2671542" y="331059"/>
                </a:lnTo>
                <a:lnTo>
                  <a:pt x="2631601" y="305198"/>
                </a:lnTo>
                <a:lnTo>
                  <a:pt x="2591240" y="280407"/>
                </a:lnTo>
                <a:lnTo>
                  <a:pt x="2550478" y="256683"/>
                </a:lnTo>
                <a:lnTo>
                  <a:pt x="2509333" y="234023"/>
                </a:lnTo>
                <a:lnTo>
                  <a:pt x="2467823" y="212426"/>
                </a:lnTo>
                <a:lnTo>
                  <a:pt x="2425967" y="191889"/>
                </a:lnTo>
                <a:lnTo>
                  <a:pt x="2383782" y="172410"/>
                </a:lnTo>
                <a:lnTo>
                  <a:pt x="2341288" y="153986"/>
                </a:lnTo>
                <a:lnTo>
                  <a:pt x="2298501" y="136616"/>
                </a:lnTo>
                <a:lnTo>
                  <a:pt x="2255441" y="120296"/>
                </a:lnTo>
                <a:lnTo>
                  <a:pt x="2212126" y="105025"/>
                </a:lnTo>
                <a:lnTo>
                  <a:pt x="2168574" y="90800"/>
                </a:lnTo>
                <a:lnTo>
                  <a:pt x="2124803" y="77618"/>
                </a:lnTo>
                <a:lnTo>
                  <a:pt x="2080831" y="65478"/>
                </a:lnTo>
                <a:lnTo>
                  <a:pt x="2036677" y="54377"/>
                </a:lnTo>
                <a:lnTo>
                  <a:pt x="1992359" y="44313"/>
                </a:lnTo>
                <a:lnTo>
                  <a:pt x="1947896" y="35283"/>
                </a:lnTo>
                <a:lnTo>
                  <a:pt x="1903305" y="27285"/>
                </a:lnTo>
                <a:lnTo>
                  <a:pt x="1858604" y="20317"/>
                </a:lnTo>
                <a:lnTo>
                  <a:pt x="1813813" y="14376"/>
                </a:lnTo>
                <a:lnTo>
                  <a:pt x="1768949" y="9460"/>
                </a:lnTo>
                <a:lnTo>
                  <a:pt x="1724030" y="5567"/>
                </a:lnTo>
                <a:lnTo>
                  <a:pt x="1679076" y="2694"/>
                </a:lnTo>
                <a:lnTo>
                  <a:pt x="1634103" y="839"/>
                </a:lnTo>
                <a:lnTo>
                  <a:pt x="158913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50741" y="4146575"/>
            <a:ext cx="1584960" cy="49530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72415" marR="264795" indent="301625">
              <a:lnSpc>
                <a:spcPts val="1540"/>
              </a:lnSpc>
              <a:spcBef>
                <a:spcPts val="345"/>
              </a:spcBef>
            </a:pP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Pulir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600" spc="110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600" spc="114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600" spc="9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do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779268"/>
            <a:ext cx="7220584" cy="191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5"/>
              </a:spcBef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Semiótica:</a:t>
            </a:r>
            <a:r>
              <a:rPr sz="1700" spc="-8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2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compartir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endParaRPr sz="1700">
              <a:latin typeface="Cambria"/>
              <a:cs typeface="Cambria"/>
            </a:endParaRPr>
          </a:p>
          <a:p>
            <a:pPr marL="241300">
              <a:lnSpc>
                <a:spcPts val="1835"/>
              </a:lnSpc>
            </a:pP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signos.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550"/>
              </a:spcBef>
              <a:buClr>
                <a:srgbClr val="94B3D6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60" dirty="0">
                <a:solidFill>
                  <a:srgbClr val="4F81BC"/>
                </a:solidFill>
                <a:latin typeface="Cambria"/>
                <a:cs typeface="Cambria"/>
              </a:rPr>
              <a:t>Signo:</a:t>
            </a:r>
            <a:r>
              <a:rPr sz="1500" spc="-8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Estimulo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designa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Cambria"/>
                <a:cs typeface="Cambria"/>
              </a:rPr>
              <a:t>otra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no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sea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sí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mismo.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94B3D6"/>
              </a:buClr>
              <a:buFont typeface="Wingdings"/>
              <a:buChar char=""/>
            </a:pPr>
            <a:endParaRPr sz="2200">
              <a:latin typeface="Cambria"/>
              <a:cs typeface="Cambria"/>
            </a:endParaRPr>
          </a:p>
          <a:p>
            <a:pPr marL="469900" marR="5080" lvl="1" indent="-229235">
              <a:lnSpc>
                <a:spcPts val="1440"/>
              </a:lnSpc>
              <a:buClr>
                <a:srgbClr val="94B3D6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sentidos no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residen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palabras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u </a:t>
            </a:r>
            <a:r>
              <a:rPr sz="1500" spc="5" dirty="0">
                <a:solidFill>
                  <a:srgbClr val="585858"/>
                </a:solidFill>
                <a:latin typeface="Cambria"/>
                <a:cs typeface="Cambria"/>
              </a:rPr>
              <a:t>otros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símbolos;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los sentidos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residen </a:t>
            </a:r>
            <a:r>
              <a:rPr sz="1500" spc="-3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gente.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095245"/>
            <a:ext cx="7342505" cy="3186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452120" indent="-228600">
              <a:lnSpc>
                <a:spcPts val="1820"/>
              </a:lnSpc>
              <a:spcBef>
                <a:spcPts val="345"/>
              </a:spcBef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70" dirty="0">
                <a:solidFill>
                  <a:srgbClr val="4F81BC"/>
                </a:solidFill>
                <a:latin typeface="Cambria"/>
                <a:cs typeface="Cambria"/>
              </a:rPr>
              <a:t>Fenomenológica:</a:t>
            </a:r>
            <a:r>
              <a:rPr sz="1700" spc="-12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experiencia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yo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2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otros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diálogo.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Wingdings"/>
              <a:buChar char=""/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F81BC"/>
              </a:buClr>
              <a:buFont typeface="Wingdings"/>
              <a:buChar char=""/>
            </a:pP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buClr>
                <a:srgbClr val="94B3D6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-9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ó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5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500" spc="9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ó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500" spc="13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j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et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cond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ó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spc="5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est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ce</a:t>
            </a:r>
            <a:r>
              <a:rPr sz="1500" spc="12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ón</a:t>
            </a:r>
            <a:r>
              <a:rPr sz="1500" spc="130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94B3D6"/>
              </a:buClr>
              <a:buFont typeface="Wingdings"/>
              <a:buChar char=""/>
            </a:pPr>
            <a:endParaRPr sz="22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5"/>
              </a:spcBef>
              <a:buClr>
                <a:srgbClr val="94B3D6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Tres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principios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fundamentales: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94B3D6"/>
              </a:buClr>
              <a:buFont typeface="Wingdings"/>
              <a:buChar char=""/>
            </a:pPr>
            <a:endParaRPr sz="225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conocimiento</a:t>
            </a:r>
            <a:r>
              <a:rPr sz="1500" spc="-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consciente</a:t>
            </a:r>
            <a:endParaRPr sz="1500">
              <a:latin typeface="Cambria"/>
              <a:cs typeface="Cambria"/>
            </a:endParaRPr>
          </a:p>
          <a:p>
            <a:pPr marL="698500" marR="5080" lvl="2" indent="-229235">
              <a:lnSpc>
                <a:spcPts val="1630"/>
              </a:lnSpc>
              <a:spcBef>
                <a:spcPts val="605"/>
              </a:spcBef>
              <a:buClr>
                <a:srgbClr val="4F81BC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una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consiste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potencial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esa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cosa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vida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uno</a:t>
            </a:r>
            <a:endParaRPr sz="15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384"/>
              </a:spcBef>
              <a:buClr>
                <a:srgbClr val="4F81BC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vehículo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53339"/>
            <a:ext cx="6907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0864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0864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4F81BC"/>
                </a:solidFill>
              </a:rPr>
              <a:t>Ac</a:t>
            </a:r>
            <a:r>
              <a:rPr sz="3200" spc="70" dirty="0">
                <a:solidFill>
                  <a:srgbClr val="4F81BC"/>
                </a:solidFill>
              </a:rPr>
              <a:t>t</a:t>
            </a:r>
            <a:r>
              <a:rPr sz="3200" spc="-35" dirty="0">
                <a:solidFill>
                  <a:srgbClr val="4F81BC"/>
                </a:solidFill>
              </a:rPr>
              <a:t>i</a:t>
            </a:r>
            <a:r>
              <a:rPr sz="3200" spc="145" dirty="0">
                <a:solidFill>
                  <a:srgbClr val="4F81BC"/>
                </a:solidFill>
              </a:rPr>
              <a:t>vidad</a:t>
            </a:r>
            <a:r>
              <a:rPr sz="3200" spc="130" dirty="0">
                <a:solidFill>
                  <a:srgbClr val="4F81BC"/>
                </a:solidFill>
              </a:rPr>
              <a:t> </a:t>
            </a:r>
            <a:r>
              <a:rPr sz="3200" spc="245" dirty="0">
                <a:solidFill>
                  <a:srgbClr val="4F81BC"/>
                </a:solidFill>
              </a:rPr>
              <a:t>de</a:t>
            </a:r>
            <a:r>
              <a:rPr sz="3200" spc="120" dirty="0">
                <a:solidFill>
                  <a:srgbClr val="4F81BC"/>
                </a:solidFill>
              </a:rPr>
              <a:t> </a:t>
            </a:r>
            <a:r>
              <a:rPr sz="3200" spc="170" dirty="0">
                <a:solidFill>
                  <a:srgbClr val="4F81BC"/>
                </a:solidFill>
              </a:rPr>
              <a:t>ap</a:t>
            </a:r>
            <a:r>
              <a:rPr sz="3200" spc="-170" dirty="0">
                <a:solidFill>
                  <a:srgbClr val="4F81BC"/>
                </a:solidFill>
              </a:rPr>
              <a:t>r</a:t>
            </a:r>
            <a:r>
              <a:rPr sz="3200" spc="140" dirty="0">
                <a:solidFill>
                  <a:srgbClr val="4F81BC"/>
                </a:solidFill>
              </a:rPr>
              <a:t>e</a:t>
            </a:r>
            <a:r>
              <a:rPr sz="3200" spc="150" dirty="0">
                <a:solidFill>
                  <a:srgbClr val="4F81BC"/>
                </a:solidFill>
              </a:rPr>
              <a:t>n</a:t>
            </a:r>
            <a:r>
              <a:rPr sz="3200" spc="90" dirty="0">
                <a:solidFill>
                  <a:srgbClr val="4F81BC"/>
                </a:solidFill>
              </a:rPr>
              <a:t>diz</a:t>
            </a:r>
            <a:r>
              <a:rPr sz="3200" spc="110" dirty="0">
                <a:solidFill>
                  <a:srgbClr val="4F81BC"/>
                </a:solidFill>
              </a:rPr>
              <a:t>a</a:t>
            </a:r>
            <a:r>
              <a:rPr sz="3200" spc="175" dirty="0">
                <a:solidFill>
                  <a:srgbClr val="4F81BC"/>
                </a:solidFill>
              </a:rPr>
              <a:t>je</a:t>
            </a:r>
            <a:r>
              <a:rPr sz="3200" spc="150" dirty="0">
                <a:solidFill>
                  <a:srgbClr val="4F81BC"/>
                </a:solidFill>
              </a:rPr>
              <a:t> </a:t>
            </a:r>
            <a:r>
              <a:rPr sz="3200" spc="175" dirty="0">
                <a:solidFill>
                  <a:srgbClr val="4F81BC"/>
                </a:solidFill>
              </a:rPr>
              <a:t>su</a:t>
            </a:r>
            <a:r>
              <a:rPr sz="3200" spc="100" dirty="0">
                <a:solidFill>
                  <a:srgbClr val="4F81BC"/>
                </a:solidFill>
              </a:rPr>
              <a:t>g</a:t>
            </a:r>
            <a:r>
              <a:rPr sz="3200" spc="145" dirty="0">
                <a:solidFill>
                  <a:srgbClr val="4F81BC"/>
                </a:solidFill>
              </a:rPr>
              <a:t>e</a:t>
            </a:r>
            <a:r>
              <a:rPr sz="3200" spc="175" dirty="0">
                <a:solidFill>
                  <a:srgbClr val="4F81BC"/>
                </a:solidFill>
              </a:rPr>
              <a:t>r</a:t>
            </a:r>
            <a:r>
              <a:rPr sz="3200" spc="130" dirty="0">
                <a:solidFill>
                  <a:srgbClr val="4F81BC"/>
                </a:solidFill>
              </a:rPr>
              <a:t>ido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426665"/>
            <a:ext cx="6997700" cy="21240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1300" marR="5715" indent="-228600" algn="just">
              <a:lnSpc>
                <a:spcPts val="1730"/>
              </a:lnSpc>
              <a:spcBef>
                <a:spcPts val="51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Escribe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ejemplo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demuestre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importancia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800" spc="1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detalles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contexto,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ambiente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personalidad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sujetos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participan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comunicación.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Wingdings"/>
              <a:buChar char=""/>
            </a:pP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81BC"/>
              </a:buClr>
              <a:buFont typeface="Wingdings"/>
              <a:buChar char=""/>
            </a:pPr>
            <a:endParaRPr sz="275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80100"/>
              </a:lnSpc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partir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ejemplo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cuestión,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explica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ciclo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fenomenológico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mediante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cual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pulimos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experiencia.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5629" y="3339507"/>
            <a:ext cx="5010785" cy="1999614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5400" spc="290" dirty="0"/>
              <a:t>3.Cibernética</a:t>
            </a:r>
            <a:endParaRPr sz="5400"/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sz="2600" spc="30" dirty="0"/>
              <a:t>La</a:t>
            </a:r>
            <a:r>
              <a:rPr sz="2600" spc="75" dirty="0"/>
              <a:t> </a:t>
            </a:r>
            <a:r>
              <a:rPr sz="2600" spc="95" dirty="0"/>
              <a:t>comunicación </a:t>
            </a:r>
            <a:r>
              <a:rPr sz="2600" spc="120" dirty="0"/>
              <a:t>como </a:t>
            </a:r>
            <a:r>
              <a:rPr sz="2600" spc="125" dirty="0"/>
              <a:t> </a:t>
            </a:r>
            <a:r>
              <a:rPr sz="2600" spc="85" dirty="0"/>
              <a:t>procesamiento</a:t>
            </a:r>
            <a:r>
              <a:rPr sz="2600" spc="80" dirty="0"/>
              <a:t> </a:t>
            </a:r>
            <a:r>
              <a:rPr sz="2600" spc="200" dirty="0"/>
              <a:t>de</a:t>
            </a:r>
            <a:r>
              <a:rPr sz="2600" spc="55" dirty="0"/>
              <a:t> </a:t>
            </a:r>
            <a:r>
              <a:rPr sz="2600" spc="80" dirty="0"/>
              <a:t>la</a:t>
            </a:r>
            <a:r>
              <a:rPr sz="2600" spc="50" dirty="0"/>
              <a:t> </a:t>
            </a:r>
            <a:r>
              <a:rPr sz="2600" spc="65" dirty="0"/>
              <a:t>información</a:t>
            </a:r>
            <a:endParaRPr sz="2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2963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295" dirty="0">
                <a:solidFill>
                  <a:srgbClr val="4F81BC"/>
                </a:solidFill>
              </a:rPr>
              <a:t>Cibe</a:t>
            </a:r>
            <a:r>
              <a:rPr sz="3600" spc="365" dirty="0">
                <a:solidFill>
                  <a:srgbClr val="4F81BC"/>
                </a:solidFill>
              </a:rPr>
              <a:t>r</a:t>
            </a:r>
            <a:r>
              <a:rPr sz="3600" spc="114" dirty="0">
                <a:solidFill>
                  <a:srgbClr val="4F81BC"/>
                </a:solidFill>
              </a:rPr>
              <a:t>nética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9012"/>
            <a:ext cx="652399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Tradición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sistemas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complejos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muchos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elementos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interactivos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ejercen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influencia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entre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sí.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475" y="3013608"/>
            <a:ext cx="1584960" cy="495300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705"/>
              </a:spcBef>
            </a:pP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Cibernética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0389" y="3022752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65"/>
              </a:spcBef>
            </a:pP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Campo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inteligencia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artificial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(Norbert</a:t>
            </a:r>
            <a:r>
              <a:rPr sz="19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Wiener)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1139" y="4246956"/>
            <a:ext cx="5564505" cy="8604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64184" marR="139700" indent="-314325">
              <a:lnSpc>
                <a:spcPct val="100000"/>
              </a:lnSpc>
              <a:spcBef>
                <a:spcPts val="320"/>
              </a:spcBef>
            </a:pP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9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vinculación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conecta </a:t>
            </a:r>
            <a:r>
              <a:rPr sz="1900" spc="-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partes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separadas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cualquier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sistema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120" y="3677284"/>
            <a:ext cx="567055" cy="1196975"/>
          </a:xfrm>
          <a:custGeom>
            <a:avLst/>
            <a:gdLst/>
            <a:ahLst/>
            <a:cxnLst/>
            <a:rect l="l" t="t" r="r" b="b"/>
            <a:pathLst>
              <a:path w="567055" h="1196975">
                <a:moveTo>
                  <a:pt x="141604" y="0"/>
                </a:moveTo>
                <a:lnTo>
                  <a:pt x="141604" y="984631"/>
                </a:lnTo>
                <a:lnTo>
                  <a:pt x="424840" y="984631"/>
                </a:lnTo>
                <a:lnTo>
                  <a:pt x="424840" y="913764"/>
                </a:lnTo>
                <a:lnTo>
                  <a:pt x="566458" y="1055370"/>
                </a:lnTo>
                <a:lnTo>
                  <a:pt x="424840" y="1196975"/>
                </a:lnTo>
                <a:lnTo>
                  <a:pt x="424840" y="1126235"/>
                </a:lnTo>
                <a:lnTo>
                  <a:pt x="0" y="1126235"/>
                </a:lnTo>
                <a:lnTo>
                  <a:pt x="0" y="0"/>
                </a:lnTo>
                <a:lnTo>
                  <a:pt x="141604" y="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7015" y="4246956"/>
            <a:ext cx="2032635" cy="86042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73990">
              <a:lnSpc>
                <a:spcPct val="100000"/>
              </a:lnSpc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502107"/>
            <a:ext cx="2253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10" dirty="0">
                <a:solidFill>
                  <a:srgbClr val="4F81BC"/>
                </a:solidFill>
              </a:rPr>
              <a:t>S</a:t>
            </a:r>
            <a:r>
              <a:rPr sz="3600" spc="65" dirty="0">
                <a:solidFill>
                  <a:srgbClr val="4F81BC"/>
                </a:solidFill>
              </a:rPr>
              <a:t>i</a:t>
            </a:r>
            <a:r>
              <a:rPr sz="3600" spc="110" dirty="0">
                <a:solidFill>
                  <a:srgbClr val="4F81BC"/>
                </a:solidFill>
              </a:rPr>
              <a:t>stemas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384" y="1639900"/>
            <a:ext cx="7378065" cy="3521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1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800" spc="145" dirty="0">
                <a:solidFill>
                  <a:srgbClr val="585858"/>
                </a:solidFill>
                <a:latin typeface="Cambria"/>
                <a:cs typeface="Cambria"/>
              </a:rPr>
              <a:t>Componentes</a:t>
            </a:r>
            <a:r>
              <a:rPr sz="2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585858"/>
                </a:solidFill>
                <a:latin typeface="Cambria"/>
                <a:cs typeface="Cambria"/>
              </a:rPr>
              <a:t>interactivos </a:t>
            </a:r>
            <a:r>
              <a:rPr sz="2800" spc="165" dirty="0">
                <a:solidFill>
                  <a:srgbClr val="585858"/>
                </a:solidFill>
                <a:latin typeface="Cambria"/>
                <a:cs typeface="Cambria"/>
              </a:rPr>
              <a:t>que,</a:t>
            </a:r>
            <a:r>
              <a:rPr sz="2800" spc="-1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4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585858"/>
                </a:solidFill>
                <a:latin typeface="Cambria"/>
                <a:cs typeface="Cambria"/>
              </a:rPr>
              <a:t>conjunto, </a:t>
            </a:r>
            <a:r>
              <a:rPr sz="2800" spc="-6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585858"/>
                </a:solidFill>
                <a:latin typeface="Cambria"/>
                <a:cs typeface="Cambria"/>
              </a:rPr>
              <a:t>forman</a:t>
            </a:r>
            <a:r>
              <a:rPr sz="2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50" dirty="0">
                <a:solidFill>
                  <a:srgbClr val="585858"/>
                </a:solidFill>
                <a:latin typeface="Cambria"/>
                <a:cs typeface="Cambria"/>
              </a:rPr>
              <a:t>algo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585858"/>
                </a:solidFill>
                <a:latin typeface="Cambria"/>
                <a:cs typeface="Cambria"/>
              </a:rPr>
              <a:t>más</a:t>
            </a:r>
            <a:r>
              <a:rPr sz="2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5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585858"/>
                </a:solidFill>
                <a:latin typeface="Cambria"/>
                <a:cs typeface="Cambria"/>
              </a:rPr>
              <a:t>suma</a:t>
            </a:r>
            <a:r>
              <a:rPr sz="2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22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585858"/>
                </a:solidFill>
                <a:latin typeface="Cambria"/>
                <a:cs typeface="Cambria"/>
              </a:rPr>
              <a:t>sus</a:t>
            </a:r>
            <a:r>
              <a:rPr sz="2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585858"/>
                </a:solidFill>
                <a:latin typeface="Cambria"/>
                <a:cs typeface="Cambria"/>
              </a:rPr>
              <a:t>partes.</a:t>
            </a:r>
            <a:endParaRPr sz="2800">
              <a:latin typeface="Cambria"/>
              <a:cs typeface="Cambria"/>
            </a:endParaRPr>
          </a:p>
          <a:p>
            <a:pPr marL="241300" marR="684530" indent="-228600">
              <a:lnSpc>
                <a:spcPct val="100000"/>
              </a:lnSpc>
              <a:spcBef>
                <a:spcPts val="19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800" spc="105" dirty="0">
                <a:solidFill>
                  <a:srgbClr val="585858"/>
                </a:solidFill>
                <a:latin typeface="Cambria"/>
                <a:cs typeface="Cambria"/>
              </a:rPr>
              <a:t>Conjuntos</a:t>
            </a:r>
            <a:r>
              <a:rPr sz="2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585858"/>
                </a:solidFill>
                <a:latin typeface="Cambria"/>
                <a:cs typeface="Cambria"/>
              </a:rPr>
              <a:t>únicos</a:t>
            </a:r>
            <a:r>
              <a:rPr sz="2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585858"/>
                </a:solidFill>
                <a:latin typeface="Cambria"/>
                <a:cs typeface="Cambria"/>
              </a:rPr>
              <a:t>caracterizados</a:t>
            </a:r>
            <a:r>
              <a:rPr sz="2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2800" spc="-6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585858"/>
                </a:solidFill>
                <a:latin typeface="Cambria"/>
                <a:cs typeface="Cambria"/>
              </a:rPr>
              <a:t>patrón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22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585858"/>
                </a:solidFill>
                <a:latin typeface="Cambria"/>
                <a:cs typeface="Cambria"/>
              </a:rPr>
              <a:t>relaciones</a:t>
            </a:r>
            <a:endParaRPr sz="2800">
              <a:latin typeface="Cambria"/>
              <a:cs typeface="Cambria"/>
            </a:endParaRPr>
          </a:p>
          <a:p>
            <a:pPr marL="241300" marR="231140" indent="-228600">
              <a:lnSpc>
                <a:spcPct val="100000"/>
              </a:lnSpc>
              <a:spcBef>
                <a:spcPts val="19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800" spc="140" dirty="0">
                <a:solidFill>
                  <a:srgbClr val="585858"/>
                </a:solidFill>
                <a:latin typeface="Cambria"/>
                <a:cs typeface="Cambria"/>
              </a:rPr>
              <a:t>Cualquier</a:t>
            </a:r>
            <a:r>
              <a:rPr sz="2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585858"/>
                </a:solidFill>
                <a:latin typeface="Cambria"/>
                <a:cs typeface="Cambria"/>
              </a:rPr>
              <a:t>parte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6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585858"/>
                </a:solidFill>
                <a:latin typeface="Cambria"/>
                <a:cs typeface="Cambria"/>
              </a:rPr>
              <a:t>sistema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585858"/>
                </a:solidFill>
                <a:latin typeface="Cambria"/>
                <a:cs typeface="Cambria"/>
              </a:rPr>
              <a:t>siempre</a:t>
            </a:r>
            <a:r>
              <a:rPr sz="2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6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35" dirty="0">
                <a:solidFill>
                  <a:srgbClr val="585858"/>
                </a:solidFill>
                <a:latin typeface="Cambria"/>
                <a:cs typeface="Cambria"/>
              </a:rPr>
              <a:t>ve </a:t>
            </a:r>
            <a:r>
              <a:rPr sz="2800" spc="-6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585858"/>
                </a:solidFill>
                <a:latin typeface="Cambria"/>
                <a:cs typeface="Cambria"/>
              </a:rPr>
              <a:t>constreñida </a:t>
            </a:r>
            <a:r>
              <a:rPr sz="2800" spc="110" dirty="0">
                <a:solidFill>
                  <a:srgbClr val="585858"/>
                </a:solidFill>
                <a:latin typeface="Cambria"/>
                <a:cs typeface="Cambria"/>
              </a:rPr>
              <a:t>por </a:t>
            </a:r>
            <a:r>
              <a:rPr sz="2800" spc="60" dirty="0">
                <a:solidFill>
                  <a:srgbClr val="585858"/>
                </a:solidFill>
                <a:latin typeface="Cambria"/>
                <a:cs typeface="Cambria"/>
              </a:rPr>
              <a:t>su </a:t>
            </a:r>
            <a:r>
              <a:rPr sz="2800" spc="160" dirty="0">
                <a:solidFill>
                  <a:srgbClr val="585858"/>
                </a:solidFill>
                <a:latin typeface="Cambria"/>
                <a:cs typeface="Cambria"/>
              </a:rPr>
              <a:t>dependencia </a:t>
            </a:r>
            <a:r>
              <a:rPr sz="2800" spc="22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800" spc="8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145" dirty="0">
                <a:solidFill>
                  <a:srgbClr val="585858"/>
                </a:solidFill>
                <a:latin typeface="Cambria"/>
                <a:cs typeface="Cambria"/>
              </a:rPr>
              <a:t>demás</a:t>
            </a:r>
            <a:r>
              <a:rPr sz="2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585858"/>
                </a:solidFill>
                <a:latin typeface="Cambria"/>
                <a:cs typeface="Cambria"/>
              </a:rPr>
              <a:t>partes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3508" y="1575816"/>
            <a:ext cx="5138420" cy="3499485"/>
            <a:chOff x="793508" y="1575816"/>
            <a:chExt cx="5138420" cy="3499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7115" y="1594140"/>
              <a:ext cx="653795" cy="723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7407" y="1615440"/>
              <a:ext cx="548639" cy="627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8183" y="1575816"/>
              <a:ext cx="676656" cy="755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2192" y="1615440"/>
              <a:ext cx="548639" cy="627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0792" y="2103120"/>
              <a:ext cx="676656" cy="7589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0" y="2142744"/>
              <a:ext cx="548639" cy="6278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007" y="2103120"/>
              <a:ext cx="676656" cy="7589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0015" y="2142744"/>
              <a:ext cx="548639" cy="627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3400" y="2633472"/>
              <a:ext cx="676655" cy="7559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7407" y="2673096"/>
              <a:ext cx="548639" cy="6278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8183" y="2633472"/>
              <a:ext cx="676656" cy="7559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22192" y="2673096"/>
              <a:ext cx="548639" cy="6278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50792" y="3160776"/>
              <a:ext cx="676656" cy="7559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4800" y="3200400"/>
              <a:ext cx="548639" cy="6278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36007" y="3160776"/>
              <a:ext cx="676656" cy="7559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0015" y="3200400"/>
              <a:ext cx="548639" cy="6278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3400" y="3691127"/>
              <a:ext cx="676655" cy="7559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07407" y="3727704"/>
              <a:ext cx="548639" cy="6309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4712" y="2642616"/>
              <a:ext cx="676656" cy="7559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98719" y="2679191"/>
              <a:ext cx="548639" cy="6309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39895" y="3736848"/>
              <a:ext cx="676655" cy="755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03904" y="3776472"/>
              <a:ext cx="548639" cy="6278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36007" y="4218432"/>
              <a:ext cx="676656" cy="7559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0015" y="4258055"/>
              <a:ext cx="548639" cy="6278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35095" y="4319016"/>
              <a:ext cx="676655" cy="7559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99104" y="4358639"/>
              <a:ext cx="548639" cy="6278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27248" y="3773423"/>
              <a:ext cx="676655" cy="7559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91255" y="3813048"/>
              <a:ext cx="548640" cy="6278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48656" y="4270248"/>
              <a:ext cx="676655" cy="7559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12663" y="4309872"/>
              <a:ext cx="548639" cy="6278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07664" y="3191255"/>
              <a:ext cx="676656" cy="7559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71671" y="3230880"/>
              <a:ext cx="548639" cy="6278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53000" y="3688080"/>
              <a:ext cx="676655" cy="7589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17007" y="3727704"/>
              <a:ext cx="548639" cy="6278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4751" y="3148583"/>
              <a:ext cx="676655" cy="7589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18759" y="3188208"/>
              <a:ext cx="548639" cy="6278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6208" y="2714116"/>
              <a:ext cx="2357755" cy="1105535"/>
            </a:xfrm>
            <a:custGeom>
              <a:avLst/>
              <a:gdLst/>
              <a:ahLst/>
              <a:cxnLst/>
              <a:rect l="l" t="t" r="r" b="b"/>
              <a:pathLst>
                <a:path w="2357755" h="1105535">
                  <a:moveTo>
                    <a:pt x="1804657" y="0"/>
                  </a:moveTo>
                  <a:lnTo>
                    <a:pt x="1804657" y="276352"/>
                  </a:lnTo>
                  <a:lnTo>
                    <a:pt x="0" y="276352"/>
                  </a:lnTo>
                  <a:lnTo>
                    <a:pt x="0" y="829056"/>
                  </a:lnTo>
                  <a:lnTo>
                    <a:pt x="1804657" y="829056"/>
                  </a:lnTo>
                  <a:lnTo>
                    <a:pt x="1804657" y="1105408"/>
                  </a:lnTo>
                  <a:lnTo>
                    <a:pt x="2357361" y="552704"/>
                  </a:lnTo>
                  <a:lnTo>
                    <a:pt x="1804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208" y="2714116"/>
              <a:ext cx="2357755" cy="1105535"/>
            </a:xfrm>
            <a:custGeom>
              <a:avLst/>
              <a:gdLst/>
              <a:ahLst/>
              <a:cxnLst/>
              <a:rect l="l" t="t" r="r" b="b"/>
              <a:pathLst>
                <a:path w="2357755" h="1105535">
                  <a:moveTo>
                    <a:pt x="0" y="276352"/>
                  </a:moveTo>
                  <a:lnTo>
                    <a:pt x="1804657" y="276352"/>
                  </a:lnTo>
                  <a:lnTo>
                    <a:pt x="1804657" y="0"/>
                  </a:lnTo>
                  <a:lnTo>
                    <a:pt x="2357361" y="552704"/>
                  </a:lnTo>
                  <a:lnTo>
                    <a:pt x="1804657" y="1105408"/>
                  </a:lnTo>
                  <a:lnTo>
                    <a:pt x="1804657" y="829056"/>
                  </a:lnTo>
                  <a:lnTo>
                    <a:pt x="0" y="829056"/>
                  </a:lnTo>
                  <a:lnTo>
                    <a:pt x="0" y="276352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562480" y="3109340"/>
            <a:ext cx="56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mbria"/>
                <a:cs typeface="Cambria"/>
              </a:rPr>
              <a:t>Input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60515" y="2714117"/>
            <a:ext cx="2357755" cy="1105535"/>
          </a:xfrm>
          <a:custGeom>
            <a:avLst/>
            <a:gdLst/>
            <a:ahLst/>
            <a:cxnLst/>
            <a:rect l="l" t="t" r="r" b="b"/>
            <a:pathLst>
              <a:path w="2357754" h="1105535">
                <a:moveTo>
                  <a:pt x="0" y="276352"/>
                </a:moveTo>
                <a:lnTo>
                  <a:pt x="1804669" y="276352"/>
                </a:lnTo>
                <a:lnTo>
                  <a:pt x="1804669" y="0"/>
                </a:lnTo>
                <a:lnTo>
                  <a:pt x="2357501" y="552704"/>
                </a:lnTo>
                <a:lnTo>
                  <a:pt x="1804669" y="1105408"/>
                </a:lnTo>
                <a:lnTo>
                  <a:pt x="1804669" y="829056"/>
                </a:lnTo>
                <a:lnTo>
                  <a:pt x="0" y="829056"/>
                </a:lnTo>
                <a:lnTo>
                  <a:pt x="0" y="276352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830314" y="3109340"/>
            <a:ext cx="74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latin typeface="Cambria"/>
                <a:cs typeface="Cambria"/>
              </a:rPr>
              <a:t>O</a:t>
            </a:r>
            <a:r>
              <a:rPr sz="1800" spc="120" dirty="0">
                <a:latin typeface="Cambria"/>
                <a:cs typeface="Cambria"/>
              </a:rPr>
              <a:t>u</a:t>
            </a:r>
            <a:r>
              <a:rPr sz="1800" spc="-65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put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419855" y="2145792"/>
            <a:ext cx="673735" cy="759460"/>
            <a:chOff x="3419855" y="2145792"/>
            <a:chExt cx="673735" cy="759460"/>
          </a:xfrm>
        </p:grpSpPr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19855" y="2145792"/>
              <a:ext cx="673608" cy="7589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83863" y="2185416"/>
              <a:ext cx="545591" cy="62788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710817" y="674649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sistema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no </a:t>
            </a:r>
            <a:r>
              <a:rPr sz="1600" spc="105" dirty="0">
                <a:solidFill>
                  <a:srgbClr val="585858"/>
                </a:solidFill>
                <a:latin typeface="Cambria"/>
                <a:cs typeface="Cambria"/>
              </a:rPr>
              <a:t>puede</a:t>
            </a:r>
            <a:r>
              <a:rPr sz="1600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mantenerse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vivo</a:t>
            </a:r>
            <a:r>
              <a:rPr sz="1600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sin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introducir</a:t>
            </a:r>
            <a:r>
              <a:rPr sz="1600" spc="-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nuevos</a:t>
            </a:r>
            <a:endParaRPr sz="1600">
              <a:latin typeface="Cambria"/>
              <a:cs typeface="Cambria"/>
            </a:endParaRPr>
          </a:p>
          <a:p>
            <a:pPr marL="1270" algn="ctr">
              <a:lnSpc>
                <a:spcPts val="1730"/>
              </a:lnSpc>
            </a:pP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recursos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20417" y="5460758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Autorregulación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autocontrol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20417" y="5955525"/>
            <a:ext cx="5772785" cy="495300"/>
          </a:xfrm>
          <a:custGeom>
            <a:avLst/>
            <a:gdLst/>
            <a:ahLst/>
            <a:cxnLst/>
            <a:rect l="l" t="t" r="r" b="b"/>
            <a:pathLst>
              <a:path w="5772784" h="495300">
                <a:moveTo>
                  <a:pt x="5772531" y="0"/>
                </a:moveTo>
                <a:lnTo>
                  <a:pt x="0" y="0"/>
                </a:lnTo>
                <a:lnTo>
                  <a:pt x="0" y="494766"/>
                </a:lnTo>
                <a:lnTo>
                  <a:pt x="5772531" y="494766"/>
                </a:lnTo>
                <a:lnTo>
                  <a:pt x="5772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820417" y="5955525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96619" marR="543560" indent="-347980">
              <a:lnSpc>
                <a:spcPts val="1540"/>
              </a:lnSpc>
              <a:spcBef>
                <a:spcPts val="355"/>
              </a:spcBef>
            </a:pPr>
            <a:r>
              <a:rPr sz="1600" spc="20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600" spc="1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600" spc="10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600" spc="10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600" spc="150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600" spc="14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600" spc="-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7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600" spc="13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600" spc="110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600" spc="125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6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600" spc="10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600" spc="-65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600" spc="-7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600" spc="-65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600" spc="-65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pa</a:t>
            </a:r>
            <a:r>
              <a:rPr sz="1600" spc="-4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a 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mantenerse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estables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lograr</a:t>
            </a:r>
            <a:r>
              <a:rPr sz="1600" spc="-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sus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objetivos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5629" y="3249612"/>
            <a:ext cx="5397500" cy="1513205"/>
          </a:xfrm>
          <a:prstGeom prst="rect">
            <a:avLst/>
          </a:prstGeom>
        </p:spPr>
        <p:txBody>
          <a:bodyPr vert="horz" wrap="square" lIns="0" tIns="424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0"/>
              </a:spcBef>
            </a:pPr>
            <a:r>
              <a:rPr sz="4900" spc="229" dirty="0">
                <a:solidFill>
                  <a:srgbClr val="FFFFFF"/>
                </a:solidFill>
                <a:latin typeface="Cambria"/>
                <a:cs typeface="Cambria"/>
              </a:rPr>
              <a:t>4.Sociopsicológica</a:t>
            </a:r>
            <a:endParaRPr sz="4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r>
              <a:rPr sz="14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como</a:t>
            </a:r>
            <a:r>
              <a:rPr sz="1400" spc="35" dirty="0">
                <a:solidFill>
                  <a:srgbClr val="FFFFFF"/>
                </a:solidFill>
                <a:latin typeface="Cambria"/>
                <a:cs typeface="Cambria"/>
              </a:rPr>
              <a:t> influencia</a:t>
            </a: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Cambria"/>
                <a:cs typeface="Cambria"/>
              </a:rPr>
              <a:t>interpersonal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4012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60" dirty="0">
                <a:solidFill>
                  <a:srgbClr val="4F81BC"/>
                </a:solidFill>
              </a:rPr>
              <a:t>Sociops</a:t>
            </a:r>
            <a:r>
              <a:rPr sz="3600" spc="185" dirty="0">
                <a:solidFill>
                  <a:srgbClr val="4F81BC"/>
                </a:solidFill>
              </a:rPr>
              <a:t>icológ</a:t>
            </a:r>
            <a:r>
              <a:rPr sz="3600" spc="125" dirty="0">
                <a:solidFill>
                  <a:srgbClr val="4F81BC"/>
                </a:solidFill>
              </a:rPr>
              <a:t>i</a:t>
            </a:r>
            <a:r>
              <a:rPr sz="3600" spc="220" dirty="0">
                <a:solidFill>
                  <a:srgbClr val="4F81BC"/>
                </a:solidFill>
              </a:rPr>
              <a:t>ca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9012"/>
            <a:ext cx="46913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Estudio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individuo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como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ser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social.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0360" y="2928645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700"/>
              </a:spcBef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expresión,</a:t>
            </a:r>
            <a:r>
              <a:rPr sz="20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interacción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6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influencia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475" y="2922295"/>
            <a:ext cx="2032635" cy="49530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700"/>
              </a:spcBef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5600" y="4003738"/>
            <a:ext cx="7027545" cy="212280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113030" marR="111760" algn="ctr">
              <a:lnSpc>
                <a:spcPct val="100000"/>
              </a:lnSpc>
              <a:spcBef>
                <a:spcPts val="1115"/>
              </a:spcBef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donde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comportamiento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seres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humanos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otros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organismos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complejos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manifiesta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mecanismos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psicológicos,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situaciones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cualidades,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su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vez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producen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serie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efectos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cognitivos,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emocionales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comportamiento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través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interacción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con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manifestaciones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similares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otros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individuos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2723" y="3700145"/>
            <a:ext cx="566420" cy="1626870"/>
          </a:xfrm>
          <a:custGeom>
            <a:avLst/>
            <a:gdLst/>
            <a:ahLst/>
            <a:cxnLst/>
            <a:rect l="l" t="t" r="r" b="b"/>
            <a:pathLst>
              <a:path w="566419" h="1626870">
                <a:moveTo>
                  <a:pt x="141604" y="0"/>
                </a:moveTo>
                <a:lnTo>
                  <a:pt x="141604" y="1414017"/>
                </a:lnTo>
                <a:lnTo>
                  <a:pt x="424840" y="1414017"/>
                </a:lnTo>
                <a:lnTo>
                  <a:pt x="424840" y="1343152"/>
                </a:lnTo>
                <a:lnTo>
                  <a:pt x="566420" y="1484756"/>
                </a:lnTo>
                <a:lnTo>
                  <a:pt x="424840" y="1626489"/>
                </a:lnTo>
                <a:lnTo>
                  <a:pt x="424840" y="1555622"/>
                </a:lnTo>
                <a:lnTo>
                  <a:pt x="0" y="1555622"/>
                </a:lnTo>
                <a:lnTo>
                  <a:pt x="0" y="0"/>
                </a:lnTo>
                <a:lnTo>
                  <a:pt x="141604" y="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502107"/>
            <a:ext cx="4959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14" dirty="0">
                <a:solidFill>
                  <a:srgbClr val="4F81BC"/>
                </a:solidFill>
              </a:rPr>
              <a:t>Ha</a:t>
            </a:r>
            <a:r>
              <a:rPr sz="3600" spc="-125" dirty="0">
                <a:solidFill>
                  <a:srgbClr val="4F81BC"/>
                </a:solidFill>
              </a:rPr>
              <a:t>r</a:t>
            </a:r>
            <a:r>
              <a:rPr sz="3600" spc="135" dirty="0">
                <a:solidFill>
                  <a:srgbClr val="4F81BC"/>
                </a:solidFill>
              </a:rPr>
              <a:t>ol</a:t>
            </a:r>
            <a:r>
              <a:rPr sz="3600" spc="195" dirty="0">
                <a:solidFill>
                  <a:srgbClr val="4F81BC"/>
                </a:solidFill>
              </a:rPr>
              <a:t>d</a:t>
            </a:r>
            <a:r>
              <a:rPr sz="3600" spc="85" dirty="0">
                <a:solidFill>
                  <a:srgbClr val="4F81BC"/>
                </a:solidFill>
              </a:rPr>
              <a:t> </a:t>
            </a:r>
            <a:r>
              <a:rPr sz="3600" spc="40" dirty="0">
                <a:solidFill>
                  <a:srgbClr val="4F81BC"/>
                </a:solidFill>
              </a:rPr>
              <a:t>Las</a:t>
            </a:r>
            <a:r>
              <a:rPr sz="3600" spc="-20" dirty="0">
                <a:solidFill>
                  <a:srgbClr val="4F81BC"/>
                </a:solidFill>
              </a:rPr>
              <a:t>w</a:t>
            </a:r>
            <a:r>
              <a:rPr sz="3600" spc="160" dirty="0">
                <a:solidFill>
                  <a:srgbClr val="4F81BC"/>
                </a:solidFill>
              </a:rPr>
              <a:t>el</a:t>
            </a:r>
            <a:r>
              <a:rPr sz="3600" spc="120" dirty="0">
                <a:solidFill>
                  <a:srgbClr val="4F81BC"/>
                </a:solidFill>
              </a:rPr>
              <a:t>l</a:t>
            </a:r>
            <a:r>
              <a:rPr sz="3600" spc="110" dirty="0">
                <a:solidFill>
                  <a:srgbClr val="4F81BC"/>
                </a:solidFill>
              </a:rPr>
              <a:t> </a:t>
            </a:r>
            <a:r>
              <a:rPr sz="3600" spc="-30" dirty="0">
                <a:solidFill>
                  <a:srgbClr val="4F81BC"/>
                </a:solidFill>
              </a:rPr>
              <a:t>(</a:t>
            </a:r>
            <a:r>
              <a:rPr sz="3600" spc="-55" dirty="0">
                <a:solidFill>
                  <a:srgbClr val="4F81BC"/>
                </a:solidFill>
              </a:rPr>
              <a:t>1</a:t>
            </a:r>
            <a:r>
              <a:rPr sz="3600" spc="-45" dirty="0">
                <a:solidFill>
                  <a:srgbClr val="4F81BC"/>
                </a:solidFill>
              </a:rPr>
              <a:t>9</a:t>
            </a:r>
            <a:r>
              <a:rPr sz="3600" spc="-65" dirty="0">
                <a:solidFill>
                  <a:srgbClr val="4F81BC"/>
                </a:solidFill>
              </a:rPr>
              <a:t>6</a:t>
            </a:r>
            <a:r>
              <a:rPr sz="3600" spc="-35" dirty="0">
                <a:solidFill>
                  <a:srgbClr val="4F81BC"/>
                </a:solidFill>
              </a:rPr>
              <a:t>4)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512" y="1471117"/>
            <a:ext cx="709993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90" dirty="0">
                <a:solidFill>
                  <a:srgbClr val="4F81BC"/>
                </a:solidFill>
                <a:latin typeface="Cambria"/>
                <a:cs typeface="Cambria"/>
              </a:rPr>
              <a:t>Comunicación:</a:t>
            </a:r>
            <a:r>
              <a:rPr sz="2000" spc="-7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acto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intencional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persona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dirigir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endParaRPr sz="2000">
              <a:latin typeface="Cambria"/>
              <a:cs typeface="Cambria"/>
            </a:endParaRPr>
          </a:p>
          <a:p>
            <a:pPr marL="24765" algn="ctr">
              <a:lnSpc>
                <a:spcPct val="100000"/>
              </a:lnSpc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otra.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0175" y="2770466"/>
            <a:ext cx="229171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¿Quién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dice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qué?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8300" y="3414229"/>
            <a:ext cx="2291715" cy="569595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¿A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quién?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4246" y="4071454"/>
            <a:ext cx="2291715" cy="569595"/>
          </a:xfrm>
          <a:prstGeom prst="rect">
            <a:avLst/>
          </a:prstGeom>
          <a:solidFill>
            <a:srgbClr val="F79546"/>
          </a:solidFill>
          <a:ln w="25400">
            <a:solidFill>
              <a:srgbClr val="B66C3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¿En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qué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canal?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852" y="4713947"/>
            <a:ext cx="2291715" cy="56959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900" spc="135" dirty="0">
                <a:solidFill>
                  <a:srgbClr val="FFFFFF"/>
                </a:solidFill>
                <a:latin typeface="Cambria"/>
                <a:cs typeface="Cambria"/>
              </a:rPr>
              <a:t>¿Con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Cambria"/>
                <a:cs typeface="Cambria"/>
              </a:rPr>
              <a:t>qué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efectos?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6960" y="5737656"/>
            <a:ext cx="64249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100" dirty="0">
                <a:solidFill>
                  <a:srgbClr val="4F81BC"/>
                </a:solidFill>
                <a:latin typeface="Cambria"/>
                <a:cs typeface="Cambria"/>
              </a:rPr>
              <a:t>Modelo</a:t>
            </a:r>
            <a:r>
              <a:rPr sz="2000" spc="6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F81BC"/>
                </a:solidFill>
                <a:latin typeface="Cambria"/>
                <a:cs typeface="Cambria"/>
              </a:rPr>
              <a:t>que</a:t>
            </a:r>
            <a:r>
              <a:rPr sz="2000" spc="6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F81BC"/>
                </a:solidFill>
                <a:latin typeface="Cambria"/>
                <a:cs typeface="Cambria"/>
              </a:rPr>
              <a:t>sigue</a:t>
            </a:r>
            <a:r>
              <a:rPr sz="2000" spc="6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F81BC"/>
                </a:solidFill>
                <a:latin typeface="Cambria"/>
                <a:cs typeface="Cambria"/>
              </a:rPr>
              <a:t>el</a:t>
            </a:r>
            <a:r>
              <a:rPr sz="2000" spc="45" dirty="0">
                <a:solidFill>
                  <a:srgbClr val="4F81BC"/>
                </a:solidFill>
                <a:latin typeface="Cambria"/>
                <a:cs typeface="Cambria"/>
              </a:rPr>
              <a:t> movimiento</a:t>
            </a:r>
            <a:r>
              <a:rPr sz="2000" spc="5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2000" spc="6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4F81BC"/>
                </a:solidFill>
                <a:latin typeface="Cambria"/>
                <a:cs typeface="Cambria"/>
              </a:rPr>
              <a:t>dicho mensaje</a:t>
            </a:r>
            <a:r>
              <a:rPr sz="2000" spc="6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F81BC"/>
                </a:solidFill>
                <a:latin typeface="Cambria"/>
                <a:cs typeface="Cambria"/>
              </a:rPr>
              <a:t>del</a:t>
            </a:r>
            <a:endParaRPr sz="2000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000" spc="60" dirty="0">
                <a:solidFill>
                  <a:srgbClr val="00B0F0"/>
                </a:solidFill>
                <a:latin typeface="Cambria"/>
                <a:cs typeface="Cambria"/>
              </a:rPr>
              <a:t>emisor</a:t>
            </a:r>
            <a:r>
              <a:rPr sz="2000" spc="70" dirty="0">
                <a:solidFill>
                  <a:srgbClr val="00B0F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B0F0"/>
                </a:solidFill>
                <a:latin typeface="Cambria"/>
                <a:cs typeface="Cambria"/>
              </a:rPr>
              <a:t>al</a:t>
            </a:r>
            <a:r>
              <a:rPr sz="2000" spc="70" dirty="0">
                <a:solidFill>
                  <a:srgbClr val="00B0F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B0F0"/>
                </a:solidFill>
                <a:latin typeface="Cambria"/>
                <a:cs typeface="Cambria"/>
              </a:rPr>
              <a:t>receptor</a:t>
            </a:r>
            <a:endParaRPr sz="2000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8601" y="459562"/>
            <a:ext cx="2690495" cy="695960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270" algn="ctr">
              <a:lnSpc>
                <a:spcPts val="2280"/>
              </a:lnSpc>
              <a:spcBef>
                <a:spcPts val="285"/>
              </a:spcBef>
            </a:pP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Procesamiento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ts val="2280"/>
              </a:lnSpc>
            </a:pP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mensajes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6352" y="1635404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760"/>
              </a:spcBef>
            </a:pP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Cómo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individuo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planea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estrategias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del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6352" y="2267610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700"/>
              </a:spcBef>
            </a:pP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Cómo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recipiente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información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6352" y="2938932"/>
            <a:ext cx="5772785" cy="4953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705"/>
              </a:spcBef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Efectos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sobre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individuos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82898" y="5595772"/>
            <a:ext cx="2501900" cy="495300"/>
          </a:xfrm>
          <a:custGeom>
            <a:avLst/>
            <a:gdLst/>
            <a:ahLst/>
            <a:cxnLst/>
            <a:rect l="l" t="t" r="r" b="b"/>
            <a:pathLst>
              <a:path w="2501900" h="495300">
                <a:moveTo>
                  <a:pt x="0" y="494766"/>
                </a:moveTo>
                <a:lnTo>
                  <a:pt x="2501392" y="494766"/>
                </a:lnTo>
                <a:lnTo>
                  <a:pt x="2501392" y="0"/>
                </a:lnTo>
                <a:lnTo>
                  <a:pt x="0" y="0"/>
                </a:lnTo>
                <a:lnTo>
                  <a:pt x="0" y="494766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53434" y="5674563"/>
            <a:ext cx="1557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Causa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-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1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535" y="4133088"/>
            <a:ext cx="1627632" cy="16276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45257" y="4738878"/>
            <a:ext cx="10248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2200" spc="-3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ac</a:t>
            </a:r>
            <a:r>
              <a:rPr sz="2200" spc="13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so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3247" y="4133088"/>
            <a:ext cx="1627631" cy="16276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44083" y="4738878"/>
            <a:ext cx="6851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114" dirty="0">
                <a:solidFill>
                  <a:srgbClr val="FFFFFF"/>
                </a:solidFill>
                <a:latin typeface="Cambria"/>
                <a:cs typeface="Cambria"/>
              </a:rPr>
              <a:t>Éx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2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0573" y="4604702"/>
            <a:ext cx="1396365" cy="679450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18161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430"/>
              </a:spcBef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Mensaje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53339"/>
            <a:ext cx="4320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0864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0864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4F81BC"/>
                </a:solidFill>
              </a:rPr>
              <a:t>V</a:t>
            </a:r>
            <a:r>
              <a:rPr sz="3200" spc="75" dirty="0">
                <a:solidFill>
                  <a:srgbClr val="4F81BC"/>
                </a:solidFill>
              </a:rPr>
              <a:t>a</a:t>
            </a:r>
            <a:r>
              <a:rPr sz="3200" spc="120" dirty="0">
                <a:solidFill>
                  <a:srgbClr val="4F81BC"/>
                </a:solidFill>
              </a:rPr>
              <a:t>r</a:t>
            </a:r>
            <a:r>
              <a:rPr sz="3200" spc="60" dirty="0">
                <a:solidFill>
                  <a:srgbClr val="4F81BC"/>
                </a:solidFill>
              </a:rPr>
              <a:t>i</a:t>
            </a:r>
            <a:r>
              <a:rPr sz="3200" spc="114" dirty="0">
                <a:solidFill>
                  <a:srgbClr val="4F81BC"/>
                </a:solidFill>
              </a:rPr>
              <a:t>a</a:t>
            </a:r>
            <a:r>
              <a:rPr sz="3200" spc="120" dirty="0">
                <a:solidFill>
                  <a:srgbClr val="4F81BC"/>
                </a:solidFill>
              </a:rPr>
              <a:t>ci</a:t>
            </a:r>
            <a:r>
              <a:rPr sz="3200" spc="165" dirty="0">
                <a:solidFill>
                  <a:srgbClr val="4F81BC"/>
                </a:solidFill>
              </a:rPr>
              <a:t>ó</a:t>
            </a:r>
            <a:r>
              <a:rPr sz="3200" spc="45" dirty="0">
                <a:solidFill>
                  <a:srgbClr val="4F81BC"/>
                </a:solidFill>
              </a:rPr>
              <a:t>n</a:t>
            </a:r>
            <a:r>
              <a:rPr sz="3200" spc="145" dirty="0">
                <a:solidFill>
                  <a:srgbClr val="4F81BC"/>
                </a:solidFill>
              </a:rPr>
              <a:t> </a:t>
            </a:r>
            <a:r>
              <a:rPr sz="3200" spc="254" dirty="0">
                <a:solidFill>
                  <a:srgbClr val="4F81BC"/>
                </a:solidFill>
              </a:rPr>
              <a:t>p</a:t>
            </a:r>
            <a:r>
              <a:rPr sz="3200" spc="215" dirty="0">
                <a:solidFill>
                  <a:srgbClr val="4F81BC"/>
                </a:solidFill>
              </a:rPr>
              <a:t>e</a:t>
            </a:r>
            <a:r>
              <a:rPr sz="3200" spc="-10" dirty="0">
                <a:solidFill>
                  <a:srgbClr val="4F81BC"/>
                </a:solidFill>
              </a:rPr>
              <a:t>r</a:t>
            </a:r>
            <a:r>
              <a:rPr sz="3200" spc="80" dirty="0">
                <a:solidFill>
                  <a:srgbClr val="4F81BC"/>
                </a:solidFill>
              </a:rPr>
              <a:t>su</a:t>
            </a:r>
            <a:r>
              <a:rPr sz="3200" spc="85" dirty="0">
                <a:solidFill>
                  <a:srgbClr val="4F81BC"/>
                </a:solidFill>
              </a:rPr>
              <a:t>a</a:t>
            </a:r>
            <a:r>
              <a:rPr sz="3200" spc="80" dirty="0">
                <a:solidFill>
                  <a:srgbClr val="4F81BC"/>
                </a:solidFill>
              </a:rPr>
              <a:t>s</a:t>
            </a:r>
            <a:r>
              <a:rPr sz="3200" spc="-20" dirty="0">
                <a:solidFill>
                  <a:srgbClr val="4F81BC"/>
                </a:solidFill>
              </a:rPr>
              <a:t>i</a:t>
            </a:r>
            <a:r>
              <a:rPr sz="3200" spc="60" dirty="0">
                <a:solidFill>
                  <a:srgbClr val="4F81BC"/>
                </a:solidFill>
              </a:rPr>
              <a:t>v</a:t>
            </a:r>
            <a:r>
              <a:rPr sz="3200" spc="130" dirty="0">
                <a:solidFill>
                  <a:srgbClr val="4F81BC"/>
                </a:solidFill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513" y="1596047"/>
            <a:ext cx="1584960" cy="65151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1315"/>
              </a:spcBef>
            </a:pP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Quién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7452" y="1605191"/>
            <a:ext cx="5772785" cy="65151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315"/>
              </a:spcBef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Fuente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(pericia,</a:t>
            </a:r>
            <a:r>
              <a:rPr sz="20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fiabilidad)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513" y="2768371"/>
            <a:ext cx="1584960" cy="64579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sz="2000" spc="155" dirty="0">
                <a:solidFill>
                  <a:srgbClr val="FFFFFF"/>
                </a:solidFill>
                <a:latin typeface="Cambria"/>
                <a:cs typeface="Cambria"/>
              </a:rPr>
              <a:t>Qué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7452" y="2777515"/>
            <a:ext cx="5772785" cy="64579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905" algn="ctr">
              <a:lnSpc>
                <a:spcPts val="2175"/>
              </a:lnSpc>
              <a:spcBef>
                <a:spcPts val="204"/>
              </a:spcBef>
            </a:pP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Contenido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del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(llamadas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al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miedo,</a:t>
            </a:r>
            <a:r>
              <a:rPr sz="19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orden</a:t>
            </a:r>
            <a:endParaRPr sz="1900">
              <a:latin typeface="Cambria"/>
              <a:cs typeface="Cambria"/>
            </a:endParaRPr>
          </a:p>
          <a:p>
            <a:pPr marL="1270" algn="ctr">
              <a:lnSpc>
                <a:spcPts val="2175"/>
              </a:lnSpc>
            </a:pP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argumentos)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513" y="4010926"/>
            <a:ext cx="1584960" cy="635635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260"/>
              </a:spcBef>
            </a:pPr>
            <a:r>
              <a:rPr sz="2000" spc="14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quién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7452" y="4020070"/>
            <a:ext cx="5772785" cy="63563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1189355" marR="535940" indent="-628015">
              <a:lnSpc>
                <a:spcPts val="2070"/>
              </a:lnSpc>
              <a:spcBef>
                <a:spcPts val="414"/>
              </a:spcBef>
            </a:pP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Características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público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(personalidad,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susceptibilidad</a:t>
            </a:r>
            <a:r>
              <a:rPr sz="19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influencia)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513" y="5168277"/>
            <a:ext cx="8236584" cy="63563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265"/>
              </a:spcBef>
            </a:pP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fuente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alta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credibilidad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produce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grandes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cambios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opinión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3017" y="5908331"/>
            <a:ext cx="1584960" cy="63563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265"/>
              </a:spcBef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Pericia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5284" y="5908331"/>
            <a:ext cx="1584960" cy="63563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265"/>
              </a:spcBef>
            </a:pP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Carácter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384806"/>
            <a:ext cx="6872605" cy="2443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4F81BC"/>
                </a:solidFill>
                <a:latin typeface="Cambria"/>
                <a:cs typeface="Cambria"/>
              </a:rPr>
              <a:t>Cibernética:</a:t>
            </a:r>
            <a:r>
              <a:rPr sz="2000" spc="-5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procesamiento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información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5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vinculación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conecta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partes</a:t>
            </a:r>
            <a:endParaRPr sz="18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separadas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cualquier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sistema</a:t>
            </a:r>
            <a:endParaRPr sz="1800">
              <a:latin typeface="Cambria"/>
              <a:cs typeface="Cambria"/>
            </a:endParaRPr>
          </a:p>
          <a:p>
            <a:pPr marL="469900" marR="170180" lvl="1" indent="-229235">
              <a:lnSpc>
                <a:spcPct val="100000"/>
              </a:lnSpc>
              <a:spcBef>
                <a:spcPts val="600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sistema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puede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mantenerse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vivo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sin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introducir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nuevos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recursos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262886"/>
            <a:ext cx="6861809" cy="2519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4F81BC"/>
                </a:solidFill>
                <a:latin typeface="Cambria"/>
                <a:cs typeface="Cambria"/>
              </a:rPr>
              <a:t>Sociopsicológica:</a:t>
            </a:r>
            <a:r>
              <a:rPr sz="2000" spc="-2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influencia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interpersonal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5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Estudio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individuo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ser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social.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Efecto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mensaje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sobre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 el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individuo</a:t>
            </a:r>
            <a:endParaRPr sz="1800">
              <a:latin typeface="Cambria"/>
              <a:cs typeface="Cambria"/>
            </a:endParaRPr>
          </a:p>
          <a:p>
            <a:pPr marL="469900" marR="5080" lvl="1" indent="-229235">
              <a:lnSpc>
                <a:spcPct val="100000"/>
              </a:lnSpc>
              <a:spcBef>
                <a:spcPts val="600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fuente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alta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credibilidad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produce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grandes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cambios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opinión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53339"/>
            <a:ext cx="68903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0864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0864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4F81BC"/>
                </a:solidFill>
              </a:rPr>
              <a:t>Ac</a:t>
            </a:r>
            <a:r>
              <a:rPr sz="3200" spc="70" dirty="0">
                <a:solidFill>
                  <a:srgbClr val="4F81BC"/>
                </a:solidFill>
              </a:rPr>
              <a:t>t</a:t>
            </a:r>
            <a:r>
              <a:rPr sz="3200" spc="-35" dirty="0">
                <a:solidFill>
                  <a:srgbClr val="4F81BC"/>
                </a:solidFill>
              </a:rPr>
              <a:t>i</a:t>
            </a:r>
            <a:r>
              <a:rPr sz="3200" spc="145" dirty="0">
                <a:solidFill>
                  <a:srgbClr val="4F81BC"/>
                </a:solidFill>
              </a:rPr>
              <a:t>vidad</a:t>
            </a:r>
            <a:r>
              <a:rPr sz="3200" spc="130" dirty="0">
                <a:solidFill>
                  <a:srgbClr val="4F81BC"/>
                </a:solidFill>
              </a:rPr>
              <a:t> </a:t>
            </a:r>
            <a:r>
              <a:rPr sz="3200" spc="245" dirty="0">
                <a:solidFill>
                  <a:srgbClr val="4F81BC"/>
                </a:solidFill>
              </a:rPr>
              <a:t>de</a:t>
            </a:r>
            <a:r>
              <a:rPr sz="3200" spc="120" dirty="0">
                <a:solidFill>
                  <a:srgbClr val="4F81BC"/>
                </a:solidFill>
              </a:rPr>
              <a:t> </a:t>
            </a:r>
            <a:r>
              <a:rPr sz="3200" spc="170" dirty="0">
                <a:solidFill>
                  <a:srgbClr val="4F81BC"/>
                </a:solidFill>
              </a:rPr>
              <a:t>ap</a:t>
            </a:r>
            <a:r>
              <a:rPr sz="3200" spc="-170" dirty="0">
                <a:solidFill>
                  <a:srgbClr val="4F81BC"/>
                </a:solidFill>
              </a:rPr>
              <a:t>r</a:t>
            </a:r>
            <a:r>
              <a:rPr sz="3200" spc="140" dirty="0">
                <a:solidFill>
                  <a:srgbClr val="4F81BC"/>
                </a:solidFill>
              </a:rPr>
              <a:t>e</a:t>
            </a:r>
            <a:r>
              <a:rPr sz="3200" spc="150" dirty="0">
                <a:solidFill>
                  <a:srgbClr val="4F81BC"/>
                </a:solidFill>
              </a:rPr>
              <a:t>n</a:t>
            </a:r>
            <a:r>
              <a:rPr sz="3200" spc="90" dirty="0">
                <a:solidFill>
                  <a:srgbClr val="4F81BC"/>
                </a:solidFill>
              </a:rPr>
              <a:t>diz</a:t>
            </a:r>
            <a:r>
              <a:rPr sz="3200" spc="110" dirty="0">
                <a:solidFill>
                  <a:srgbClr val="4F81BC"/>
                </a:solidFill>
              </a:rPr>
              <a:t>a</a:t>
            </a:r>
            <a:r>
              <a:rPr sz="3200" spc="175" dirty="0">
                <a:solidFill>
                  <a:srgbClr val="4F81BC"/>
                </a:solidFill>
              </a:rPr>
              <a:t>je</a:t>
            </a:r>
            <a:r>
              <a:rPr sz="3200" spc="150" dirty="0">
                <a:solidFill>
                  <a:srgbClr val="4F81BC"/>
                </a:solidFill>
              </a:rPr>
              <a:t> </a:t>
            </a:r>
            <a:r>
              <a:rPr sz="3200" spc="175" dirty="0">
                <a:solidFill>
                  <a:srgbClr val="4F81BC"/>
                </a:solidFill>
              </a:rPr>
              <a:t>su</a:t>
            </a:r>
            <a:r>
              <a:rPr sz="3200" spc="100" dirty="0">
                <a:solidFill>
                  <a:srgbClr val="4F81BC"/>
                </a:solidFill>
              </a:rPr>
              <a:t>g</a:t>
            </a:r>
            <a:r>
              <a:rPr sz="3200" spc="145" dirty="0">
                <a:solidFill>
                  <a:srgbClr val="4F81BC"/>
                </a:solidFill>
              </a:rPr>
              <a:t>e</a:t>
            </a:r>
            <a:r>
              <a:rPr sz="3200" spc="175" dirty="0">
                <a:solidFill>
                  <a:srgbClr val="4F81BC"/>
                </a:solidFill>
              </a:rPr>
              <a:t>r</a:t>
            </a:r>
            <a:r>
              <a:rPr sz="3200" spc="130" dirty="0">
                <a:solidFill>
                  <a:srgbClr val="4F81BC"/>
                </a:solidFill>
              </a:rPr>
              <a:t>ida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0986" y="1496313"/>
            <a:ext cx="52736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  <a:tab pos="1680210" algn="l"/>
                <a:tab pos="2552065" algn="l"/>
                <a:tab pos="2963545" algn="l"/>
                <a:tab pos="3848100" algn="l"/>
              </a:tabLst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Reflexiona	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sobre	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	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teoría	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cibernética.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353" y="1496313"/>
            <a:ext cx="89979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9586" y="1801113"/>
            <a:ext cx="60998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20419" algn="l"/>
                <a:tab pos="1762760" algn="l"/>
                <a:tab pos="2296160" algn="l"/>
                <a:tab pos="3549015" algn="l"/>
                <a:tab pos="3848100" algn="l"/>
                <a:tab pos="4161790" algn="l"/>
                <a:tab pos="5479415" algn="l"/>
                <a:tab pos="5936615" algn="l"/>
              </a:tabLst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có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ía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r	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ap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le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-35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2000" spc="-2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sa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do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-30" dirty="0">
                <a:solidFill>
                  <a:srgbClr val="585858"/>
                </a:solidFill>
                <a:latin typeface="Cambria"/>
                <a:cs typeface="Cambria"/>
              </a:rPr>
              <a:t>ti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6282" y="2105990"/>
            <a:ext cx="36385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8435" algn="l"/>
                <a:tab pos="2613025" algn="l"/>
                <a:tab pos="3289935" algn="l"/>
              </a:tabLst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st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Ela</a:t>
            </a:r>
            <a:r>
              <a:rPr sz="2000" spc="195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-4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-5" dirty="0">
                <a:solidFill>
                  <a:srgbClr val="585858"/>
                </a:solidFill>
                <a:latin typeface="Cambria"/>
                <a:cs typeface="Cambria"/>
              </a:rPr>
              <a:t>tus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9586" y="2105990"/>
            <a:ext cx="223901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0130" algn="l"/>
                <a:tab pos="1936114" algn="l"/>
              </a:tabLst>
            </a:pP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mismo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600835" algn="l"/>
              </a:tabLst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reflexiones	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4276" y="2411094"/>
            <a:ext cx="395922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  <a:tabLst>
                <a:tab pos="1347470" algn="l"/>
                <a:tab pos="2277110" algn="l"/>
                <a:tab pos="2783205" algn="l"/>
              </a:tabLst>
            </a:pP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esquema	como	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	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siguiente,</a:t>
            </a:r>
            <a:endParaRPr sz="2000">
              <a:latin typeface="Cambria"/>
              <a:cs typeface="Cambria"/>
            </a:endParaRPr>
          </a:p>
          <a:p>
            <a:pPr marR="27940" algn="r">
              <a:lnSpc>
                <a:spcPct val="100000"/>
              </a:lnSpc>
              <a:spcBef>
                <a:spcPts val="5"/>
              </a:spcBef>
              <a:tabLst>
                <a:tab pos="600710" algn="l"/>
              </a:tabLst>
            </a:pP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han	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sido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9586" y="2715844"/>
            <a:ext cx="482917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0064" algn="l"/>
                <a:tab pos="2289810" algn="l"/>
                <a:tab pos="4372610" algn="l"/>
              </a:tabLst>
            </a:pP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160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-4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do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275" dirty="0">
                <a:solidFill>
                  <a:srgbClr val="585858"/>
                </a:solidFill>
                <a:latin typeface="Cambria"/>
                <a:cs typeface="Cambria"/>
              </a:rPr>
              <a:t>“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ma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es”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importantes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definición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Cambria"/>
                <a:cs typeface="Cambria"/>
              </a:rPr>
              <a:t>ti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mismo.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56433" y="4187952"/>
            <a:ext cx="3389629" cy="2600325"/>
            <a:chOff x="2456433" y="4187952"/>
            <a:chExt cx="3389629" cy="260032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1876" y="4206287"/>
              <a:ext cx="506046" cy="5546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7" y="4227576"/>
              <a:ext cx="405384" cy="4632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1479" y="4187952"/>
              <a:ext cx="530351" cy="5913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488" y="4227576"/>
              <a:ext cx="402336" cy="4632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839" y="4575048"/>
              <a:ext cx="530351" cy="5913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8848" y="4614672"/>
              <a:ext cx="402336" cy="4632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60" y="4575048"/>
              <a:ext cx="533400" cy="5913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5567" y="4614672"/>
              <a:ext cx="405384" cy="4632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8200" y="4962144"/>
              <a:ext cx="533400" cy="5913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12207" y="5001768"/>
              <a:ext cx="405384" cy="4632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1479" y="4962144"/>
              <a:ext cx="530351" cy="5913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5488" y="5001768"/>
              <a:ext cx="402336" cy="4632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4839" y="5349240"/>
              <a:ext cx="530351" cy="5913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8848" y="5388864"/>
              <a:ext cx="402336" cy="4632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1560" y="5349240"/>
              <a:ext cx="533400" cy="5913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5567" y="5388864"/>
              <a:ext cx="405384" cy="4632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8200" y="5736336"/>
              <a:ext cx="533400" cy="5913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2207" y="5775960"/>
              <a:ext cx="405384" cy="4632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4063" y="4971288"/>
              <a:ext cx="530351" cy="5882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48072" y="5007864"/>
              <a:ext cx="402336" cy="4632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6239" y="5772912"/>
              <a:ext cx="533400" cy="5882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0248" y="5809488"/>
              <a:ext cx="405384" cy="4632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61560" y="6123432"/>
              <a:ext cx="533400" cy="5913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25567" y="6163056"/>
              <a:ext cx="405384" cy="4632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83736" y="6199630"/>
              <a:ext cx="530351" cy="58826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47744" y="6236208"/>
              <a:ext cx="402336" cy="4632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58183" y="5800344"/>
              <a:ext cx="530351" cy="5882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22191" y="5836920"/>
              <a:ext cx="402336" cy="4632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12663" y="6163054"/>
              <a:ext cx="530351" cy="5882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76672" y="6199632"/>
              <a:ext cx="402336" cy="4632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65447" y="5373624"/>
              <a:ext cx="530351" cy="5882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29455" y="5410200"/>
              <a:ext cx="402336" cy="4632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96255" y="5736336"/>
              <a:ext cx="530351" cy="59131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60263" y="5775960"/>
              <a:ext cx="402336" cy="4632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15711" y="5343144"/>
              <a:ext cx="530351" cy="5882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79719" y="5379720"/>
              <a:ext cx="402336" cy="46329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469133" y="4645152"/>
              <a:ext cx="1727200" cy="810260"/>
            </a:xfrm>
            <a:custGeom>
              <a:avLst/>
              <a:gdLst/>
              <a:ahLst/>
              <a:cxnLst/>
              <a:rect l="l" t="t" r="r" b="b"/>
              <a:pathLst>
                <a:path w="1727200" h="810260">
                  <a:moveTo>
                    <a:pt x="1322070" y="0"/>
                  </a:moveTo>
                  <a:lnTo>
                    <a:pt x="1322070" y="202437"/>
                  </a:lnTo>
                  <a:lnTo>
                    <a:pt x="0" y="202437"/>
                  </a:lnTo>
                  <a:lnTo>
                    <a:pt x="0" y="607314"/>
                  </a:lnTo>
                  <a:lnTo>
                    <a:pt x="1322070" y="607314"/>
                  </a:lnTo>
                  <a:lnTo>
                    <a:pt x="1322070" y="809879"/>
                  </a:lnTo>
                  <a:lnTo>
                    <a:pt x="1726945" y="404875"/>
                  </a:lnTo>
                  <a:lnTo>
                    <a:pt x="1322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69133" y="4645152"/>
              <a:ext cx="1727200" cy="810260"/>
            </a:xfrm>
            <a:custGeom>
              <a:avLst/>
              <a:gdLst/>
              <a:ahLst/>
              <a:cxnLst/>
              <a:rect l="l" t="t" r="r" b="b"/>
              <a:pathLst>
                <a:path w="1727200" h="810260">
                  <a:moveTo>
                    <a:pt x="0" y="202437"/>
                  </a:moveTo>
                  <a:lnTo>
                    <a:pt x="1322070" y="202437"/>
                  </a:lnTo>
                  <a:lnTo>
                    <a:pt x="1322070" y="0"/>
                  </a:lnTo>
                  <a:lnTo>
                    <a:pt x="1726945" y="404875"/>
                  </a:lnTo>
                  <a:lnTo>
                    <a:pt x="1322070" y="809879"/>
                  </a:lnTo>
                  <a:lnTo>
                    <a:pt x="1322070" y="607314"/>
                  </a:lnTo>
                  <a:lnTo>
                    <a:pt x="0" y="607314"/>
                  </a:lnTo>
                  <a:lnTo>
                    <a:pt x="0" y="202437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948177" y="4893309"/>
            <a:ext cx="56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mbria"/>
                <a:cs typeface="Cambria"/>
              </a:rPr>
              <a:t>Input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755004" y="5600877"/>
            <a:ext cx="1752600" cy="835660"/>
            <a:chOff x="5755004" y="5600877"/>
            <a:chExt cx="1752600" cy="835660"/>
          </a:xfrm>
        </p:grpSpPr>
        <p:sp>
          <p:nvSpPr>
            <p:cNvPr id="52" name="object 52"/>
            <p:cNvSpPr/>
            <p:nvPr/>
          </p:nvSpPr>
          <p:spPr>
            <a:xfrm>
              <a:off x="5767704" y="5613577"/>
              <a:ext cx="1727200" cy="810260"/>
            </a:xfrm>
            <a:custGeom>
              <a:avLst/>
              <a:gdLst/>
              <a:ahLst/>
              <a:cxnLst/>
              <a:rect l="l" t="t" r="r" b="b"/>
              <a:pathLst>
                <a:path w="1727200" h="810260">
                  <a:moveTo>
                    <a:pt x="1322070" y="0"/>
                  </a:moveTo>
                  <a:lnTo>
                    <a:pt x="1322070" y="202463"/>
                  </a:lnTo>
                  <a:lnTo>
                    <a:pt x="0" y="202463"/>
                  </a:lnTo>
                  <a:lnTo>
                    <a:pt x="0" y="607402"/>
                  </a:lnTo>
                  <a:lnTo>
                    <a:pt x="1322070" y="607402"/>
                  </a:lnTo>
                  <a:lnTo>
                    <a:pt x="1322070" y="809866"/>
                  </a:lnTo>
                  <a:lnTo>
                    <a:pt x="1726946" y="404926"/>
                  </a:lnTo>
                  <a:lnTo>
                    <a:pt x="1322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67704" y="5613577"/>
              <a:ext cx="1727200" cy="810260"/>
            </a:xfrm>
            <a:custGeom>
              <a:avLst/>
              <a:gdLst/>
              <a:ahLst/>
              <a:cxnLst/>
              <a:rect l="l" t="t" r="r" b="b"/>
              <a:pathLst>
                <a:path w="1727200" h="810260">
                  <a:moveTo>
                    <a:pt x="0" y="202463"/>
                  </a:moveTo>
                  <a:lnTo>
                    <a:pt x="1322070" y="202463"/>
                  </a:lnTo>
                  <a:lnTo>
                    <a:pt x="1322070" y="0"/>
                  </a:lnTo>
                  <a:lnTo>
                    <a:pt x="1726946" y="404926"/>
                  </a:lnTo>
                  <a:lnTo>
                    <a:pt x="1322070" y="809866"/>
                  </a:lnTo>
                  <a:lnTo>
                    <a:pt x="1322070" y="607402"/>
                  </a:lnTo>
                  <a:lnTo>
                    <a:pt x="0" y="607402"/>
                  </a:lnTo>
                  <a:lnTo>
                    <a:pt x="0" y="202463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156452" y="5862015"/>
            <a:ext cx="747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0" dirty="0">
                <a:latin typeface="Cambria"/>
                <a:cs typeface="Cambria"/>
              </a:rPr>
              <a:t>O</a:t>
            </a:r>
            <a:r>
              <a:rPr sz="1800" spc="10" dirty="0">
                <a:latin typeface="Cambria"/>
                <a:cs typeface="Cambria"/>
              </a:rPr>
              <a:t>u</a:t>
            </a:r>
            <a:r>
              <a:rPr sz="1800" spc="-65" dirty="0">
                <a:latin typeface="Cambria"/>
                <a:cs typeface="Cambria"/>
              </a:rPr>
              <a:t>t</a:t>
            </a:r>
            <a:r>
              <a:rPr sz="1800" spc="25" dirty="0">
                <a:latin typeface="Cambria"/>
                <a:cs typeface="Cambria"/>
              </a:rPr>
              <a:t>put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901" y="228536"/>
            <a:ext cx="8201025" cy="6345555"/>
          </a:xfrm>
          <a:custGeom>
            <a:avLst/>
            <a:gdLst/>
            <a:ahLst/>
            <a:cxnLst/>
            <a:rect l="l" t="t" r="r" b="b"/>
            <a:pathLst>
              <a:path w="8201025" h="6345555">
                <a:moveTo>
                  <a:pt x="8200898" y="0"/>
                </a:moveTo>
                <a:lnTo>
                  <a:pt x="0" y="0"/>
                </a:lnTo>
                <a:lnTo>
                  <a:pt x="0" y="6345301"/>
                </a:lnTo>
                <a:lnTo>
                  <a:pt x="8200898" y="6345301"/>
                </a:lnTo>
                <a:lnTo>
                  <a:pt x="82008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3080969"/>
            <a:ext cx="5051425" cy="1350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37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  <a:p>
            <a:pPr marL="386715">
              <a:lnSpc>
                <a:spcPts val="6050"/>
              </a:lnSpc>
            </a:pPr>
            <a:r>
              <a:rPr sz="5400" spc="-7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sz="5400" spc="47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5400" spc="160" dirty="0">
                <a:solidFill>
                  <a:srgbClr val="FFFFFF"/>
                </a:solidFill>
                <a:latin typeface="Cambria"/>
                <a:cs typeface="Cambria"/>
              </a:rPr>
              <a:t>Sociocultu</a:t>
            </a:r>
            <a:r>
              <a:rPr sz="5400" spc="-12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5400" spc="170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5629" y="4521834"/>
            <a:ext cx="5215890" cy="1213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spc="3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600" spc="95" dirty="0">
                <a:solidFill>
                  <a:srgbClr val="FFFFFF"/>
                </a:solidFill>
                <a:latin typeface="Cambria"/>
                <a:cs typeface="Cambria"/>
              </a:rPr>
              <a:t>comunicación </a:t>
            </a:r>
            <a:r>
              <a:rPr sz="2600" spc="120" dirty="0">
                <a:solidFill>
                  <a:srgbClr val="FFFFFF"/>
                </a:solidFill>
                <a:latin typeface="Cambria"/>
                <a:cs typeface="Cambria"/>
              </a:rPr>
              <a:t>como </a:t>
            </a:r>
            <a:r>
              <a:rPr sz="2600" spc="8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creación </a:t>
            </a:r>
            <a:r>
              <a:rPr sz="2600" spc="-5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Cambria"/>
                <a:cs typeface="Cambria"/>
              </a:rPr>
              <a:t>y </a:t>
            </a:r>
            <a:r>
              <a:rPr sz="2600" spc="75" dirty="0">
                <a:solidFill>
                  <a:srgbClr val="FFFFFF"/>
                </a:solidFill>
                <a:latin typeface="Cambria"/>
                <a:cs typeface="Cambria"/>
              </a:rPr>
              <a:t>representación </a:t>
            </a:r>
            <a:r>
              <a:rPr sz="2600" spc="200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2600" spc="8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realidad </a:t>
            </a:r>
            <a:r>
              <a:rPr sz="26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Cambria"/>
                <a:cs typeface="Cambria"/>
              </a:rPr>
              <a:t>social.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3161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50" dirty="0">
                <a:solidFill>
                  <a:srgbClr val="4F81BC"/>
                </a:solidFill>
              </a:rPr>
              <a:t>Socioc</a:t>
            </a:r>
            <a:r>
              <a:rPr sz="3600" spc="175" dirty="0">
                <a:solidFill>
                  <a:srgbClr val="4F81BC"/>
                </a:solidFill>
              </a:rPr>
              <a:t>u</a:t>
            </a:r>
            <a:r>
              <a:rPr sz="3600" spc="-5" dirty="0">
                <a:solidFill>
                  <a:srgbClr val="4F81BC"/>
                </a:solidFill>
              </a:rPr>
              <a:t>lt</a:t>
            </a:r>
            <a:r>
              <a:rPr sz="3600" spc="-25" dirty="0">
                <a:solidFill>
                  <a:srgbClr val="4F81BC"/>
                </a:solidFill>
              </a:rPr>
              <a:t>u</a:t>
            </a:r>
            <a:r>
              <a:rPr sz="3600" spc="-80" dirty="0">
                <a:solidFill>
                  <a:srgbClr val="4F81BC"/>
                </a:solidFill>
              </a:rPr>
              <a:t>r</a:t>
            </a:r>
            <a:r>
              <a:rPr sz="3600" spc="110" dirty="0">
                <a:solidFill>
                  <a:srgbClr val="4F81BC"/>
                </a:solidFill>
              </a:rPr>
              <a:t>al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850006"/>
            <a:ext cx="7008495" cy="2360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Manera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elaboran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nuestros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significados,</a:t>
            </a:r>
            <a:r>
              <a:rPr sz="20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normas,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roles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reglas.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Al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hablar,</a:t>
            </a:r>
            <a:r>
              <a:rPr sz="20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personas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producen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reproducen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cultura.</a:t>
            </a:r>
            <a:endParaRPr sz="2000">
              <a:latin typeface="Cambria"/>
              <a:cs typeface="Cambria"/>
            </a:endParaRPr>
          </a:p>
          <a:p>
            <a:pPr marL="241300" marR="404495" indent="-228600" algn="just">
              <a:lnSpc>
                <a:spcPct val="100000"/>
              </a:lnSpc>
              <a:spcBef>
                <a:spcPts val="1989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Nuestra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visión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realidad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ve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formada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manera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poderosa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hemos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usado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desde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éramos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niños.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4348" y="1603806"/>
            <a:ext cx="5655945" cy="81788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641350" marR="235585" indent="-405765">
              <a:lnSpc>
                <a:spcPct val="100000"/>
              </a:lnSpc>
              <a:spcBef>
                <a:spcPts val="765"/>
              </a:spcBef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simbólico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produce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reproduce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patrones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socioculturales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compartidos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123" y="1597456"/>
            <a:ext cx="2032635" cy="81788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970"/>
              </a:spcBef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8229" y="867155"/>
            <a:ext cx="5655945" cy="11398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2030"/>
              </a:spcBef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sitio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significados,</a:t>
            </a:r>
            <a:r>
              <a:rPr sz="20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roles,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reglas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valores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culturales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elaboran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390" y="867155"/>
            <a:ext cx="2032635" cy="1139825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359410">
              <a:lnSpc>
                <a:spcPct val="100000"/>
              </a:lnSpc>
              <a:spcBef>
                <a:spcPts val="5"/>
              </a:spcBef>
            </a:pP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Interacción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9903" y="2974213"/>
            <a:ext cx="6734175" cy="106426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290195" marR="288925" algn="ctr">
              <a:lnSpc>
                <a:spcPct val="100000"/>
              </a:lnSpc>
              <a:spcBef>
                <a:spcPts val="545"/>
              </a:spcBef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Entender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formas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personas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conjunto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crean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realidades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sus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grupos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sociales,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organizaciones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culturas.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903" y="4369180"/>
            <a:ext cx="6734175" cy="106426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0"/>
              </a:spcBef>
            </a:pP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Gran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parte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mundo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pasa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desapercibido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porque</a:t>
            </a:r>
            <a:endParaRPr sz="2000">
              <a:latin typeface="Cambria"/>
              <a:cs typeface="Cambria"/>
            </a:endParaRPr>
          </a:p>
          <a:p>
            <a:pPr marL="18415" algn="ctr">
              <a:lnSpc>
                <a:spcPct val="100000"/>
              </a:lnSpc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literalmente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reseñable.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8475" y="1981225"/>
            <a:ext cx="7556500" cy="95186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1295"/>
              </a:spcBef>
            </a:pP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2000" spc="13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000" spc="-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idad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ma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pa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endParaRPr sz="2000">
              <a:latin typeface="Cambria"/>
              <a:cs typeface="Cambria"/>
            </a:endParaRPr>
          </a:p>
          <a:p>
            <a:pPr marL="582930">
              <a:lnSpc>
                <a:spcPct val="100000"/>
              </a:lnSpc>
              <a:spcBef>
                <a:spcPts val="5"/>
              </a:spcBef>
            </a:pP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transforma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mediante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proceso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comunicativo”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(Carey)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475" y="4043045"/>
            <a:ext cx="7556500" cy="129286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323850" marR="320675" indent="-1270" algn="ctr">
              <a:lnSpc>
                <a:spcPct val="100000"/>
              </a:lnSpc>
              <a:spcBef>
                <a:spcPts val="1450"/>
              </a:spcBef>
            </a:pP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tradición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sociocultural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ofrece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ayuda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para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suprimir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sistemáticamente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las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diferencias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culturales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existentes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entre </a:t>
            </a:r>
            <a:r>
              <a:rPr sz="2000" spc="-4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75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spc="-1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s”</a:t>
            </a:r>
            <a:r>
              <a:rPr sz="2000" spc="-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0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75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ll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s”</a:t>
            </a:r>
            <a:r>
              <a:rPr sz="20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(G</a:t>
            </a:r>
            <a:r>
              <a:rPr sz="2000" spc="16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ff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5629" y="3339507"/>
            <a:ext cx="5122545" cy="1999614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5400" spc="235" dirty="0"/>
              <a:t>6.Crítica</a:t>
            </a:r>
            <a:endParaRPr sz="5400"/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sz="2600" spc="30" dirty="0"/>
              <a:t>La</a:t>
            </a:r>
            <a:r>
              <a:rPr sz="2600" spc="60" dirty="0"/>
              <a:t> </a:t>
            </a:r>
            <a:r>
              <a:rPr sz="2600" spc="95" dirty="0"/>
              <a:t>comunicación</a:t>
            </a:r>
            <a:r>
              <a:rPr sz="2600" spc="85" dirty="0"/>
              <a:t> </a:t>
            </a:r>
            <a:r>
              <a:rPr sz="2600" spc="120" dirty="0"/>
              <a:t>como</a:t>
            </a:r>
            <a:r>
              <a:rPr sz="2600" spc="80" dirty="0"/>
              <a:t> </a:t>
            </a:r>
            <a:r>
              <a:rPr sz="2600" spc="25" dirty="0"/>
              <a:t>un</a:t>
            </a:r>
            <a:r>
              <a:rPr sz="2600" spc="60" dirty="0"/>
              <a:t> </a:t>
            </a:r>
            <a:r>
              <a:rPr sz="2600" spc="95" dirty="0"/>
              <a:t>desafío </a:t>
            </a:r>
            <a:r>
              <a:rPr sz="2600" spc="-555" dirty="0"/>
              <a:t> </a:t>
            </a:r>
            <a:r>
              <a:rPr sz="2600" spc="70" dirty="0"/>
              <a:t>reflexivo</a:t>
            </a:r>
            <a:r>
              <a:rPr sz="2600" spc="45" dirty="0"/>
              <a:t> </a:t>
            </a:r>
            <a:r>
              <a:rPr sz="2600" spc="70" dirty="0"/>
              <a:t>al</a:t>
            </a:r>
            <a:r>
              <a:rPr sz="2600" spc="80" dirty="0"/>
              <a:t> discurso</a:t>
            </a:r>
            <a:r>
              <a:rPr sz="2600" spc="90" dirty="0"/>
              <a:t> </a:t>
            </a:r>
            <a:r>
              <a:rPr sz="2600" spc="40" dirty="0"/>
              <a:t>injusto.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502107"/>
            <a:ext cx="5709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20" dirty="0">
                <a:solidFill>
                  <a:srgbClr val="4F81BC"/>
                </a:solidFill>
              </a:rPr>
              <a:t>Sha</a:t>
            </a:r>
            <a:r>
              <a:rPr sz="3600" spc="75" dirty="0">
                <a:solidFill>
                  <a:srgbClr val="4F81BC"/>
                </a:solidFill>
              </a:rPr>
              <a:t>nno</a:t>
            </a:r>
            <a:r>
              <a:rPr sz="3600" spc="80" dirty="0">
                <a:solidFill>
                  <a:srgbClr val="4F81BC"/>
                </a:solidFill>
              </a:rPr>
              <a:t>n</a:t>
            </a:r>
            <a:r>
              <a:rPr sz="3600" spc="90" dirty="0">
                <a:solidFill>
                  <a:srgbClr val="4F81BC"/>
                </a:solidFill>
              </a:rPr>
              <a:t> </a:t>
            </a:r>
            <a:r>
              <a:rPr sz="3600" spc="210" dirty="0">
                <a:solidFill>
                  <a:srgbClr val="4F81BC"/>
                </a:solidFill>
              </a:rPr>
              <a:t>y</a:t>
            </a:r>
            <a:r>
              <a:rPr sz="3600" spc="-195" dirty="0">
                <a:solidFill>
                  <a:srgbClr val="4F81BC"/>
                </a:solidFill>
              </a:rPr>
              <a:t> </a:t>
            </a:r>
            <a:r>
              <a:rPr sz="3600" spc="-30" dirty="0">
                <a:solidFill>
                  <a:srgbClr val="4F81BC"/>
                </a:solidFill>
              </a:rPr>
              <a:t>W</a:t>
            </a:r>
            <a:r>
              <a:rPr sz="3600" spc="225" dirty="0">
                <a:solidFill>
                  <a:srgbClr val="4F81BC"/>
                </a:solidFill>
              </a:rPr>
              <a:t>e</a:t>
            </a:r>
            <a:r>
              <a:rPr sz="3600" spc="160" dirty="0">
                <a:solidFill>
                  <a:srgbClr val="4F81BC"/>
                </a:solidFill>
              </a:rPr>
              <a:t>a</a:t>
            </a:r>
            <a:r>
              <a:rPr sz="3600" spc="30" dirty="0">
                <a:solidFill>
                  <a:srgbClr val="4F81BC"/>
                </a:solidFill>
              </a:rPr>
              <a:t>v</a:t>
            </a:r>
            <a:r>
              <a:rPr sz="3600" spc="165" dirty="0">
                <a:solidFill>
                  <a:srgbClr val="4F81BC"/>
                </a:solidFill>
              </a:rPr>
              <a:t>e</a:t>
            </a:r>
            <a:r>
              <a:rPr sz="3600" spc="145" dirty="0">
                <a:solidFill>
                  <a:srgbClr val="4F81BC"/>
                </a:solidFill>
              </a:rPr>
              <a:t>r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-30" dirty="0">
                <a:solidFill>
                  <a:srgbClr val="4F81BC"/>
                </a:solidFill>
              </a:rPr>
              <a:t>(</a:t>
            </a:r>
            <a:r>
              <a:rPr sz="3600" spc="-55" dirty="0">
                <a:solidFill>
                  <a:srgbClr val="4F81BC"/>
                </a:solidFill>
              </a:rPr>
              <a:t>1</a:t>
            </a:r>
            <a:r>
              <a:rPr sz="3600" spc="-45" dirty="0">
                <a:solidFill>
                  <a:srgbClr val="4F81BC"/>
                </a:solidFill>
              </a:rPr>
              <a:t>9</a:t>
            </a:r>
            <a:r>
              <a:rPr sz="3600" spc="-65" dirty="0">
                <a:solidFill>
                  <a:srgbClr val="4F81BC"/>
                </a:solidFill>
              </a:rPr>
              <a:t>4</a:t>
            </a:r>
            <a:r>
              <a:rPr sz="3600" spc="-35" dirty="0">
                <a:solidFill>
                  <a:srgbClr val="4F81BC"/>
                </a:solidFill>
              </a:rPr>
              <a:t>9)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3224" y="1471117"/>
            <a:ext cx="639889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Componentes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cualquier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comunicación,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independientemente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realice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entre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hombres,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instituciones,</a:t>
            </a:r>
            <a:r>
              <a:rPr sz="20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animales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máquinas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556" y="3352253"/>
            <a:ext cx="107632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Fuente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607" y="5207634"/>
            <a:ext cx="7200265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100"/>
              </a:spcBef>
            </a:pPr>
            <a:r>
              <a:rPr sz="1700" spc="90" dirty="0">
                <a:solidFill>
                  <a:srgbClr val="4F81BC"/>
                </a:solidFill>
                <a:latin typeface="Cambria"/>
                <a:cs typeface="Cambria"/>
              </a:rPr>
              <a:t>Modelo</a:t>
            </a:r>
            <a:r>
              <a:rPr sz="1700" spc="3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4F81BC"/>
                </a:solidFill>
                <a:latin typeface="Cambria"/>
                <a:cs typeface="Cambria"/>
              </a:rPr>
              <a:t>que</a:t>
            </a:r>
            <a:r>
              <a:rPr sz="1700" spc="3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4F81BC"/>
                </a:solidFill>
                <a:latin typeface="Cambria"/>
                <a:cs typeface="Cambria"/>
              </a:rPr>
              <a:t>hizo</a:t>
            </a:r>
            <a:r>
              <a:rPr sz="1700" spc="1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más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4F81BC"/>
                </a:solidFill>
                <a:latin typeface="Cambria"/>
                <a:cs typeface="Cambria"/>
              </a:rPr>
              <a:t>explícita</a:t>
            </a:r>
            <a:r>
              <a:rPr sz="1700" spc="6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la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estrategia</a:t>
            </a:r>
            <a:r>
              <a:rPr sz="1700" spc="1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12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endParaRPr sz="1700">
              <a:latin typeface="Cambria"/>
              <a:cs typeface="Cambria"/>
            </a:endParaRPr>
          </a:p>
          <a:p>
            <a:pPr marL="14604" algn="ctr">
              <a:lnSpc>
                <a:spcPts val="1835"/>
              </a:lnSpc>
            </a:pP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seguir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mensaje.</a:t>
            </a:r>
            <a:endParaRPr sz="1700">
              <a:latin typeface="Cambria"/>
              <a:cs typeface="Cambria"/>
            </a:endParaRPr>
          </a:p>
          <a:p>
            <a:pPr algn="ctr">
              <a:lnSpc>
                <a:spcPts val="1835"/>
              </a:lnSpc>
              <a:spcBef>
                <a:spcPts val="1615"/>
              </a:spcBef>
            </a:pPr>
            <a:r>
              <a:rPr sz="1700" spc="120" dirty="0">
                <a:solidFill>
                  <a:srgbClr val="4F81BC"/>
                </a:solidFill>
                <a:latin typeface="Cambria"/>
                <a:cs typeface="Cambria"/>
              </a:rPr>
              <a:t>Cambió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4F81BC"/>
                </a:solidFill>
                <a:latin typeface="Cambria"/>
                <a:cs typeface="Cambria"/>
              </a:rPr>
              <a:t>el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4F81BC"/>
                </a:solidFill>
                <a:latin typeface="Cambria"/>
                <a:cs typeface="Cambria"/>
              </a:rPr>
              <a:t>concepto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12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1700" spc="6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entropía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4F81BC"/>
                </a:solidFill>
                <a:latin typeface="Cambria"/>
                <a:cs typeface="Cambria"/>
              </a:rPr>
              <a:t>así</a:t>
            </a:r>
            <a:r>
              <a:rPr sz="1700" spc="1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4F81BC"/>
                </a:solidFill>
                <a:latin typeface="Cambria"/>
                <a:cs typeface="Cambria"/>
              </a:rPr>
              <a:t>como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la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4F81BC"/>
                </a:solidFill>
                <a:latin typeface="Cambria"/>
                <a:cs typeface="Cambria"/>
              </a:rPr>
              <a:t>visión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12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1700" spc="4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la</a:t>
            </a:r>
            <a:r>
              <a:rPr sz="1700" spc="7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endParaRPr sz="1700">
              <a:latin typeface="Cambria"/>
              <a:cs typeface="Cambria"/>
            </a:endParaRPr>
          </a:p>
          <a:p>
            <a:pPr algn="ctr">
              <a:lnSpc>
                <a:spcPts val="1835"/>
              </a:lnSpc>
            </a:pPr>
            <a:r>
              <a:rPr sz="1700" spc="35" dirty="0">
                <a:solidFill>
                  <a:srgbClr val="4F81BC"/>
                </a:solidFill>
                <a:latin typeface="Cambria"/>
                <a:cs typeface="Cambria"/>
              </a:rPr>
              <a:t>su</a:t>
            </a:r>
            <a:r>
              <a:rPr sz="1700" spc="2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impacto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4F81BC"/>
                </a:solidFill>
                <a:latin typeface="Cambria"/>
                <a:cs typeface="Cambria"/>
              </a:rPr>
              <a:t>en</a:t>
            </a:r>
            <a:r>
              <a:rPr sz="1700" spc="3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4F81BC"/>
                </a:solidFill>
                <a:latin typeface="Cambria"/>
                <a:cs typeface="Cambria"/>
              </a:rPr>
              <a:t>el</a:t>
            </a:r>
            <a:r>
              <a:rPr sz="1700" spc="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conocimiento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700" spc="4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4F81BC"/>
                </a:solidFill>
                <a:latin typeface="Cambria"/>
                <a:cs typeface="Cambria"/>
              </a:rPr>
              <a:t>la</a:t>
            </a:r>
            <a:r>
              <a:rPr sz="1700" spc="3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sociedad</a:t>
            </a:r>
            <a:r>
              <a:rPr sz="1700" spc="100" dirty="0">
                <a:solidFill>
                  <a:srgbClr val="4F81BC"/>
                </a:solidFill>
                <a:latin typeface="Cambria"/>
                <a:cs typeface="Cambria"/>
              </a:rPr>
              <a:t>.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719" y="3348189"/>
            <a:ext cx="128587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315"/>
              </a:spcBef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Mensaje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4290" y="3352253"/>
            <a:ext cx="120078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20"/>
              </a:spcBef>
            </a:pP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Receptor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8514" y="3352253"/>
            <a:ext cx="107632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15"/>
              </a:spcBef>
            </a:pP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Destino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8444" y="3360635"/>
            <a:ext cx="146240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320"/>
              </a:spcBef>
            </a:pP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Transmisor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4719" y="4304626"/>
            <a:ext cx="1285875" cy="56959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320"/>
              </a:spcBef>
            </a:pP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Ruido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16761" y="3568191"/>
            <a:ext cx="393065" cy="118110"/>
          </a:xfrm>
          <a:custGeom>
            <a:avLst/>
            <a:gdLst/>
            <a:ahLst/>
            <a:cxnLst/>
            <a:rect l="l" t="t" r="r" b="b"/>
            <a:pathLst>
              <a:path w="393064" h="118110">
                <a:moveTo>
                  <a:pt x="342482" y="58991"/>
                </a:moveTo>
                <a:lnTo>
                  <a:pt x="285114" y="92456"/>
                </a:lnTo>
                <a:lnTo>
                  <a:pt x="279145" y="96012"/>
                </a:lnTo>
                <a:lnTo>
                  <a:pt x="277113" y="103759"/>
                </a:lnTo>
                <a:lnTo>
                  <a:pt x="280543" y="109855"/>
                </a:lnTo>
                <a:lnTo>
                  <a:pt x="284099" y="115824"/>
                </a:lnTo>
                <a:lnTo>
                  <a:pt x="291845" y="117856"/>
                </a:lnTo>
                <a:lnTo>
                  <a:pt x="297941" y="114427"/>
                </a:lnTo>
                <a:lnTo>
                  <a:pt x="371199" y="71628"/>
                </a:lnTo>
                <a:lnTo>
                  <a:pt x="367791" y="71628"/>
                </a:lnTo>
                <a:lnTo>
                  <a:pt x="367791" y="69977"/>
                </a:lnTo>
                <a:lnTo>
                  <a:pt x="361314" y="69977"/>
                </a:lnTo>
                <a:lnTo>
                  <a:pt x="342482" y="58991"/>
                </a:lnTo>
                <a:close/>
              </a:path>
              <a:path w="393064" h="118110">
                <a:moveTo>
                  <a:pt x="320602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320820" y="71628"/>
                </a:lnTo>
                <a:lnTo>
                  <a:pt x="342482" y="58991"/>
                </a:lnTo>
                <a:lnTo>
                  <a:pt x="320602" y="46228"/>
                </a:lnTo>
                <a:close/>
              </a:path>
              <a:path w="393064" h="118110">
                <a:moveTo>
                  <a:pt x="371149" y="46228"/>
                </a:moveTo>
                <a:lnTo>
                  <a:pt x="367791" y="46228"/>
                </a:lnTo>
                <a:lnTo>
                  <a:pt x="367791" y="71628"/>
                </a:lnTo>
                <a:lnTo>
                  <a:pt x="371199" y="71628"/>
                </a:lnTo>
                <a:lnTo>
                  <a:pt x="392938" y="58928"/>
                </a:lnTo>
                <a:lnTo>
                  <a:pt x="371149" y="46228"/>
                </a:lnTo>
                <a:close/>
              </a:path>
              <a:path w="393064" h="118110">
                <a:moveTo>
                  <a:pt x="361314" y="48006"/>
                </a:moveTo>
                <a:lnTo>
                  <a:pt x="342482" y="58991"/>
                </a:lnTo>
                <a:lnTo>
                  <a:pt x="361314" y="69977"/>
                </a:lnTo>
                <a:lnTo>
                  <a:pt x="361314" y="48006"/>
                </a:lnTo>
                <a:close/>
              </a:path>
              <a:path w="393064" h="118110">
                <a:moveTo>
                  <a:pt x="367791" y="48006"/>
                </a:moveTo>
                <a:lnTo>
                  <a:pt x="361314" y="48006"/>
                </a:lnTo>
                <a:lnTo>
                  <a:pt x="361314" y="69977"/>
                </a:lnTo>
                <a:lnTo>
                  <a:pt x="367791" y="69977"/>
                </a:lnTo>
                <a:lnTo>
                  <a:pt x="367791" y="48006"/>
                </a:lnTo>
                <a:close/>
              </a:path>
              <a:path w="393064" h="118110">
                <a:moveTo>
                  <a:pt x="291845" y="0"/>
                </a:moveTo>
                <a:lnTo>
                  <a:pt x="284099" y="2032"/>
                </a:lnTo>
                <a:lnTo>
                  <a:pt x="280543" y="8128"/>
                </a:lnTo>
                <a:lnTo>
                  <a:pt x="277113" y="14224"/>
                </a:lnTo>
                <a:lnTo>
                  <a:pt x="279145" y="21971"/>
                </a:lnTo>
                <a:lnTo>
                  <a:pt x="285114" y="25527"/>
                </a:lnTo>
                <a:lnTo>
                  <a:pt x="342482" y="58991"/>
                </a:lnTo>
                <a:lnTo>
                  <a:pt x="361314" y="48006"/>
                </a:lnTo>
                <a:lnTo>
                  <a:pt x="367791" y="48006"/>
                </a:lnTo>
                <a:lnTo>
                  <a:pt x="367791" y="46228"/>
                </a:lnTo>
                <a:lnTo>
                  <a:pt x="371149" y="46228"/>
                </a:lnTo>
                <a:lnTo>
                  <a:pt x="29184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6060" y="3568191"/>
            <a:ext cx="393065" cy="118110"/>
          </a:xfrm>
          <a:custGeom>
            <a:avLst/>
            <a:gdLst/>
            <a:ahLst/>
            <a:cxnLst/>
            <a:rect l="l" t="t" r="r" b="b"/>
            <a:pathLst>
              <a:path w="393064" h="118110">
                <a:moveTo>
                  <a:pt x="342482" y="58991"/>
                </a:moveTo>
                <a:lnTo>
                  <a:pt x="285114" y="92456"/>
                </a:lnTo>
                <a:lnTo>
                  <a:pt x="279146" y="96012"/>
                </a:lnTo>
                <a:lnTo>
                  <a:pt x="277113" y="103759"/>
                </a:lnTo>
                <a:lnTo>
                  <a:pt x="280542" y="109855"/>
                </a:lnTo>
                <a:lnTo>
                  <a:pt x="284099" y="115824"/>
                </a:lnTo>
                <a:lnTo>
                  <a:pt x="291846" y="117856"/>
                </a:lnTo>
                <a:lnTo>
                  <a:pt x="297941" y="114427"/>
                </a:lnTo>
                <a:lnTo>
                  <a:pt x="371199" y="71628"/>
                </a:lnTo>
                <a:lnTo>
                  <a:pt x="367791" y="71628"/>
                </a:lnTo>
                <a:lnTo>
                  <a:pt x="367791" y="69977"/>
                </a:lnTo>
                <a:lnTo>
                  <a:pt x="361314" y="69977"/>
                </a:lnTo>
                <a:lnTo>
                  <a:pt x="342482" y="58991"/>
                </a:lnTo>
                <a:close/>
              </a:path>
              <a:path w="393064" h="118110">
                <a:moveTo>
                  <a:pt x="320602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320820" y="71628"/>
                </a:lnTo>
                <a:lnTo>
                  <a:pt x="342482" y="58991"/>
                </a:lnTo>
                <a:lnTo>
                  <a:pt x="320602" y="46228"/>
                </a:lnTo>
                <a:close/>
              </a:path>
              <a:path w="393064" h="118110">
                <a:moveTo>
                  <a:pt x="371149" y="46228"/>
                </a:moveTo>
                <a:lnTo>
                  <a:pt x="367791" y="46228"/>
                </a:lnTo>
                <a:lnTo>
                  <a:pt x="367791" y="71628"/>
                </a:lnTo>
                <a:lnTo>
                  <a:pt x="371199" y="71628"/>
                </a:lnTo>
                <a:lnTo>
                  <a:pt x="392938" y="58928"/>
                </a:lnTo>
                <a:lnTo>
                  <a:pt x="371149" y="46228"/>
                </a:lnTo>
                <a:close/>
              </a:path>
              <a:path w="393064" h="118110">
                <a:moveTo>
                  <a:pt x="361314" y="48006"/>
                </a:moveTo>
                <a:lnTo>
                  <a:pt x="342482" y="58991"/>
                </a:lnTo>
                <a:lnTo>
                  <a:pt x="361314" y="69977"/>
                </a:lnTo>
                <a:lnTo>
                  <a:pt x="361314" y="48006"/>
                </a:lnTo>
                <a:close/>
              </a:path>
              <a:path w="393064" h="118110">
                <a:moveTo>
                  <a:pt x="367791" y="48006"/>
                </a:moveTo>
                <a:lnTo>
                  <a:pt x="361314" y="48006"/>
                </a:lnTo>
                <a:lnTo>
                  <a:pt x="361314" y="69977"/>
                </a:lnTo>
                <a:lnTo>
                  <a:pt x="367791" y="69977"/>
                </a:lnTo>
                <a:lnTo>
                  <a:pt x="367791" y="48006"/>
                </a:lnTo>
                <a:close/>
              </a:path>
              <a:path w="393064" h="118110">
                <a:moveTo>
                  <a:pt x="291846" y="0"/>
                </a:moveTo>
                <a:lnTo>
                  <a:pt x="284099" y="2032"/>
                </a:lnTo>
                <a:lnTo>
                  <a:pt x="280542" y="8128"/>
                </a:lnTo>
                <a:lnTo>
                  <a:pt x="277113" y="14224"/>
                </a:lnTo>
                <a:lnTo>
                  <a:pt x="279146" y="21971"/>
                </a:lnTo>
                <a:lnTo>
                  <a:pt x="285114" y="25527"/>
                </a:lnTo>
                <a:lnTo>
                  <a:pt x="342482" y="58991"/>
                </a:lnTo>
                <a:lnTo>
                  <a:pt x="361314" y="48006"/>
                </a:lnTo>
                <a:lnTo>
                  <a:pt x="367791" y="48006"/>
                </a:lnTo>
                <a:lnTo>
                  <a:pt x="367791" y="46228"/>
                </a:lnTo>
                <a:lnTo>
                  <a:pt x="371149" y="46228"/>
                </a:lnTo>
                <a:lnTo>
                  <a:pt x="2918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0542" y="3568191"/>
            <a:ext cx="393065" cy="118110"/>
          </a:xfrm>
          <a:custGeom>
            <a:avLst/>
            <a:gdLst/>
            <a:ahLst/>
            <a:cxnLst/>
            <a:rect l="l" t="t" r="r" b="b"/>
            <a:pathLst>
              <a:path w="393064" h="118110">
                <a:moveTo>
                  <a:pt x="342609" y="58991"/>
                </a:moveTo>
                <a:lnTo>
                  <a:pt x="279146" y="96012"/>
                </a:lnTo>
                <a:lnTo>
                  <a:pt x="277114" y="103759"/>
                </a:lnTo>
                <a:lnTo>
                  <a:pt x="280670" y="109855"/>
                </a:lnTo>
                <a:lnTo>
                  <a:pt x="284099" y="115824"/>
                </a:lnTo>
                <a:lnTo>
                  <a:pt x="291973" y="117856"/>
                </a:lnTo>
                <a:lnTo>
                  <a:pt x="371199" y="71628"/>
                </a:lnTo>
                <a:lnTo>
                  <a:pt x="367792" y="71628"/>
                </a:lnTo>
                <a:lnTo>
                  <a:pt x="367792" y="69977"/>
                </a:lnTo>
                <a:lnTo>
                  <a:pt x="361442" y="69977"/>
                </a:lnTo>
                <a:lnTo>
                  <a:pt x="342609" y="58991"/>
                </a:lnTo>
                <a:close/>
              </a:path>
              <a:path w="393064" h="118110">
                <a:moveTo>
                  <a:pt x="320729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320947" y="71628"/>
                </a:lnTo>
                <a:lnTo>
                  <a:pt x="342609" y="58991"/>
                </a:lnTo>
                <a:lnTo>
                  <a:pt x="320729" y="46228"/>
                </a:lnTo>
                <a:close/>
              </a:path>
              <a:path w="393064" h="118110">
                <a:moveTo>
                  <a:pt x="371149" y="46228"/>
                </a:moveTo>
                <a:lnTo>
                  <a:pt x="367792" y="46228"/>
                </a:lnTo>
                <a:lnTo>
                  <a:pt x="367792" y="71628"/>
                </a:lnTo>
                <a:lnTo>
                  <a:pt x="371199" y="71628"/>
                </a:lnTo>
                <a:lnTo>
                  <a:pt x="392938" y="58928"/>
                </a:lnTo>
                <a:lnTo>
                  <a:pt x="371149" y="46228"/>
                </a:lnTo>
                <a:close/>
              </a:path>
              <a:path w="393064" h="118110">
                <a:moveTo>
                  <a:pt x="361442" y="48006"/>
                </a:moveTo>
                <a:lnTo>
                  <a:pt x="342609" y="58991"/>
                </a:lnTo>
                <a:lnTo>
                  <a:pt x="361442" y="69977"/>
                </a:lnTo>
                <a:lnTo>
                  <a:pt x="361442" y="48006"/>
                </a:lnTo>
                <a:close/>
              </a:path>
              <a:path w="393064" h="118110">
                <a:moveTo>
                  <a:pt x="367792" y="48006"/>
                </a:moveTo>
                <a:lnTo>
                  <a:pt x="361442" y="48006"/>
                </a:lnTo>
                <a:lnTo>
                  <a:pt x="361442" y="69977"/>
                </a:lnTo>
                <a:lnTo>
                  <a:pt x="367792" y="69977"/>
                </a:lnTo>
                <a:lnTo>
                  <a:pt x="367792" y="48006"/>
                </a:lnTo>
                <a:close/>
              </a:path>
              <a:path w="393064" h="118110">
                <a:moveTo>
                  <a:pt x="291973" y="0"/>
                </a:moveTo>
                <a:lnTo>
                  <a:pt x="284099" y="2032"/>
                </a:lnTo>
                <a:lnTo>
                  <a:pt x="280670" y="8128"/>
                </a:lnTo>
                <a:lnTo>
                  <a:pt x="277114" y="14224"/>
                </a:lnTo>
                <a:lnTo>
                  <a:pt x="279146" y="21971"/>
                </a:lnTo>
                <a:lnTo>
                  <a:pt x="342609" y="58991"/>
                </a:lnTo>
                <a:lnTo>
                  <a:pt x="361442" y="48006"/>
                </a:lnTo>
                <a:lnTo>
                  <a:pt x="367792" y="48006"/>
                </a:lnTo>
                <a:lnTo>
                  <a:pt x="367792" y="46228"/>
                </a:lnTo>
                <a:lnTo>
                  <a:pt x="371149" y="46228"/>
                </a:lnTo>
                <a:lnTo>
                  <a:pt x="297942" y="3556"/>
                </a:lnTo>
                <a:lnTo>
                  <a:pt x="29197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7945" y="3556127"/>
            <a:ext cx="393065" cy="118110"/>
          </a:xfrm>
          <a:custGeom>
            <a:avLst/>
            <a:gdLst/>
            <a:ahLst/>
            <a:cxnLst/>
            <a:rect l="l" t="t" r="r" b="b"/>
            <a:pathLst>
              <a:path w="393065" h="118110">
                <a:moveTo>
                  <a:pt x="342609" y="58991"/>
                </a:moveTo>
                <a:lnTo>
                  <a:pt x="279146" y="96012"/>
                </a:lnTo>
                <a:lnTo>
                  <a:pt x="277113" y="103759"/>
                </a:lnTo>
                <a:lnTo>
                  <a:pt x="280670" y="109855"/>
                </a:lnTo>
                <a:lnTo>
                  <a:pt x="284225" y="115824"/>
                </a:lnTo>
                <a:lnTo>
                  <a:pt x="291973" y="117856"/>
                </a:lnTo>
                <a:lnTo>
                  <a:pt x="298069" y="114427"/>
                </a:lnTo>
                <a:lnTo>
                  <a:pt x="371326" y="71628"/>
                </a:lnTo>
                <a:lnTo>
                  <a:pt x="367792" y="71628"/>
                </a:lnTo>
                <a:lnTo>
                  <a:pt x="367792" y="69977"/>
                </a:lnTo>
                <a:lnTo>
                  <a:pt x="361442" y="69977"/>
                </a:lnTo>
                <a:lnTo>
                  <a:pt x="342609" y="58991"/>
                </a:lnTo>
                <a:close/>
              </a:path>
              <a:path w="393065" h="118110">
                <a:moveTo>
                  <a:pt x="320729" y="46227"/>
                </a:moveTo>
                <a:lnTo>
                  <a:pt x="0" y="46227"/>
                </a:lnTo>
                <a:lnTo>
                  <a:pt x="0" y="71628"/>
                </a:lnTo>
                <a:lnTo>
                  <a:pt x="320947" y="71628"/>
                </a:lnTo>
                <a:lnTo>
                  <a:pt x="342609" y="58991"/>
                </a:lnTo>
                <a:lnTo>
                  <a:pt x="320729" y="46227"/>
                </a:lnTo>
                <a:close/>
              </a:path>
              <a:path w="393065" h="118110">
                <a:moveTo>
                  <a:pt x="371276" y="46227"/>
                </a:moveTo>
                <a:lnTo>
                  <a:pt x="367792" y="46227"/>
                </a:lnTo>
                <a:lnTo>
                  <a:pt x="367792" y="71628"/>
                </a:lnTo>
                <a:lnTo>
                  <a:pt x="371326" y="71628"/>
                </a:lnTo>
                <a:lnTo>
                  <a:pt x="393064" y="58928"/>
                </a:lnTo>
                <a:lnTo>
                  <a:pt x="371276" y="46227"/>
                </a:lnTo>
                <a:close/>
              </a:path>
              <a:path w="393065" h="118110">
                <a:moveTo>
                  <a:pt x="361442" y="48006"/>
                </a:moveTo>
                <a:lnTo>
                  <a:pt x="342609" y="58991"/>
                </a:lnTo>
                <a:lnTo>
                  <a:pt x="361442" y="69977"/>
                </a:lnTo>
                <a:lnTo>
                  <a:pt x="361442" y="48006"/>
                </a:lnTo>
                <a:close/>
              </a:path>
              <a:path w="393065" h="118110">
                <a:moveTo>
                  <a:pt x="367792" y="48006"/>
                </a:moveTo>
                <a:lnTo>
                  <a:pt x="361442" y="48006"/>
                </a:lnTo>
                <a:lnTo>
                  <a:pt x="361442" y="69977"/>
                </a:lnTo>
                <a:lnTo>
                  <a:pt x="367792" y="69977"/>
                </a:lnTo>
                <a:lnTo>
                  <a:pt x="367792" y="48006"/>
                </a:lnTo>
                <a:close/>
              </a:path>
              <a:path w="393065" h="118110">
                <a:moveTo>
                  <a:pt x="291973" y="0"/>
                </a:moveTo>
                <a:lnTo>
                  <a:pt x="284225" y="2032"/>
                </a:lnTo>
                <a:lnTo>
                  <a:pt x="277113" y="14224"/>
                </a:lnTo>
                <a:lnTo>
                  <a:pt x="279146" y="21971"/>
                </a:lnTo>
                <a:lnTo>
                  <a:pt x="342609" y="58991"/>
                </a:lnTo>
                <a:lnTo>
                  <a:pt x="361442" y="48006"/>
                </a:lnTo>
                <a:lnTo>
                  <a:pt x="367792" y="48006"/>
                </a:lnTo>
                <a:lnTo>
                  <a:pt x="367792" y="46227"/>
                </a:lnTo>
                <a:lnTo>
                  <a:pt x="371276" y="46227"/>
                </a:lnTo>
                <a:lnTo>
                  <a:pt x="29197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7930" y="3939159"/>
            <a:ext cx="118110" cy="320040"/>
          </a:xfrm>
          <a:custGeom>
            <a:avLst/>
            <a:gdLst/>
            <a:ahLst/>
            <a:cxnLst/>
            <a:rect l="l" t="t" r="r" b="b"/>
            <a:pathLst>
              <a:path w="118110" h="320039">
                <a:moveTo>
                  <a:pt x="58928" y="50219"/>
                </a:moveTo>
                <a:lnTo>
                  <a:pt x="46228" y="71990"/>
                </a:lnTo>
                <a:lnTo>
                  <a:pt x="46228" y="319786"/>
                </a:lnTo>
                <a:lnTo>
                  <a:pt x="71628" y="319786"/>
                </a:lnTo>
                <a:lnTo>
                  <a:pt x="71628" y="71990"/>
                </a:lnTo>
                <a:lnTo>
                  <a:pt x="58928" y="50219"/>
                </a:lnTo>
                <a:close/>
              </a:path>
              <a:path w="118110" h="320039">
                <a:moveTo>
                  <a:pt x="58928" y="0"/>
                </a:moveTo>
                <a:lnTo>
                  <a:pt x="3556" y="94996"/>
                </a:lnTo>
                <a:lnTo>
                  <a:pt x="0" y="100965"/>
                </a:lnTo>
                <a:lnTo>
                  <a:pt x="2032" y="108839"/>
                </a:lnTo>
                <a:lnTo>
                  <a:pt x="8128" y="112268"/>
                </a:lnTo>
                <a:lnTo>
                  <a:pt x="14097" y="115824"/>
                </a:lnTo>
                <a:lnTo>
                  <a:pt x="21844" y="113792"/>
                </a:lnTo>
                <a:lnTo>
                  <a:pt x="46227" y="71990"/>
                </a:lnTo>
                <a:lnTo>
                  <a:pt x="46228" y="25146"/>
                </a:lnTo>
                <a:lnTo>
                  <a:pt x="73585" y="25146"/>
                </a:lnTo>
                <a:lnTo>
                  <a:pt x="58928" y="0"/>
                </a:lnTo>
                <a:close/>
              </a:path>
              <a:path w="118110" h="320039">
                <a:moveTo>
                  <a:pt x="73585" y="25146"/>
                </a:moveTo>
                <a:lnTo>
                  <a:pt x="71628" y="25146"/>
                </a:lnTo>
                <a:lnTo>
                  <a:pt x="71628" y="71990"/>
                </a:lnTo>
                <a:lnTo>
                  <a:pt x="92456" y="107696"/>
                </a:lnTo>
                <a:lnTo>
                  <a:pt x="95885" y="113792"/>
                </a:lnTo>
                <a:lnTo>
                  <a:pt x="103759" y="115824"/>
                </a:lnTo>
                <a:lnTo>
                  <a:pt x="109728" y="112268"/>
                </a:lnTo>
                <a:lnTo>
                  <a:pt x="115824" y="108839"/>
                </a:lnTo>
                <a:lnTo>
                  <a:pt x="117856" y="100965"/>
                </a:lnTo>
                <a:lnTo>
                  <a:pt x="114300" y="94996"/>
                </a:lnTo>
                <a:lnTo>
                  <a:pt x="73585" y="25146"/>
                </a:lnTo>
                <a:close/>
              </a:path>
              <a:path w="118110" h="320039">
                <a:moveTo>
                  <a:pt x="71628" y="25146"/>
                </a:moveTo>
                <a:lnTo>
                  <a:pt x="46228" y="25146"/>
                </a:lnTo>
                <a:lnTo>
                  <a:pt x="46228" y="71990"/>
                </a:lnTo>
                <a:lnTo>
                  <a:pt x="58928" y="50219"/>
                </a:lnTo>
                <a:lnTo>
                  <a:pt x="48006" y="31496"/>
                </a:lnTo>
                <a:lnTo>
                  <a:pt x="71628" y="31496"/>
                </a:lnTo>
                <a:lnTo>
                  <a:pt x="71628" y="25146"/>
                </a:lnTo>
                <a:close/>
              </a:path>
              <a:path w="118110" h="320039">
                <a:moveTo>
                  <a:pt x="71628" y="31496"/>
                </a:moveTo>
                <a:lnTo>
                  <a:pt x="69850" y="31496"/>
                </a:lnTo>
                <a:lnTo>
                  <a:pt x="58928" y="50219"/>
                </a:lnTo>
                <a:lnTo>
                  <a:pt x="71628" y="71990"/>
                </a:lnTo>
                <a:lnTo>
                  <a:pt x="71628" y="31496"/>
                </a:lnTo>
                <a:close/>
              </a:path>
              <a:path w="118110" h="320039">
                <a:moveTo>
                  <a:pt x="69850" y="31496"/>
                </a:moveTo>
                <a:lnTo>
                  <a:pt x="48006" y="31496"/>
                </a:lnTo>
                <a:lnTo>
                  <a:pt x="58928" y="50219"/>
                </a:lnTo>
                <a:lnTo>
                  <a:pt x="69850" y="314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0261" y="790193"/>
            <a:ext cx="2134235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29235">
              <a:lnSpc>
                <a:spcPct val="100000"/>
              </a:lnSpc>
              <a:spcBef>
                <a:spcPts val="95"/>
              </a:spcBef>
              <a:buClr>
                <a:srgbClr val="9BBA58"/>
              </a:buClr>
              <a:buSzPct val="73684"/>
              <a:buFont typeface="Wingdings"/>
              <a:buChar char=""/>
              <a:tabLst>
                <a:tab pos="247650" algn="l"/>
              </a:tabLst>
            </a:pP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Max</a:t>
            </a:r>
            <a:r>
              <a:rPr sz="19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Horkheimer</a:t>
            </a:r>
            <a:endParaRPr sz="1900">
              <a:latin typeface="Cambria"/>
              <a:cs typeface="Cambria"/>
            </a:endParaRPr>
          </a:p>
          <a:p>
            <a:pPr marL="259079" indent="-229235">
              <a:lnSpc>
                <a:spcPct val="100000"/>
              </a:lnSpc>
              <a:spcBef>
                <a:spcPts val="1535"/>
              </a:spcBef>
              <a:buClr>
                <a:srgbClr val="9BBA58"/>
              </a:buClr>
              <a:buSzPct val="73684"/>
              <a:buFont typeface="Wingdings"/>
              <a:buChar char=""/>
              <a:tabLst>
                <a:tab pos="259715" algn="l"/>
              </a:tabLst>
            </a:pP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Theodor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Adorno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40"/>
              </a:spcBef>
              <a:buClr>
                <a:srgbClr val="9BBA58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Herbert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Marcuse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4972" y="3118916"/>
            <a:ext cx="5772785" cy="80454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58750" marR="152400" indent="128270">
              <a:lnSpc>
                <a:spcPct val="100000"/>
              </a:lnSpc>
              <a:spcBef>
                <a:spcPts val="840"/>
              </a:spcBef>
            </a:pPr>
            <a:r>
              <a:rPr sz="1900" spc="165" dirty="0">
                <a:solidFill>
                  <a:srgbClr val="585858"/>
                </a:solidFill>
                <a:latin typeface="Cambria"/>
                <a:cs typeface="Cambria"/>
              </a:rPr>
              <a:t>“Se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ha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caracterizado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toda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historia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previa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por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distribución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0" dirty="0">
                <a:solidFill>
                  <a:srgbClr val="585858"/>
                </a:solidFill>
                <a:latin typeface="Cambria"/>
                <a:cs typeface="Cambria"/>
              </a:rPr>
              <a:t>injusta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sufrimiento”</a:t>
            </a:r>
            <a:r>
              <a:rPr sz="19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0" dirty="0">
                <a:solidFill>
                  <a:srgbClr val="585858"/>
                </a:solidFill>
                <a:latin typeface="Cambria"/>
                <a:cs typeface="Cambria"/>
              </a:rPr>
              <a:t>(Torpey)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4972" y="1196860"/>
            <a:ext cx="1584960" cy="635635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87020" marR="179705" indent="-97790">
              <a:lnSpc>
                <a:spcPts val="2060"/>
              </a:lnSpc>
              <a:spcBef>
                <a:spcPts val="409"/>
              </a:spcBef>
            </a:pP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Escuela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1900" spc="-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Frankfurt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597" y="4559058"/>
            <a:ext cx="7776209" cy="116078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80340" marR="173355" algn="ctr">
              <a:lnSpc>
                <a:spcPct val="90200"/>
              </a:lnSpc>
              <a:spcBef>
                <a:spcPts val="409"/>
              </a:spcBef>
            </a:pP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Proporcionaron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análisis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serio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discrepancias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entre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valores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humanistas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proclamaban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dirigentes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políticos,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concentraciones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abusos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0" dirty="0">
                <a:solidFill>
                  <a:srgbClr val="585858"/>
                </a:solidFill>
                <a:latin typeface="Cambria"/>
                <a:cs typeface="Cambria"/>
              </a:rPr>
              <a:t>injustos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poder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convertían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esos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valores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mitos.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3707" y="639572"/>
            <a:ext cx="274320" cy="1598930"/>
          </a:xfrm>
          <a:custGeom>
            <a:avLst/>
            <a:gdLst/>
            <a:ahLst/>
            <a:cxnLst/>
            <a:rect l="l" t="t" r="r" b="b"/>
            <a:pathLst>
              <a:path w="274320" h="1598930">
                <a:moveTo>
                  <a:pt x="274066" y="1598802"/>
                </a:moveTo>
                <a:lnTo>
                  <a:pt x="220722" y="1597017"/>
                </a:lnTo>
                <a:lnTo>
                  <a:pt x="177165" y="1592135"/>
                </a:lnTo>
                <a:lnTo>
                  <a:pt x="147800" y="1584872"/>
                </a:lnTo>
                <a:lnTo>
                  <a:pt x="137032" y="1575942"/>
                </a:lnTo>
                <a:lnTo>
                  <a:pt x="137032" y="822198"/>
                </a:lnTo>
                <a:lnTo>
                  <a:pt x="126265" y="813321"/>
                </a:lnTo>
                <a:lnTo>
                  <a:pt x="96901" y="806053"/>
                </a:lnTo>
                <a:lnTo>
                  <a:pt x="53343" y="801141"/>
                </a:lnTo>
                <a:lnTo>
                  <a:pt x="0" y="799338"/>
                </a:lnTo>
                <a:lnTo>
                  <a:pt x="53343" y="797554"/>
                </a:lnTo>
                <a:lnTo>
                  <a:pt x="96901" y="792686"/>
                </a:lnTo>
                <a:lnTo>
                  <a:pt x="126265" y="785461"/>
                </a:lnTo>
                <a:lnTo>
                  <a:pt x="137032" y="776604"/>
                </a:lnTo>
                <a:lnTo>
                  <a:pt x="137032" y="22860"/>
                </a:lnTo>
                <a:lnTo>
                  <a:pt x="147800" y="13930"/>
                </a:lnTo>
                <a:lnTo>
                  <a:pt x="177164" y="6667"/>
                </a:lnTo>
                <a:lnTo>
                  <a:pt x="220722" y="1785"/>
                </a:lnTo>
                <a:lnTo>
                  <a:pt x="27406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1809" y="2494152"/>
            <a:ext cx="363855" cy="557530"/>
          </a:xfrm>
          <a:custGeom>
            <a:avLst/>
            <a:gdLst/>
            <a:ahLst/>
            <a:cxnLst/>
            <a:rect l="l" t="t" r="r" b="b"/>
            <a:pathLst>
              <a:path w="363854" h="557530">
                <a:moveTo>
                  <a:pt x="0" y="375666"/>
                </a:moveTo>
                <a:lnTo>
                  <a:pt x="90931" y="375666"/>
                </a:lnTo>
                <a:lnTo>
                  <a:pt x="90931" y="0"/>
                </a:lnTo>
                <a:lnTo>
                  <a:pt x="272668" y="0"/>
                </a:lnTo>
                <a:lnTo>
                  <a:pt x="272668" y="375666"/>
                </a:lnTo>
                <a:lnTo>
                  <a:pt x="363474" y="375666"/>
                </a:lnTo>
                <a:lnTo>
                  <a:pt x="181737" y="557402"/>
                </a:lnTo>
                <a:lnTo>
                  <a:pt x="0" y="375666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309109" y="3989070"/>
            <a:ext cx="389255" cy="582930"/>
            <a:chOff x="4309109" y="3989070"/>
            <a:chExt cx="389255" cy="582930"/>
          </a:xfrm>
        </p:grpSpPr>
        <p:sp>
          <p:nvSpPr>
            <p:cNvPr id="11" name="object 11"/>
            <p:cNvSpPr/>
            <p:nvPr/>
          </p:nvSpPr>
          <p:spPr>
            <a:xfrm>
              <a:off x="4321809" y="4001770"/>
              <a:ext cx="363855" cy="557530"/>
            </a:xfrm>
            <a:custGeom>
              <a:avLst/>
              <a:gdLst/>
              <a:ahLst/>
              <a:cxnLst/>
              <a:rect l="l" t="t" r="r" b="b"/>
              <a:pathLst>
                <a:path w="363854" h="557529">
                  <a:moveTo>
                    <a:pt x="272668" y="0"/>
                  </a:moveTo>
                  <a:lnTo>
                    <a:pt x="90931" y="0"/>
                  </a:lnTo>
                  <a:lnTo>
                    <a:pt x="90931" y="375538"/>
                  </a:lnTo>
                  <a:lnTo>
                    <a:pt x="0" y="375538"/>
                  </a:lnTo>
                  <a:lnTo>
                    <a:pt x="181737" y="557275"/>
                  </a:lnTo>
                  <a:lnTo>
                    <a:pt x="363474" y="375538"/>
                  </a:lnTo>
                  <a:lnTo>
                    <a:pt x="272668" y="375538"/>
                  </a:lnTo>
                  <a:lnTo>
                    <a:pt x="272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1809" y="4001770"/>
              <a:ext cx="363855" cy="557530"/>
            </a:xfrm>
            <a:custGeom>
              <a:avLst/>
              <a:gdLst/>
              <a:ahLst/>
              <a:cxnLst/>
              <a:rect l="l" t="t" r="r" b="b"/>
              <a:pathLst>
                <a:path w="363854" h="557529">
                  <a:moveTo>
                    <a:pt x="0" y="375538"/>
                  </a:moveTo>
                  <a:lnTo>
                    <a:pt x="90931" y="375538"/>
                  </a:lnTo>
                  <a:lnTo>
                    <a:pt x="90931" y="0"/>
                  </a:lnTo>
                  <a:lnTo>
                    <a:pt x="272668" y="0"/>
                  </a:lnTo>
                  <a:lnTo>
                    <a:pt x="272668" y="375538"/>
                  </a:lnTo>
                  <a:lnTo>
                    <a:pt x="363474" y="375538"/>
                  </a:lnTo>
                  <a:lnTo>
                    <a:pt x="181737" y="557275"/>
                  </a:lnTo>
                  <a:lnTo>
                    <a:pt x="0" y="375538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44" y="1657045"/>
            <a:ext cx="6736080" cy="1129665"/>
          </a:xfrm>
          <a:custGeom>
            <a:avLst/>
            <a:gdLst/>
            <a:ahLst/>
            <a:cxnLst/>
            <a:rect l="l" t="t" r="r" b="b"/>
            <a:pathLst>
              <a:path w="6736080" h="1129664">
                <a:moveTo>
                  <a:pt x="0" y="1129588"/>
                </a:moveTo>
                <a:lnTo>
                  <a:pt x="6736080" y="1129588"/>
                </a:lnTo>
                <a:lnTo>
                  <a:pt x="6736080" y="0"/>
                </a:lnTo>
                <a:lnTo>
                  <a:pt x="0" y="0"/>
                </a:lnTo>
                <a:lnTo>
                  <a:pt x="0" y="1129588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7485" y="1746631"/>
            <a:ext cx="625411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90"/>
              </a:spcBef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Busca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entender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sistemas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 </a:t>
            </a:r>
            <a:r>
              <a:rPr sz="2000" i="1" spc="-15" dirty="0">
                <a:solidFill>
                  <a:srgbClr val="585858"/>
                </a:solidFill>
                <a:latin typeface="Cambria"/>
                <a:cs typeface="Cambria"/>
              </a:rPr>
              <a:t>status </a:t>
            </a:r>
            <a:r>
              <a:rPr sz="2000" i="1" spc="100" dirty="0">
                <a:solidFill>
                  <a:srgbClr val="585858"/>
                </a:solidFill>
                <a:latin typeface="Cambria"/>
                <a:cs typeface="Cambria"/>
              </a:rPr>
              <a:t>quo,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estructuras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poder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creencias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ideologías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que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dominan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sociedad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944" y="3356432"/>
            <a:ext cx="6736080" cy="1129665"/>
          </a:xfrm>
          <a:custGeom>
            <a:avLst/>
            <a:gdLst/>
            <a:ahLst/>
            <a:cxnLst/>
            <a:rect l="l" t="t" r="r" b="b"/>
            <a:pathLst>
              <a:path w="6736080" h="1129664">
                <a:moveTo>
                  <a:pt x="0" y="1129588"/>
                </a:moveTo>
                <a:lnTo>
                  <a:pt x="6736080" y="1129588"/>
                </a:lnTo>
                <a:lnTo>
                  <a:pt x="6736080" y="0"/>
                </a:lnTo>
                <a:lnTo>
                  <a:pt x="0" y="0"/>
                </a:lnTo>
                <a:lnTo>
                  <a:pt x="0" y="1129588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8237" y="3382772"/>
            <a:ext cx="6417945" cy="10096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 marR="5080" indent="3175" algn="ctr">
              <a:lnSpc>
                <a:spcPct val="80000"/>
              </a:lnSpc>
              <a:spcBef>
                <a:spcPts val="550"/>
              </a:spcBef>
            </a:pP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interesaron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descubrir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condiciones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sociales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opresivas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convenios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poder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para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contribuir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emancipación</a:t>
            </a:r>
            <a:r>
              <a:rPr sz="19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surgimiento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sociedad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más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libre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cual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individuo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sienta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realizado.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9944" y="5098503"/>
            <a:ext cx="6736080" cy="1129665"/>
          </a:xfrm>
          <a:custGeom>
            <a:avLst/>
            <a:gdLst/>
            <a:ahLst/>
            <a:cxnLst/>
            <a:rect l="l" t="t" r="r" b="b"/>
            <a:pathLst>
              <a:path w="6736080" h="1129664">
                <a:moveTo>
                  <a:pt x="0" y="1129588"/>
                </a:moveTo>
                <a:lnTo>
                  <a:pt x="6736080" y="1129588"/>
                </a:lnTo>
                <a:lnTo>
                  <a:pt x="6736080" y="0"/>
                </a:lnTo>
                <a:lnTo>
                  <a:pt x="0" y="0"/>
                </a:lnTo>
                <a:lnTo>
                  <a:pt x="0" y="1129588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4229" y="5342026"/>
            <a:ext cx="656082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esfuerza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fusionar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teoría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acción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para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conseguir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cambio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condiciones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afectan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sociedad.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8516" y="1805432"/>
            <a:ext cx="756920" cy="753745"/>
            <a:chOff x="268516" y="1805432"/>
            <a:chExt cx="756920" cy="753745"/>
          </a:xfrm>
        </p:grpSpPr>
        <p:sp>
          <p:nvSpPr>
            <p:cNvPr id="11" name="object 11"/>
            <p:cNvSpPr/>
            <p:nvPr/>
          </p:nvSpPr>
          <p:spPr>
            <a:xfrm>
              <a:off x="281216" y="18181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216" y="18181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7463" y="2023948"/>
            <a:ext cx="219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7967" y="3532251"/>
            <a:ext cx="756920" cy="753745"/>
            <a:chOff x="297967" y="3532251"/>
            <a:chExt cx="756920" cy="753745"/>
          </a:xfrm>
        </p:grpSpPr>
        <p:sp>
          <p:nvSpPr>
            <p:cNvPr id="15" name="object 15"/>
            <p:cNvSpPr/>
            <p:nvPr/>
          </p:nvSpPr>
          <p:spPr>
            <a:xfrm>
              <a:off x="310667" y="3544951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667" y="3544951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7029" y="3751579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7967" y="5268086"/>
            <a:ext cx="756920" cy="753745"/>
            <a:chOff x="297967" y="5268086"/>
            <a:chExt cx="756920" cy="753745"/>
          </a:xfrm>
        </p:grpSpPr>
        <p:sp>
          <p:nvSpPr>
            <p:cNvPr id="19" name="object 19"/>
            <p:cNvSpPr/>
            <p:nvPr/>
          </p:nvSpPr>
          <p:spPr>
            <a:xfrm>
              <a:off x="310667" y="5280786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80" y="0"/>
                  </a:moveTo>
                  <a:lnTo>
                    <a:pt x="315886" y="3324"/>
                  </a:lnTo>
                  <a:lnTo>
                    <a:pt x="268319" y="13009"/>
                  </a:lnTo>
                  <a:lnTo>
                    <a:pt x="223217" y="28619"/>
                  </a:lnTo>
                  <a:lnTo>
                    <a:pt x="181013" y="49720"/>
                  </a:lnTo>
                  <a:lnTo>
                    <a:pt x="142144" y="75877"/>
                  </a:lnTo>
                  <a:lnTo>
                    <a:pt x="107045" y="106656"/>
                  </a:lnTo>
                  <a:lnTo>
                    <a:pt x="76151" y="141621"/>
                  </a:lnTo>
                  <a:lnTo>
                    <a:pt x="49897" y="180340"/>
                  </a:lnTo>
                  <a:lnTo>
                    <a:pt x="28720" y="222376"/>
                  </a:lnTo>
                  <a:lnTo>
                    <a:pt x="13055" y="267295"/>
                  </a:lnTo>
                  <a:lnTo>
                    <a:pt x="3336" y="314663"/>
                  </a:lnTo>
                  <a:lnTo>
                    <a:pt x="0" y="364045"/>
                  </a:lnTo>
                  <a:lnTo>
                    <a:pt x="3336" y="413437"/>
                  </a:lnTo>
                  <a:lnTo>
                    <a:pt x="13055" y="460809"/>
                  </a:lnTo>
                  <a:lnTo>
                    <a:pt x="28720" y="505728"/>
                  </a:lnTo>
                  <a:lnTo>
                    <a:pt x="49897" y="547760"/>
                  </a:lnTo>
                  <a:lnTo>
                    <a:pt x="76151" y="586471"/>
                  </a:lnTo>
                  <a:lnTo>
                    <a:pt x="107045" y="621428"/>
                  </a:lnTo>
                  <a:lnTo>
                    <a:pt x="142144" y="652197"/>
                  </a:lnTo>
                  <a:lnTo>
                    <a:pt x="181013" y="678344"/>
                  </a:lnTo>
                  <a:lnTo>
                    <a:pt x="223217" y="699435"/>
                  </a:lnTo>
                  <a:lnTo>
                    <a:pt x="268319" y="715037"/>
                  </a:lnTo>
                  <a:lnTo>
                    <a:pt x="315886" y="724717"/>
                  </a:lnTo>
                  <a:lnTo>
                    <a:pt x="365480" y="728040"/>
                  </a:lnTo>
                  <a:lnTo>
                    <a:pt x="415075" y="724717"/>
                  </a:lnTo>
                  <a:lnTo>
                    <a:pt x="462641" y="715037"/>
                  </a:lnTo>
                  <a:lnTo>
                    <a:pt x="507744" y="699435"/>
                  </a:lnTo>
                  <a:lnTo>
                    <a:pt x="549947" y="678344"/>
                  </a:lnTo>
                  <a:lnTo>
                    <a:pt x="588816" y="652197"/>
                  </a:lnTo>
                  <a:lnTo>
                    <a:pt x="623916" y="621428"/>
                  </a:lnTo>
                  <a:lnTo>
                    <a:pt x="654810" y="586471"/>
                  </a:lnTo>
                  <a:lnTo>
                    <a:pt x="681063" y="547760"/>
                  </a:lnTo>
                  <a:lnTo>
                    <a:pt x="702240" y="505728"/>
                  </a:lnTo>
                  <a:lnTo>
                    <a:pt x="717906" y="460809"/>
                  </a:lnTo>
                  <a:lnTo>
                    <a:pt x="727624" y="413437"/>
                  </a:lnTo>
                  <a:lnTo>
                    <a:pt x="730961" y="364045"/>
                  </a:lnTo>
                  <a:lnTo>
                    <a:pt x="727624" y="314663"/>
                  </a:lnTo>
                  <a:lnTo>
                    <a:pt x="717906" y="267295"/>
                  </a:lnTo>
                  <a:lnTo>
                    <a:pt x="702240" y="222376"/>
                  </a:lnTo>
                  <a:lnTo>
                    <a:pt x="681063" y="180339"/>
                  </a:lnTo>
                  <a:lnTo>
                    <a:pt x="654810" y="141621"/>
                  </a:lnTo>
                  <a:lnTo>
                    <a:pt x="623916" y="106656"/>
                  </a:lnTo>
                  <a:lnTo>
                    <a:pt x="588816" y="75877"/>
                  </a:lnTo>
                  <a:lnTo>
                    <a:pt x="549947" y="49720"/>
                  </a:lnTo>
                  <a:lnTo>
                    <a:pt x="507744" y="28619"/>
                  </a:lnTo>
                  <a:lnTo>
                    <a:pt x="462641" y="13009"/>
                  </a:lnTo>
                  <a:lnTo>
                    <a:pt x="415075" y="3324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667" y="5280786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4045"/>
                  </a:moveTo>
                  <a:lnTo>
                    <a:pt x="3336" y="314663"/>
                  </a:lnTo>
                  <a:lnTo>
                    <a:pt x="13055" y="267295"/>
                  </a:lnTo>
                  <a:lnTo>
                    <a:pt x="28720" y="222376"/>
                  </a:lnTo>
                  <a:lnTo>
                    <a:pt x="49897" y="180340"/>
                  </a:lnTo>
                  <a:lnTo>
                    <a:pt x="76151" y="141621"/>
                  </a:lnTo>
                  <a:lnTo>
                    <a:pt x="107045" y="106656"/>
                  </a:lnTo>
                  <a:lnTo>
                    <a:pt x="142144" y="75877"/>
                  </a:lnTo>
                  <a:lnTo>
                    <a:pt x="181013" y="49720"/>
                  </a:lnTo>
                  <a:lnTo>
                    <a:pt x="223217" y="28619"/>
                  </a:lnTo>
                  <a:lnTo>
                    <a:pt x="268319" y="13009"/>
                  </a:lnTo>
                  <a:lnTo>
                    <a:pt x="315886" y="3324"/>
                  </a:lnTo>
                  <a:lnTo>
                    <a:pt x="365480" y="0"/>
                  </a:lnTo>
                  <a:lnTo>
                    <a:pt x="415075" y="3324"/>
                  </a:lnTo>
                  <a:lnTo>
                    <a:pt x="462641" y="13009"/>
                  </a:lnTo>
                  <a:lnTo>
                    <a:pt x="507744" y="28619"/>
                  </a:lnTo>
                  <a:lnTo>
                    <a:pt x="549947" y="49720"/>
                  </a:lnTo>
                  <a:lnTo>
                    <a:pt x="588816" y="75877"/>
                  </a:lnTo>
                  <a:lnTo>
                    <a:pt x="623916" y="106656"/>
                  </a:lnTo>
                  <a:lnTo>
                    <a:pt x="654810" y="141621"/>
                  </a:lnTo>
                  <a:lnTo>
                    <a:pt x="681063" y="180339"/>
                  </a:lnTo>
                  <a:lnTo>
                    <a:pt x="702240" y="222376"/>
                  </a:lnTo>
                  <a:lnTo>
                    <a:pt x="717906" y="267295"/>
                  </a:lnTo>
                  <a:lnTo>
                    <a:pt x="727624" y="314663"/>
                  </a:lnTo>
                  <a:lnTo>
                    <a:pt x="730961" y="364045"/>
                  </a:lnTo>
                  <a:lnTo>
                    <a:pt x="727624" y="413437"/>
                  </a:lnTo>
                  <a:lnTo>
                    <a:pt x="717906" y="460809"/>
                  </a:lnTo>
                  <a:lnTo>
                    <a:pt x="702240" y="505728"/>
                  </a:lnTo>
                  <a:lnTo>
                    <a:pt x="681063" y="547760"/>
                  </a:lnTo>
                  <a:lnTo>
                    <a:pt x="654810" y="586471"/>
                  </a:lnTo>
                  <a:lnTo>
                    <a:pt x="623916" y="621428"/>
                  </a:lnTo>
                  <a:lnTo>
                    <a:pt x="588816" y="652197"/>
                  </a:lnTo>
                  <a:lnTo>
                    <a:pt x="549947" y="678344"/>
                  </a:lnTo>
                  <a:lnTo>
                    <a:pt x="507744" y="699435"/>
                  </a:lnTo>
                  <a:lnTo>
                    <a:pt x="462641" y="715037"/>
                  </a:lnTo>
                  <a:lnTo>
                    <a:pt x="415075" y="724717"/>
                  </a:lnTo>
                  <a:lnTo>
                    <a:pt x="365480" y="728040"/>
                  </a:lnTo>
                  <a:lnTo>
                    <a:pt x="315886" y="724717"/>
                  </a:lnTo>
                  <a:lnTo>
                    <a:pt x="268319" y="715037"/>
                  </a:lnTo>
                  <a:lnTo>
                    <a:pt x="223217" y="699435"/>
                  </a:lnTo>
                  <a:lnTo>
                    <a:pt x="181013" y="678344"/>
                  </a:lnTo>
                  <a:lnTo>
                    <a:pt x="142144" y="652197"/>
                  </a:lnTo>
                  <a:lnTo>
                    <a:pt x="107045" y="621428"/>
                  </a:lnTo>
                  <a:lnTo>
                    <a:pt x="76151" y="586471"/>
                  </a:lnTo>
                  <a:lnTo>
                    <a:pt x="49897" y="547760"/>
                  </a:lnTo>
                  <a:lnTo>
                    <a:pt x="28720" y="505728"/>
                  </a:lnTo>
                  <a:lnTo>
                    <a:pt x="13055" y="460809"/>
                  </a:lnTo>
                  <a:lnTo>
                    <a:pt x="3336" y="413437"/>
                  </a:lnTo>
                  <a:lnTo>
                    <a:pt x="0" y="36404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7029" y="5488330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82164" y="628599"/>
            <a:ext cx="44278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30" dirty="0">
                <a:solidFill>
                  <a:srgbClr val="4F81BC"/>
                </a:solidFill>
              </a:rPr>
              <a:t>Tres</a:t>
            </a:r>
            <a:r>
              <a:rPr sz="2800" spc="45" dirty="0">
                <a:solidFill>
                  <a:srgbClr val="4F81BC"/>
                </a:solidFill>
              </a:rPr>
              <a:t> </a:t>
            </a:r>
            <a:r>
              <a:rPr sz="2800" spc="100" dirty="0">
                <a:solidFill>
                  <a:srgbClr val="4F81BC"/>
                </a:solidFill>
              </a:rPr>
              <a:t>contenidos</a:t>
            </a:r>
            <a:r>
              <a:rPr sz="2800" spc="25" dirty="0">
                <a:solidFill>
                  <a:srgbClr val="4F81BC"/>
                </a:solidFill>
              </a:rPr>
              <a:t> </a:t>
            </a:r>
            <a:r>
              <a:rPr sz="2800" spc="130" dirty="0">
                <a:solidFill>
                  <a:srgbClr val="4F81BC"/>
                </a:solidFill>
              </a:rPr>
              <a:t>esenciales</a:t>
            </a:r>
            <a:endParaRPr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44" y="1657045"/>
            <a:ext cx="6736080" cy="1129665"/>
          </a:xfrm>
          <a:custGeom>
            <a:avLst/>
            <a:gdLst/>
            <a:ahLst/>
            <a:cxnLst/>
            <a:rect l="l" t="t" r="r" b="b"/>
            <a:pathLst>
              <a:path w="6736080" h="1129664">
                <a:moveTo>
                  <a:pt x="0" y="1129588"/>
                </a:moveTo>
                <a:lnTo>
                  <a:pt x="6736080" y="1129588"/>
                </a:lnTo>
                <a:lnTo>
                  <a:pt x="6736080" y="0"/>
                </a:lnTo>
                <a:lnTo>
                  <a:pt x="0" y="0"/>
                </a:lnTo>
                <a:lnTo>
                  <a:pt x="0" y="1129588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644" y="1746631"/>
            <a:ext cx="589343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0"/>
              </a:spcBef>
            </a:pPr>
            <a:r>
              <a:rPr sz="2000" b="1" spc="125" dirty="0">
                <a:solidFill>
                  <a:srgbClr val="4F81BC"/>
                </a:solidFill>
                <a:latin typeface="Cambria"/>
                <a:cs typeface="Cambria"/>
              </a:rPr>
              <a:t>El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35" dirty="0">
                <a:solidFill>
                  <a:srgbClr val="4F81BC"/>
                </a:solidFill>
                <a:latin typeface="Cambria"/>
                <a:cs typeface="Cambria"/>
              </a:rPr>
              <a:t>control</a:t>
            </a:r>
            <a:r>
              <a:rPr sz="2000" b="1" spc="75" dirty="0">
                <a:solidFill>
                  <a:srgbClr val="4F81BC"/>
                </a:solidFill>
                <a:latin typeface="Cambria"/>
                <a:cs typeface="Cambria"/>
              </a:rPr>
              <a:t> del</a:t>
            </a:r>
            <a:r>
              <a:rPr sz="2000" b="1" spc="5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lenguaje</a:t>
            </a:r>
            <a:r>
              <a:rPr sz="2000" b="1" spc="114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45" dirty="0">
                <a:solidFill>
                  <a:srgbClr val="4F81BC"/>
                </a:solidFill>
                <a:latin typeface="Cambria"/>
                <a:cs typeface="Cambria"/>
              </a:rPr>
              <a:t>para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40" dirty="0">
                <a:solidFill>
                  <a:srgbClr val="4F81BC"/>
                </a:solidFill>
                <a:latin typeface="Cambria"/>
                <a:cs typeface="Cambria"/>
              </a:rPr>
              <a:t>perpetuar</a:t>
            </a:r>
            <a:r>
              <a:rPr sz="2000" b="1" spc="8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los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desequilibrios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de </a:t>
            </a:r>
            <a:r>
              <a:rPr sz="2000" b="1" spc="50" dirty="0">
                <a:solidFill>
                  <a:srgbClr val="4F81BC"/>
                </a:solidFill>
                <a:latin typeface="Cambria"/>
                <a:cs typeface="Cambria"/>
              </a:rPr>
              <a:t>poder: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condenan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 empleo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palabras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inhiban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emancipación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944" y="3234308"/>
            <a:ext cx="6736080" cy="2138045"/>
          </a:xfrm>
          <a:custGeom>
            <a:avLst/>
            <a:gdLst/>
            <a:ahLst/>
            <a:cxnLst/>
            <a:rect l="l" t="t" r="r" b="b"/>
            <a:pathLst>
              <a:path w="6736080" h="2138045">
                <a:moveTo>
                  <a:pt x="0" y="2137917"/>
                </a:moveTo>
                <a:lnTo>
                  <a:pt x="6736080" y="2137917"/>
                </a:lnTo>
                <a:lnTo>
                  <a:pt x="6736080" y="0"/>
                </a:lnTo>
                <a:lnTo>
                  <a:pt x="0" y="0"/>
                </a:lnTo>
                <a:lnTo>
                  <a:pt x="0" y="2137917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8989" y="3295269"/>
            <a:ext cx="6570345" cy="19761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indent="4445" algn="ctr">
              <a:lnSpc>
                <a:spcPct val="90000"/>
              </a:lnSpc>
              <a:spcBef>
                <a:spcPts val="330"/>
              </a:spcBef>
            </a:pPr>
            <a:r>
              <a:rPr sz="2000" b="1" spc="125" dirty="0">
                <a:solidFill>
                  <a:srgbClr val="4F81BC"/>
                </a:solidFill>
                <a:latin typeface="Cambria"/>
                <a:cs typeface="Cambria"/>
              </a:rPr>
              <a:t>El</a:t>
            </a:r>
            <a:r>
              <a:rPr sz="2000" b="1" spc="9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papel</a:t>
            </a:r>
            <a:r>
              <a:rPr sz="2000" b="1" spc="11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los</a:t>
            </a:r>
            <a:r>
              <a:rPr sz="2000" b="1" spc="114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80" dirty="0">
                <a:solidFill>
                  <a:srgbClr val="4F81BC"/>
                </a:solidFill>
                <a:latin typeface="Cambria"/>
                <a:cs typeface="Cambria"/>
              </a:rPr>
              <a:t>medios</a:t>
            </a:r>
            <a:r>
              <a:rPr sz="2000" b="1" spc="9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4F81BC"/>
                </a:solidFill>
                <a:latin typeface="Cambria"/>
                <a:cs typeface="Cambria"/>
              </a:rPr>
              <a:t>comunicación</a:t>
            </a:r>
            <a:r>
              <a:rPr sz="2000" b="1" spc="13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de </a:t>
            </a:r>
            <a:r>
              <a:rPr sz="2000" b="1" spc="105" dirty="0">
                <a:solidFill>
                  <a:srgbClr val="4F81BC"/>
                </a:solidFill>
                <a:latin typeface="Cambria"/>
                <a:cs typeface="Cambria"/>
              </a:rPr>
              <a:t>masas </a:t>
            </a:r>
            <a:r>
              <a:rPr sz="2000" b="1" spc="11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en 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el</a:t>
            </a:r>
            <a:r>
              <a:rPr sz="2000" b="1" spc="5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55" dirty="0">
                <a:solidFill>
                  <a:srgbClr val="4F81BC"/>
                </a:solidFill>
                <a:latin typeface="Cambria"/>
                <a:cs typeface="Cambria"/>
              </a:rPr>
              <a:t>debilitamiento</a:t>
            </a:r>
            <a:r>
              <a:rPr sz="2000" b="1" spc="14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la</a:t>
            </a:r>
            <a:r>
              <a:rPr sz="2000" b="1" spc="7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sensibilidad</a:t>
            </a:r>
            <a:r>
              <a:rPr sz="2000" b="1" spc="16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2000" b="1" spc="7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al </a:t>
            </a:r>
            <a:r>
              <a:rPr sz="2000" b="1" spc="9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45" dirty="0">
                <a:solidFill>
                  <a:srgbClr val="4F81BC"/>
                </a:solidFill>
                <a:latin typeface="Cambria"/>
                <a:cs typeface="Cambria"/>
              </a:rPr>
              <a:t>represión:</a:t>
            </a:r>
            <a:r>
              <a:rPr sz="2000" b="1" spc="-1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“Al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hacerse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pueblos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más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más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sujetos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al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poder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comunicaciones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masas,</a:t>
            </a:r>
            <a:r>
              <a:rPr sz="20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preformación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mentes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gente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ha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aumentado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hasta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nivel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apenas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deja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sitio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para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gente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sí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misma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dé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cuenta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ocurre”</a:t>
            </a:r>
            <a:r>
              <a:rPr sz="20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(Adorno)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944" y="5500509"/>
            <a:ext cx="6736080" cy="112966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10"/>
              </a:spcBef>
            </a:pP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industrias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culturales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(televisión,</a:t>
            </a:r>
            <a:r>
              <a:rPr sz="20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cine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6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imprenta)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son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opio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las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masas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8516" y="1805432"/>
            <a:ext cx="756920" cy="753745"/>
            <a:chOff x="268516" y="1805432"/>
            <a:chExt cx="756920" cy="753745"/>
          </a:xfrm>
        </p:grpSpPr>
        <p:sp>
          <p:nvSpPr>
            <p:cNvPr id="10" name="object 10"/>
            <p:cNvSpPr/>
            <p:nvPr/>
          </p:nvSpPr>
          <p:spPr>
            <a:xfrm>
              <a:off x="281216" y="18181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216" y="18181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8319" y="2023948"/>
            <a:ext cx="234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a)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8516" y="3311525"/>
            <a:ext cx="756920" cy="753745"/>
            <a:chOff x="268516" y="3311525"/>
            <a:chExt cx="756920" cy="753745"/>
          </a:xfrm>
        </p:grpSpPr>
        <p:sp>
          <p:nvSpPr>
            <p:cNvPr id="14" name="object 14"/>
            <p:cNvSpPr/>
            <p:nvPr/>
          </p:nvSpPr>
          <p:spPr>
            <a:xfrm>
              <a:off x="281216" y="3324225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1216" y="3324225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6127" y="353085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b)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98828" y="290017"/>
            <a:ext cx="6000115" cy="10553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715"/>
              </a:spcBef>
            </a:pPr>
            <a:r>
              <a:rPr sz="2600" spc="70" dirty="0">
                <a:solidFill>
                  <a:srgbClr val="4F81BC"/>
                </a:solidFill>
              </a:rPr>
              <a:t>Pone sistemáticamente</a:t>
            </a:r>
            <a:r>
              <a:rPr sz="2600" spc="110" dirty="0">
                <a:solidFill>
                  <a:srgbClr val="4F81BC"/>
                </a:solidFill>
              </a:rPr>
              <a:t> </a:t>
            </a:r>
            <a:r>
              <a:rPr sz="2600" spc="125" dirty="0">
                <a:solidFill>
                  <a:srgbClr val="4F81BC"/>
                </a:solidFill>
              </a:rPr>
              <a:t>en</a:t>
            </a:r>
            <a:r>
              <a:rPr sz="2600" spc="65" dirty="0">
                <a:solidFill>
                  <a:srgbClr val="4F81BC"/>
                </a:solidFill>
              </a:rPr>
              <a:t> </a:t>
            </a:r>
            <a:r>
              <a:rPr sz="2600" spc="70" dirty="0">
                <a:solidFill>
                  <a:srgbClr val="4F81BC"/>
                </a:solidFill>
              </a:rPr>
              <a:t>tela</a:t>
            </a:r>
            <a:r>
              <a:rPr sz="2600" spc="55" dirty="0">
                <a:solidFill>
                  <a:srgbClr val="4F81BC"/>
                </a:solidFill>
              </a:rPr>
              <a:t> </a:t>
            </a:r>
            <a:r>
              <a:rPr sz="2600" spc="200" dirty="0">
                <a:solidFill>
                  <a:srgbClr val="4F81BC"/>
                </a:solidFill>
              </a:rPr>
              <a:t>de</a:t>
            </a:r>
            <a:r>
              <a:rPr sz="2600" spc="65" dirty="0">
                <a:solidFill>
                  <a:srgbClr val="4F81BC"/>
                </a:solidFill>
              </a:rPr>
              <a:t> </a:t>
            </a:r>
            <a:r>
              <a:rPr sz="2600" spc="80" dirty="0">
                <a:solidFill>
                  <a:srgbClr val="4F81BC"/>
                </a:solidFill>
              </a:rPr>
              <a:t>juicio </a:t>
            </a:r>
            <a:r>
              <a:rPr sz="2600" spc="-560" dirty="0">
                <a:solidFill>
                  <a:srgbClr val="4F81BC"/>
                </a:solidFill>
              </a:rPr>
              <a:t> </a:t>
            </a:r>
            <a:r>
              <a:rPr sz="2600" spc="15" dirty="0">
                <a:solidFill>
                  <a:srgbClr val="4F81BC"/>
                </a:solidFill>
              </a:rPr>
              <a:t>tres </a:t>
            </a:r>
            <a:r>
              <a:rPr sz="2600" spc="70" dirty="0">
                <a:solidFill>
                  <a:srgbClr val="4F81BC"/>
                </a:solidFill>
              </a:rPr>
              <a:t>características </a:t>
            </a:r>
            <a:r>
              <a:rPr sz="2600" spc="200" dirty="0">
                <a:solidFill>
                  <a:srgbClr val="4F81BC"/>
                </a:solidFill>
              </a:rPr>
              <a:t>de </a:t>
            </a:r>
            <a:r>
              <a:rPr sz="2600" spc="80" dirty="0">
                <a:solidFill>
                  <a:srgbClr val="4F81BC"/>
                </a:solidFill>
              </a:rPr>
              <a:t>la </a:t>
            </a:r>
            <a:r>
              <a:rPr sz="2600" spc="130" dirty="0">
                <a:solidFill>
                  <a:srgbClr val="4F81BC"/>
                </a:solidFill>
              </a:rPr>
              <a:t>sociedad </a:t>
            </a:r>
            <a:r>
              <a:rPr sz="2600" spc="135" dirty="0">
                <a:solidFill>
                  <a:srgbClr val="4F81BC"/>
                </a:solidFill>
              </a:rPr>
              <a:t> </a:t>
            </a:r>
            <a:r>
              <a:rPr sz="2600" spc="95" dirty="0">
                <a:solidFill>
                  <a:srgbClr val="4F81BC"/>
                </a:solidFill>
              </a:rPr>
              <a:t>contemporánea</a:t>
            </a:r>
            <a:endParaRPr sz="2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2177" y="1827276"/>
            <a:ext cx="6736080" cy="1800225"/>
          </a:xfrm>
          <a:custGeom>
            <a:avLst/>
            <a:gdLst/>
            <a:ahLst/>
            <a:cxnLst/>
            <a:rect l="l" t="t" r="r" b="b"/>
            <a:pathLst>
              <a:path w="6736080" h="1800225">
                <a:moveTo>
                  <a:pt x="0" y="1799844"/>
                </a:moveTo>
                <a:lnTo>
                  <a:pt x="6736080" y="1799844"/>
                </a:lnTo>
                <a:lnTo>
                  <a:pt x="6736080" y="0"/>
                </a:lnTo>
                <a:lnTo>
                  <a:pt x="0" y="0"/>
                </a:lnTo>
                <a:lnTo>
                  <a:pt x="0" y="1799844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7965" y="2099818"/>
            <a:ext cx="6358255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0"/>
              </a:spcBef>
            </a:pPr>
            <a:r>
              <a:rPr sz="2000" b="1" spc="140" dirty="0">
                <a:solidFill>
                  <a:srgbClr val="4F81BC"/>
                </a:solidFill>
                <a:latin typeface="Cambria"/>
                <a:cs typeface="Cambria"/>
              </a:rPr>
              <a:t>La 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dependencia </a:t>
            </a:r>
            <a:r>
              <a:rPr sz="2000" b="1" spc="125" dirty="0">
                <a:solidFill>
                  <a:srgbClr val="4F81BC"/>
                </a:solidFill>
                <a:latin typeface="Cambria"/>
                <a:cs typeface="Cambria"/>
              </a:rPr>
              <a:t>ciega </a:t>
            </a:r>
            <a:r>
              <a:rPr sz="2000" b="1" spc="75" dirty="0">
                <a:solidFill>
                  <a:srgbClr val="4F81BC"/>
                </a:solidFill>
                <a:latin typeface="Cambria"/>
                <a:cs typeface="Cambria"/>
              </a:rPr>
              <a:t>del </a:t>
            </a:r>
            <a:r>
              <a:rPr sz="2000" b="1" spc="45" dirty="0">
                <a:solidFill>
                  <a:srgbClr val="4F81BC"/>
                </a:solidFill>
                <a:latin typeface="Cambria"/>
                <a:cs typeface="Cambria"/>
              </a:rPr>
              <a:t>método 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científico </a:t>
            </a:r>
            <a:r>
              <a:rPr sz="2000" b="1" spc="120" dirty="0">
                <a:solidFill>
                  <a:srgbClr val="4F81BC"/>
                </a:solidFill>
                <a:latin typeface="Cambria"/>
                <a:cs typeface="Cambria"/>
              </a:rPr>
              <a:t>y 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la </a:t>
            </a:r>
            <a:r>
              <a:rPr sz="2000" b="1" spc="9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aceptación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sin</a:t>
            </a:r>
            <a:r>
              <a:rPr sz="2000" b="1" spc="9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70" dirty="0">
                <a:solidFill>
                  <a:srgbClr val="4F81BC"/>
                </a:solidFill>
                <a:latin typeface="Cambria"/>
                <a:cs typeface="Cambria"/>
              </a:rPr>
              <a:t>crítica</a:t>
            </a:r>
            <a:r>
              <a:rPr sz="2000" b="1" spc="10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4F81BC"/>
                </a:solidFill>
                <a:latin typeface="Cambria"/>
                <a:cs typeface="Cambria"/>
              </a:rPr>
              <a:t>de</a:t>
            </a:r>
            <a:r>
              <a:rPr sz="2000" b="1" spc="7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60" dirty="0">
                <a:solidFill>
                  <a:srgbClr val="4F81BC"/>
                </a:solidFill>
                <a:latin typeface="Cambria"/>
                <a:cs typeface="Cambria"/>
              </a:rPr>
              <a:t>los</a:t>
            </a:r>
            <a:r>
              <a:rPr sz="2000" b="1" spc="8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45" dirty="0">
                <a:solidFill>
                  <a:srgbClr val="4F81BC"/>
                </a:solidFill>
                <a:latin typeface="Cambria"/>
                <a:cs typeface="Cambria"/>
              </a:rPr>
              <a:t>resultados</a:t>
            </a:r>
            <a:r>
              <a:rPr sz="2000" b="1" spc="105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4F81BC"/>
                </a:solidFill>
                <a:latin typeface="Cambria"/>
                <a:cs typeface="Cambria"/>
              </a:rPr>
              <a:t>empíricos: </a:t>
            </a:r>
            <a:r>
              <a:rPr sz="2000" b="1" spc="9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“Resulta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ingenuo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miras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estrechas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pensar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hablar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sólo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ciencia”</a:t>
            </a:r>
            <a:r>
              <a:rPr sz="20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(Horkheimer)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0748" y="2105532"/>
            <a:ext cx="756920" cy="753745"/>
            <a:chOff x="350748" y="2105532"/>
            <a:chExt cx="756920" cy="753745"/>
          </a:xfrm>
        </p:grpSpPr>
        <p:sp>
          <p:nvSpPr>
            <p:cNvPr id="7" name="object 7"/>
            <p:cNvSpPr/>
            <p:nvPr/>
          </p:nvSpPr>
          <p:spPr>
            <a:xfrm>
              <a:off x="363448" y="21182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2" y="714963"/>
                  </a:lnTo>
                  <a:lnTo>
                    <a:pt x="507746" y="699363"/>
                  </a:lnTo>
                  <a:lnTo>
                    <a:pt x="549950" y="678274"/>
                  </a:lnTo>
                  <a:lnTo>
                    <a:pt x="588821" y="652129"/>
                  </a:lnTo>
                  <a:lnTo>
                    <a:pt x="623922" y="621363"/>
                  </a:lnTo>
                  <a:lnTo>
                    <a:pt x="654817" y="586408"/>
                  </a:lnTo>
                  <a:lnTo>
                    <a:pt x="681072" y="547699"/>
                  </a:lnTo>
                  <a:lnTo>
                    <a:pt x="702251" y="505668"/>
                  </a:lnTo>
                  <a:lnTo>
                    <a:pt x="717917" y="460749"/>
                  </a:lnTo>
                  <a:lnTo>
                    <a:pt x="727637" y="413376"/>
                  </a:lnTo>
                  <a:lnTo>
                    <a:pt x="730973" y="363981"/>
                  </a:lnTo>
                  <a:lnTo>
                    <a:pt x="727637" y="314587"/>
                  </a:lnTo>
                  <a:lnTo>
                    <a:pt x="717917" y="267214"/>
                  </a:lnTo>
                  <a:lnTo>
                    <a:pt x="702251" y="222295"/>
                  </a:lnTo>
                  <a:lnTo>
                    <a:pt x="681072" y="180264"/>
                  </a:lnTo>
                  <a:lnTo>
                    <a:pt x="654817" y="141555"/>
                  </a:lnTo>
                  <a:lnTo>
                    <a:pt x="623922" y="106600"/>
                  </a:lnTo>
                  <a:lnTo>
                    <a:pt x="588821" y="75834"/>
                  </a:lnTo>
                  <a:lnTo>
                    <a:pt x="549950" y="49689"/>
                  </a:lnTo>
                  <a:lnTo>
                    <a:pt x="507746" y="28600"/>
                  </a:lnTo>
                  <a:lnTo>
                    <a:pt x="462642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448" y="21182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2" y="13000"/>
                  </a:lnTo>
                  <a:lnTo>
                    <a:pt x="507746" y="28600"/>
                  </a:lnTo>
                  <a:lnTo>
                    <a:pt x="549950" y="49689"/>
                  </a:lnTo>
                  <a:lnTo>
                    <a:pt x="588821" y="75834"/>
                  </a:lnTo>
                  <a:lnTo>
                    <a:pt x="623922" y="106600"/>
                  </a:lnTo>
                  <a:lnTo>
                    <a:pt x="654817" y="141555"/>
                  </a:lnTo>
                  <a:lnTo>
                    <a:pt x="681072" y="180264"/>
                  </a:lnTo>
                  <a:lnTo>
                    <a:pt x="702251" y="222295"/>
                  </a:lnTo>
                  <a:lnTo>
                    <a:pt x="717917" y="267214"/>
                  </a:lnTo>
                  <a:lnTo>
                    <a:pt x="727637" y="314587"/>
                  </a:lnTo>
                  <a:lnTo>
                    <a:pt x="730973" y="363981"/>
                  </a:lnTo>
                  <a:lnTo>
                    <a:pt x="727637" y="413376"/>
                  </a:lnTo>
                  <a:lnTo>
                    <a:pt x="717917" y="460749"/>
                  </a:lnTo>
                  <a:lnTo>
                    <a:pt x="702251" y="505668"/>
                  </a:lnTo>
                  <a:lnTo>
                    <a:pt x="681072" y="547699"/>
                  </a:lnTo>
                  <a:lnTo>
                    <a:pt x="654817" y="586408"/>
                  </a:lnTo>
                  <a:lnTo>
                    <a:pt x="623922" y="621363"/>
                  </a:lnTo>
                  <a:lnTo>
                    <a:pt x="588821" y="652129"/>
                  </a:lnTo>
                  <a:lnTo>
                    <a:pt x="549950" y="678274"/>
                  </a:lnTo>
                  <a:lnTo>
                    <a:pt x="507746" y="699363"/>
                  </a:lnTo>
                  <a:lnTo>
                    <a:pt x="462642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3663" y="2324227"/>
            <a:ext cx="230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177" y="3773296"/>
            <a:ext cx="6736080" cy="127952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</a:pP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ciencia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búsqueda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conocimiento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libre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valores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pretende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ser.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53339"/>
            <a:ext cx="68903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0864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0864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4F81BC"/>
                </a:solidFill>
              </a:rPr>
              <a:t>Ac</a:t>
            </a:r>
            <a:r>
              <a:rPr sz="3200" spc="70" dirty="0">
                <a:solidFill>
                  <a:srgbClr val="4F81BC"/>
                </a:solidFill>
              </a:rPr>
              <a:t>t</a:t>
            </a:r>
            <a:r>
              <a:rPr sz="3200" spc="-35" dirty="0">
                <a:solidFill>
                  <a:srgbClr val="4F81BC"/>
                </a:solidFill>
              </a:rPr>
              <a:t>i</a:t>
            </a:r>
            <a:r>
              <a:rPr sz="3200" spc="145" dirty="0">
                <a:solidFill>
                  <a:srgbClr val="4F81BC"/>
                </a:solidFill>
              </a:rPr>
              <a:t>vidad</a:t>
            </a:r>
            <a:r>
              <a:rPr sz="3200" spc="130" dirty="0">
                <a:solidFill>
                  <a:srgbClr val="4F81BC"/>
                </a:solidFill>
              </a:rPr>
              <a:t> </a:t>
            </a:r>
            <a:r>
              <a:rPr sz="3200" spc="245" dirty="0">
                <a:solidFill>
                  <a:srgbClr val="4F81BC"/>
                </a:solidFill>
              </a:rPr>
              <a:t>de</a:t>
            </a:r>
            <a:r>
              <a:rPr sz="3200" spc="120" dirty="0">
                <a:solidFill>
                  <a:srgbClr val="4F81BC"/>
                </a:solidFill>
              </a:rPr>
              <a:t> </a:t>
            </a:r>
            <a:r>
              <a:rPr sz="3200" spc="170" dirty="0">
                <a:solidFill>
                  <a:srgbClr val="4F81BC"/>
                </a:solidFill>
              </a:rPr>
              <a:t>ap</a:t>
            </a:r>
            <a:r>
              <a:rPr sz="3200" spc="-170" dirty="0">
                <a:solidFill>
                  <a:srgbClr val="4F81BC"/>
                </a:solidFill>
              </a:rPr>
              <a:t>r</a:t>
            </a:r>
            <a:r>
              <a:rPr sz="3200" spc="140" dirty="0">
                <a:solidFill>
                  <a:srgbClr val="4F81BC"/>
                </a:solidFill>
              </a:rPr>
              <a:t>e</a:t>
            </a:r>
            <a:r>
              <a:rPr sz="3200" spc="150" dirty="0">
                <a:solidFill>
                  <a:srgbClr val="4F81BC"/>
                </a:solidFill>
              </a:rPr>
              <a:t>n</a:t>
            </a:r>
            <a:r>
              <a:rPr sz="3200" spc="90" dirty="0">
                <a:solidFill>
                  <a:srgbClr val="4F81BC"/>
                </a:solidFill>
              </a:rPr>
              <a:t>diz</a:t>
            </a:r>
            <a:r>
              <a:rPr sz="3200" spc="110" dirty="0">
                <a:solidFill>
                  <a:srgbClr val="4F81BC"/>
                </a:solidFill>
              </a:rPr>
              <a:t>a</a:t>
            </a:r>
            <a:r>
              <a:rPr sz="3200" spc="175" dirty="0">
                <a:solidFill>
                  <a:srgbClr val="4F81BC"/>
                </a:solidFill>
              </a:rPr>
              <a:t>je</a:t>
            </a:r>
            <a:r>
              <a:rPr sz="3200" spc="150" dirty="0">
                <a:solidFill>
                  <a:srgbClr val="4F81BC"/>
                </a:solidFill>
              </a:rPr>
              <a:t> </a:t>
            </a:r>
            <a:r>
              <a:rPr sz="3200" spc="175" dirty="0">
                <a:solidFill>
                  <a:srgbClr val="4F81BC"/>
                </a:solidFill>
              </a:rPr>
              <a:t>su</a:t>
            </a:r>
            <a:r>
              <a:rPr sz="3200" spc="100" dirty="0">
                <a:solidFill>
                  <a:srgbClr val="4F81BC"/>
                </a:solidFill>
              </a:rPr>
              <a:t>g</a:t>
            </a:r>
            <a:r>
              <a:rPr sz="3200" spc="145" dirty="0">
                <a:solidFill>
                  <a:srgbClr val="4F81BC"/>
                </a:solidFill>
              </a:rPr>
              <a:t>e</a:t>
            </a:r>
            <a:r>
              <a:rPr sz="3200" spc="175" dirty="0">
                <a:solidFill>
                  <a:srgbClr val="4F81BC"/>
                </a:solidFill>
              </a:rPr>
              <a:t>r</a:t>
            </a:r>
            <a:r>
              <a:rPr sz="3200" spc="130" dirty="0">
                <a:solidFill>
                  <a:srgbClr val="4F81BC"/>
                </a:solidFill>
              </a:rPr>
              <a:t>ida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0986" y="1468882"/>
            <a:ext cx="6336665" cy="39382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8890" indent="-228600" algn="just">
              <a:lnSpc>
                <a:spcPct val="90000"/>
              </a:lnSpc>
              <a:spcBef>
                <a:spcPts val="305"/>
              </a:spcBef>
              <a:buClr>
                <a:srgbClr val="4F81BC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Selecciona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programa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televisión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entre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actualmente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tienen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mayor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audiencia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en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televisión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 err="1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lang="es-ES" sz="1700" spc="100" dirty="0">
                <a:solidFill>
                  <a:srgbClr val="585858"/>
                </a:solidFill>
                <a:latin typeface="Cambria"/>
                <a:cs typeface="Cambria"/>
              </a:rPr>
              <a:t>Ecuador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responde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siguientes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preguntas:</a:t>
            </a:r>
            <a:endParaRPr sz="1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Wingdings"/>
              <a:buChar char=""/>
            </a:pP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81BC"/>
              </a:buClr>
              <a:buFont typeface="Wingdings"/>
              <a:buChar char=""/>
            </a:pPr>
            <a:endParaRPr sz="1600" dirty="0">
              <a:latin typeface="Cambria"/>
              <a:cs typeface="Cambria"/>
            </a:endParaRPr>
          </a:p>
          <a:p>
            <a:pPr marL="469265" lvl="1" indent="-228600" algn="just">
              <a:lnSpc>
                <a:spcPts val="1714"/>
              </a:lnSpc>
              <a:buClr>
                <a:srgbClr val="94B3D6"/>
              </a:buClr>
              <a:buSzPct val="73333"/>
              <a:buFont typeface="Wingdings"/>
              <a:buChar char=""/>
              <a:tabLst>
                <a:tab pos="469900" algn="l"/>
              </a:tabLst>
            </a:pP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¿Sus</a:t>
            </a:r>
            <a:r>
              <a:rPr sz="1500" spc="2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contenidos</a:t>
            </a:r>
            <a:r>
              <a:rPr sz="1500" spc="2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promueven</a:t>
            </a:r>
            <a:r>
              <a:rPr sz="1500" spc="2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1500" spc="2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forma</a:t>
            </a:r>
            <a:r>
              <a:rPr sz="1500" spc="2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inadecuada</a:t>
            </a:r>
            <a:r>
              <a:rPr sz="1500" spc="2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500" spc="2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evasiva</a:t>
            </a:r>
            <a:r>
              <a:rPr sz="1500" spc="2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endParaRPr sz="1500" dirty="0">
              <a:latin typeface="Cambria"/>
              <a:cs typeface="Cambria"/>
            </a:endParaRPr>
          </a:p>
          <a:p>
            <a:pPr marL="469265" algn="just">
              <a:lnSpc>
                <a:spcPts val="1714"/>
              </a:lnSpc>
            </a:pP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mundo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vivimos?</a:t>
            </a:r>
            <a:endParaRPr sz="1500" dirty="0">
              <a:latin typeface="Cambria"/>
              <a:cs typeface="Cambria"/>
            </a:endParaRPr>
          </a:p>
          <a:p>
            <a:pPr marL="469265" lvl="1" indent="-228600" algn="just">
              <a:lnSpc>
                <a:spcPct val="100000"/>
              </a:lnSpc>
              <a:spcBef>
                <a:spcPts val="409"/>
              </a:spcBef>
              <a:buClr>
                <a:srgbClr val="94B3D6"/>
              </a:buClr>
              <a:buSzPct val="73333"/>
              <a:buFont typeface="Wingdings"/>
              <a:buChar char=""/>
              <a:tabLst>
                <a:tab pos="469900" algn="l"/>
              </a:tabLst>
            </a:pP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¿Promueven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equidad,</a:t>
            </a:r>
            <a:r>
              <a:rPr sz="1500" spc="-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justicia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9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derechos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humanos?</a:t>
            </a:r>
            <a:endParaRPr sz="1500" dirty="0">
              <a:latin typeface="Cambria"/>
              <a:cs typeface="Cambria"/>
            </a:endParaRPr>
          </a:p>
          <a:p>
            <a:pPr marL="469265" marR="5080" lvl="1" indent="-228600" algn="just">
              <a:lnSpc>
                <a:spcPct val="90000"/>
              </a:lnSpc>
              <a:spcBef>
                <a:spcPts val="615"/>
              </a:spcBef>
              <a:buClr>
                <a:srgbClr val="94B3D6"/>
              </a:buClr>
              <a:buSzPct val="73333"/>
              <a:buFont typeface="Wingdings"/>
              <a:buChar char=""/>
              <a:tabLst>
                <a:tab pos="469900" algn="l"/>
              </a:tabLst>
            </a:pPr>
            <a:r>
              <a:rPr sz="1500" spc="100" dirty="0">
                <a:solidFill>
                  <a:srgbClr val="585858"/>
                </a:solidFill>
                <a:latin typeface="Cambria"/>
                <a:cs typeface="Cambria"/>
              </a:rPr>
              <a:t>¿Crees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tienen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una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influencia 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sus anunciantes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publicitarios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para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modelar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tipo</a:t>
            </a:r>
            <a:r>
              <a:rPr sz="1500" spc="3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14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5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situaciones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diálogos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caracterizan?</a:t>
            </a:r>
            <a:endParaRPr sz="15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mbria"/>
              <a:cs typeface="Cambria"/>
            </a:endParaRPr>
          </a:p>
          <a:p>
            <a:pPr marL="241300" marR="6350" indent="-228600" algn="just">
              <a:lnSpc>
                <a:spcPct val="90000"/>
              </a:lnSpc>
              <a:buClr>
                <a:srgbClr val="4F81BC"/>
              </a:buClr>
              <a:buSzPct val="73529"/>
              <a:buFont typeface="Wingdings"/>
              <a:buChar char=""/>
              <a:tabLst>
                <a:tab pos="241300" algn="l"/>
              </a:tabLst>
            </a:pP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Compara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tus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opiniones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con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1700" spc="12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tus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compañeros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debatan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sobre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influencia </a:t>
            </a:r>
            <a:r>
              <a:rPr sz="1700" spc="12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industrias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culturales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700" spc="20" dirty="0" err="1">
                <a:solidFill>
                  <a:srgbClr val="585858"/>
                </a:solidFill>
                <a:latin typeface="Cambria"/>
                <a:cs typeface="Cambria"/>
              </a:rPr>
              <a:t>cultura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 err="1">
                <a:solidFill>
                  <a:srgbClr val="585858"/>
                </a:solidFill>
                <a:latin typeface="Cambria"/>
                <a:cs typeface="Cambria"/>
              </a:rPr>
              <a:t>contemporánea</a:t>
            </a:r>
            <a:r>
              <a:rPr lang="es-ES" sz="1700" spc="6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5629" y="3339507"/>
            <a:ext cx="4757420" cy="1999614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5400" spc="165" dirty="0"/>
              <a:t>7.Retórica</a:t>
            </a:r>
            <a:endParaRPr sz="5400"/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sz="2600" spc="30" dirty="0"/>
              <a:t>La</a:t>
            </a:r>
            <a:r>
              <a:rPr sz="2600" spc="55" dirty="0"/>
              <a:t> </a:t>
            </a:r>
            <a:r>
              <a:rPr sz="2600" spc="95" dirty="0"/>
              <a:t>comunicación</a:t>
            </a:r>
            <a:r>
              <a:rPr sz="2600" spc="75" dirty="0"/>
              <a:t> </a:t>
            </a:r>
            <a:r>
              <a:rPr sz="2600" spc="120" dirty="0"/>
              <a:t>como</a:t>
            </a:r>
            <a:r>
              <a:rPr sz="2600" spc="70" dirty="0"/>
              <a:t> </a:t>
            </a:r>
            <a:r>
              <a:rPr sz="2600" spc="40" dirty="0"/>
              <a:t>oratoria </a:t>
            </a:r>
            <a:r>
              <a:rPr sz="2600" spc="-560" dirty="0"/>
              <a:t> </a:t>
            </a:r>
            <a:r>
              <a:rPr sz="2600" spc="80" dirty="0"/>
              <a:t>diestra.</a:t>
            </a:r>
            <a:endParaRPr sz="2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3418204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42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55" dirty="0">
                <a:solidFill>
                  <a:srgbClr val="4F81BC"/>
                </a:solidFill>
              </a:rPr>
              <a:t>Retó</a:t>
            </a:r>
            <a:r>
              <a:rPr sz="3600" spc="120" dirty="0">
                <a:solidFill>
                  <a:srgbClr val="4F81BC"/>
                </a:solidFill>
              </a:rPr>
              <a:t>r</a:t>
            </a:r>
            <a:r>
              <a:rPr sz="3600" spc="165" dirty="0">
                <a:solidFill>
                  <a:srgbClr val="4F81BC"/>
                </a:solidFill>
              </a:rPr>
              <a:t>ica</a:t>
            </a:r>
            <a:endParaRPr sz="3600">
              <a:latin typeface="Cambria"/>
              <a:cs typeface="Cambria"/>
            </a:endParaRPr>
          </a:p>
          <a:p>
            <a:pPr marL="404495">
              <a:lnSpc>
                <a:spcPts val="2280"/>
              </a:lnSpc>
            </a:pPr>
            <a:r>
              <a:rPr sz="2000" spc="45" dirty="0">
                <a:solidFill>
                  <a:srgbClr val="585858"/>
                </a:solidFill>
              </a:rPr>
              <a:t>Inicio</a:t>
            </a:r>
            <a:r>
              <a:rPr sz="2000" spc="70" dirty="0">
                <a:solidFill>
                  <a:srgbClr val="585858"/>
                </a:solidFill>
              </a:rPr>
              <a:t> </a:t>
            </a:r>
            <a:r>
              <a:rPr sz="2000" spc="150" dirty="0">
                <a:solidFill>
                  <a:srgbClr val="585858"/>
                </a:solidFill>
              </a:rPr>
              <a:t>de</a:t>
            </a:r>
            <a:r>
              <a:rPr sz="2000" spc="55" dirty="0">
                <a:solidFill>
                  <a:srgbClr val="585858"/>
                </a:solidFill>
              </a:rPr>
              <a:t> </a:t>
            </a:r>
            <a:r>
              <a:rPr sz="2000" spc="60" dirty="0">
                <a:solidFill>
                  <a:srgbClr val="585858"/>
                </a:solidFill>
              </a:rPr>
              <a:t>la</a:t>
            </a:r>
            <a:r>
              <a:rPr sz="2000" spc="40" dirty="0">
                <a:solidFill>
                  <a:srgbClr val="585858"/>
                </a:solidFill>
              </a:rPr>
              <a:t> </a:t>
            </a:r>
            <a:r>
              <a:rPr sz="2000" spc="70" dirty="0">
                <a:solidFill>
                  <a:srgbClr val="585858"/>
                </a:solidFill>
              </a:rPr>
              <a:t>comunicación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6013" y="1845500"/>
            <a:ext cx="4853940" cy="68580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Empleo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humano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símbolo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1400" y="1498346"/>
            <a:ext cx="946150" cy="932180"/>
          </a:xfrm>
          <a:custGeom>
            <a:avLst/>
            <a:gdLst/>
            <a:ahLst/>
            <a:cxnLst/>
            <a:rect l="l" t="t" r="r" b="b"/>
            <a:pathLst>
              <a:path w="946150" h="932180">
                <a:moveTo>
                  <a:pt x="284187" y="0"/>
                </a:moveTo>
                <a:lnTo>
                  <a:pt x="284187" y="556894"/>
                </a:lnTo>
                <a:lnTo>
                  <a:pt x="712685" y="556894"/>
                </a:lnTo>
                <a:lnTo>
                  <a:pt x="712685" y="465963"/>
                </a:lnTo>
                <a:lnTo>
                  <a:pt x="945730" y="699007"/>
                </a:lnTo>
                <a:lnTo>
                  <a:pt x="712685" y="931926"/>
                </a:lnTo>
                <a:lnTo>
                  <a:pt x="712685" y="840993"/>
                </a:lnTo>
                <a:lnTo>
                  <a:pt x="0" y="840993"/>
                </a:lnTo>
                <a:lnTo>
                  <a:pt x="0" y="0"/>
                </a:lnTo>
                <a:lnTo>
                  <a:pt x="284187" y="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8655" y="3167392"/>
            <a:ext cx="6209030" cy="77089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“Ajustar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ideas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personas,</a:t>
            </a:r>
            <a:r>
              <a:rPr sz="20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personas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ideas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todo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tipo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mensaje”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8655" y="4556137"/>
            <a:ext cx="6346190" cy="1675130"/>
          </a:xfrm>
          <a:prstGeom prst="rect">
            <a:avLst/>
          </a:prstGeom>
          <a:ln w="57150">
            <a:solidFill>
              <a:srgbClr val="4AACC5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80340" marR="177165" algn="ctr">
              <a:lnSpc>
                <a:spcPct val="100000"/>
              </a:lnSpc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Maneras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humanos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emplean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para afectar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quienes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están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su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alrededor,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para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construir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mundos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viven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520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220" dirty="0">
                <a:solidFill>
                  <a:srgbClr val="4F81BC"/>
                </a:solidFill>
              </a:rPr>
              <a:t>Cánones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110" dirty="0">
                <a:solidFill>
                  <a:srgbClr val="4F81BC"/>
                </a:solidFill>
              </a:rPr>
              <a:t>la</a:t>
            </a:r>
            <a:r>
              <a:rPr sz="3600" spc="95" dirty="0">
                <a:solidFill>
                  <a:srgbClr val="4F81BC"/>
                </a:solidFill>
              </a:rPr>
              <a:t> </a:t>
            </a:r>
            <a:r>
              <a:rPr sz="3600" spc="-150" dirty="0">
                <a:solidFill>
                  <a:srgbClr val="4F81BC"/>
                </a:solidFill>
              </a:rPr>
              <a:t>r</a:t>
            </a:r>
            <a:r>
              <a:rPr sz="3600" spc="80" dirty="0">
                <a:solidFill>
                  <a:srgbClr val="4F81BC"/>
                </a:solidFill>
              </a:rPr>
              <a:t>etó</a:t>
            </a:r>
            <a:r>
              <a:rPr sz="3600" spc="145" dirty="0">
                <a:solidFill>
                  <a:srgbClr val="4F81BC"/>
                </a:solidFill>
              </a:rPr>
              <a:t>r</a:t>
            </a:r>
            <a:r>
              <a:rPr sz="3600" spc="165" dirty="0">
                <a:solidFill>
                  <a:srgbClr val="4F81BC"/>
                </a:solidFill>
              </a:rPr>
              <a:t>ica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44" y="1388744"/>
            <a:ext cx="6736080" cy="1717675"/>
          </a:xfrm>
          <a:custGeom>
            <a:avLst/>
            <a:gdLst/>
            <a:ahLst/>
            <a:cxnLst/>
            <a:rect l="l" t="t" r="r" b="b"/>
            <a:pathLst>
              <a:path w="6736080" h="1717675">
                <a:moveTo>
                  <a:pt x="0" y="1717675"/>
                </a:moveTo>
                <a:lnTo>
                  <a:pt x="6736080" y="1717675"/>
                </a:lnTo>
                <a:lnTo>
                  <a:pt x="6736080" y="0"/>
                </a:lnTo>
                <a:lnTo>
                  <a:pt x="0" y="0"/>
                </a:lnTo>
                <a:lnTo>
                  <a:pt x="0" y="1717675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2517" y="1420494"/>
            <a:ext cx="6529705" cy="161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795" algn="ctr">
              <a:lnSpc>
                <a:spcPts val="2175"/>
              </a:lnSpc>
              <a:spcBef>
                <a:spcPts val="95"/>
              </a:spcBef>
            </a:pPr>
            <a:r>
              <a:rPr sz="1900" b="1" spc="65" dirty="0">
                <a:solidFill>
                  <a:srgbClr val="585858"/>
                </a:solidFill>
                <a:latin typeface="Cambria"/>
                <a:cs typeface="Cambria"/>
              </a:rPr>
              <a:t>Invención:</a:t>
            </a:r>
            <a:r>
              <a:rPr sz="1900" b="1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Conceptualización-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endParaRPr sz="1900">
              <a:latin typeface="Cambria"/>
              <a:cs typeface="Cambria"/>
            </a:endParaRPr>
          </a:p>
          <a:p>
            <a:pPr algn="ctr">
              <a:lnSpc>
                <a:spcPts val="2175"/>
              </a:lnSpc>
            </a:pP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asignamos</a:t>
            </a:r>
            <a:r>
              <a:rPr sz="19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significado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los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datos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interpretación.</a:t>
            </a:r>
            <a:endParaRPr sz="1900">
              <a:latin typeface="Cambria"/>
              <a:cs typeface="Cambria"/>
            </a:endParaRPr>
          </a:p>
          <a:p>
            <a:pPr marL="73660" marR="86360" algn="ctr">
              <a:lnSpc>
                <a:spcPct val="90100"/>
              </a:lnSpc>
              <a:spcBef>
                <a:spcPts val="1975"/>
              </a:spcBef>
            </a:pPr>
            <a:r>
              <a:rPr sz="1900" b="1" spc="65" dirty="0">
                <a:solidFill>
                  <a:srgbClr val="585858"/>
                </a:solidFill>
                <a:latin typeface="Cambria"/>
                <a:cs typeface="Cambria"/>
              </a:rPr>
              <a:t>Reconocimiento</a:t>
            </a:r>
            <a:r>
              <a:rPr sz="1900" b="1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5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b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5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1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simplemente</a:t>
            </a:r>
            <a:r>
              <a:rPr sz="1900" b="1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70" dirty="0">
                <a:solidFill>
                  <a:srgbClr val="585858"/>
                </a:solidFill>
                <a:latin typeface="Cambria"/>
                <a:cs typeface="Cambria"/>
              </a:rPr>
              <a:t>descubrimos </a:t>
            </a:r>
            <a:r>
              <a:rPr sz="1900" b="1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45" dirty="0">
                <a:solidFill>
                  <a:srgbClr val="585858"/>
                </a:solidFill>
                <a:latin typeface="Cambria"/>
                <a:cs typeface="Cambria"/>
              </a:rPr>
              <a:t>lo </a:t>
            </a:r>
            <a:r>
              <a:rPr sz="1900" b="1" spc="5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65" dirty="0">
                <a:solidFill>
                  <a:srgbClr val="585858"/>
                </a:solidFill>
                <a:latin typeface="Cambria"/>
                <a:cs typeface="Cambria"/>
              </a:rPr>
              <a:t>existe,</a:t>
            </a:r>
            <a:r>
              <a:rPr sz="1900" b="1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45" dirty="0">
                <a:solidFill>
                  <a:srgbClr val="585858"/>
                </a:solidFill>
                <a:latin typeface="Cambria"/>
                <a:cs typeface="Cambria"/>
              </a:rPr>
              <a:t>sino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5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45" dirty="0">
                <a:solidFill>
                  <a:srgbClr val="585858"/>
                </a:solidFill>
                <a:latin typeface="Cambria"/>
                <a:cs typeface="Cambria"/>
              </a:rPr>
              <a:t>lo</a:t>
            </a:r>
            <a:r>
              <a:rPr sz="1900" b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creamos</a:t>
            </a:r>
            <a:r>
              <a:rPr sz="1900" b="1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60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1900" b="1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b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45" dirty="0">
                <a:solidFill>
                  <a:srgbClr val="585858"/>
                </a:solidFill>
                <a:latin typeface="Cambria"/>
                <a:cs typeface="Cambria"/>
              </a:rPr>
              <a:t>uso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55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1900" b="1" spc="60" dirty="0">
                <a:solidFill>
                  <a:srgbClr val="585858"/>
                </a:solidFill>
                <a:latin typeface="Cambria"/>
                <a:cs typeface="Cambria"/>
              </a:rPr>
              <a:t> categorías</a:t>
            </a:r>
            <a:r>
              <a:rPr sz="1900" b="1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35" dirty="0">
                <a:solidFill>
                  <a:srgbClr val="585858"/>
                </a:solidFill>
                <a:latin typeface="Cambria"/>
                <a:cs typeface="Cambria"/>
              </a:rPr>
              <a:t>interpretativas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944" y="3521151"/>
            <a:ext cx="6736080" cy="1129665"/>
          </a:xfrm>
          <a:custGeom>
            <a:avLst/>
            <a:gdLst/>
            <a:ahLst/>
            <a:cxnLst/>
            <a:rect l="l" t="t" r="r" b="b"/>
            <a:pathLst>
              <a:path w="6736080" h="1129664">
                <a:moveTo>
                  <a:pt x="0" y="1129588"/>
                </a:moveTo>
                <a:lnTo>
                  <a:pt x="6736080" y="1129588"/>
                </a:lnTo>
                <a:lnTo>
                  <a:pt x="6736080" y="0"/>
                </a:lnTo>
                <a:lnTo>
                  <a:pt x="0" y="0"/>
                </a:lnTo>
                <a:lnTo>
                  <a:pt x="0" y="11295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4709" y="3611626"/>
            <a:ext cx="648462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1594" algn="ctr">
              <a:lnSpc>
                <a:spcPct val="100000"/>
              </a:lnSpc>
              <a:spcBef>
                <a:spcPts val="90"/>
              </a:spcBef>
            </a:pPr>
            <a:r>
              <a:rPr sz="2000" b="1" spc="80" dirty="0">
                <a:solidFill>
                  <a:srgbClr val="585858"/>
                </a:solidFill>
                <a:latin typeface="Cambria"/>
                <a:cs typeface="Cambria"/>
              </a:rPr>
              <a:t>Disposición: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Proceso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organizar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información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vista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relaciones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existentes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entre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personas,</a:t>
            </a:r>
            <a:r>
              <a:rPr sz="20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contexto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involucrados.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9944" y="5098440"/>
            <a:ext cx="6736080" cy="1424940"/>
          </a:xfrm>
          <a:custGeom>
            <a:avLst/>
            <a:gdLst/>
            <a:ahLst/>
            <a:cxnLst/>
            <a:rect l="l" t="t" r="r" b="b"/>
            <a:pathLst>
              <a:path w="6736080" h="1424940">
                <a:moveTo>
                  <a:pt x="0" y="1424940"/>
                </a:moveTo>
                <a:lnTo>
                  <a:pt x="6736080" y="1424940"/>
                </a:lnTo>
                <a:lnTo>
                  <a:pt x="6736080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661" y="5184724"/>
            <a:ext cx="64916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000" b="1" spc="70" dirty="0">
                <a:solidFill>
                  <a:srgbClr val="585858"/>
                </a:solidFill>
                <a:latin typeface="Cambria"/>
                <a:cs typeface="Cambria"/>
              </a:rPr>
              <a:t>Estilo: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Todas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consideraciones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implicadas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presentación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estos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símbolos, 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desde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elección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 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sistema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hasta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le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damos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dichos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8516" y="1805432"/>
            <a:ext cx="756920" cy="753745"/>
            <a:chOff x="268516" y="1805432"/>
            <a:chExt cx="756920" cy="753745"/>
          </a:xfrm>
        </p:grpSpPr>
        <p:sp>
          <p:nvSpPr>
            <p:cNvPr id="11" name="object 11"/>
            <p:cNvSpPr/>
            <p:nvPr/>
          </p:nvSpPr>
          <p:spPr>
            <a:xfrm>
              <a:off x="281216" y="18181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216" y="1818132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7463" y="2023948"/>
            <a:ext cx="219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8516" y="3701288"/>
            <a:ext cx="756920" cy="753745"/>
            <a:chOff x="268516" y="3701288"/>
            <a:chExt cx="756920" cy="753745"/>
          </a:xfrm>
        </p:grpSpPr>
        <p:sp>
          <p:nvSpPr>
            <p:cNvPr id="15" name="object 15"/>
            <p:cNvSpPr/>
            <p:nvPr/>
          </p:nvSpPr>
          <p:spPr>
            <a:xfrm>
              <a:off x="281216" y="3713988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216" y="3713988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463" y="3920744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7967" y="5268086"/>
            <a:ext cx="756920" cy="753745"/>
            <a:chOff x="297967" y="5268086"/>
            <a:chExt cx="756920" cy="753745"/>
          </a:xfrm>
        </p:grpSpPr>
        <p:sp>
          <p:nvSpPr>
            <p:cNvPr id="19" name="object 19"/>
            <p:cNvSpPr/>
            <p:nvPr/>
          </p:nvSpPr>
          <p:spPr>
            <a:xfrm>
              <a:off x="310667" y="5280786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80" y="0"/>
                  </a:moveTo>
                  <a:lnTo>
                    <a:pt x="315886" y="3324"/>
                  </a:lnTo>
                  <a:lnTo>
                    <a:pt x="268319" y="13009"/>
                  </a:lnTo>
                  <a:lnTo>
                    <a:pt x="223217" y="28619"/>
                  </a:lnTo>
                  <a:lnTo>
                    <a:pt x="181013" y="49720"/>
                  </a:lnTo>
                  <a:lnTo>
                    <a:pt x="142144" y="75877"/>
                  </a:lnTo>
                  <a:lnTo>
                    <a:pt x="107045" y="106656"/>
                  </a:lnTo>
                  <a:lnTo>
                    <a:pt x="76151" y="141621"/>
                  </a:lnTo>
                  <a:lnTo>
                    <a:pt x="49897" y="180340"/>
                  </a:lnTo>
                  <a:lnTo>
                    <a:pt x="28720" y="222376"/>
                  </a:lnTo>
                  <a:lnTo>
                    <a:pt x="13055" y="267295"/>
                  </a:lnTo>
                  <a:lnTo>
                    <a:pt x="3336" y="314663"/>
                  </a:lnTo>
                  <a:lnTo>
                    <a:pt x="0" y="364045"/>
                  </a:lnTo>
                  <a:lnTo>
                    <a:pt x="3336" y="413437"/>
                  </a:lnTo>
                  <a:lnTo>
                    <a:pt x="13055" y="460809"/>
                  </a:lnTo>
                  <a:lnTo>
                    <a:pt x="28720" y="505728"/>
                  </a:lnTo>
                  <a:lnTo>
                    <a:pt x="49897" y="547760"/>
                  </a:lnTo>
                  <a:lnTo>
                    <a:pt x="76151" y="586471"/>
                  </a:lnTo>
                  <a:lnTo>
                    <a:pt x="107045" y="621428"/>
                  </a:lnTo>
                  <a:lnTo>
                    <a:pt x="142144" y="652197"/>
                  </a:lnTo>
                  <a:lnTo>
                    <a:pt x="181013" y="678344"/>
                  </a:lnTo>
                  <a:lnTo>
                    <a:pt x="223217" y="699435"/>
                  </a:lnTo>
                  <a:lnTo>
                    <a:pt x="268319" y="715037"/>
                  </a:lnTo>
                  <a:lnTo>
                    <a:pt x="315886" y="724717"/>
                  </a:lnTo>
                  <a:lnTo>
                    <a:pt x="365480" y="728040"/>
                  </a:lnTo>
                  <a:lnTo>
                    <a:pt x="415075" y="724717"/>
                  </a:lnTo>
                  <a:lnTo>
                    <a:pt x="462641" y="715037"/>
                  </a:lnTo>
                  <a:lnTo>
                    <a:pt x="507744" y="699435"/>
                  </a:lnTo>
                  <a:lnTo>
                    <a:pt x="549947" y="678344"/>
                  </a:lnTo>
                  <a:lnTo>
                    <a:pt x="588816" y="652197"/>
                  </a:lnTo>
                  <a:lnTo>
                    <a:pt x="623916" y="621428"/>
                  </a:lnTo>
                  <a:lnTo>
                    <a:pt x="654810" y="586471"/>
                  </a:lnTo>
                  <a:lnTo>
                    <a:pt x="681063" y="547760"/>
                  </a:lnTo>
                  <a:lnTo>
                    <a:pt x="702240" y="505728"/>
                  </a:lnTo>
                  <a:lnTo>
                    <a:pt x="717906" y="460809"/>
                  </a:lnTo>
                  <a:lnTo>
                    <a:pt x="727624" y="413437"/>
                  </a:lnTo>
                  <a:lnTo>
                    <a:pt x="730961" y="364045"/>
                  </a:lnTo>
                  <a:lnTo>
                    <a:pt x="727624" y="314663"/>
                  </a:lnTo>
                  <a:lnTo>
                    <a:pt x="717906" y="267295"/>
                  </a:lnTo>
                  <a:lnTo>
                    <a:pt x="702240" y="222376"/>
                  </a:lnTo>
                  <a:lnTo>
                    <a:pt x="681063" y="180339"/>
                  </a:lnTo>
                  <a:lnTo>
                    <a:pt x="654810" y="141621"/>
                  </a:lnTo>
                  <a:lnTo>
                    <a:pt x="623916" y="106656"/>
                  </a:lnTo>
                  <a:lnTo>
                    <a:pt x="588816" y="75877"/>
                  </a:lnTo>
                  <a:lnTo>
                    <a:pt x="549947" y="49720"/>
                  </a:lnTo>
                  <a:lnTo>
                    <a:pt x="507744" y="28619"/>
                  </a:lnTo>
                  <a:lnTo>
                    <a:pt x="462641" y="13009"/>
                  </a:lnTo>
                  <a:lnTo>
                    <a:pt x="415075" y="3324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667" y="5280786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4045"/>
                  </a:moveTo>
                  <a:lnTo>
                    <a:pt x="3336" y="314663"/>
                  </a:lnTo>
                  <a:lnTo>
                    <a:pt x="13055" y="267295"/>
                  </a:lnTo>
                  <a:lnTo>
                    <a:pt x="28720" y="222376"/>
                  </a:lnTo>
                  <a:lnTo>
                    <a:pt x="49897" y="180340"/>
                  </a:lnTo>
                  <a:lnTo>
                    <a:pt x="76151" y="141621"/>
                  </a:lnTo>
                  <a:lnTo>
                    <a:pt x="107045" y="106656"/>
                  </a:lnTo>
                  <a:lnTo>
                    <a:pt x="142144" y="75877"/>
                  </a:lnTo>
                  <a:lnTo>
                    <a:pt x="181013" y="49720"/>
                  </a:lnTo>
                  <a:lnTo>
                    <a:pt x="223217" y="28619"/>
                  </a:lnTo>
                  <a:lnTo>
                    <a:pt x="268319" y="13009"/>
                  </a:lnTo>
                  <a:lnTo>
                    <a:pt x="315886" y="3324"/>
                  </a:lnTo>
                  <a:lnTo>
                    <a:pt x="365480" y="0"/>
                  </a:lnTo>
                  <a:lnTo>
                    <a:pt x="415075" y="3324"/>
                  </a:lnTo>
                  <a:lnTo>
                    <a:pt x="462641" y="13009"/>
                  </a:lnTo>
                  <a:lnTo>
                    <a:pt x="507744" y="28619"/>
                  </a:lnTo>
                  <a:lnTo>
                    <a:pt x="549947" y="49720"/>
                  </a:lnTo>
                  <a:lnTo>
                    <a:pt x="588816" y="75877"/>
                  </a:lnTo>
                  <a:lnTo>
                    <a:pt x="623916" y="106656"/>
                  </a:lnTo>
                  <a:lnTo>
                    <a:pt x="654810" y="141621"/>
                  </a:lnTo>
                  <a:lnTo>
                    <a:pt x="681063" y="180339"/>
                  </a:lnTo>
                  <a:lnTo>
                    <a:pt x="702240" y="222376"/>
                  </a:lnTo>
                  <a:lnTo>
                    <a:pt x="717906" y="267295"/>
                  </a:lnTo>
                  <a:lnTo>
                    <a:pt x="727624" y="314663"/>
                  </a:lnTo>
                  <a:lnTo>
                    <a:pt x="730961" y="364045"/>
                  </a:lnTo>
                  <a:lnTo>
                    <a:pt x="727624" y="413437"/>
                  </a:lnTo>
                  <a:lnTo>
                    <a:pt x="717906" y="460809"/>
                  </a:lnTo>
                  <a:lnTo>
                    <a:pt x="702240" y="505728"/>
                  </a:lnTo>
                  <a:lnTo>
                    <a:pt x="681063" y="547760"/>
                  </a:lnTo>
                  <a:lnTo>
                    <a:pt x="654810" y="586471"/>
                  </a:lnTo>
                  <a:lnTo>
                    <a:pt x="623916" y="621428"/>
                  </a:lnTo>
                  <a:lnTo>
                    <a:pt x="588816" y="652197"/>
                  </a:lnTo>
                  <a:lnTo>
                    <a:pt x="549947" y="678344"/>
                  </a:lnTo>
                  <a:lnTo>
                    <a:pt x="507744" y="699435"/>
                  </a:lnTo>
                  <a:lnTo>
                    <a:pt x="462641" y="715037"/>
                  </a:lnTo>
                  <a:lnTo>
                    <a:pt x="415075" y="724717"/>
                  </a:lnTo>
                  <a:lnTo>
                    <a:pt x="365480" y="728040"/>
                  </a:lnTo>
                  <a:lnTo>
                    <a:pt x="315886" y="724717"/>
                  </a:lnTo>
                  <a:lnTo>
                    <a:pt x="268319" y="715037"/>
                  </a:lnTo>
                  <a:lnTo>
                    <a:pt x="223217" y="699435"/>
                  </a:lnTo>
                  <a:lnTo>
                    <a:pt x="181013" y="678344"/>
                  </a:lnTo>
                  <a:lnTo>
                    <a:pt x="142144" y="652197"/>
                  </a:lnTo>
                  <a:lnTo>
                    <a:pt x="107045" y="621428"/>
                  </a:lnTo>
                  <a:lnTo>
                    <a:pt x="76151" y="586471"/>
                  </a:lnTo>
                  <a:lnTo>
                    <a:pt x="49897" y="547760"/>
                  </a:lnTo>
                  <a:lnTo>
                    <a:pt x="28720" y="505728"/>
                  </a:lnTo>
                  <a:lnTo>
                    <a:pt x="13055" y="460809"/>
                  </a:lnTo>
                  <a:lnTo>
                    <a:pt x="3336" y="413437"/>
                  </a:lnTo>
                  <a:lnTo>
                    <a:pt x="0" y="36404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7029" y="5488330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520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220" dirty="0">
                <a:solidFill>
                  <a:srgbClr val="4F81BC"/>
                </a:solidFill>
              </a:rPr>
              <a:t>Cánones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110" dirty="0">
                <a:solidFill>
                  <a:srgbClr val="4F81BC"/>
                </a:solidFill>
              </a:rPr>
              <a:t>la</a:t>
            </a:r>
            <a:r>
              <a:rPr sz="3600" spc="95" dirty="0">
                <a:solidFill>
                  <a:srgbClr val="4F81BC"/>
                </a:solidFill>
              </a:rPr>
              <a:t> </a:t>
            </a:r>
            <a:r>
              <a:rPr sz="3600" spc="-150" dirty="0">
                <a:solidFill>
                  <a:srgbClr val="4F81BC"/>
                </a:solidFill>
              </a:rPr>
              <a:t>r</a:t>
            </a:r>
            <a:r>
              <a:rPr sz="3600" spc="80" dirty="0">
                <a:solidFill>
                  <a:srgbClr val="4F81BC"/>
                </a:solidFill>
              </a:rPr>
              <a:t>etó</a:t>
            </a:r>
            <a:r>
              <a:rPr sz="3600" spc="145" dirty="0">
                <a:solidFill>
                  <a:srgbClr val="4F81BC"/>
                </a:solidFill>
              </a:rPr>
              <a:t>r</a:t>
            </a:r>
            <a:r>
              <a:rPr sz="3600" spc="165" dirty="0">
                <a:solidFill>
                  <a:srgbClr val="4F81BC"/>
                </a:solidFill>
              </a:rPr>
              <a:t>ica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44" y="1617091"/>
            <a:ext cx="6736080" cy="1717675"/>
          </a:xfrm>
          <a:custGeom>
            <a:avLst/>
            <a:gdLst/>
            <a:ahLst/>
            <a:cxnLst/>
            <a:rect l="l" t="t" r="r" b="b"/>
            <a:pathLst>
              <a:path w="6736080" h="1717675">
                <a:moveTo>
                  <a:pt x="0" y="1717675"/>
                </a:moveTo>
                <a:lnTo>
                  <a:pt x="6736080" y="1717675"/>
                </a:lnTo>
                <a:lnTo>
                  <a:pt x="6736080" y="0"/>
                </a:lnTo>
                <a:lnTo>
                  <a:pt x="0" y="0"/>
                </a:lnTo>
                <a:lnTo>
                  <a:pt x="0" y="1717675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7381" y="2000834"/>
            <a:ext cx="639381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000" b="1" spc="65" dirty="0">
                <a:solidFill>
                  <a:srgbClr val="585858"/>
                </a:solidFill>
                <a:latin typeface="Cambria"/>
                <a:cs typeface="Cambria"/>
              </a:rPr>
              <a:t>Expresión: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Incorporación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alguna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forma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física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abarcando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gama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opciones,</a:t>
            </a:r>
            <a:r>
              <a:rPr sz="20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desde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verbales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hasta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los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mensajes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mediatizados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944" y="3749586"/>
            <a:ext cx="6736080" cy="1842135"/>
          </a:xfrm>
          <a:custGeom>
            <a:avLst/>
            <a:gdLst/>
            <a:ahLst/>
            <a:cxnLst/>
            <a:rect l="l" t="t" r="r" b="b"/>
            <a:pathLst>
              <a:path w="6736080" h="1842135">
                <a:moveTo>
                  <a:pt x="0" y="1841881"/>
                </a:moveTo>
                <a:lnTo>
                  <a:pt x="6736080" y="1841881"/>
                </a:lnTo>
                <a:lnTo>
                  <a:pt x="6736080" y="0"/>
                </a:lnTo>
                <a:lnTo>
                  <a:pt x="0" y="0"/>
                </a:lnTo>
                <a:lnTo>
                  <a:pt x="0" y="184188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1285" y="4196588"/>
            <a:ext cx="643445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114" dirty="0">
                <a:solidFill>
                  <a:srgbClr val="585858"/>
                </a:solidFill>
                <a:latin typeface="Cambria"/>
                <a:cs typeface="Cambria"/>
              </a:rPr>
              <a:t>Memoria:</a:t>
            </a:r>
            <a:r>
              <a:rPr sz="2000" b="1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Reservas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más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grandes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memoria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cultural,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percepción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afectan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forma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 que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retenemos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procesamos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información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8516" y="2033777"/>
            <a:ext cx="756920" cy="753745"/>
            <a:chOff x="268516" y="2033777"/>
            <a:chExt cx="756920" cy="753745"/>
          </a:xfrm>
        </p:grpSpPr>
        <p:sp>
          <p:nvSpPr>
            <p:cNvPr id="9" name="object 9"/>
            <p:cNvSpPr/>
            <p:nvPr/>
          </p:nvSpPr>
          <p:spPr>
            <a:xfrm>
              <a:off x="281216" y="2046477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365480" y="0"/>
                  </a:moveTo>
                  <a:lnTo>
                    <a:pt x="315886" y="3324"/>
                  </a:lnTo>
                  <a:lnTo>
                    <a:pt x="268319" y="13009"/>
                  </a:lnTo>
                  <a:lnTo>
                    <a:pt x="223217" y="28620"/>
                  </a:lnTo>
                  <a:lnTo>
                    <a:pt x="181013" y="49722"/>
                  </a:lnTo>
                  <a:lnTo>
                    <a:pt x="142144" y="75882"/>
                  </a:lnTo>
                  <a:lnTo>
                    <a:pt x="107045" y="106664"/>
                  </a:lnTo>
                  <a:lnTo>
                    <a:pt x="76151" y="141634"/>
                  </a:lnTo>
                  <a:lnTo>
                    <a:pt x="49897" y="180358"/>
                  </a:lnTo>
                  <a:lnTo>
                    <a:pt x="28720" y="222402"/>
                  </a:lnTo>
                  <a:lnTo>
                    <a:pt x="13055" y="267332"/>
                  </a:lnTo>
                  <a:lnTo>
                    <a:pt x="3336" y="314712"/>
                  </a:lnTo>
                  <a:lnTo>
                    <a:pt x="0" y="364109"/>
                  </a:lnTo>
                  <a:lnTo>
                    <a:pt x="3336" y="413503"/>
                  </a:lnTo>
                  <a:lnTo>
                    <a:pt x="13055" y="460876"/>
                  </a:lnTo>
                  <a:lnTo>
                    <a:pt x="28720" y="505795"/>
                  </a:lnTo>
                  <a:lnTo>
                    <a:pt x="49897" y="547826"/>
                  </a:lnTo>
                  <a:lnTo>
                    <a:pt x="76151" y="586535"/>
                  </a:lnTo>
                  <a:lnTo>
                    <a:pt x="107045" y="621490"/>
                  </a:lnTo>
                  <a:lnTo>
                    <a:pt x="142144" y="652256"/>
                  </a:lnTo>
                  <a:lnTo>
                    <a:pt x="181013" y="678401"/>
                  </a:lnTo>
                  <a:lnTo>
                    <a:pt x="223217" y="699490"/>
                  </a:lnTo>
                  <a:lnTo>
                    <a:pt x="268319" y="715090"/>
                  </a:lnTo>
                  <a:lnTo>
                    <a:pt x="315886" y="724768"/>
                  </a:lnTo>
                  <a:lnTo>
                    <a:pt x="365480" y="728091"/>
                  </a:lnTo>
                  <a:lnTo>
                    <a:pt x="415075" y="724768"/>
                  </a:lnTo>
                  <a:lnTo>
                    <a:pt x="462641" y="715090"/>
                  </a:lnTo>
                  <a:lnTo>
                    <a:pt x="507744" y="699490"/>
                  </a:lnTo>
                  <a:lnTo>
                    <a:pt x="549947" y="678401"/>
                  </a:lnTo>
                  <a:lnTo>
                    <a:pt x="588816" y="652256"/>
                  </a:lnTo>
                  <a:lnTo>
                    <a:pt x="623916" y="621490"/>
                  </a:lnTo>
                  <a:lnTo>
                    <a:pt x="654810" y="586535"/>
                  </a:lnTo>
                  <a:lnTo>
                    <a:pt x="681063" y="547826"/>
                  </a:lnTo>
                  <a:lnTo>
                    <a:pt x="702240" y="505795"/>
                  </a:lnTo>
                  <a:lnTo>
                    <a:pt x="717906" y="460876"/>
                  </a:lnTo>
                  <a:lnTo>
                    <a:pt x="727624" y="413503"/>
                  </a:lnTo>
                  <a:lnTo>
                    <a:pt x="730961" y="364109"/>
                  </a:lnTo>
                  <a:lnTo>
                    <a:pt x="727624" y="314712"/>
                  </a:lnTo>
                  <a:lnTo>
                    <a:pt x="717906" y="267332"/>
                  </a:lnTo>
                  <a:lnTo>
                    <a:pt x="702240" y="222402"/>
                  </a:lnTo>
                  <a:lnTo>
                    <a:pt x="681063" y="180358"/>
                  </a:lnTo>
                  <a:lnTo>
                    <a:pt x="654810" y="141634"/>
                  </a:lnTo>
                  <a:lnTo>
                    <a:pt x="623916" y="106664"/>
                  </a:lnTo>
                  <a:lnTo>
                    <a:pt x="588816" y="75882"/>
                  </a:lnTo>
                  <a:lnTo>
                    <a:pt x="549947" y="49722"/>
                  </a:lnTo>
                  <a:lnTo>
                    <a:pt x="507744" y="28620"/>
                  </a:lnTo>
                  <a:lnTo>
                    <a:pt x="462641" y="13009"/>
                  </a:lnTo>
                  <a:lnTo>
                    <a:pt x="415075" y="3324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216" y="2046477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4">
                  <a:moveTo>
                    <a:pt x="0" y="364109"/>
                  </a:moveTo>
                  <a:lnTo>
                    <a:pt x="3336" y="314712"/>
                  </a:lnTo>
                  <a:lnTo>
                    <a:pt x="13055" y="267332"/>
                  </a:lnTo>
                  <a:lnTo>
                    <a:pt x="28720" y="222402"/>
                  </a:lnTo>
                  <a:lnTo>
                    <a:pt x="49897" y="180358"/>
                  </a:lnTo>
                  <a:lnTo>
                    <a:pt x="76151" y="141634"/>
                  </a:lnTo>
                  <a:lnTo>
                    <a:pt x="107045" y="106664"/>
                  </a:lnTo>
                  <a:lnTo>
                    <a:pt x="142144" y="75882"/>
                  </a:lnTo>
                  <a:lnTo>
                    <a:pt x="181013" y="49722"/>
                  </a:lnTo>
                  <a:lnTo>
                    <a:pt x="223217" y="28620"/>
                  </a:lnTo>
                  <a:lnTo>
                    <a:pt x="268319" y="13009"/>
                  </a:lnTo>
                  <a:lnTo>
                    <a:pt x="315886" y="3324"/>
                  </a:lnTo>
                  <a:lnTo>
                    <a:pt x="365480" y="0"/>
                  </a:lnTo>
                  <a:lnTo>
                    <a:pt x="415075" y="3324"/>
                  </a:lnTo>
                  <a:lnTo>
                    <a:pt x="462641" y="13009"/>
                  </a:lnTo>
                  <a:lnTo>
                    <a:pt x="507744" y="28620"/>
                  </a:lnTo>
                  <a:lnTo>
                    <a:pt x="549947" y="49722"/>
                  </a:lnTo>
                  <a:lnTo>
                    <a:pt x="588816" y="75882"/>
                  </a:lnTo>
                  <a:lnTo>
                    <a:pt x="623916" y="106664"/>
                  </a:lnTo>
                  <a:lnTo>
                    <a:pt x="654810" y="141634"/>
                  </a:lnTo>
                  <a:lnTo>
                    <a:pt x="681063" y="180358"/>
                  </a:lnTo>
                  <a:lnTo>
                    <a:pt x="702240" y="222402"/>
                  </a:lnTo>
                  <a:lnTo>
                    <a:pt x="717906" y="267332"/>
                  </a:lnTo>
                  <a:lnTo>
                    <a:pt x="727624" y="314712"/>
                  </a:lnTo>
                  <a:lnTo>
                    <a:pt x="730961" y="364109"/>
                  </a:lnTo>
                  <a:lnTo>
                    <a:pt x="727624" y="413503"/>
                  </a:lnTo>
                  <a:lnTo>
                    <a:pt x="717906" y="460876"/>
                  </a:lnTo>
                  <a:lnTo>
                    <a:pt x="702240" y="505795"/>
                  </a:lnTo>
                  <a:lnTo>
                    <a:pt x="681063" y="547826"/>
                  </a:lnTo>
                  <a:lnTo>
                    <a:pt x="654810" y="586535"/>
                  </a:lnTo>
                  <a:lnTo>
                    <a:pt x="623916" y="621490"/>
                  </a:lnTo>
                  <a:lnTo>
                    <a:pt x="588816" y="652256"/>
                  </a:lnTo>
                  <a:lnTo>
                    <a:pt x="549947" y="678401"/>
                  </a:lnTo>
                  <a:lnTo>
                    <a:pt x="507744" y="699490"/>
                  </a:lnTo>
                  <a:lnTo>
                    <a:pt x="462641" y="715090"/>
                  </a:lnTo>
                  <a:lnTo>
                    <a:pt x="415075" y="724768"/>
                  </a:lnTo>
                  <a:lnTo>
                    <a:pt x="365480" y="728091"/>
                  </a:lnTo>
                  <a:lnTo>
                    <a:pt x="315886" y="724768"/>
                  </a:lnTo>
                  <a:lnTo>
                    <a:pt x="268319" y="715090"/>
                  </a:lnTo>
                  <a:lnTo>
                    <a:pt x="223217" y="699490"/>
                  </a:lnTo>
                  <a:lnTo>
                    <a:pt x="181013" y="678401"/>
                  </a:lnTo>
                  <a:lnTo>
                    <a:pt x="142144" y="652256"/>
                  </a:lnTo>
                  <a:lnTo>
                    <a:pt x="107045" y="621490"/>
                  </a:lnTo>
                  <a:lnTo>
                    <a:pt x="76151" y="586535"/>
                  </a:lnTo>
                  <a:lnTo>
                    <a:pt x="49897" y="547826"/>
                  </a:lnTo>
                  <a:lnTo>
                    <a:pt x="28720" y="505795"/>
                  </a:lnTo>
                  <a:lnTo>
                    <a:pt x="13055" y="460876"/>
                  </a:lnTo>
                  <a:lnTo>
                    <a:pt x="3336" y="413503"/>
                  </a:lnTo>
                  <a:lnTo>
                    <a:pt x="0" y="364109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7463" y="2252598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8516" y="4112386"/>
            <a:ext cx="756920" cy="753745"/>
            <a:chOff x="268516" y="4112386"/>
            <a:chExt cx="756920" cy="753745"/>
          </a:xfrm>
        </p:grpSpPr>
        <p:sp>
          <p:nvSpPr>
            <p:cNvPr id="13" name="object 13"/>
            <p:cNvSpPr/>
            <p:nvPr/>
          </p:nvSpPr>
          <p:spPr>
            <a:xfrm>
              <a:off x="281216" y="4125086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365480" y="0"/>
                  </a:moveTo>
                  <a:lnTo>
                    <a:pt x="315886" y="3322"/>
                  </a:lnTo>
                  <a:lnTo>
                    <a:pt x="268319" y="13000"/>
                  </a:lnTo>
                  <a:lnTo>
                    <a:pt x="223217" y="28600"/>
                  </a:lnTo>
                  <a:lnTo>
                    <a:pt x="181013" y="49689"/>
                  </a:lnTo>
                  <a:lnTo>
                    <a:pt x="142144" y="75834"/>
                  </a:lnTo>
                  <a:lnTo>
                    <a:pt x="107045" y="106600"/>
                  </a:lnTo>
                  <a:lnTo>
                    <a:pt x="76151" y="141555"/>
                  </a:lnTo>
                  <a:lnTo>
                    <a:pt x="49897" y="180264"/>
                  </a:lnTo>
                  <a:lnTo>
                    <a:pt x="28720" y="222295"/>
                  </a:lnTo>
                  <a:lnTo>
                    <a:pt x="13055" y="267214"/>
                  </a:lnTo>
                  <a:lnTo>
                    <a:pt x="3336" y="314587"/>
                  </a:lnTo>
                  <a:lnTo>
                    <a:pt x="0" y="363981"/>
                  </a:lnTo>
                  <a:lnTo>
                    <a:pt x="3336" y="413376"/>
                  </a:lnTo>
                  <a:lnTo>
                    <a:pt x="13055" y="460749"/>
                  </a:lnTo>
                  <a:lnTo>
                    <a:pt x="28720" y="505668"/>
                  </a:lnTo>
                  <a:lnTo>
                    <a:pt x="49897" y="547699"/>
                  </a:lnTo>
                  <a:lnTo>
                    <a:pt x="76151" y="586408"/>
                  </a:lnTo>
                  <a:lnTo>
                    <a:pt x="107045" y="621363"/>
                  </a:lnTo>
                  <a:lnTo>
                    <a:pt x="142144" y="652129"/>
                  </a:lnTo>
                  <a:lnTo>
                    <a:pt x="181013" y="678274"/>
                  </a:lnTo>
                  <a:lnTo>
                    <a:pt x="223217" y="699363"/>
                  </a:lnTo>
                  <a:lnTo>
                    <a:pt x="268319" y="714963"/>
                  </a:lnTo>
                  <a:lnTo>
                    <a:pt x="315886" y="724641"/>
                  </a:lnTo>
                  <a:lnTo>
                    <a:pt x="365480" y="727963"/>
                  </a:lnTo>
                  <a:lnTo>
                    <a:pt x="415075" y="724641"/>
                  </a:lnTo>
                  <a:lnTo>
                    <a:pt x="462641" y="714963"/>
                  </a:lnTo>
                  <a:lnTo>
                    <a:pt x="507744" y="699363"/>
                  </a:lnTo>
                  <a:lnTo>
                    <a:pt x="549947" y="678274"/>
                  </a:lnTo>
                  <a:lnTo>
                    <a:pt x="588816" y="652129"/>
                  </a:lnTo>
                  <a:lnTo>
                    <a:pt x="623916" y="621363"/>
                  </a:lnTo>
                  <a:lnTo>
                    <a:pt x="654810" y="586408"/>
                  </a:lnTo>
                  <a:lnTo>
                    <a:pt x="681063" y="547699"/>
                  </a:lnTo>
                  <a:lnTo>
                    <a:pt x="702240" y="505668"/>
                  </a:lnTo>
                  <a:lnTo>
                    <a:pt x="717906" y="460749"/>
                  </a:lnTo>
                  <a:lnTo>
                    <a:pt x="727624" y="413376"/>
                  </a:lnTo>
                  <a:lnTo>
                    <a:pt x="730961" y="363981"/>
                  </a:lnTo>
                  <a:lnTo>
                    <a:pt x="727624" y="314587"/>
                  </a:lnTo>
                  <a:lnTo>
                    <a:pt x="717906" y="267214"/>
                  </a:lnTo>
                  <a:lnTo>
                    <a:pt x="702240" y="222295"/>
                  </a:lnTo>
                  <a:lnTo>
                    <a:pt x="681063" y="180264"/>
                  </a:lnTo>
                  <a:lnTo>
                    <a:pt x="654810" y="141555"/>
                  </a:lnTo>
                  <a:lnTo>
                    <a:pt x="623916" y="106600"/>
                  </a:lnTo>
                  <a:lnTo>
                    <a:pt x="588816" y="75834"/>
                  </a:lnTo>
                  <a:lnTo>
                    <a:pt x="549947" y="49689"/>
                  </a:lnTo>
                  <a:lnTo>
                    <a:pt x="507744" y="28600"/>
                  </a:lnTo>
                  <a:lnTo>
                    <a:pt x="462641" y="13000"/>
                  </a:lnTo>
                  <a:lnTo>
                    <a:pt x="415075" y="3322"/>
                  </a:lnTo>
                  <a:lnTo>
                    <a:pt x="3654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216" y="4125086"/>
              <a:ext cx="731520" cy="728345"/>
            </a:xfrm>
            <a:custGeom>
              <a:avLst/>
              <a:gdLst/>
              <a:ahLst/>
              <a:cxnLst/>
              <a:rect l="l" t="t" r="r" b="b"/>
              <a:pathLst>
                <a:path w="731519" h="728345">
                  <a:moveTo>
                    <a:pt x="0" y="363981"/>
                  </a:moveTo>
                  <a:lnTo>
                    <a:pt x="3336" y="314587"/>
                  </a:lnTo>
                  <a:lnTo>
                    <a:pt x="13055" y="267214"/>
                  </a:lnTo>
                  <a:lnTo>
                    <a:pt x="28720" y="222295"/>
                  </a:lnTo>
                  <a:lnTo>
                    <a:pt x="49897" y="180264"/>
                  </a:lnTo>
                  <a:lnTo>
                    <a:pt x="76151" y="141555"/>
                  </a:lnTo>
                  <a:lnTo>
                    <a:pt x="107045" y="106600"/>
                  </a:lnTo>
                  <a:lnTo>
                    <a:pt x="142144" y="75834"/>
                  </a:lnTo>
                  <a:lnTo>
                    <a:pt x="181013" y="49689"/>
                  </a:lnTo>
                  <a:lnTo>
                    <a:pt x="223217" y="28600"/>
                  </a:lnTo>
                  <a:lnTo>
                    <a:pt x="268319" y="13000"/>
                  </a:lnTo>
                  <a:lnTo>
                    <a:pt x="315886" y="3322"/>
                  </a:lnTo>
                  <a:lnTo>
                    <a:pt x="365480" y="0"/>
                  </a:lnTo>
                  <a:lnTo>
                    <a:pt x="415075" y="3322"/>
                  </a:lnTo>
                  <a:lnTo>
                    <a:pt x="462641" y="13000"/>
                  </a:lnTo>
                  <a:lnTo>
                    <a:pt x="507744" y="28600"/>
                  </a:lnTo>
                  <a:lnTo>
                    <a:pt x="549947" y="49689"/>
                  </a:lnTo>
                  <a:lnTo>
                    <a:pt x="588816" y="75834"/>
                  </a:lnTo>
                  <a:lnTo>
                    <a:pt x="623916" y="106600"/>
                  </a:lnTo>
                  <a:lnTo>
                    <a:pt x="654810" y="141555"/>
                  </a:lnTo>
                  <a:lnTo>
                    <a:pt x="681063" y="180264"/>
                  </a:lnTo>
                  <a:lnTo>
                    <a:pt x="702240" y="222295"/>
                  </a:lnTo>
                  <a:lnTo>
                    <a:pt x="717906" y="267214"/>
                  </a:lnTo>
                  <a:lnTo>
                    <a:pt x="727624" y="314587"/>
                  </a:lnTo>
                  <a:lnTo>
                    <a:pt x="730961" y="363981"/>
                  </a:lnTo>
                  <a:lnTo>
                    <a:pt x="727624" y="413376"/>
                  </a:lnTo>
                  <a:lnTo>
                    <a:pt x="717906" y="460749"/>
                  </a:lnTo>
                  <a:lnTo>
                    <a:pt x="702240" y="505668"/>
                  </a:lnTo>
                  <a:lnTo>
                    <a:pt x="681063" y="547699"/>
                  </a:lnTo>
                  <a:lnTo>
                    <a:pt x="654810" y="586408"/>
                  </a:lnTo>
                  <a:lnTo>
                    <a:pt x="623916" y="621363"/>
                  </a:lnTo>
                  <a:lnTo>
                    <a:pt x="588816" y="652129"/>
                  </a:lnTo>
                  <a:lnTo>
                    <a:pt x="549947" y="678274"/>
                  </a:lnTo>
                  <a:lnTo>
                    <a:pt x="507744" y="699363"/>
                  </a:lnTo>
                  <a:lnTo>
                    <a:pt x="462641" y="714963"/>
                  </a:lnTo>
                  <a:lnTo>
                    <a:pt x="415075" y="724641"/>
                  </a:lnTo>
                  <a:lnTo>
                    <a:pt x="365480" y="727963"/>
                  </a:lnTo>
                  <a:lnTo>
                    <a:pt x="315886" y="724641"/>
                  </a:lnTo>
                  <a:lnTo>
                    <a:pt x="268319" y="714963"/>
                  </a:lnTo>
                  <a:lnTo>
                    <a:pt x="223217" y="699363"/>
                  </a:lnTo>
                  <a:lnTo>
                    <a:pt x="181013" y="678274"/>
                  </a:lnTo>
                  <a:lnTo>
                    <a:pt x="142144" y="652129"/>
                  </a:lnTo>
                  <a:lnTo>
                    <a:pt x="107045" y="621363"/>
                  </a:lnTo>
                  <a:lnTo>
                    <a:pt x="76151" y="586408"/>
                  </a:lnTo>
                  <a:lnTo>
                    <a:pt x="49897" y="547699"/>
                  </a:lnTo>
                  <a:lnTo>
                    <a:pt x="28720" y="505668"/>
                  </a:lnTo>
                  <a:lnTo>
                    <a:pt x="13055" y="460749"/>
                  </a:lnTo>
                  <a:lnTo>
                    <a:pt x="3336" y="413376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7463" y="4331919"/>
            <a:ext cx="219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5.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04571"/>
            <a:ext cx="7790180" cy="9810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04495" marR="30480" indent="-367030">
              <a:lnSpc>
                <a:spcPct val="95500"/>
              </a:lnSpc>
              <a:spcBef>
                <a:spcPts val="295"/>
              </a:spcBef>
            </a:pPr>
            <a:r>
              <a:rPr sz="5400" b="1" spc="405" baseline="24691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24691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4F81BC"/>
                </a:solidFill>
              </a:rPr>
              <a:t>Características</a:t>
            </a:r>
            <a:r>
              <a:rPr sz="2800" spc="35" dirty="0">
                <a:solidFill>
                  <a:srgbClr val="4F81BC"/>
                </a:solidFill>
              </a:rPr>
              <a:t> </a:t>
            </a:r>
            <a:r>
              <a:rPr sz="2800" spc="155" dirty="0">
                <a:solidFill>
                  <a:srgbClr val="4F81BC"/>
                </a:solidFill>
              </a:rPr>
              <a:t>que</a:t>
            </a:r>
            <a:r>
              <a:rPr sz="2800" spc="50" dirty="0">
                <a:solidFill>
                  <a:srgbClr val="4F81BC"/>
                </a:solidFill>
              </a:rPr>
              <a:t> </a:t>
            </a:r>
            <a:r>
              <a:rPr sz="2800" spc="95" dirty="0">
                <a:solidFill>
                  <a:srgbClr val="4F81BC"/>
                </a:solidFill>
              </a:rPr>
              <a:t>distinguen</a:t>
            </a:r>
            <a:r>
              <a:rPr sz="2800" spc="50" dirty="0">
                <a:solidFill>
                  <a:srgbClr val="4F81BC"/>
                </a:solidFill>
              </a:rPr>
              <a:t> </a:t>
            </a:r>
            <a:r>
              <a:rPr sz="2800" spc="120" dirty="0">
                <a:solidFill>
                  <a:srgbClr val="4F81BC"/>
                </a:solidFill>
              </a:rPr>
              <a:t>a</a:t>
            </a:r>
            <a:r>
              <a:rPr sz="2800" spc="75" dirty="0">
                <a:solidFill>
                  <a:srgbClr val="4F81BC"/>
                </a:solidFill>
              </a:rPr>
              <a:t> </a:t>
            </a:r>
            <a:r>
              <a:rPr sz="2800" spc="90" dirty="0">
                <a:solidFill>
                  <a:srgbClr val="4F81BC"/>
                </a:solidFill>
              </a:rPr>
              <a:t>la</a:t>
            </a:r>
            <a:r>
              <a:rPr sz="2800" spc="75" dirty="0">
                <a:solidFill>
                  <a:srgbClr val="4F81BC"/>
                </a:solidFill>
              </a:rPr>
              <a:t> </a:t>
            </a:r>
            <a:r>
              <a:rPr sz="2800" spc="55" dirty="0">
                <a:solidFill>
                  <a:srgbClr val="4F81BC"/>
                </a:solidFill>
              </a:rPr>
              <a:t>influyente </a:t>
            </a:r>
            <a:r>
              <a:rPr sz="2800" spc="-600" dirty="0">
                <a:solidFill>
                  <a:srgbClr val="4F81BC"/>
                </a:solidFill>
              </a:rPr>
              <a:t> </a:t>
            </a:r>
            <a:r>
              <a:rPr sz="2800" spc="65" dirty="0">
                <a:solidFill>
                  <a:srgbClr val="4F81BC"/>
                </a:solidFill>
              </a:rPr>
              <a:t>tradición</a:t>
            </a:r>
            <a:r>
              <a:rPr sz="2800" spc="50" dirty="0">
                <a:solidFill>
                  <a:srgbClr val="4F81BC"/>
                </a:solidFill>
              </a:rPr>
              <a:t> </a:t>
            </a:r>
            <a:r>
              <a:rPr sz="2800" spc="220" dirty="0">
                <a:solidFill>
                  <a:srgbClr val="4F81BC"/>
                </a:solidFill>
              </a:rPr>
              <a:t>de</a:t>
            </a:r>
            <a:r>
              <a:rPr sz="2800" spc="70" dirty="0">
                <a:solidFill>
                  <a:srgbClr val="4F81BC"/>
                </a:solidFill>
              </a:rPr>
              <a:t> </a:t>
            </a:r>
            <a:r>
              <a:rPr sz="2800" spc="110" dirty="0">
                <a:solidFill>
                  <a:srgbClr val="4F81BC"/>
                </a:solidFill>
              </a:rPr>
              <a:t>comunicación</a:t>
            </a:r>
            <a:r>
              <a:rPr sz="2800" spc="25" dirty="0">
                <a:solidFill>
                  <a:srgbClr val="4F81BC"/>
                </a:solidFill>
              </a:rPr>
              <a:t> </a:t>
            </a:r>
            <a:r>
              <a:rPr sz="2800" spc="70" dirty="0">
                <a:solidFill>
                  <a:srgbClr val="4F81BC"/>
                </a:solidFill>
              </a:rPr>
              <a:t>retórica: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44" y="1872995"/>
            <a:ext cx="6736080" cy="913765"/>
          </a:xfrm>
          <a:custGeom>
            <a:avLst/>
            <a:gdLst/>
            <a:ahLst/>
            <a:cxnLst/>
            <a:rect l="l" t="t" r="r" b="b"/>
            <a:pathLst>
              <a:path w="6736080" h="913764">
                <a:moveTo>
                  <a:pt x="0" y="913638"/>
                </a:moveTo>
                <a:lnTo>
                  <a:pt x="6736080" y="913638"/>
                </a:lnTo>
                <a:lnTo>
                  <a:pt x="6736080" y="0"/>
                </a:lnTo>
                <a:lnTo>
                  <a:pt x="0" y="0"/>
                </a:lnTo>
                <a:lnTo>
                  <a:pt x="0" y="913638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944" y="3252470"/>
            <a:ext cx="6736080" cy="1398270"/>
          </a:xfrm>
          <a:custGeom>
            <a:avLst/>
            <a:gdLst/>
            <a:ahLst/>
            <a:cxnLst/>
            <a:rect l="l" t="t" r="r" b="b"/>
            <a:pathLst>
              <a:path w="6736080" h="1398270">
                <a:moveTo>
                  <a:pt x="0" y="1398269"/>
                </a:moveTo>
                <a:lnTo>
                  <a:pt x="6736080" y="1398269"/>
                </a:lnTo>
                <a:lnTo>
                  <a:pt x="6736080" y="0"/>
                </a:lnTo>
                <a:lnTo>
                  <a:pt x="0" y="0"/>
                </a:lnTo>
                <a:lnTo>
                  <a:pt x="0" y="1398269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2644" y="2007235"/>
            <a:ext cx="6710680" cy="2561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7630" marR="85090" algn="ctr">
              <a:lnSpc>
                <a:spcPct val="100000"/>
              </a:lnSpc>
              <a:spcBef>
                <a:spcPts val="90"/>
              </a:spcBef>
            </a:pP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Convicción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lenguaje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diferencia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humanos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otros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animales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207010" marR="205740" algn="ctr">
              <a:lnSpc>
                <a:spcPct val="100000"/>
              </a:lnSpc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Confianza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discurso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público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realizado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dentro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foro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democrático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es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un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modo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más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efectivo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resolver los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problemas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políticos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 gobierno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decreto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recurso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fuerza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9944" y="5098503"/>
            <a:ext cx="6736080" cy="995680"/>
          </a:xfrm>
          <a:custGeom>
            <a:avLst/>
            <a:gdLst/>
            <a:ahLst/>
            <a:cxnLst/>
            <a:rect l="l" t="t" r="r" b="b"/>
            <a:pathLst>
              <a:path w="6736080" h="995679">
                <a:moveTo>
                  <a:pt x="0" y="995464"/>
                </a:moveTo>
                <a:lnTo>
                  <a:pt x="6736080" y="995464"/>
                </a:lnTo>
                <a:lnTo>
                  <a:pt x="6736080" y="0"/>
                </a:lnTo>
                <a:lnTo>
                  <a:pt x="0" y="0"/>
                </a:lnTo>
                <a:lnTo>
                  <a:pt x="0" y="995464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2644" y="5427370"/>
            <a:ext cx="67106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arte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oratoria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9887" y="1860295"/>
            <a:ext cx="323215" cy="939165"/>
            <a:chOff x="619887" y="1860295"/>
            <a:chExt cx="323215" cy="939165"/>
          </a:xfrm>
        </p:grpSpPr>
        <p:sp>
          <p:nvSpPr>
            <p:cNvPr id="10" name="object 10"/>
            <p:cNvSpPr/>
            <p:nvPr/>
          </p:nvSpPr>
          <p:spPr>
            <a:xfrm>
              <a:off x="632587" y="1872995"/>
              <a:ext cx="297815" cy="913765"/>
            </a:xfrm>
            <a:custGeom>
              <a:avLst/>
              <a:gdLst/>
              <a:ahLst/>
              <a:cxnLst/>
              <a:rect l="l" t="t" r="r" b="b"/>
              <a:pathLst>
                <a:path w="297815" h="913764">
                  <a:moveTo>
                    <a:pt x="297357" y="0"/>
                  </a:moveTo>
                  <a:lnTo>
                    <a:pt x="0" y="0"/>
                  </a:lnTo>
                  <a:lnTo>
                    <a:pt x="0" y="913638"/>
                  </a:lnTo>
                  <a:lnTo>
                    <a:pt x="297357" y="913638"/>
                  </a:lnTo>
                  <a:lnTo>
                    <a:pt x="29735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587" y="1872995"/>
              <a:ext cx="297815" cy="913765"/>
            </a:xfrm>
            <a:custGeom>
              <a:avLst/>
              <a:gdLst/>
              <a:ahLst/>
              <a:cxnLst/>
              <a:rect l="l" t="t" r="r" b="b"/>
              <a:pathLst>
                <a:path w="297815" h="913764">
                  <a:moveTo>
                    <a:pt x="0" y="913638"/>
                  </a:moveTo>
                  <a:lnTo>
                    <a:pt x="297357" y="913638"/>
                  </a:lnTo>
                  <a:lnTo>
                    <a:pt x="297357" y="0"/>
                  </a:lnTo>
                  <a:lnTo>
                    <a:pt x="0" y="0"/>
                  </a:lnTo>
                  <a:lnTo>
                    <a:pt x="0" y="913638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9887" y="3239770"/>
            <a:ext cx="323215" cy="1423670"/>
            <a:chOff x="619887" y="3239770"/>
            <a:chExt cx="323215" cy="1423670"/>
          </a:xfrm>
        </p:grpSpPr>
        <p:sp>
          <p:nvSpPr>
            <p:cNvPr id="13" name="object 13"/>
            <p:cNvSpPr/>
            <p:nvPr/>
          </p:nvSpPr>
          <p:spPr>
            <a:xfrm>
              <a:off x="632587" y="3252470"/>
              <a:ext cx="297815" cy="1398270"/>
            </a:xfrm>
            <a:custGeom>
              <a:avLst/>
              <a:gdLst/>
              <a:ahLst/>
              <a:cxnLst/>
              <a:rect l="l" t="t" r="r" b="b"/>
              <a:pathLst>
                <a:path w="297815" h="1398270">
                  <a:moveTo>
                    <a:pt x="297357" y="0"/>
                  </a:moveTo>
                  <a:lnTo>
                    <a:pt x="0" y="0"/>
                  </a:lnTo>
                  <a:lnTo>
                    <a:pt x="0" y="1398269"/>
                  </a:lnTo>
                  <a:lnTo>
                    <a:pt x="297357" y="1398269"/>
                  </a:lnTo>
                  <a:lnTo>
                    <a:pt x="29735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2587" y="3252470"/>
              <a:ext cx="297815" cy="1398270"/>
            </a:xfrm>
            <a:custGeom>
              <a:avLst/>
              <a:gdLst/>
              <a:ahLst/>
              <a:cxnLst/>
              <a:rect l="l" t="t" r="r" b="b"/>
              <a:pathLst>
                <a:path w="297815" h="1398270">
                  <a:moveTo>
                    <a:pt x="0" y="1398269"/>
                  </a:moveTo>
                  <a:lnTo>
                    <a:pt x="297357" y="1398269"/>
                  </a:lnTo>
                  <a:lnTo>
                    <a:pt x="297357" y="0"/>
                  </a:lnTo>
                  <a:lnTo>
                    <a:pt x="0" y="0"/>
                  </a:lnTo>
                  <a:lnTo>
                    <a:pt x="0" y="1398269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9887" y="5085803"/>
            <a:ext cx="323215" cy="1021080"/>
            <a:chOff x="619887" y="5085803"/>
            <a:chExt cx="323215" cy="1021080"/>
          </a:xfrm>
        </p:grpSpPr>
        <p:sp>
          <p:nvSpPr>
            <p:cNvPr id="16" name="object 16"/>
            <p:cNvSpPr/>
            <p:nvPr/>
          </p:nvSpPr>
          <p:spPr>
            <a:xfrm>
              <a:off x="632587" y="5098503"/>
              <a:ext cx="297815" cy="995680"/>
            </a:xfrm>
            <a:custGeom>
              <a:avLst/>
              <a:gdLst/>
              <a:ahLst/>
              <a:cxnLst/>
              <a:rect l="l" t="t" r="r" b="b"/>
              <a:pathLst>
                <a:path w="297815" h="995679">
                  <a:moveTo>
                    <a:pt x="297357" y="0"/>
                  </a:moveTo>
                  <a:lnTo>
                    <a:pt x="0" y="0"/>
                  </a:lnTo>
                  <a:lnTo>
                    <a:pt x="0" y="995464"/>
                  </a:lnTo>
                  <a:lnTo>
                    <a:pt x="297357" y="995464"/>
                  </a:lnTo>
                  <a:lnTo>
                    <a:pt x="29735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587" y="5098503"/>
              <a:ext cx="297815" cy="995680"/>
            </a:xfrm>
            <a:custGeom>
              <a:avLst/>
              <a:gdLst/>
              <a:ahLst/>
              <a:cxnLst/>
              <a:rect l="l" t="t" r="r" b="b"/>
              <a:pathLst>
                <a:path w="297815" h="995679">
                  <a:moveTo>
                    <a:pt x="0" y="995464"/>
                  </a:moveTo>
                  <a:lnTo>
                    <a:pt x="297357" y="995464"/>
                  </a:lnTo>
                  <a:lnTo>
                    <a:pt x="297357" y="0"/>
                  </a:lnTo>
                  <a:lnTo>
                    <a:pt x="0" y="0"/>
                  </a:lnTo>
                  <a:lnTo>
                    <a:pt x="0" y="995464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18" y="502107"/>
            <a:ext cx="5285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85" dirty="0">
                <a:solidFill>
                  <a:srgbClr val="4F81BC"/>
                </a:solidFill>
              </a:rPr>
              <a:t>Wil</a:t>
            </a:r>
            <a:r>
              <a:rPr sz="3600" spc="190" dirty="0">
                <a:solidFill>
                  <a:srgbClr val="4F81BC"/>
                </a:solidFill>
              </a:rPr>
              <a:t>b</a:t>
            </a:r>
            <a:r>
              <a:rPr sz="3600" spc="25" dirty="0">
                <a:solidFill>
                  <a:srgbClr val="4F81BC"/>
                </a:solidFill>
              </a:rPr>
              <a:t>u</a:t>
            </a:r>
            <a:r>
              <a:rPr sz="3600" spc="10" dirty="0">
                <a:solidFill>
                  <a:srgbClr val="4F81BC"/>
                </a:solidFill>
              </a:rPr>
              <a:t>r</a:t>
            </a:r>
            <a:r>
              <a:rPr sz="3600" spc="80" dirty="0">
                <a:solidFill>
                  <a:srgbClr val="4F81BC"/>
                </a:solidFill>
              </a:rPr>
              <a:t> </a:t>
            </a:r>
            <a:r>
              <a:rPr sz="3600" spc="130" dirty="0">
                <a:solidFill>
                  <a:srgbClr val="4F81BC"/>
                </a:solidFill>
              </a:rPr>
              <a:t>Sch</a:t>
            </a:r>
            <a:r>
              <a:rPr sz="3600" spc="25" dirty="0">
                <a:solidFill>
                  <a:srgbClr val="4F81BC"/>
                </a:solidFill>
              </a:rPr>
              <a:t>r</a:t>
            </a:r>
            <a:r>
              <a:rPr sz="3600" spc="100" dirty="0">
                <a:solidFill>
                  <a:srgbClr val="4F81BC"/>
                </a:solidFill>
              </a:rPr>
              <a:t>a</a:t>
            </a:r>
            <a:r>
              <a:rPr sz="3600" spc="175" dirty="0">
                <a:solidFill>
                  <a:srgbClr val="4F81BC"/>
                </a:solidFill>
              </a:rPr>
              <a:t>m</a:t>
            </a:r>
            <a:r>
              <a:rPr sz="3600" spc="125" dirty="0">
                <a:solidFill>
                  <a:srgbClr val="4F81BC"/>
                </a:solidFill>
              </a:rPr>
              <a:t>m</a:t>
            </a:r>
            <a:r>
              <a:rPr sz="3600" spc="-30" dirty="0">
                <a:solidFill>
                  <a:srgbClr val="4F81BC"/>
                </a:solidFill>
              </a:rPr>
              <a:t>(</a:t>
            </a:r>
            <a:r>
              <a:rPr sz="3600" spc="-55" dirty="0">
                <a:solidFill>
                  <a:srgbClr val="4F81BC"/>
                </a:solidFill>
              </a:rPr>
              <a:t>1</a:t>
            </a:r>
            <a:r>
              <a:rPr sz="3600" spc="-45" dirty="0">
                <a:solidFill>
                  <a:srgbClr val="4F81BC"/>
                </a:solidFill>
              </a:rPr>
              <a:t>9</a:t>
            </a:r>
            <a:r>
              <a:rPr sz="3600" spc="-65" dirty="0">
                <a:solidFill>
                  <a:srgbClr val="4F81BC"/>
                </a:solidFill>
              </a:rPr>
              <a:t>8</a:t>
            </a:r>
            <a:r>
              <a:rPr sz="3600" spc="-35" dirty="0">
                <a:solidFill>
                  <a:srgbClr val="4F81BC"/>
                </a:solidFill>
              </a:rPr>
              <a:t>8)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3936" y="1471117"/>
            <a:ext cx="716978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Al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sumar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circuito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retroalimentación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destino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hacia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fuente,</a:t>
            </a:r>
            <a:r>
              <a:rPr sz="20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creó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cíclico.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064" y="3644671"/>
            <a:ext cx="2539365" cy="110680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93700" marR="387350" indent="-2540" algn="ctr">
              <a:lnSpc>
                <a:spcPct val="100000"/>
              </a:lnSpc>
              <a:spcBef>
                <a:spcPts val="315"/>
              </a:spcBef>
            </a:pP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Codificación 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Interpretación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co</a:t>
            </a:r>
            <a:r>
              <a:rPr sz="2000" spc="14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6938" y="3644671"/>
            <a:ext cx="2539365" cy="1106805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38150" marR="381000" indent="-43180" algn="just">
              <a:lnSpc>
                <a:spcPct val="100000"/>
              </a:lnSpc>
              <a:spcBef>
                <a:spcPts val="315"/>
              </a:spcBef>
            </a:pP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000" spc="17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000" spc="1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dif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cac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ó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n 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Interpretación </a:t>
            </a:r>
            <a:r>
              <a:rPr sz="2000" spc="-4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Codificación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1382" y="2955785"/>
            <a:ext cx="1206500" cy="369570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800" spc="85" dirty="0">
                <a:latin typeface="Cambria"/>
                <a:cs typeface="Cambria"/>
              </a:rPr>
              <a:t>Mensaje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1382" y="5056238"/>
            <a:ext cx="1206500" cy="369570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85" dirty="0">
                <a:latin typeface="Cambria"/>
                <a:cs typeface="Cambria"/>
              </a:rPr>
              <a:t>Mensaje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04061" y="2755094"/>
            <a:ext cx="4832350" cy="885825"/>
            <a:chOff x="1504061" y="2755094"/>
            <a:chExt cx="4832350" cy="885825"/>
          </a:xfrm>
        </p:grpSpPr>
        <p:sp>
          <p:nvSpPr>
            <p:cNvPr id="10" name="object 10"/>
            <p:cNvSpPr/>
            <p:nvPr/>
          </p:nvSpPr>
          <p:spPr>
            <a:xfrm>
              <a:off x="6215380" y="3384169"/>
              <a:ext cx="120650" cy="256540"/>
            </a:xfrm>
            <a:custGeom>
              <a:avLst/>
              <a:gdLst/>
              <a:ahLst/>
              <a:cxnLst/>
              <a:rect l="l" t="t" r="r" b="b"/>
              <a:pathLst>
                <a:path w="120650" h="256539">
                  <a:moveTo>
                    <a:pt x="25654" y="160146"/>
                  </a:moveTo>
                  <a:lnTo>
                    <a:pt x="17653" y="160654"/>
                  </a:lnTo>
                  <a:lnTo>
                    <a:pt x="13081" y="165988"/>
                  </a:lnTo>
                  <a:lnTo>
                    <a:pt x="8382" y="171322"/>
                  </a:lnTo>
                  <a:lnTo>
                    <a:pt x="9017" y="179323"/>
                  </a:lnTo>
                  <a:lnTo>
                    <a:pt x="97155" y="256158"/>
                  </a:lnTo>
                  <a:lnTo>
                    <a:pt x="101220" y="236346"/>
                  </a:lnTo>
                  <a:lnTo>
                    <a:pt x="77089" y="236346"/>
                  </a:lnTo>
                  <a:lnTo>
                    <a:pt x="62067" y="191876"/>
                  </a:lnTo>
                  <a:lnTo>
                    <a:pt x="30987" y="164718"/>
                  </a:lnTo>
                  <a:lnTo>
                    <a:pt x="25654" y="160146"/>
                  </a:lnTo>
                  <a:close/>
                </a:path>
                <a:path w="120650" h="256539">
                  <a:moveTo>
                    <a:pt x="62067" y="191876"/>
                  </a:moveTo>
                  <a:lnTo>
                    <a:pt x="77089" y="236346"/>
                  </a:lnTo>
                  <a:lnTo>
                    <a:pt x="96591" y="229742"/>
                  </a:lnTo>
                  <a:lnTo>
                    <a:pt x="76708" y="229742"/>
                  </a:lnTo>
                  <a:lnTo>
                    <a:pt x="81055" y="208468"/>
                  </a:lnTo>
                  <a:lnTo>
                    <a:pt x="62067" y="191876"/>
                  </a:lnTo>
                  <a:close/>
                </a:path>
                <a:path w="120650" h="256539">
                  <a:moveTo>
                    <a:pt x="102489" y="132079"/>
                  </a:moveTo>
                  <a:lnTo>
                    <a:pt x="95758" y="136525"/>
                  </a:lnTo>
                  <a:lnTo>
                    <a:pt x="86102" y="183770"/>
                  </a:lnTo>
                  <a:lnTo>
                    <a:pt x="101092" y="228218"/>
                  </a:lnTo>
                  <a:lnTo>
                    <a:pt x="77089" y="236346"/>
                  </a:lnTo>
                  <a:lnTo>
                    <a:pt x="101220" y="236346"/>
                  </a:lnTo>
                  <a:lnTo>
                    <a:pt x="120650" y="141604"/>
                  </a:lnTo>
                  <a:lnTo>
                    <a:pt x="116332" y="134873"/>
                  </a:lnTo>
                  <a:lnTo>
                    <a:pt x="102489" y="132079"/>
                  </a:lnTo>
                  <a:close/>
                </a:path>
                <a:path w="120650" h="256539">
                  <a:moveTo>
                    <a:pt x="81055" y="208468"/>
                  </a:moveTo>
                  <a:lnTo>
                    <a:pt x="76708" y="229742"/>
                  </a:lnTo>
                  <a:lnTo>
                    <a:pt x="97409" y="222757"/>
                  </a:lnTo>
                  <a:lnTo>
                    <a:pt x="81055" y="208468"/>
                  </a:lnTo>
                  <a:close/>
                </a:path>
                <a:path w="120650" h="256539">
                  <a:moveTo>
                    <a:pt x="86102" y="183770"/>
                  </a:moveTo>
                  <a:lnTo>
                    <a:pt x="81055" y="208468"/>
                  </a:lnTo>
                  <a:lnTo>
                    <a:pt x="97409" y="222757"/>
                  </a:lnTo>
                  <a:lnTo>
                    <a:pt x="76708" y="229742"/>
                  </a:lnTo>
                  <a:lnTo>
                    <a:pt x="96591" y="229742"/>
                  </a:lnTo>
                  <a:lnTo>
                    <a:pt x="101092" y="228218"/>
                  </a:lnTo>
                  <a:lnTo>
                    <a:pt x="86102" y="183770"/>
                  </a:lnTo>
                  <a:close/>
                </a:path>
                <a:path w="120650" h="256539">
                  <a:moveTo>
                    <a:pt x="24130" y="0"/>
                  </a:moveTo>
                  <a:lnTo>
                    <a:pt x="0" y="8127"/>
                  </a:lnTo>
                  <a:lnTo>
                    <a:pt x="62067" y="191876"/>
                  </a:lnTo>
                  <a:lnTo>
                    <a:pt x="81055" y="208468"/>
                  </a:lnTo>
                  <a:lnTo>
                    <a:pt x="86102" y="18377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761" y="2767794"/>
              <a:ext cx="4733290" cy="841375"/>
            </a:xfrm>
            <a:custGeom>
              <a:avLst/>
              <a:gdLst/>
              <a:ahLst/>
              <a:cxnLst/>
              <a:rect l="l" t="t" r="r" b="b"/>
              <a:pathLst>
                <a:path w="4733290" h="841375">
                  <a:moveTo>
                    <a:pt x="0" y="841037"/>
                  </a:moveTo>
                  <a:lnTo>
                    <a:pt x="51078" y="822768"/>
                  </a:lnTo>
                  <a:lnTo>
                    <a:pt x="102125" y="804520"/>
                  </a:lnTo>
                  <a:lnTo>
                    <a:pt x="153110" y="786314"/>
                  </a:lnTo>
                  <a:lnTo>
                    <a:pt x="204001" y="768171"/>
                  </a:lnTo>
                  <a:lnTo>
                    <a:pt x="254769" y="750112"/>
                  </a:lnTo>
                  <a:lnTo>
                    <a:pt x="305382" y="732159"/>
                  </a:lnTo>
                  <a:lnTo>
                    <a:pt x="355810" y="714332"/>
                  </a:lnTo>
                  <a:lnTo>
                    <a:pt x="406023" y="696653"/>
                  </a:lnTo>
                  <a:lnTo>
                    <a:pt x="455989" y="679142"/>
                  </a:lnTo>
                  <a:lnTo>
                    <a:pt x="505679" y="661821"/>
                  </a:lnTo>
                  <a:lnTo>
                    <a:pt x="555061" y="644710"/>
                  </a:lnTo>
                  <a:lnTo>
                    <a:pt x="604105" y="627832"/>
                  </a:lnTo>
                  <a:lnTo>
                    <a:pt x="652780" y="611206"/>
                  </a:lnTo>
                  <a:lnTo>
                    <a:pt x="701056" y="594854"/>
                  </a:lnTo>
                  <a:lnTo>
                    <a:pt x="748902" y="578797"/>
                  </a:lnTo>
                  <a:lnTo>
                    <a:pt x="796288" y="563055"/>
                  </a:lnTo>
                  <a:lnTo>
                    <a:pt x="843182" y="547651"/>
                  </a:lnTo>
                  <a:lnTo>
                    <a:pt x="889554" y="532605"/>
                  </a:lnTo>
                  <a:lnTo>
                    <a:pt x="935374" y="517939"/>
                  </a:lnTo>
                  <a:lnTo>
                    <a:pt x="980610" y="503672"/>
                  </a:lnTo>
                  <a:lnTo>
                    <a:pt x="1025233" y="489827"/>
                  </a:lnTo>
                  <a:lnTo>
                    <a:pt x="1069212" y="476425"/>
                  </a:lnTo>
                  <a:lnTo>
                    <a:pt x="1112515" y="463486"/>
                  </a:lnTo>
                  <a:lnTo>
                    <a:pt x="1155113" y="451031"/>
                  </a:lnTo>
                  <a:lnTo>
                    <a:pt x="1196975" y="439082"/>
                  </a:lnTo>
                  <a:lnTo>
                    <a:pt x="1253963" y="423591"/>
                  </a:lnTo>
                  <a:lnTo>
                    <a:pt x="1309729" y="409531"/>
                  </a:lnTo>
                  <a:lnTo>
                    <a:pt x="1364319" y="396750"/>
                  </a:lnTo>
                  <a:lnTo>
                    <a:pt x="1417780" y="385098"/>
                  </a:lnTo>
                  <a:lnTo>
                    <a:pt x="1470160" y="374425"/>
                  </a:lnTo>
                  <a:lnTo>
                    <a:pt x="1521507" y="364580"/>
                  </a:lnTo>
                  <a:lnTo>
                    <a:pt x="1571866" y="355414"/>
                  </a:lnTo>
                  <a:lnTo>
                    <a:pt x="1621285" y="346775"/>
                  </a:lnTo>
                  <a:lnTo>
                    <a:pt x="1669811" y="338514"/>
                  </a:lnTo>
                  <a:lnTo>
                    <a:pt x="1717492" y="330480"/>
                  </a:lnTo>
                  <a:lnTo>
                    <a:pt x="1764375" y="322522"/>
                  </a:lnTo>
                  <a:lnTo>
                    <a:pt x="1810507" y="314491"/>
                  </a:lnTo>
                  <a:lnTo>
                    <a:pt x="1855934" y="306235"/>
                  </a:lnTo>
                  <a:lnTo>
                    <a:pt x="1900705" y="297604"/>
                  </a:lnTo>
                  <a:lnTo>
                    <a:pt x="1944866" y="288449"/>
                  </a:lnTo>
                  <a:lnTo>
                    <a:pt x="1988465" y="278618"/>
                  </a:lnTo>
                  <a:lnTo>
                    <a:pt x="2031548" y="267962"/>
                  </a:lnTo>
                  <a:lnTo>
                    <a:pt x="2074164" y="256329"/>
                  </a:lnTo>
                  <a:lnTo>
                    <a:pt x="2123258" y="240440"/>
                  </a:lnTo>
                  <a:lnTo>
                    <a:pt x="2169196" y="222345"/>
                  </a:lnTo>
                  <a:lnTo>
                    <a:pt x="2212514" y="202516"/>
                  </a:lnTo>
                  <a:lnTo>
                    <a:pt x="2253747" y="181423"/>
                  </a:lnTo>
                  <a:lnTo>
                    <a:pt x="2293431" y="159536"/>
                  </a:lnTo>
                  <a:lnTo>
                    <a:pt x="2332102" y="137327"/>
                  </a:lnTo>
                  <a:lnTo>
                    <a:pt x="2370293" y="115266"/>
                  </a:lnTo>
                  <a:lnTo>
                    <a:pt x="2408543" y="93822"/>
                  </a:lnTo>
                  <a:lnTo>
                    <a:pt x="2447385" y="73468"/>
                  </a:lnTo>
                  <a:lnTo>
                    <a:pt x="2487356" y="54672"/>
                  </a:lnTo>
                  <a:lnTo>
                    <a:pt x="2528990" y="37906"/>
                  </a:lnTo>
                  <a:lnTo>
                    <a:pt x="2572824" y="23641"/>
                  </a:lnTo>
                  <a:lnTo>
                    <a:pt x="2619394" y="12346"/>
                  </a:lnTo>
                  <a:lnTo>
                    <a:pt x="2669233" y="4493"/>
                  </a:lnTo>
                  <a:lnTo>
                    <a:pt x="2722879" y="551"/>
                  </a:lnTo>
                  <a:lnTo>
                    <a:pt x="2763554" y="0"/>
                  </a:lnTo>
                  <a:lnTo>
                    <a:pt x="2805879" y="909"/>
                  </a:lnTo>
                  <a:lnTo>
                    <a:pt x="2849720" y="3210"/>
                  </a:lnTo>
                  <a:lnTo>
                    <a:pt x="2894945" y="6830"/>
                  </a:lnTo>
                  <a:lnTo>
                    <a:pt x="2941419" y="11699"/>
                  </a:lnTo>
                  <a:lnTo>
                    <a:pt x="2989011" y="17745"/>
                  </a:lnTo>
                  <a:lnTo>
                    <a:pt x="3037586" y="24898"/>
                  </a:lnTo>
                  <a:lnTo>
                    <a:pt x="3087010" y="33086"/>
                  </a:lnTo>
                  <a:lnTo>
                    <a:pt x="3137152" y="42239"/>
                  </a:lnTo>
                  <a:lnTo>
                    <a:pt x="3187877" y="52286"/>
                  </a:lnTo>
                  <a:lnTo>
                    <a:pt x="3239053" y="63155"/>
                  </a:lnTo>
                  <a:lnTo>
                    <a:pt x="3290545" y="74776"/>
                  </a:lnTo>
                  <a:lnTo>
                    <a:pt x="3342221" y="87077"/>
                  </a:lnTo>
                  <a:lnTo>
                    <a:pt x="3393948" y="99988"/>
                  </a:lnTo>
                  <a:lnTo>
                    <a:pt x="3445591" y="113437"/>
                  </a:lnTo>
                  <a:lnTo>
                    <a:pt x="3497018" y="127354"/>
                  </a:lnTo>
                  <a:lnTo>
                    <a:pt x="3548096" y="141667"/>
                  </a:lnTo>
                  <a:lnTo>
                    <a:pt x="3598691" y="156306"/>
                  </a:lnTo>
                  <a:lnTo>
                    <a:pt x="3648670" y="171199"/>
                  </a:lnTo>
                  <a:lnTo>
                    <a:pt x="3697899" y="186276"/>
                  </a:lnTo>
                  <a:lnTo>
                    <a:pt x="3746246" y="201465"/>
                  </a:lnTo>
                  <a:lnTo>
                    <a:pt x="4041771" y="314991"/>
                  </a:lnTo>
                  <a:lnTo>
                    <a:pt x="4365275" y="460736"/>
                  </a:lnTo>
                  <a:lnTo>
                    <a:pt x="4625963" y="586478"/>
                  </a:lnTo>
                  <a:lnTo>
                    <a:pt x="4733036" y="639996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47189" y="4756530"/>
            <a:ext cx="4737100" cy="975994"/>
            <a:chOff x="2147189" y="4756530"/>
            <a:chExt cx="4737100" cy="975994"/>
          </a:xfrm>
        </p:grpSpPr>
        <p:sp>
          <p:nvSpPr>
            <p:cNvPr id="13" name="object 13"/>
            <p:cNvSpPr/>
            <p:nvPr/>
          </p:nvSpPr>
          <p:spPr>
            <a:xfrm>
              <a:off x="2256917" y="4769230"/>
              <a:ext cx="4614545" cy="950594"/>
            </a:xfrm>
            <a:custGeom>
              <a:avLst/>
              <a:gdLst/>
              <a:ahLst/>
              <a:cxnLst/>
              <a:rect l="l" t="t" r="r" b="b"/>
              <a:pathLst>
                <a:path w="4614545" h="950595">
                  <a:moveTo>
                    <a:pt x="4614163" y="0"/>
                  </a:moveTo>
                  <a:lnTo>
                    <a:pt x="4565664" y="22983"/>
                  </a:lnTo>
                  <a:lnTo>
                    <a:pt x="4517175" y="45944"/>
                  </a:lnTo>
                  <a:lnTo>
                    <a:pt x="4468708" y="68859"/>
                  </a:lnTo>
                  <a:lnTo>
                    <a:pt x="4420272" y="91705"/>
                  </a:lnTo>
                  <a:lnTo>
                    <a:pt x="4371879" y="114458"/>
                  </a:lnTo>
                  <a:lnTo>
                    <a:pt x="4323540" y="137094"/>
                  </a:lnTo>
                  <a:lnTo>
                    <a:pt x="4275264" y="159592"/>
                  </a:lnTo>
                  <a:lnTo>
                    <a:pt x="4227063" y="181926"/>
                  </a:lnTo>
                  <a:lnTo>
                    <a:pt x="4178948" y="204074"/>
                  </a:lnTo>
                  <a:lnTo>
                    <a:pt x="4130929" y="226012"/>
                  </a:lnTo>
                  <a:lnTo>
                    <a:pt x="4083016" y="247718"/>
                  </a:lnTo>
                  <a:lnTo>
                    <a:pt x="4035220" y="269166"/>
                  </a:lnTo>
                  <a:lnTo>
                    <a:pt x="3987553" y="290335"/>
                  </a:lnTo>
                  <a:lnTo>
                    <a:pt x="3940024" y="311201"/>
                  </a:lnTo>
                  <a:lnTo>
                    <a:pt x="3892645" y="331739"/>
                  </a:lnTo>
                  <a:lnTo>
                    <a:pt x="3845425" y="351928"/>
                  </a:lnTo>
                  <a:lnTo>
                    <a:pt x="3798377" y="371743"/>
                  </a:lnTo>
                  <a:lnTo>
                    <a:pt x="3751509" y="391162"/>
                  </a:lnTo>
                  <a:lnTo>
                    <a:pt x="3704834" y="410160"/>
                  </a:lnTo>
                  <a:lnTo>
                    <a:pt x="3658362" y="428714"/>
                  </a:lnTo>
                  <a:lnTo>
                    <a:pt x="3612102" y="446801"/>
                  </a:lnTo>
                  <a:lnTo>
                    <a:pt x="3566067" y="464398"/>
                  </a:lnTo>
                  <a:lnTo>
                    <a:pt x="3520267" y="481481"/>
                  </a:lnTo>
                  <a:lnTo>
                    <a:pt x="3474711" y="498026"/>
                  </a:lnTo>
                  <a:lnTo>
                    <a:pt x="3429412" y="514011"/>
                  </a:lnTo>
                  <a:lnTo>
                    <a:pt x="3384380" y="529412"/>
                  </a:lnTo>
                  <a:lnTo>
                    <a:pt x="3339625" y="544206"/>
                  </a:lnTo>
                  <a:lnTo>
                    <a:pt x="3295158" y="558368"/>
                  </a:lnTo>
                  <a:lnTo>
                    <a:pt x="3250989" y="571877"/>
                  </a:lnTo>
                  <a:lnTo>
                    <a:pt x="3207131" y="584708"/>
                  </a:lnTo>
                  <a:lnTo>
                    <a:pt x="3152344" y="599568"/>
                  </a:lnTo>
                  <a:lnTo>
                    <a:pt x="3097323" y="613005"/>
                  </a:lnTo>
                  <a:lnTo>
                    <a:pt x="3042148" y="625117"/>
                  </a:lnTo>
                  <a:lnTo>
                    <a:pt x="2986901" y="636004"/>
                  </a:lnTo>
                  <a:lnTo>
                    <a:pt x="2931662" y="645766"/>
                  </a:lnTo>
                  <a:lnTo>
                    <a:pt x="2876514" y="654500"/>
                  </a:lnTo>
                  <a:lnTo>
                    <a:pt x="2821537" y="662307"/>
                  </a:lnTo>
                  <a:lnTo>
                    <a:pt x="2766812" y="669285"/>
                  </a:lnTo>
                  <a:lnTo>
                    <a:pt x="2712421" y="675534"/>
                  </a:lnTo>
                  <a:lnTo>
                    <a:pt x="2658446" y="681152"/>
                  </a:lnTo>
                  <a:lnTo>
                    <a:pt x="2604966" y="686240"/>
                  </a:lnTo>
                  <a:lnTo>
                    <a:pt x="2552065" y="690895"/>
                  </a:lnTo>
                  <a:lnTo>
                    <a:pt x="2499822" y="695218"/>
                  </a:lnTo>
                  <a:lnTo>
                    <a:pt x="2448319" y="699308"/>
                  </a:lnTo>
                  <a:lnTo>
                    <a:pt x="2397637" y="703263"/>
                  </a:lnTo>
                  <a:lnTo>
                    <a:pt x="2347858" y="707183"/>
                  </a:lnTo>
                  <a:lnTo>
                    <a:pt x="2299063" y="711166"/>
                  </a:lnTo>
                  <a:lnTo>
                    <a:pt x="2251332" y="715313"/>
                  </a:lnTo>
                  <a:lnTo>
                    <a:pt x="2204749" y="719722"/>
                  </a:lnTo>
                  <a:lnTo>
                    <a:pt x="2159392" y="724493"/>
                  </a:lnTo>
                  <a:lnTo>
                    <a:pt x="2115345" y="729724"/>
                  </a:lnTo>
                  <a:lnTo>
                    <a:pt x="2072687" y="735515"/>
                  </a:lnTo>
                  <a:lnTo>
                    <a:pt x="2031501" y="741965"/>
                  </a:lnTo>
                  <a:lnTo>
                    <a:pt x="1991868" y="749173"/>
                  </a:lnTo>
                  <a:lnTo>
                    <a:pt x="1932608" y="762407"/>
                  </a:lnTo>
                  <a:lnTo>
                    <a:pt x="1878625" y="777495"/>
                  </a:lnTo>
                  <a:lnTo>
                    <a:pt x="1829230" y="794015"/>
                  </a:lnTo>
                  <a:lnTo>
                    <a:pt x="1783733" y="811544"/>
                  </a:lnTo>
                  <a:lnTo>
                    <a:pt x="1741442" y="829660"/>
                  </a:lnTo>
                  <a:lnTo>
                    <a:pt x="1701669" y="847939"/>
                  </a:lnTo>
                  <a:lnTo>
                    <a:pt x="1663724" y="865961"/>
                  </a:lnTo>
                  <a:lnTo>
                    <a:pt x="1626916" y="883301"/>
                  </a:lnTo>
                  <a:lnTo>
                    <a:pt x="1590556" y="899537"/>
                  </a:lnTo>
                  <a:lnTo>
                    <a:pt x="1553953" y="914248"/>
                  </a:lnTo>
                  <a:lnTo>
                    <a:pt x="1516417" y="927010"/>
                  </a:lnTo>
                  <a:lnTo>
                    <a:pt x="1477259" y="937402"/>
                  </a:lnTo>
                  <a:lnTo>
                    <a:pt x="1435789" y="944999"/>
                  </a:lnTo>
                  <a:lnTo>
                    <a:pt x="1391317" y="949381"/>
                  </a:lnTo>
                  <a:lnTo>
                    <a:pt x="1343152" y="950125"/>
                  </a:lnTo>
                  <a:lnTo>
                    <a:pt x="1300086" y="948126"/>
                  </a:lnTo>
                  <a:lnTo>
                    <a:pt x="1254869" y="944233"/>
                  </a:lnTo>
                  <a:lnTo>
                    <a:pt x="1207801" y="938554"/>
                  </a:lnTo>
                  <a:lnTo>
                    <a:pt x="1159182" y="931198"/>
                  </a:lnTo>
                  <a:lnTo>
                    <a:pt x="1109314" y="922273"/>
                  </a:lnTo>
                  <a:lnTo>
                    <a:pt x="1058497" y="911886"/>
                  </a:lnTo>
                  <a:lnTo>
                    <a:pt x="1007033" y="900145"/>
                  </a:lnTo>
                  <a:lnTo>
                    <a:pt x="955223" y="887160"/>
                  </a:lnTo>
                  <a:lnTo>
                    <a:pt x="903366" y="873037"/>
                  </a:lnTo>
                  <a:lnTo>
                    <a:pt x="851765" y="857885"/>
                  </a:lnTo>
                  <a:lnTo>
                    <a:pt x="800720" y="841813"/>
                  </a:lnTo>
                  <a:lnTo>
                    <a:pt x="750532" y="824927"/>
                  </a:lnTo>
                  <a:lnTo>
                    <a:pt x="701502" y="807337"/>
                  </a:lnTo>
                  <a:lnTo>
                    <a:pt x="653930" y="789150"/>
                  </a:lnTo>
                  <a:lnTo>
                    <a:pt x="608118" y="770474"/>
                  </a:lnTo>
                  <a:lnTo>
                    <a:pt x="564367" y="751418"/>
                  </a:lnTo>
                  <a:lnTo>
                    <a:pt x="522978" y="732089"/>
                  </a:lnTo>
                  <a:lnTo>
                    <a:pt x="484250" y="712597"/>
                  </a:lnTo>
                  <a:lnTo>
                    <a:pt x="314128" y="590337"/>
                  </a:lnTo>
                  <a:lnTo>
                    <a:pt x="158162" y="435657"/>
                  </a:lnTo>
                  <a:lnTo>
                    <a:pt x="44178" y="302956"/>
                  </a:lnTo>
                  <a:lnTo>
                    <a:pt x="0" y="246634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7189" y="4833111"/>
              <a:ext cx="120523" cy="189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404571"/>
            <a:ext cx="7790180" cy="9810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04495" marR="30480" indent="-367030">
              <a:lnSpc>
                <a:spcPct val="95500"/>
              </a:lnSpc>
              <a:spcBef>
                <a:spcPts val="295"/>
              </a:spcBef>
            </a:pPr>
            <a:r>
              <a:rPr sz="5400" b="1" spc="405" baseline="24691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24691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4F81BC"/>
                </a:solidFill>
              </a:rPr>
              <a:t>Características</a:t>
            </a:r>
            <a:r>
              <a:rPr sz="2800" spc="35" dirty="0">
                <a:solidFill>
                  <a:srgbClr val="4F81BC"/>
                </a:solidFill>
              </a:rPr>
              <a:t> </a:t>
            </a:r>
            <a:r>
              <a:rPr sz="2800" spc="155" dirty="0">
                <a:solidFill>
                  <a:srgbClr val="4F81BC"/>
                </a:solidFill>
              </a:rPr>
              <a:t>que</a:t>
            </a:r>
            <a:r>
              <a:rPr sz="2800" spc="50" dirty="0">
                <a:solidFill>
                  <a:srgbClr val="4F81BC"/>
                </a:solidFill>
              </a:rPr>
              <a:t> </a:t>
            </a:r>
            <a:r>
              <a:rPr sz="2800" spc="95" dirty="0">
                <a:solidFill>
                  <a:srgbClr val="4F81BC"/>
                </a:solidFill>
              </a:rPr>
              <a:t>distinguen</a:t>
            </a:r>
            <a:r>
              <a:rPr sz="2800" spc="50" dirty="0">
                <a:solidFill>
                  <a:srgbClr val="4F81BC"/>
                </a:solidFill>
              </a:rPr>
              <a:t> </a:t>
            </a:r>
            <a:r>
              <a:rPr sz="2800" spc="120" dirty="0">
                <a:solidFill>
                  <a:srgbClr val="4F81BC"/>
                </a:solidFill>
              </a:rPr>
              <a:t>a</a:t>
            </a:r>
            <a:r>
              <a:rPr sz="2800" spc="75" dirty="0">
                <a:solidFill>
                  <a:srgbClr val="4F81BC"/>
                </a:solidFill>
              </a:rPr>
              <a:t> </a:t>
            </a:r>
            <a:r>
              <a:rPr sz="2800" spc="90" dirty="0">
                <a:solidFill>
                  <a:srgbClr val="4F81BC"/>
                </a:solidFill>
              </a:rPr>
              <a:t>la</a:t>
            </a:r>
            <a:r>
              <a:rPr sz="2800" spc="75" dirty="0">
                <a:solidFill>
                  <a:srgbClr val="4F81BC"/>
                </a:solidFill>
              </a:rPr>
              <a:t> </a:t>
            </a:r>
            <a:r>
              <a:rPr sz="2800" spc="55" dirty="0">
                <a:solidFill>
                  <a:srgbClr val="4F81BC"/>
                </a:solidFill>
              </a:rPr>
              <a:t>influyente </a:t>
            </a:r>
            <a:r>
              <a:rPr sz="2800" spc="-600" dirty="0">
                <a:solidFill>
                  <a:srgbClr val="4F81BC"/>
                </a:solidFill>
              </a:rPr>
              <a:t> </a:t>
            </a:r>
            <a:r>
              <a:rPr sz="2800" spc="65" dirty="0">
                <a:solidFill>
                  <a:srgbClr val="4F81BC"/>
                </a:solidFill>
              </a:rPr>
              <a:t>tradición</a:t>
            </a:r>
            <a:r>
              <a:rPr sz="2800" spc="50" dirty="0">
                <a:solidFill>
                  <a:srgbClr val="4F81BC"/>
                </a:solidFill>
              </a:rPr>
              <a:t> </a:t>
            </a:r>
            <a:r>
              <a:rPr sz="2800" spc="220" dirty="0">
                <a:solidFill>
                  <a:srgbClr val="4F81BC"/>
                </a:solidFill>
              </a:rPr>
              <a:t>de</a:t>
            </a:r>
            <a:r>
              <a:rPr sz="2800" spc="70" dirty="0">
                <a:solidFill>
                  <a:srgbClr val="4F81BC"/>
                </a:solidFill>
              </a:rPr>
              <a:t> </a:t>
            </a:r>
            <a:r>
              <a:rPr sz="2800" spc="110" dirty="0">
                <a:solidFill>
                  <a:srgbClr val="4F81BC"/>
                </a:solidFill>
              </a:rPr>
              <a:t>comunicación</a:t>
            </a:r>
            <a:r>
              <a:rPr sz="2800" spc="25" dirty="0">
                <a:solidFill>
                  <a:srgbClr val="4F81BC"/>
                </a:solidFill>
              </a:rPr>
              <a:t> </a:t>
            </a:r>
            <a:r>
              <a:rPr sz="2800" spc="70" dirty="0">
                <a:solidFill>
                  <a:srgbClr val="4F81BC"/>
                </a:solidFill>
              </a:rPr>
              <a:t>retórica: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44" y="1872995"/>
            <a:ext cx="6736080" cy="913765"/>
          </a:xfrm>
          <a:custGeom>
            <a:avLst/>
            <a:gdLst/>
            <a:ahLst/>
            <a:cxnLst/>
            <a:rect l="l" t="t" r="r" b="b"/>
            <a:pathLst>
              <a:path w="6736080" h="913764">
                <a:moveTo>
                  <a:pt x="0" y="913638"/>
                </a:moveTo>
                <a:lnTo>
                  <a:pt x="6736080" y="913638"/>
                </a:lnTo>
                <a:lnTo>
                  <a:pt x="6736080" y="0"/>
                </a:lnTo>
                <a:lnTo>
                  <a:pt x="0" y="0"/>
                </a:lnTo>
                <a:lnTo>
                  <a:pt x="0" y="913638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944" y="3252470"/>
            <a:ext cx="6736080" cy="1398270"/>
          </a:xfrm>
          <a:custGeom>
            <a:avLst/>
            <a:gdLst/>
            <a:ahLst/>
            <a:cxnLst/>
            <a:rect l="l" t="t" r="r" b="b"/>
            <a:pathLst>
              <a:path w="6736080" h="1398270">
                <a:moveTo>
                  <a:pt x="0" y="1398269"/>
                </a:moveTo>
                <a:lnTo>
                  <a:pt x="6736080" y="1398269"/>
                </a:lnTo>
                <a:lnTo>
                  <a:pt x="6736080" y="0"/>
                </a:lnTo>
                <a:lnTo>
                  <a:pt x="0" y="0"/>
                </a:lnTo>
                <a:lnTo>
                  <a:pt x="0" y="1398269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44" y="5098503"/>
            <a:ext cx="6736080" cy="995680"/>
          </a:xfrm>
          <a:custGeom>
            <a:avLst/>
            <a:gdLst/>
            <a:ahLst/>
            <a:cxnLst/>
            <a:rect l="l" t="t" r="r" b="b"/>
            <a:pathLst>
              <a:path w="6736080" h="995679">
                <a:moveTo>
                  <a:pt x="0" y="995464"/>
                </a:moveTo>
                <a:lnTo>
                  <a:pt x="6736080" y="995464"/>
                </a:lnTo>
                <a:lnTo>
                  <a:pt x="6736080" y="0"/>
                </a:lnTo>
                <a:lnTo>
                  <a:pt x="0" y="0"/>
                </a:lnTo>
                <a:lnTo>
                  <a:pt x="0" y="995464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2644" y="2007235"/>
            <a:ext cx="6710680" cy="3902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0" marR="215900" algn="ctr">
              <a:lnSpc>
                <a:spcPct val="100000"/>
              </a:lnSpc>
              <a:spcBef>
                <a:spcPts val="90"/>
              </a:spcBef>
            </a:pP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formación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oratoria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como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piedra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angular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educación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líder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mbria"/>
              <a:cs typeface="Cambria"/>
            </a:endParaRPr>
          </a:p>
          <a:p>
            <a:pPr marL="414020" marR="406400" indent="-1270" algn="ctr">
              <a:lnSpc>
                <a:spcPct val="90100"/>
              </a:lnSpc>
              <a:spcBef>
                <a:spcPts val="5"/>
              </a:spcBef>
            </a:pP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énfasis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fuerza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belleza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del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lenguaje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para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conmover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emocionalmente</a:t>
            </a:r>
            <a:r>
              <a:rPr sz="19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gente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6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incitarles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1900" spc="-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acción</a:t>
            </a:r>
            <a:endParaRPr sz="19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sz="1900" b="1" spc="13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b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35" dirty="0">
                <a:solidFill>
                  <a:srgbClr val="585858"/>
                </a:solidFill>
                <a:latin typeface="Cambria"/>
                <a:cs typeface="Cambria"/>
              </a:rPr>
              <a:t>retórica</a:t>
            </a:r>
            <a:r>
              <a:rPr sz="1900" b="1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8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1900" b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114" dirty="0">
                <a:solidFill>
                  <a:srgbClr val="585858"/>
                </a:solidFill>
                <a:latin typeface="Cambria"/>
                <a:cs typeface="Cambria"/>
              </a:rPr>
              <a:t>más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40" dirty="0">
                <a:solidFill>
                  <a:srgbClr val="585858"/>
                </a:solidFill>
                <a:latin typeface="Cambria"/>
                <a:cs typeface="Cambria"/>
              </a:rPr>
              <a:t>arte </a:t>
            </a:r>
            <a:r>
              <a:rPr sz="1900" b="1" spc="5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b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b="1" spc="90" dirty="0">
                <a:solidFill>
                  <a:srgbClr val="585858"/>
                </a:solidFill>
                <a:latin typeface="Cambria"/>
                <a:cs typeface="Cambria"/>
              </a:rPr>
              <a:t>ciencia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50">
              <a:latin typeface="Cambria"/>
              <a:cs typeface="Cambria"/>
            </a:endParaRPr>
          </a:p>
          <a:p>
            <a:pPr marL="462915" marR="459740" algn="ctr">
              <a:lnSpc>
                <a:spcPct val="100000"/>
              </a:lnSpc>
            </a:pP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persuasión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pública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oral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como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dominio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hombres.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9887" y="1860295"/>
            <a:ext cx="323215" cy="939165"/>
            <a:chOff x="619887" y="1860295"/>
            <a:chExt cx="323215" cy="939165"/>
          </a:xfrm>
        </p:grpSpPr>
        <p:sp>
          <p:nvSpPr>
            <p:cNvPr id="9" name="object 9"/>
            <p:cNvSpPr/>
            <p:nvPr/>
          </p:nvSpPr>
          <p:spPr>
            <a:xfrm>
              <a:off x="632587" y="1872995"/>
              <a:ext cx="297815" cy="913765"/>
            </a:xfrm>
            <a:custGeom>
              <a:avLst/>
              <a:gdLst/>
              <a:ahLst/>
              <a:cxnLst/>
              <a:rect l="l" t="t" r="r" b="b"/>
              <a:pathLst>
                <a:path w="297815" h="913764">
                  <a:moveTo>
                    <a:pt x="297357" y="0"/>
                  </a:moveTo>
                  <a:lnTo>
                    <a:pt x="0" y="0"/>
                  </a:lnTo>
                  <a:lnTo>
                    <a:pt x="0" y="913638"/>
                  </a:lnTo>
                  <a:lnTo>
                    <a:pt x="297357" y="913638"/>
                  </a:lnTo>
                  <a:lnTo>
                    <a:pt x="29735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587" y="1872995"/>
              <a:ext cx="297815" cy="913765"/>
            </a:xfrm>
            <a:custGeom>
              <a:avLst/>
              <a:gdLst/>
              <a:ahLst/>
              <a:cxnLst/>
              <a:rect l="l" t="t" r="r" b="b"/>
              <a:pathLst>
                <a:path w="297815" h="913764">
                  <a:moveTo>
                    <a:pt x="0" y="913638"/>
                  </a:moveTo>
                  <a:lnTo>
                    <a:pt x="297357" y="913638"/>
                  </a:lnTo>
                  <a:lnTo>
                    <a:pt x="297357" y="0"/>
                  </a:lnTo>
                  <a:lnTo>
                    <a:pt x="0" y="0"/>
                  </a:lnTo>
                  <a:lnTo>
                    <a:pt x="0" y="913638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19887" y="3239770"/>
            <a:ext cx="323215" cy="1423670"/>
            <a:chOff x="619887" y="3239770"/>
            <a:chExt cx="323215" cy="1423670"/>
          </a:xfrm>
        </p:grpSpPr>
        <p:sp>
          <p:nvSpPr>
            <p:cNvPr id="12" name="object 12"/>
            <p:cNvSpPr/>
            <p:nvPr/>
          </p:nvSpPr>
          <p:spPr>
            <a:xfrm>
              <a:off x="632587" y="3252470"/>
              <a:ext cx="297815" cy="1398270"/>
            </a:xfrm>
            <a:custGeom>
              <a:avLst/>
              <a:gdLst/>
              <a:ahLst/>
              <a:cxnLst/>
              <a:rect l="l" t="t" r="r" b="b"/>
              <a:pathLst>
                <a:path w="297815" h="1398270">
                  <a:moveTo>
                    <a:pt x="297357" y="0"/>
                  </a:moveTo>
                  <a:lnTo>
                    <a:pt x="0" y="0"/>
                  </a:lnTo>
                  <a:lnTo>
                    <a:pt x="0" y="1398269"/>
                  </a:lnTo>
                  <a:lnTo>
                    <a:pt x="297357" y="1398269"/>
                  </a:lnTo>
                  <a:lnTo>
                    <a:pt x="29735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587" y="3252470"/>
              <a:ext cx="297815" cy="1398270"/>
            </a:xfrm>
            <a:custGeom>
              <a:avLst/>
              <a:gdLst/>
              <a:ahLst/>
              <a:cxnLst/>
              <a:rect l="l" t="t" r="r" b="b"/>
              <a:pathLst>
                <a:path w="297815" h="1398270">
                  <a:moveTo>
                    <a:pt x="0" y="1398269"/>
                  </a:moveTo>
                  <a:lnTo>
                    <a:pt x="297357" y="1398269"/>
                  </a:lnTo>
                  <a:lnTo>
                    <a:pt x="297357" y="0"/>
                  </a:lnTo>
                  <a:lnTo>
                    <a:pt x="0" y="0"/>
                  </a:lnTo>
                  <a:lnTo>
                    <a:pt x="0" y="1398269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9887" y="5085803"/>
            <a:ext cx="323215" cy="1021080"/>
            <a:chOff x="619887" y="5085803"/>
            <a:chExt cx="323215" cy="1021080"/>
          </a:xfrm>
        </p:grpSpPr>
        <p:sp>
          <p:nvSpPr>
            <p:cNvPr id="15" name="object 15"/>
            <p:cNvSpPr/>
            <p:nvPr/>
          </p:nvSpPr>
          <p:spPr>
            <a:xfrm>
              <a:off x="632587" y="5098503"/>
              <a:ext cx="297815" cy="995680"/>
            </a:xfrm>
            <a:custGeom>
              <a:avLst/>
              <a:gdLst/>
              <a:ahLst/>
              <a:cxnLst/>
              <a:rect l="l" t="t" r="r" b="b"/>
              <a:pathLst>
                <a:path w="297815" h="995679">
                  <a:moveTo>
                    <a:pt x="297357" y="0"/>
                  </a:moveTo>
                  <a:lnTo>
                    <a:pt x="0" y="0"/>
                  </a:lnTo>
                  <a:lnTo>
                    <a:pt x="0" y="995464"/>
                  </a:lnTo>
                  <a:lnTo>
                    <a:pt x="297357" y="995464"/>
                  </a:lnTo>
                  <a:lnTo>
                    <a:pt x="29735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587" y="5098503"/>
              <a:ext cx="297815" cy="995680"/>
            </a:xfrm>
            <a:custGeom>
              <a:avLst/>
              <a:gdLst/>
              <a:ahLst/>
              <a:cxnLst/>
              <a:rect l="l" t="t" r="r" b="b"/>
              <a:pathLst>
                <a:path w="297815" h="995679">
                  <a:moveTo>
                    <a:pt x="0" y="995464"/>
                  </a:moveTo>
                  <a:lnTo>
                    <a:pt x="297357" y="995464"/>
                  </a:lnTo>
                  <a:lnTo>
                    <a:pt x="297357" y="0"/>
                  </a:lnTo>
                  <a:lnTo>
                    <a:pt x="0" y="0"/>
                  </a:lnTo>
                  <a:lnTo>
                    <a:pt x="0" y="995464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219020"/>
            <a:ext cx="7254240" cy="20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Sociocultural:</a:t>
            </a:r>
            <a:r>
              <a:rPr sz="24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comunicación </a:t>
            </a:r>
            <a:r>
              <a:rPr sz="2400" spc="114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creación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representación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8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realidad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585858"/>
                </a:solidFill>
                <a:latin typeface="Cambria"/>
                <a:cs typeface="Cambria"/>
              </a:rPr>
              <a:t>social.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210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“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-9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idad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2000" spc="-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ma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-3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2000" spc="-3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20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pa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transforma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mediante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comunicativo”</a:t>
            </a:r>
            <a:r>
              <a:rPr sz="20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(Carey)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18" y="238105"/>
            <a:ext cx="30607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0172" y="512140"/>
            <a:ext cx="402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4F81BC"/>
                </a:solidFill>
                <a:latin typeface="Cambria"/>
                <a:cs typeface="Cambria"/>
              </a:rPr>
              <a:t>Recordemos</a:t>
            </a:r>
            <a:r>
              <a:rPr sz="3600" spc="20" dirty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3600" spc="360" dirty="0">
                <a:solidFill>
                  <a:srgbClr val="4F81BC"/>
                </a:solidFill>
                <a:latin typeface="Cambria"/>
                <a:cs typeface="Cambria"/>
              </a:rPr>
              <a:t>que…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1975230"/>
            <a:ext cx="7343775" cy="406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Crítica:</a:t>
            </a:r>
            <a:r>
              <a:rPr sz="24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comunicación </a:t>
            </a:r>
            <a:r>
              <a:rPr sz="2400" spc="114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desafío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reflexivo </a:t>
            </a:r>
            <a:r>
              <a:rPr sz="2400" spc="-5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al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discurso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585858"/>
                </a:solidFill>
                <a:latin typeface="Cambria"/>
                <a:cs typeface="Cambria"/>
              </a:rPr>
              <a:t>injusto.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Wingdings"/>
              <a:buChar char=""/>
            </a:pPr>
            <a:endParaRPr sz="2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210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Escuela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Frankfurt:</a:t>
            </a:r>
            <a:r>
              <a:rPr sz="20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ciencia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la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búsqueda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endParaRPr sz="2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conocimiento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libre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valores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pretende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ser.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Retórica:</a:t>
            </a:r>
            <a:r>
              <a:rPr sz="24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 comunicación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585858"/>
                </a:solidFill>
                <a:latin typeface="Cambria"/>
                <a:cs typeface="Cambria"/>
              </a:rPr>
              <a:t>oratoria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 diestra.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Wingdings"/>
              <a:buChar char=""/>
            </a:pPr>
            <a:endParaRPr sz="2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235"/>
              </a:spcBef>
              <a:buClr>
                <a:srgbClr val="94B3D6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arte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oratoria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como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recurso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persuasivo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070" y="330542"/>
            <a:ext cx="1047750" cy="869315"/>
            <a:chOff x="233070" y="330542"/>
            <a:chExt cx="1047750" cy="869315"/>
          </a:xfrm>
        </p:grpSpPr>
        <p:sp>
          <p:nvSpPr>
            <p:cNvPr id="7" name="object 7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100916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009167" y="830999"/>
                  </a:lnTo>
                  <a:lnTo>
                    <a:pt x="10091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120" y="349592"/>
              <a:ext cx="1009650" cy="831215"/>
            </a:xfrm>
            <a:custGeom>
              <a:avLst/>
              <a:gdLst/>
              <a:ahLst/>
              <a:cxnLst/>
              <a:rect l="l" t="t" r="r" b="b"/>
              <a:pathLst>
                <a:path w="1009650" h="831215">
                  <a:moveTo>
                    <a:pt x="0" y="830999"/>
                  </a:moveTo>
                  <a:lnTo>
                    <a:pt x="1009167" y="830999"/>
                  </a:lnTo>
                  <a:lnTo>
                    <a:pt x="100916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95885" indent="-216535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P</a:t>
            </a:r>
            <a:r>
              <a:rPr spc="55" dirty="0"/>
              <a:t>au</a:t>
            </a:r>
            <a:r>
              <a:rPr spc="60" dirty="0"/>
              <a:t>sa  </a:t>
            </a:r>
            <a:r>
              <a:rPr spc="45" dirty="0"/>
              <a:t>#4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7699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25" dirty="0">
                <a:solidFill>
                  <a:srgbClr val="4F81BC"/>
                </a:solidFill>
              </a:rPr>
              <a:t>Act</a:t>
            </a:r>
            <a:r>
              <a:rPr sz="3600" spc="-5" dirty="0">
                <a:solidFill>
                  <a:srgbClr val="4F81BC"/>
                </a:solidFill>
              </a:rPr>
              <a:t>i</a:t>
            </a:r>
            <a:r>
              <a:rPr sz="3600" spc="170" dirty="0">
                <a:solidFill>
                  <a:srgbClr val="4F81BC"/>
                </a:solidFill>
              </a:rPr>
              <a:t>vidad</a:t>
            </a:r>
            <a:r>
              <a:rPr sz="3600" spc="100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200" dirty="0">
                <a:solidFill>
                  <a:srgbClr val="4F81BC"/>
                </a:solidFill>
              </a:rPr>
              <a:t>ap</a:t>
            </a:r>
            <a:r>
              <a:rPr sz="3600" spc="-145" dirty="0">
                <a:solidFill>
                  <a:srgbClr val="4F81BC"/>
                </a:solidFill>
              </a:rPr>
              <a:t>r</a:t>
            </a:r>
            <a:r>
              <a:rPr sz="3600" spc="130" dirty="0">
                <a:solidFill>
                  <a:srgbClr val="4F81BC"/>
                </a:solidFill>
              </a:rPr>
              <a:t>endiza</a:t>
            </a:r>
            <a:r>
              <a:rPr sz="3600" spc="80" dirty="0">
                <a:solidFill>
                  <a:srgbClr val="4F81BC"/>
                </a:solidFill>
              </a:rPr>
              <a:t>j</a:t>
            </a:r>
            <a:r>
              <a:rPr sz="3600" spc="305" dirty="0">
                <a:solidFill>
                  <a:srgbClr val="4F81BC"/>
                </a:solidFill>
              </a:rPr>
              <a:t>e</a:t>
            </a:r>
            <a:r>
              <a:rPr sz="3600" spc="40" dirty="0">
                <a:solidFill>
                  <a:srgbClr val="4F81BC"/>
                </a:solidFill>
              </a:rPr>
              <a:t> </a:t>
            </a:r>
            <a:r>
              <a:rPr sz="3600" spc="200" dirty="0">
                <a:solidFill>
                  <a:srgbClr val="4F81BC"/>
                </a:solidFill>
              </a:rPr>
              <a:t>su</a:t>
            </a:r>
            <a:r>
              <a:rPr sz="3600" spc="130" dirty="0">
                <a:solidFill>
                  <a:srgbClr val="4F81BC"/>
                </a:solidFill>
              </a:rPr>
              <a:t>g</a:t>
            </a:r>
            <a:r>
              <a:rPr sz="3600" spc="165" dirty="0">
                <a:solidFill>
                  <a:srgbClr val="4F81BC"/>
                </a:solidFill>
              </a:rPr>
              <a:t>e</a:t>
            </a:r>
            <a:r>
              <a:rPr sz="3600" spc="220" dirty="0">
                <a:solidFill>
                  <a:srgbClr val="4F81BC"/>
                </a:solidFill>
              </a:rPr>
              <a:t>r</a:t>
            </a:r>
            <a:r>
              <a:rPr sz="3600" spc="150" dirty="0">
                <a:solidFill>
                  <a:srgbClr val="4F81BC"/>
                </a:solidFill>
              </a:rPr>
              <a:t>ida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164" y="2395169"/>
            <a:ext cx="71075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65" dirty="0">
                <a:solidFill>
                  <a:srgbClr val="585858"/>
                </a:solidFill>
                <a:latin typeface="Cambria"/>
                <a:cs typeface="Cambria"/>
              </a:rPr>
              <a:t>Con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compañero,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escriban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hoja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qué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retórica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sigue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siendo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importante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nuestra 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época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cómo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creen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ha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cambiado 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desde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 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época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oradores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griegos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hasta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fecha.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164" y="4426458"/>
            <a:ext cx="710692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305435" algn="l"/>
              </a:tabLst>
            </a:pPr>
            <a:r>
              <a:rPr dirty="0"/>
              <a:t>	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Describan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6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expliquen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ejemplos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retórica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encuentren 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en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programas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televisión,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películas,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letras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canciones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publicaciones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redes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como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Facebook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Twitter.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14" y="3080969"/>
            <a:ext cx="365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0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28536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301"/>
                </a:lnTo>
                <a:lnTo>
                  <a:pt x="212725" y="6345301"/>
                </a:lnTo>
                <a:lnTo>
                  <a:pt x="2127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5629" y="3929888"/>
            <a:ext cx="17310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114" dirty="0"/>
              <a:t>R</a:t>
            </a:r>
            <a:r>
              <a:rPr sz="3200" spc="75" dirty="0"/>
              <a:t>e</a:t>
            </a:r>
            <a:r>
              <a:rPr sz="3200" spc="105" dirty="0"/>
              <a:t>sumen</a:t>
            </a:r>
            <a:endParaRPr sz="3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7535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204" dirty="0">
                <a:solidFill>
                  <a:srgbClr val="4F81BC"/>
                </a:solidFill>
              </a:rPr>
              <a:t>Comuni</a:t>
            </a:r>
            <a:r>
              <a:rPr sz="3600" spc="155" dirty="0">
                <a:solidFill>
                  <a:srgbClr val="4F81BC"/>
                </a:solidFill>
              </a:rPr>
              <a:t>c</a:t>
            </a:r>
            <a:r>
              <a:rPr sz="3600" spc="140" dirty="0">
                <a:solidFill>
                  <a:srgbClr val="4F81BC"/>
                </a:solidFill>
              </a:rPr>
              <a:t>ación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270" dirty="0">
                <a:solidFill>
                  <a:srgbClr val="4F81BC"/>
                </a:solidFill>
              </a:rPr>
              <a:t>c</a:t>
            </a:r>
            <a:r>
              <a:rPr sz="3600" spc="195" dirty="0">
                <a:solidFill>
                  <a:srgbClr val="4F81BC"/>
                </a:solidFill>
              </a:rPr>
              <a:t>onc</a:t>
            </a:r>
            <a:r>
              <a:rPr sz="3600" spc="140" dirty="0">
                <a:solidFill>
                  <a:srgbClr val="4F81BC"/>
                </a:solidFill>
              </a:rPr>
              <a:t>e</a:t>
            </a:r>
            <a:r>
              <a:rPr sz="3600" spc="200" dirty="0">
                <a:solidFill>
                  <a:srgbClr val="4F81BC"/>
                </a:solidFill>
              </a:rPr>
              <a:t>bida</a:t>
            </a:r>
            <a:r>
              <a:rPr sz="3600" spc="85" dirty="0">
                <a:solidFill>
                  <a:srgbClr val="4F81BC"/>
                </a:solidFill>
              </a:rPr>
              <a:t> </a:t>
            </a:r>
            <a:r>
              <a:rPr sz="3600" spc="320" dirty="0">
                <a:solidFill>
                  <a:srgbClr val="4F81BC"/>
                </a:solidFill>
              </a:rPr>
              <a:t>como…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2125" y="1994535"/>
          <a:ext cx="7468869" cy="443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2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Retórica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5255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spc="55" dirty="0">
                          <a:latin typeface="Cambria"/>
                          <a:cs typeface="Cambria"/>
                        </a:rPr>
                        <a:t>Arte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plástico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del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discurso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525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Semiótica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80" dirty="0">
                          <a:latin typeface="Cambria"/>
                          <a:cs typeface="Cambria"/>
                        </a:rPr>
                        <a:t>Mediación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intersubjetiva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través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los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signos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Fenomenología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pe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iencia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“o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d”,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diá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spc="9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Cibernética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Procesamiento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 información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Sociopsicológica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70" dirty="0">
                          <a:latin typeface="Cambria"/>
                          <a:cs typeface="Cambria"/>
                        </a:rPr>
                        <a:t>Expresión,</a:t>
                      </a:r>
                      <a:r>
                        <a:rPr sz="1800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interacción </a:t>
                      </a:r>
                      <a:r>
                        <a:rPr sz="1800" spc="85" dirty="0">
                          <a:latin typeface="Cambria"/>
                          <a:cs typeface="Cambria"/>
                        </a:rPr>
                        <a:t>en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 influencia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Sociocultural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(Re)producción</a:t>
                      </a:r>
                      <a:r>
                        <a:rPr sz="18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del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orden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social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Crítica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970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55" dirty="0">
                          <a:latin typeface="Cambria"/>
                          <a:cs typeface="Cambria"/>
                        </a:rPr>
                        <a:t>Reflexión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discursiva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970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0550" y="282574"/>
            <a:ext cx="642620" cy="1600200"/>
          </a:xfrm>
          <a:custGeom>
            <a:avLst/>
            <a:gdLst/>
            <a:ahLst/>
            <a:cxnLst/>
            <a:rect l="l" t="t" r="r" b="b"/>
            <a:pathLst>
              <a:path w="642620" h="1600200">
                <a:moveTo>
                  <a:pt x="642099" y="0"/>
                </a:moveTo>
                <a:lnTo>
                  <a:pt x="0" y="0"/>
                </a:lnTo>
                <a:lnTo>
                  <a:pt x="0" y="1577975"/>
                </a:lnTo>
                <a:lnTo>
                  <a:pt x="0" y="1600200"/>
                </a:lnTo>
                <a:lnTo>
                  <a:pt x="642099" y="1600200"/>
                </a:lnTo>
                <a:lnTo>
                  <a:pt x="642099" y="1577975"/>
                </a:lnTo>
                <a:lnTo>
                  <a:pt x="642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6369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15" dirty="0">
                <a:solidFill>
                  <a:srgbClr val="4F81BC"/>
                </a:solidFill>
              </a:rPr>
              <a:t>P</a:t>
            </a:r>
            <a:r>
              <a:rPr sz="3600" spc="-125" dirty="0">
                <a:solidFill>
                  <a:srgbClr val="4F81BC"/>
                </a:solidFill>
              </a:rPr>
              <a:t>r</a:t>
            </a:r>
            <a:r>
              <a:rPr sz="3600" spc="245" dirty="0">
                <a:solidFill>
                  <a:srgbClr val="4F81BC"/>
                </a:solidFill>
              </a:rPr>
              <a:t>o</a:t>
            </a:r>
            <a:r>
              <a:rPr sz="3600" spc="180" dirty="0">
                <a:solidFill>
                  <a:srgbClr val="4F81BC"/>
                </a:solidFill>
              </a:rPr>
              <a:t>b</a:t>
            </a:r>
            <a:r>
              <a:rPr sz="3600" spc="165" dirty="0">
                <a:solidFill>
                  <a:srgbClr val="4F81BC"/>
                </a:solidFill>
              </a:rPr>
              <a:t>lem</a:t>
            </a:r>
            <a:r>
              <a:rPr sz="3600" spc="160" dirty="0">
                <a:solidFill>
                  <a:srgbClr val="4F81BC"/>
                </a:solidFill>
              </a:rPr>
              <a:t>a</a:t>
            </a:r>
            <a:r>
              <a:rPr sz="3600" spc="100" dirty="0">
                <a:solidFill>
                  <a:srgbClr val="4F81BC"/>
                </a:solidFill>
              </a:rPr>
              <a:t>s</a:t>
            </a:r>
            <a:r>
              <a:rPr sz="3600" spc="75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270" dirty="0">
                <a:solidFill>
                  <a:srgbClr val="4F81BC"/>
                </a:solidFill>
              </a:rPr>
              <a:t>c</a:t>
            </a:r>
            <a:r>
              <a:rPr sz="3600" spc="110" dirty="0">
                <a:solidFill>
                  <a:srgbClr val="4F81BC"/>
                </a:solidFill>
              </a:rPr>
              <a:t>omunicación  </a:t>
            </a:r>
            <a:r>
              <a:rPr sz="3600" spc="150" dirty="0">
                <a:solidFill>
                  <a:srgbClr val="4F81BC"/>
                </a:solidFill>
              </a:rPr>
              <a:t>considerados</a:t>
            </a:r>
            <a:r>
              <a:rPr sz="3600" spc="65" dirty="0">
                <a:solidFill>
                  <a:srgbClr val="4F81BC"/>
                </a:solidFill>
              </a:rPr>
              <a:t> </a:t>
            </a:r>
            <a:r>
              <a:rPr sz="3600" spc="325" dirty="0">
                <a:solidFill>
                  <a:srgbClr val="4F81BC"/>
                </a:solidFill>
              </a:rPr>
              <a:t>como…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182" y="282575"/>
            <a:ext cx="91440" cy="1577975"/>
          </a:xfrm>
          <a:custGeom>
            <a:avLst/>
            <a:gdLst/>
            <a:ahLst/>
            <a:cxnLst/>
            <a:rect l="l" t="t" r="r" b="b"/>
            <a:pathLst>
              <a:path w="91440" h="1577975">
                <a:moveTo>
                  <a:pt x="0" y="1577975"/>
                </a:moveTo>
                <a:lnTo>
                  <a:pt x="91440" y="1577975"/>
                </a:lnTo>
                <a:lnTo>
                  <a:pt x="91440" y="0"/>
                </a:lnTo>
                <a:lnTo>
                  <a:pt x="0" y="0"/>
                </a:lnTo>
                <a:lnTo>
                  <a:pt x="0" y="15779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7766" y="1854200"/>
          <a:ext cx="8593454" cy="4723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Retórica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74625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90" dirty="0">
                          <a:latin typeface="Cambria"/>
                          <a:cs typeface="Cambria"/>
                        </a:rPr>
                        <a:t>Exigencia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social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que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requiere</a:t>
                      </a:r>
                      <a:r>
                        <a:rPr sz="1800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80" dirty="0">
                          <a:latin typeface="Cambria"/>
                          <a:cs typeface="Cambria"/>
                        </a:rPr>
                        <a:t>deliberación</a:t>
                      </a:r>
                      <a:r>
                        <a:rPr sz="180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colectiva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y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55" dirty="0">
                          <a:latin typeface="Cambria"/>
                          <a:cs typeface="Cambria"/>
                        </a:rPr>
                        <a:t>juicio.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Semiótica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Falta</a:t>
                      </a:r>
                      <a:r>
                        <a:rPr sz="1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entendimiento 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entre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los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puntos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vista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55" dirty="0">
                          <a:latin typeface="Cambria"/>
                          <a:cs typeface="Cambria"/>
                        </a:rPr>
                        <a:t>subjetivos.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Fenomenología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spc="70" dirty="0">
                          <a:latin typeface="Cambria"/>
                          <a:cs typeface="Cambria"/>
                        </a:rPr>
                        <a:t>Ausencia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falla</a:t>
                      </a:r>
                      <a:r>
                        <a:rPr sz="1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para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mantener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una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auténtica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relación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60" dirty="0">
                          <a:latin typeface="Cambria"/>
                          <a:cs typeface="Cambria"/>
                        </a:rPr>
                        <a:t>humana.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9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Cibernética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Ruido;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sobrecarga;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falta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información;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mal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45" dirty="0">
                          <a:latin typeface="Cambria"/>
                          <a:cs typeface="Cambria"/>
                        </a:rPr>
                        <a:t>funcionamiento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 ruido </a:t>
                      </a:r>
                      <a:r>
                        <a:rPr sz="1800" spc="85" dirty="0">
                          <a:latin typeface="Cambria"/>
                          <a:cs typeface="Cambria"/>
                        </a:rPr>
                        <a:t>en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el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sistema.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Sociopsicológica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30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Situación 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que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requiere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manipulación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las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causas 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del </a:t>
                      </a:r>
                      <a:r>
                        <a:rPr sz="1800" spc="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comportamiento para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conseguir 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resultados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específicos.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Sociocultural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70" dirty="0">
                          <a:latin typeface="Cambria"/>
                          <a:cs typeface="Cambria"/>
                        </a:rPr>
                        <a:t>Conflicto,</a:t>
                      </a:r>
                      <a:r>
                        <a:rPr sz="1800" spc="-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alienación,</a:t>
                      </a:r>
                      <a:r>
                        <a:rPr sz="1800" spc="-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fallas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4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coordinación.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Crítica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76530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85" dirty="0">
                          <a:latin typeface="Cambria"/>
                          <a:cs typeface="Cambria"/>
                        </a:rPr>
                        <a:t>Ideología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85" dirty="0">
                          <a:latin typeface="Cambria"/>
                          <a:cs typeface="Cambria"/>
                        </a:rPr>
                        <a:t>hegemónica;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distorsión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sistemática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05" dirty="0">
                          <a:latin typeface="Cambria"/>
                          <a:cs typeface="Cambria"/>
                        </a:rPr>
                        <a:t>del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55" dirty="0">
                          <a:latin typeface="Cambria"/>
                          <a:cs typeface="Cambria"/>
                        </a:rPr>
                        <a:t>discurso.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6736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-15" dirty="0">
                <a:solidFill>
                  <a:srgbClr val="4F81BC"/>
                </a:solidFill>
              </a:rPr>
              <a:t>V</a:t>
            </a:r>
            <a:r>
              <a:rPr sz="3600" spc="225" dirty="0">
                <a:solidFill>
                  <a:srgbClr val="4F81BC"/>
                </a:solidFill>
              </a:rPr>
              <a:t>oca</a:t>
            </a:r>
            <a:r>
              <a:rPr sz="3600" spc="235" dirty="0">
                <a:solidFill>
                  <a:srgbClr val="4F81BC"/>
                </a:solidFill>
              </a:rPr>
              <a:t>b</a:t>
            </a:r>
            <a:r>
              <a:rPr sz="3600" spc="25" dirty="0">
                <a:solidFill>
                  <a:srgbClr val="4F81BC"/>
                </a:solidFill>
              </a:rPr>
              <a:t>u</a:t>
            </a:r>
            <a:r>
              <a:rPr sz="3600" spc="80" dirty="0">
                <a:solidFill>
                  <a:srgbClr val="4F81BC"/>
                </a:solidFill>
              </a:rPr>
              <a:t>l</a:t>
            </a:r>
            <a:r>
              <a:rPr sz="3600" spc="150" dirty="0">
                <a:solidFill>
                  <a:srgbClr val="4F81BC"/>
                </a:solidFill>
              </a:rPr>
              <a:t>a</a:t>
            </a:r>
            <a:r>
              <a:rPr sz="3600" spc="85" dirty="0">
                <a:solidFill>
                  <a:srgbClr val="4F81BC"/>
                </a:solidFill>
              </a:rPr>
              <a:t>r</a:t>
            </a:r>
            <a:r>
              <a:rPr sz="3600" spc="100" dirty="0">
                <a:solidFill>
                  <a:srgbClr val="4F81BC"/>
                </a:solidFill>
              </a:rPr>
              <a:t>io</a:t>
            </a:r>
            <a:r>
              <a:rPr sz="3600" spc="65" dirty="0">
                <a:solidFill>
                  <a:srgbClr val="4F81BC"/>
                </a:solidFill>
              </a:rPr>
              <a:t> </a:t>
            </a:r>
            <a:r>
              <a:rPr sz="3600" spc="130" dirty="0">
                <a:solidFill>
                  <a:srgbClr val="4F81BC"/>
                </a:solidFill>
              </a:rPr>
              <a:t>metad</a:t>
            </a:r>
            <a:r>
              <a:rPr sz="3600" spc="75" dirty="0">
                <a:solidFill>
                  <a:srgbClr val="4F81BC"/>
                </a:solidFill>
              </a:rPr>
              <a:t>i</a:t>
            </a:r>
            <a:r>
              <a:rPr sz="3600" spc="130" dirty="0">
                <a:solidFill>
                  <a:srgbClr val="4F81BC"/>
                </a:solidFill>
              </a:rPr>
              <a:t>sc</a:t>
            </a:r>
            <a:r>
              <a:rPr sz="3600" spc="150" dirty="0">
                <a:solidFill>
                  <a:srgbClr val="4F81BC"/>
                </a:solidFill>
              </a:rPr>
              <a:t>u</a:t>
            </a:r>
            <a:r>
              <a:rPr sz="3600" spc="55" dirty="0">
                <a:solidFill>
                  <a:srgbClr val="4F81BC"/>
                </a:solidFill>
              </a:rPr>
              <a:t>r</a:t>
            </a:r>
            <a:r>
              <a:rPr sz="3600" spc="65" dirty="0">
                <a:solidFill>
                  <a:srgbClr val="4F81BC"/>
                </a:solidFill>
              </a:rPr>
              <a:t>s</a:t>
            </a:r>
            <a:r>
              <a:rPr sz="3600" spc="-20" dirty="0">
                <a:solidFill>
                  <a:srgbClr val="4F81BC"/>
                </a:solidFill>
              </a:rPr>
              <a:t>i</a:t>
            </a:r>
            <a:r>
              <a:rPr sz="3600" spc="5" dirty="0">
                <a:solidFill>
                  <a:srgbClr val="4F81BC"/>
                </a:solidFill>
              </a:rPr>
              <a:t>v</a:t>
            </a:r>
            <a:r>
              <a:rPr sz="3600" spc="170" dirty="0">
                <a:solidFill>
                  <a:srgbClr val="4F81BC"/>
                </a:solidFill>
              </a:rPr>
              <a:t>o</a:t>
            </a:r>
            <a:r>
              <a:rPr sz="3600" spc="894" dirty="0">
                <a:solidFill>
                  <a:srgbClr val="4F81BC"/>
                </a:solidFill>
              </a:rPr>
              <a:t>…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12524"/>
              </p:ext>
            </p:extLst>
          </p:nvPr>
        </p:nvGraphicFramePr>
        <p:xfrm>
          <a:off x="181457" y="1557274"/>
          <a:ext cx="7987665" cy="5068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Retórica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74625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65" dirty="0">
                          <a:latin typeface="Cambria"/>
                          <a:cs typeface="Cambria"/>
                        </a:rPr>
                        <a:t>Arte,</a:t>
                      </a:r>
                      <a:r>
                        <a:rPr sz="18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método,</a:t>
                      </a:r>
                      <a:r>
                        <a:rPr sz="1800" spc="-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comunicador,</a:t>
                      </a:r>
                      <a:r>
                        <a:rPr sz="180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80" dirty="0">
                          <a:latin typeface="Cambria"/>
                          <a:cs typeface="Cambria"/>
                        </a:rPr>
                        <a:t>audiencia,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estrategia,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lu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ar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común,</a:t>
                      </a:r>
                      <a:r>
                        <a:rPr sz="18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lógica,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emoció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n.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Semiótica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spc="80" dirty="0">
                          <a:latin typeface="Cambria"/>
                          <a:cs typeface="Cambria"/>
                        </a:rPr>
                        <a:t>Signo,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símbolo,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icono,</a:t>
                      </a:r>
                      <a:r>
                        <a:rPr sz="1800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0" dirty="0">
                          <a:latin typeface="Cambria"/>
                          <a:cs typeface="Cambria"/>
                        </a:rPr>
                        <a:t>significado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referente,</a:t>
                      </a:r>
                      <a:r>
                        <a:rPr sz="1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95" dirty="0">
                          <a:latin typeface="Cambria"/>
                          <a:cs typeface="Cambria"/>
                        </a:rPr>
                        <a:t>código,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lenguaj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edi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Fenomenología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pe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iencia,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;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iá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ser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-3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el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50" dirty="0">
                          <a:latin typeface="Cambria"/>
                          <a:cs typeface="Cambria"/>
                        </a:rPr>
                        <a:t>apoyo,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apertura.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9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Cibernética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Emi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-1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ecep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-1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eña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ción,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id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40" dirty="0">
                          <a:latin typeface="Cambria"/>
                          <a:cs typeface="Cambria"/>
                        </a:rPr>
                        <a:t>retroalimentación,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5" dirty="0">
                          <a:latin typeface="Cambria"/>
                          <a:cs typeface="Cambria"/>
                        </a:rPr>
                        <a:t>redundancia,</a:t>
                      </a:r>
                      <a:r>
                        <a:rPr sz="1800" spc="-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80" dirty="0">
                          <a:latin typeface="Cambria"/>
                          <a:cs typeface="Cambria"/>
                        </a:rPr>
                        <a:t>red,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función.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Sociopsicológica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56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Com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spc="1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ien</a:t>
                      </a:r>
                      <a:r>
                        <a:rPr sz="1800" spc="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spc="-60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-4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ec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ona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ida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  </a:t>
                      </a:r>
                      <a:r>
                        <a:rPr sz="1800" spc="85" dirty="0">
                          <a:latin typeface="Cambria"/>
                          <a:cs typeface="Cambria"/>
                        </a:rPr>
                        <a:t>emoción, </a:t>
                      </a:r>
                      <a:r>
                        <a:rPr sz="1800" spc="95" dirty="0">
                          <a:latin typeface="Cambria"/>
                          <a:cs typeface="Cambria"/>
                        </a:rPr>
                        <a:t>percepción, 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cognición, </a:t>
                      </a:r>
                      <a:r>
                        <a:rPr sz="1800" spc="50" dirty="0">
                          <a:latin typeface="Cambria"/>
                          <a:cs typeface="Cambria"/>
                        </a:rPr>
                        <a:t>actitud, </a:t>
                      </a:r>
                      <a:r>
                        <a:rPr sz="18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interacción.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Sociocultural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Socied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d,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1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800" spc="-5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a,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prác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ica,</a:t>
                      </a:r>
                      <a:r>
                        <a:rPr sz="1800" spc="-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eg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las,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65" dirty="0">
                          <a:latin typeface="Cambria"/>
                          <a:cs typeface="Cambria"/>
                        </a:rPr>
                        <a:t>socialización,</a:t>
                      </a:r>
                      <a:r>
                        <a:rPr sz="18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cultura,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identidad,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co-construcción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Crítica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6530" marB="0"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deo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og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ía,</a:t>
                      </a:r>
                      <a:r>
                        <a:rPr sz="180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dia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éc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ica,</a:t>
                      </a:r>
                      <a:r>
                        <a:rPr sz="1800" spc="-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op</a:t>
                      </a:r>
                      <a:r>
                        <a:rPr sz="1800" spc="-10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ión,</a:t>
                      </a:r>
                      <a:r>
                        <a:rPr sz="180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om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conciencia,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encia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800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mancipación.</a:t>
                      </a:r>
                    </a:p>
                  </a:txBody>
                  <a:tcPr marL="0" marR="0" marT="39369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2879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-120" dirty="0">
                <a:solidFill>
                  <a:srgbClr val="4F81BC"/>
                </a:solidFill>
              </a:rPr>
              <a:t>B</a:t>
            </a:r>
            <a:r>
              <a:rPr sz="3600" spc="135" dirty="0">
                <a:solidFill>
                  <a:srgbClr val="4F81BC"/>
                </a:solidFill>
              </a:rPr>
              <a:t>i</a:t>
            </a:r>
            <a:r>
              <a:rPr sz="3600" spc="200" dirty="0">
                <a:solidFill>
                  <a:srgbClr val="4F81BC"/>
                </a:solidFill>
              </a:rPr>
              <a:t>b</a:t>
            </a:r>
            <a:r>
              <a:rPr sz="3600" spc="170" dirty="0">
                <a:solidFill>
                  <a:srgbClr val="4F81BC"/>
                </a:solidFill>
              </a:rPr>
              <a:t>lio</a:t>
            </a:r>
            <a:r>
              <a:rPr sz="3600" spc="240" dirty="0">
                <a:solidFill>
                  <a:srgbClr val="4F81BC"/>
                </a:solidFill>
              </a:rPr>
              <a:t>g</a:t>
            </a:r>
            <a:r>
              <a:rPr sz="3600" spc="-80" dirty="0">
                <a:solidFill>
                  <a:srgbClr val="4F81BC"/>
                </a:solidFill>
              </a:rPr>
              <a:t>r</a:t>
            </a:r>
            <a:r>
              <a:rPr sz="3600" spc="70" dirty="0">
                <a:solidFill>
                  <a:srgbClr val="4F81BC"/>
                </a:solidFill>
              </a:rPr>
              <a:t>a</a:t>
            </a:r>
            <a:r>
              <a:rPr sz="3600" spc="45" dirty="0">
                <a:solidFill>
                  <a:srgbClr val="4F81BC"/>
                </a:solidFill>
              </a:rPr>
              <a:t>f</a:t>
            </a:r>
            <a:r>
              <a:rPr sz="3600" spc="100" dirty="0">
                <a:solidFill>
                  <a:srgbClr val="4F81BC"/>
                </a:solidFill>
              </a:rPr>
              <a:t>ía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1975485"/>
            <a:ext cx="7374255" cy="380373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157480" indent="-228600" algn="just">
              <a:lnSpc>
                <a:spcPct val="80100"/>
              </a:lnSpc>
              <a:spcBef>
                <a:spcPts val="365"/>
              </a:spcBef>
              <a:buClr>
                <a:srgbClr val="4F81BC"/>
              </a:buClr>
              <a:buSzPct val="72727"/>
              <a:buFont typeface="Wingdings"/>
              <a:buChar char=""/>
              <a:tabLst>
                <a:tab pos="241300" algn="l"/>
              </a:tabLst>
            </a:pPr>
            <a:r>
              <a:rPr sz="1100" spc="40" dirty="0">
                <a:solidFill>
                  <a:srgbClr val="585858"/>
                </a:solidFill>
                <a:cs typeface="Cambria"/>
              </a:rPr>
              <a:t>B</a:t>
            </a:r>
            <a:r>
              <a:rPr lang="es-EC" sz="1100" spc="40" dirty="0" err="1">
                <a:solidFill>
                  <a:srgbClr val="585858"/>
                </a:solidFill>
                <a:cs typeface="Cambria"/>
              </a:rPr>
              <a:t>erlo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,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David </a:t>
            </a:r>
            <a:r>
              <a:rPr sz="1100" spc="-10" dirty="0">
                <a:solidFill>
                  <a:srgbClr val="585858"/>
                </a:solidFill>
                <a:cs typeface="Cambria"/>
              </a:rPr>
              <a:t>(2000):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1.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Comunicación. Alcances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fines”,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2.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Un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modelo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del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proceso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9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comunicación”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3.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fidelidad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comunicación.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Determinantes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del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efecto”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 </a:t>
            </a:r>
            <a:r>
              <a:rPr sz="1100" i="1" spc="5" dirty="0">
                <a:solidFill>
                  <a:srgbClr val="585858"/>
                </a:solidFill>
                <a:cs typeface="Cambria"/>
              </a:rPr>
              <a:t>El 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proceso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i="1" spc="-229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comunicación.</a:t>
            </a:r>
            <a:r>
              <a:rPr sz="1100" i="1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20" dirty="0">
                <a:solidFill>
                  <a:srgbClr val="585858"/>
                </a:solidFill>
                <a:cs typeface="Cambria"/>
              </a:rPr>
              <a:t>Introducción</a:t>
            </a:r>
            <a:r>
              <a:rPr sz="1100" i="1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" dirty="0">
                <a:solidFill>
                  <a:srgbClr val="585858"/>
                </a:solidFill>
                <a:cs typeface="Cambria"/>
              </a:rPr>
              <a:t>a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teoría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" dirty="0">
                <a:solidFill>
                  <a:srgbClr val="585858"/>
                </a:solidFill>
                <a:cs typeface="Cambria"/>
              </a:rPr>
              <a:t>a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práctica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,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Buenos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Aires,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Editorial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El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Ateneo,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pp.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1-64.</a:t>
            </a:r>
            <a:endParaRPr sz="11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4F81BC"/>
              </a:buClr>
              <a:buFont typeface="Wingdings"/>
              <a:buChar char=""/>
            </a:pPr>
            <a:endParaRPr lang="es-EC" sz="1700" dirty="0">
              <a:cs typeface="Cambria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5"/>
              </a:spcBef>
              <a:buClr>
                <a:srgbClr val="4F81BC"/>
              </a:buClr>
              <a:buSzPct val="72727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lang="es-EC" sz="1100" spc="65" dirty="0">
                <a:solidFill>
                  <a:srgbClr val="585858"/>
                </a:solidFill>
                <a:cs typeface="Cambria"/>
              </a:rPr>
              <a:t>De</a:t>
            </a:r>
            <a:r>
              <a:rPr lang="es-EC" sz="1100" spc="20" dirty="0">
                <a:solidFill>
                  <a:srgbClr val="585858"/>
                </a:solidFill>
                <a:cs typeface="Cambria"/>
              </a:rPr>
              <a:t> </a:t>
            </a:r>
            <a:r>
              <a:rPr lang="es-EC" sz="1100" spc="85" dirty="0">
                <a:solidFill>
                  <a:srgbClr val="585858"/>
                </a:solidFill>
                <a:cs typeface="Cambria"/>
              </a:rPr>
              <a:t>moragas</a:t>
            </a:r>
            <a:r>
              <a:rPr lang="es-EC" sz="1100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SPÁ,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Miquel</a:t>
            </a:r>
            <a:r>
              <a:rPr sz="1100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-10" dirty="0">
                <a:solidFill>
                  <a:srgbClr val="585858"/>
                </a:solidFill>
                <a:cs typeface="Cambria"/>
              </a:rPr>
              <a:t>(1981):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“Introducción: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Ubicación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epistemológica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95" dirty="0">
                <a:solidFill>
                  <a:srgbClr val="585858"/>
                </a:solidFill>
                <a:cs typeface="Cambria"/>
              </a:rPr>
              <a:t>e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ideológica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la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investigación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Masas”</a:t>
            </a:r>
            <a:r>
              <a:rPr sz="11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“Estudios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sobre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masas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los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Estados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Unidos”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Teorías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i="1" spc="-22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comunicación.</a:t>
            </a:r>
            <a:r>
              <a:rPr sz="1100" i="1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Investigaciones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sobre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medios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en 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América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Europa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,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Barcelona,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Gustavo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Gili,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pp.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9-108.</a:t>
            </a:r>
            <a:endParaRPr sz="11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4F81BC"/>
              </a:buClr>
              <a:buFont typeface="Wingdings"/>
              <a:buChar char=""/>
            </a:pPr>
            <a:endParaRPr sz="1650" dirty="0">
              <a:cs typeface="Cambria"/>
            </a:endParaRPr>
          </a:p>
          <a:p>
            <a:pPr marL="241300" marR="427355" indent="-228600" algn="just">
              <a:lnSpc>
                <a:spcPts val="1060"/>
              </a:lnSpc>
              <a:buClr>
                <a:srgbClr val="4F81BC"/>
              </a:buClr>
              <a:buSzPct val="72727"/>
              <a:buFont typeface="Wingdings"/>
              <a:buChar char=""/>
              <a:tabLst>
                <a:tab pos="241300" algn="l"/>
              </a:tabLst>
            </a:pPr>
            <a:r>
              <a:rPr sz="1100" spc="45" dirty="0">
                <a:solidFill>
                  <a:srgbClr val="585858"/>
                </a:solidFill>
                <a:cs typeface="Cambria"/>
              </a:rPr>
              <a:t>F</a:t>
            </a:r>
            <a:r>
              <a:rPr lang="es-EC" sz="1100" spc="45" dirty="0" err="1">
                <a:solidFill>
                  <a:srgbClr val="585858"/>
                </a:solidFill>
                <a:cs typeface="Cambria"/>
              </a:rPr>
              <a:t>ernández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,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Carlos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Laura </a:t>
            </a:r>
            <a:r>
              <a:rPr sz="1100" spc="70" dirty="0">
                <a:solidFill>
                  <a:srgbClr val="585858"/>
                </a:solidFill>
                <a:cs typeface="Cambria"/>
              </a:rPr>
              <a:t>Galguera </a:t>
            </a:r>
            <a:r>
              <a:rPr sz="1100" spc="-10" dirty="0">
                <a:solidFill>
                  <a:srgbClr val="585858"/>
                </a:solidFill>
                <a:cs typeface="Cambria"/>
              </a:rPr>
              <a:t>(2009):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1.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teoría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comunicación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como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disciplina </a:t>
            </a:r>
            <a:r>
              <a:rPr sz="1100" spc="-229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científica”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2.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Las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tradiciones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teoría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comunicación”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Teorías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, </a:t>
            </a:r>
            <a:r>
              <a:rPr sz="1100" spc="-229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México,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McGraw-Hill,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pp.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1-18.</a:t>
            </a:r>
            <a:endParaRPr sz="1100" dirty="0">
              <a:cs typeface="Cambria"/>
            </a:endParaRPr>
          </a:p>
          <a:p>
            <a:pPr algn="just">
              <a:lnSpc>
                <a:spcPct val="100000"/>
              </a:lnSpc>
              <a:buClr>
                <a:srgbClr val="4F81BC"/>
              </a:buClr>
              <a:buFont typeface="Wingdings"/>
              <a:buChar char=""/>
            </a:pPr>
            <a:endParaRPr lang="es-EC" sz="1700" dirty="0">
              <a:cs typeface="Cambria"/>
            </a:endParaRPr>
          </a:p>
          <a:p>
            <a:pPr marL="241300" marR="137160" indent="-228600" algn="just">
              <a:lnSpc>
                <a:spcPct val="80000"/>
              </a:lnSpc>
              <a:buClr>
                <a:srgbClr val="4F81BC"/>
              </a:buClr>
              <a:buSzPct val="72727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lang="es-EC" sz="1100" spc="75" dirty="0">
                <a:solidFill>
                  <a:srgbClr val="585858"/>
                </a:solidFill>
                <a:cs typeface="Cambria"/>
              </a:rPr>
              <a:t>Galindo </a:t>
            </a:r>
            <a:r>
              <a:rPr lang="es-EC" sz="1100" spc="90" dirty="0">
                <a:solidFill>
                  <a:srgbClr val="585858"/>
                </a:solidFill>
                <a:cs typeface="Cambria"/>
              </a:rPr>
              <a:t>Cáceres</a:t>
            </a:r>
            <a:r>
              <a:rPr sz="1100" spc="90" dirty="0">
                <a:solidFill>
                  <a:srgbClr val="585858"/>
                </a:solidFill>
                <a:cs typeface="Cambria"/>
              </a:rPr>
              <a:t>,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Jesús </a:t>
            </a:r>
            <a:r>
              <a:rPr sz="1100" spc="-10" dirty="0">
                <a:solidFill>
                  <a:srgbClr val="585858"/>
                </a:solidFill>
                <a:cs typeface="Cambria"/>
              </a:rPr>
              <a:t>(2008):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“Sociología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funcionalista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comunicología. Configuración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trayectoria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-229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una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fuente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científica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histórica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del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pensamiento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conceptual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sobre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comunicación”,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</a:t>
            </a:r>
            <a:r>
              <a:rPr sz="11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" dirty="0">
                <a:solidFill>
                  <a:srgbClr val="585858"/>
                </a:solidFill>
                <a:cs typeface="Cambria"/>
              </a:rPr>
              <a:t>Historia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i="1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</a:t>
            </a:r>
            <a:endParaRPr sz="1100" dirty="0">
              <a:cs typeface="Cambria"/>
            </a:endParaRPr>
          </a:p>
          <a:p>
            <a:pPr marL="241300" algn="just">
              <a:lnSpc>
                <a:spcPts val="925"/>
              </a:lnSpc>
            </a:pPr>
            <a:r>
              <a:rPr sz="1100" i="1" spc="40" dirty="0">
                <a:solidFill>
                  <a:srgbClr val="585858"/>
                </a:solidFill>
                <a:cs typeface="Cambria"/>
              </a:rPr>
              <a:t>comunicología</a:t>
            </a:r>
            <a:r>
              <a:rPr sz="1100" i="1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posible.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" dirty="0">
                <a:solidFill>
                  <a:srgbClr val="585858"/>
                </a:solidFill>
                <a:cs typeface="Cambria"/>
              </a:rPr>
              <a:t>Las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25" dirty="0">
                <a:solidFill>
                  <a:srgbClr val="585858"/>
                </a:solidFill>
                <a:cs typeface="Cambria"/>
              </a:rPr>
              <a:t>fuentes</a:t>
            </a:r>
            <a:r>
              <a:rPr sz="1100" i="1" spc="114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i="1" spc="2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5" dirty="0">
                <a:solidFill>
                  <a:srgbClr val="585858"/>
                </a:solidFill>
                <a:cs typeface="Cambria"/>
              </a:rPr>
              <a:t>un</a:t>
            </a:r>
            <a:r>
              <a:rPr sz="1100" i="1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pensamiento</a:t>
            </a:r>
            <a:r>
              <a:rPr sz="1100" i="1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25" dirty="0">
                <a:solidFill>
                  <a:srgbClr val="585858"/>
                </a:solidFill>
                <a:cs typeface="Cambria"/>
              </a:rPr>
              <a:t>científico</a:t>
            </a:r>
            <a:r>
              <a:rPr sz="1100" i="1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en</a:t>
            </a:r>
            <a:r>
              <a:rPr sz="1100" i="1" spc="6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construcción</a:t>
            </a:r>
            <a:r>
              <a:rPr sz="1100" i="1" spc="114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(Jesús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Galindo</a:t>
            </a:r>
            <a:r>
              <a:rPr sz="11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75" dirty="0">
                <a:solidFill>
                  <a:srgbClr val="585858"/>
                </a:solidFill>
                <a:cs typeface="Cambria"/>
              </a:rPr>
              <a:t>Cáceres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Marta</a:t>
            </a:r>
            <a:endParaRPr sz="1100" dirty="0">
              <a:cs typeface="Cambria"/>
            </a:endParaRPr>
          </a:p>
          <a:p>
            <a:pPr marL="241300" algn="just">
              <a:lnSpc>
                <a:spcPts val="1190"/>
              </a:lnSpc>
            </a:pPr>
            <a:r>
              <a:rPr sz="1100" spc="5" dirty="0">
                <a:solidFill>
                  <a:srgbClr val="585858"/>
                </a:solidFill>
                <a:cs typeface="Cambria"/>
              </a:rPr>
              <a:t>Rizo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García),</a:t>
            </a:r>
            <a:r>
              <a:rPr sz="1100" spc="9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70" dirty="0">
                <a:solidFill>
                  <a:srgbClr val="585858"/>
                </a:solidFill>
                <a:cs typeface="Cambria"/>
              </a:rPr>
              <a:t>Méxco,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Universidad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Iberoamericana,</a:t>
            </a:r>
            <a:r>
              <a:rPr sz="1100" spc="1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pp.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29-75.</a:t>
            </a:r>
            <a:endParaRPr sz="11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700" dirty="0">
              <a:cs typeface="Cambria"/>
            </a:endParaRPr>
          </a:p>
          <a:p>
            <a:pPr marL="241300" marR="214629" indent="-228600" algn="just">
              <a:lnSpc>
                <a:spcPct val="80100"/>
              </a:lnSpc>
              <a:spcBef>
                <a:spcPts val="5"/>
              </a:spcBef>
              <a:buClr>
                <a:srgbClr val="4F81BC"/>
              </a:buClr>
              <a:buSzPct val="72727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100" spc="80" dirty="0">
                <a:solidFill>
                  <a:srgbClr val="585858"/>
                </a:solidFill>
                <a:cs typeface="Cambria"/>
              </a:rPr>
              <a:t>L</a:t>
            </a:r>
            <a:r>
              <a:rPr lang="es-EC" sz="1100" spc="80" dirty="0" err="1">
                <a:solidFill>
                  <a:srgbClr val="585858"/>
                </a:solidFill>
                <a:cs typeface="Cambria"/>
              </a:rPr>
              <a:t>ozano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,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José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Carlos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-10" dirty="0">
                <a:solidFill>
                  <a:srgbClr val="585858"/>
                </a:solidFill>
                <a:cs typeface="Cambria"/>
              </a:rPr>
              <a:t>(2007):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1.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como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campo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objeto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estudio”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2. </a:t>
            </a:r>
            <a:r>
              <a:rPr sz="1100" spc="-229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Surgimiento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desarrollo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las 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teorías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comunicación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masas”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Teoría </a:t>
            </a:r>
            <a:r>
              <a:rPr sz="1100" i="1" spc="105" dirty="0">
                <a:solidFill>
                  <a:srgbClr val="585858"/>
                </a:solidFill>
                <a:cs typeface="Cambria"/>
              </a:rPr>
              <a:t>e 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investigación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 </a:t>
            </a:r>
            <a:r>
              <a:rPr sz="1100" i="1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35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100" i="1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i="1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masas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,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México,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Pearson,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pp.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1-32.</a:t>
            </a:r>
            <a:endParaRPr sz="11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4F81BC"/>
              </a:buClr>
              <a:buFont typeface="Wingdings"/>
              <a:buChar char=""/>
            </a:pPr>
            <a:endParaRPr sz="1650" dirty="0">
              <a:cs typeface="Cambria"/>
            </a:endParaRPr>
          </a:p>
          <a:p>
            <a:pPr marL="241300" marR="318135" indent="-228600" algn="just">
              <a:lnSpc>
                <a:spcPts val="1060"/>
              </a:lnSpc>
              <a:buClr>
                <a:srgbClr val="4F81BC"/>
              </a:buClr>
              <a:buSzPct val="72727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100" spc="25" dirty="0">
                <a:solidFill>
                  <a:srgbClr val="585858"/>
                </a:solidFill>
                <a:cs typeface="Cambria"/>
              </a:rPr>
              <a:t>M</a:t>
            </a:r>
            <a:r>
              <a:rPr lang="es-EC" sz="1100" spc="25" dirty="0" err="1">
                <a:solidFill>
                  <a:srgbClr val="585858"/>
                </a:solidFill>
                <a:cs typeface="Cambria"/>
              </a:rPr>
              <a:t>attelart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,</a:t>
            </a:r>
            <a:r>
              <a:rPr sz="1100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Armand</a:t>
            </a:r>
            <a:r>
              <a:rPr sz="11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Michéle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Mattelart</a:t>
            </a:r>
            <a:r>
              <a:rPr sz="1100" spc="10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-10" dirty="0">
                <a:solidFill>
                  <a:srgbClr val="585858"/>
                </a:solidFill>
                <a:cs typeface="Cambria"/>
              </a:rPr>
              <a:t>(2005):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“Capítulo</a:t>
            </a:r>
            <a:r>
              <a:rPr sz="11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1. El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organismo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social” </a:t>
            </a:r>
            <a:r>
              <a:rPr sz="1100" spc="65" dirty="0">
                <a:solidFill>
                  <a:srgbClr val="585858"/>
                </a:solidFill>
                <a:cs typeface="Cambria"/>
              </a:rPr>
              <a:t>y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 “Los</a:t>
            </a:r>
            <a:r>
              <a:rPr sz="1100" spc="2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empirismos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cs typeface="Cambria"/>
              </a:rPr>
              <a:t>del </a:t>
            </a:r>
            <a:r>
              <a:rPr sz="1100" spc="-22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nuevo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mundo”</a:t>
            </a:r>
            <a:r>
              <a:rPr sz="110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50" dirty="0">
                <a:solidFill>
                  <a:srgbClr val="585858"/>
                </a:solidFill>
                <a:cs typeface="Cambria"/>
              </a:rPr>
              <a:t>en</a:t>
            </a:r>
            <a:r>
              <a:rPr sz="11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5" dirty="0">
                <a:solidFill>
                  <a:srgbClr val="585858"/>
                </a:solidFill>
                <a:cs typeface="Cambria"/>
              </a:rPr>
              <a:t>Historia</a:t>
            </a:r>
            <a:r>
              <a:rPr sz="1100" i="1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i="1" spc="1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20" dirty="0">
                <a:solidFill>
                  <a:srgbClr val="585858"/>
                </a:solidFill>
                <a:cs typeface="Cambria"/>
              </a:rPr>
              <a:t>las</a:t>
            </a:r>
            <a:r>
              <a:rPr sz="1100" i="1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5" dirty="0">
                <a:solidFill>
                  <a:srgbClr val="585858"/>
                </a:solidFill>
                <a:cs typeface="Cambria"/>
              </a:rPr>
              <a:t>teorías</a:t>
            </a:r>
            <a:r>
              <a:rPr sz="1100" i="1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95" dirty="0">
                <a:solidFill>
                  <a:srgbClr val="585858"/>
                </a:solidFill>
                <a:cs typeface="Cambria"/>
              </a:rPr>
              <a:t>de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i="1" spc="10" dirty="0">
                <a:solidFill>
                  <a:srgbClr val="585858"/>
                </a:solidFill>
                <a:cs typeface="Cambria"/>
              </a:rPr>
              <a:t>la</a:t>
            </a:r>
            <a:r>
              <a:rPr sz="1100" i="1" spc="40" dirty="0">
                <a:solidFill>
                  <a:srgbClr val="585858"/>
                </a:solidFill>
                <a:cs typeface="Cambria"/>
              </a:rPr>
              <a:t> comunicación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,</a:t>
            </a:r>
            <a:r>
              <a:rPr sz="11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Barcelona,</a:t>
            </a:r>
            <a:r>
              <a:rPr sz="1100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40" dirty="0">
                <a:solidFill>
                  <a:srgbClr val="585858"/>
                </a:solidFill>
                <a:cs typeface="Cambria"/>
              </a:rPr>
              <a:t>Paidós,</a:t>
            </a:r>
            <a:r>
              <a:rPr sz="11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80" dirty="0">
                <a:solidFill>
                  <a:srgbClr val="585858"/>
                </a:solidFill>
                <a:cs typeface="Cambria"/>
              </a:rPr>
              <a:t>pp.</a:t>
            </a:r>
            <a:r>
              <a:rPr sz="1100" spc="20" dirty="0">
                <a:solidFill>
                  <a:srgbClr val="585858"/>
                </a:solidFill>
                <a:cs typeface="Cambria"/>
              </a:rPr>
              <a:t> </a:t>
            </a:r>
            <a:r>
              <a:rPr sz="1100" spc="10" dirty="0">
                <a:solidFill>
                  <a:srgbClr val="585858"/>
                </a:solidFill>
                <a:cs typeface="Cambria"/>
              </a:rPr>
              <a:t>15-54</a:t>
            </a:r>
            <a:r>
              <a:rPr sz="1100" spc="10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1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2879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-120" dirty="0">
                <a:solidFill>
                  <a:srgbClr val="4F81BC"/>
                </a:solidFill>
              </a:rPr>
              <a:t>B</a:t>
            </a:r>
            <a:r>
              <a:rPr sz="3600" spc="135" dirty="0">
                <a:solidFill>
                  <a:srgbClr val="4F81BC"/>
                </a:solidFill>
              </a:rPr>
              <a:t>i</a:t>
            </a:r>
            <a:r>
              <a:rPr sz="3600" spc="200" dirty="0">
                <a:solidFill>
                  <a:srgbClr val="4F81BC"/>
                </a:solidFill>
              </a:rPr>
              <a:t>b</a:t>
            </a:r>
            <a:r>
              <a:rPr sz="3600" spc="170" dirty="0">
                <a:solidFill>
                  <a:srgbClr val="4F81BC"/>
                </a:solidFill>
              </a:rPr>
              <a:t>lio</a:t>
            </a:r>
            <a:r>
              <a:rPr sz="3600" spc="240" dirty="0">
                <a:solidFill>
                  <a:srgbClr val="4F81BC"/>
                </a:solidFill>
              </a:rPr>
              <a:t>g</a:t>
            </a:r>
            <a:r>
              <a:rPr sz="3600" spc="-80" dirty="0">
                <a:solidFill>
                  <a:srgbClr val="4F81BC"/>
                </a:solidFill>
              </a:rPr>
              <a:t>r</a:t>
            </a:r>
            <a:r>
              <a:rPr sz="3600" spc="70" dirty="0">
                <a:solidFill>
                  <a:srgbClr val="4F81BC"/>
                </a:solidFill>
              </a:rPr>
              <a:t>a</a:t>
            </a:r>
            <a:r>
              <a:rPr sz="3600" spc="45" dirty="0">
                <a:solidFill>
                  <a:srgbClr val="4F81BC"/>
                </a:solidFill>
              </a:rPr>
              <a:t>f</a:t>
            </a:r>
            <a:r>
              <a:rPr sz="3600" spc="100" dirty="0">
                <a:solidFill>
                  <a:srgbClr val="4F81BC"/>
                </a:solidFill>
              </a:rPr>
              <a:t>ía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1966341"/>
            <a:ext cx="7324090" cy="36468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32080" indent="-228600" algn="just">
              <a:lnSpc>
                <a:spcPct val="80100"/>
              </a:lnSpc>
              <a:spcBef>
                <a:spcPts val="42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50" dirty="0">
                <a:solidFill>
                  <a:srgbClr val="585858"/>
                </a:solidFill>
                <a:cs typeface="Cambria"/>
              </a:rPr>
              <a:t>M</a:t>
            </a:r>
            <a:r>
              <a:rPr lang="es-EC" sz="1400" spc="50" dirty="0" err="1">
                <a:solidFill>
                  <a:srgbClr val="585858"/>
                </a:solidFill>
                <a:cs typeface="Cambria"/>
              </a:rPr>
              <a:t>erton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,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Robert </a:t>
            </a:r>
            <a:r>
              <a:rPr sz="1400" spc="-20" dirty="0">
                <a:solidFill>
                  <a:srgbClr val="585858"/>
                </a:solidFill>
                <a:cs typeface="Cambria"/>
              </a:rPr>
              <a:t>(2003): 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“Sobre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las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teorías 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sociológicas </a:t>
            </a:r>
            <a:r>
              <a:rPr sz="1400" spc="95" dirty="0">
                <a:solidFill>
                  <a:srgbClr val="585858"/>
                </a:solidFill>
                <a:cs typeface="Cambria"/>
              </a:rPr>
              <a:t>de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alcance 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intermedio” 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en </a:t>
            </a:r>
            <a:r>
              <a:rPr sz="1400" i="1" spc="-35" dirty="0">
                <a:solidFill>
                  <a:srgbClr val="585858"/>
                </a:solidFill>
                <a:cs typeface="Cambria"/>
              </a:rPr>
              <a:t>La </a:t>
            </a:r>
            <a:r>
              <a:rPr sz="1400" i="1" spc="-2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50" dirty="0">
                <a:solidFill>
                  <a:srgbClr val="585858"/>
                </a:solidFill>
                <a:cs typeface="Cambria"/>
              </a:rPr>
              <a:t>sociología </a:t>
            </a:r>
            <a:r>
              <a:rPr sz="1400" i="1" spc="55" dirty="0">
                <a:solidFill>
                  <a:srgbClr val="585858"/>
                </a:solidFill>
                <a:cs typeface="Cambria"/>
              </a:rPr>
              <a:t>estadounidense. </a:t>
            </a:r>
            <a:r>
              <a:rPr sz="1400" i="1" spc="30" dirty="0">
                <a:solidFill>
                  <a:srgbClr val="585858"/>
                </a:solidFill>
                <a:cs typeface="Cambria"/>
              </a:rPr>
              <a:t>Ensayos </a:t>
            </a:r>
            <a:r>
              <a:rPr sz="1400" i="1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400" i="1" spc="25" dirty="0">
                <a:solidFill>
                  <a:srgbClr val="585858"/>
                </a:solidFill>
                <a:cs typeface="Cambria"/>
              </a:rPr>
              <a:t>textos </a:t>
            </a:r>
            <a:r>
              <a:rPr sz="1400" spc="10" dirty="0">
                <a:solidFill>
                  <a:srgbClr val="585858"/>
                </a:solidFill>
                <a:cs typeface="Cambria"/>
              </a:rPr>
              <a:t>(Laura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Páez Díaz </a:t>
            </a:r>
            <a:r>
              <a:rPr sz="1400" spc="100" dirty="0">
                <a:solidFill>
                  <a:srgbClr val="585858"/>
                </a:solidFill>
                <a:cs typeface="Cambria"/>
              </a:rPr>
              <a:t>de 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León, </a:t>
            </a:r>
            <a:r>
              <a:rPr sz="1400" spc="80" dirty="0">
                <a:solidFill>
                  <a:srgbClr val="585858"/>
                </a:solidFill>
                <a:cs typeface="Cambria"/>
              </a:rPr>
              <a:t>ed.), 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México,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Universidad</a:t>
            </a:r>
            <a:r>
              <a:rPr sz="1400" spc="9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Nacional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Autónoma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95" dirty="0">
                <a:solidFill>
                  <a:srgbClr val="585858"/>
                </a:solidFill>
                <a:cs typeface="Cambria"/>
              </a:rPr>
              <a:t>de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México,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pp.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5" dirty="0">
                <a:solidFill>
                  <a:srgbClr val="585858"/>
                </a:solidFill>
                <a:cs typeface="Cambria"/>
              </a:rPr>
              <a:t>333-368.</a:t>
            </a:r>
            <a:endParaRPr sz="1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4F81BC"/>
              </a:buClr>
              <a:buFont typeface="Wingdings"/>
              <a:buChar char=""/>
            </a:pPr>
            <a:endParaRPr sz="1700" dirty="0">
              <a:cs typeface="Cambria"/>
            </a:endParaRPr>
          </a:p>
          <a:p>
            <a:pPr marL="241300" marR="186055" indent="-228600" algn="just">
              <a:lnSpc>
                <a:spcPct val="80000"/>
              </a:lnSpc>
              <a:spcBef>
                <a:spcPts val="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15" dirty="0">
                <a:solidFill>
                  <a:srgbClr val="585858"/>
                </a:solidFill>
                <a:cs typeface="Cambria"/>
              </a:rPr>
              <a:t>M</a:t>
            </a:r>
            <a:r>
              <a:rPr lang="es-EC" sz="1400" spc="15" dirty="0" err="1">
                <a:solidFill>
                  <a:srgbClr val="585858"/>
                </a:solidFill>
                <a:cs typeface="Cambria"/>
              </a:rPr>
              <a:t>iller</a:t>
            </a:r>
            <a:r>
              <a:rPr sz="1400" spc="15" dirty="0">
                <a:solidFill>
                  <a:srgbClr val="585858"/>
                </a:solidFill>
                <a:cs typeface="Cambria"/>
              </a:rPr>
              <a:t>,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Katherine </a:t>
            </a:r>
            <a:r>
              <a:rPr sz="1400" spc="-20" dirty="0">
                <a:solidFill>
                  <a:srgbClr val="585858"/>
                </a:solidFill>
                <a:cs typeface="Cambria"/>
              </a:rPr>
              <a:t>(2005):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“Part 1.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Perspectives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on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communication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theory.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Chapter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1. 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Conceptual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foundations: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What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is 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communication?”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y </a:t>
            </a:r>
            <a:r>
              <a:rPr sz="1400" spc="85" dirty="0">
                <a:solidFill>
                  <a:srgbClr val="585858"/>
                </a:solidFill>
                <a:cs typeface="Cambria"/>
              </a:rPr>
              <a:t>“Chapter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2.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Philosophical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foundations:</a:t>
            </a:r>
            <a:r>
              <a:rPr sz="1400" spc="-14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What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is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theory?”</a:t>
            </a:r>
            <a:r>
              <a:rPr sz="1400" spc="-5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en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40" dirty="0">
                <a:solidFill>
                  <a:srgbClr val="585858"/>
                </a:solidFill>
                <a:cs typeface="Cambria"/>
              </a:rPr>
              <a:t>Communication</a:t>
            </a:r>
            <a:r>
              <a:rPr sz="1400" i="1" spc="114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50" dirty="0">
                <a:solidFill>
                  <a:srgbClr val="585858"/>
                </a:solidFill>
                <a:cs typeface="Cambria"/>
              </a:rPr>
              <a:t>theories.</a:t>
            </a:r>
            <a:r>
              <a:rPr sz="1400" i="1" spc="-5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50" dirty="0">
                <a:solidFill>
                  <a:srgbClr val="585858"/>
                </a:solidFill>
                <a:cs typeface="Cambria"/>
              </a:rPr>
              <a:t>Perspectives,</a:t>
            </a:r>
            <a:r>
              <a:rPr sz="1400" i="1" spc="-5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70" dirty="0">
                <a:solidFill>
                  <a:srgbClr val="585858"/>
                </a:solidFill>
                <a:cs typeface="Cambria"/>
              </a:rPr>
              <a:t>processes </a:t>
            </a:r>
            <a:r>
              <a:rPr sz="1400" i="1" spc="40" dirty="0">
                <a:solidFill>
                  <a:srgbClr val="585858"/>
                </a:solidFill>
                <a:cs typeface="Cambria"/>
              </a:rPr>
              <a:t>and </a:t>
            </a:r>
            <a:r>
              <a:rPr sz="1400" i="1" spc="-2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45" dirty="0">
                <a:solidFill>
                  <a:srgbClr val="585858"/>
                </a:solidFill>
                <a:cs typeface="Cambria"/>
              </a:rPr>
              <a:t>contexts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Singapur,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McGraw-Hill,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pp.</a:t>
            </a:r>
            <a:r>
              <a:rPr sz="1400" spc="-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cs typeface="Cambria"/>
              </a:rPr>
              <a:t>1-34.</a:t>
            </a:r>
            <a:endParaRPr sz="1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4F81BC"/>
              </a:buClr>
              <a:buFont typeface="Wingdings"/>
              <a:buChar char=""/>
            </a:pPr>
            <a:endParaRPr sz="1650" dirty="0">
              <a:cs typeface="Cambria"/>
            </a:endParaRPr>
          </a:p>
          <a:p>
            <a:pPr marL="241300" marR="5080" indent="-228600" algn="just">
              <a:lnSpc>
                <a:spcPts val="1340"/>
              </a:lnSpc>
              <a:buClr>
                <a:srgbClr val="4F81BC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35" dirty="0">
                <a:solidFill>
                  <a:srgbClr val="585858"/>
                </a:solidFill>
                <a:cs typeface="Cambria"/>
              </a:rPr>
              <a:t>P</a:t>
            </a:r>
            <a:r>
              <a:rPr lang="es-EC" sz="1200" spc="35" dirty="0" err="1">
                <a:solidFill>
                  <a:srgbClr val="585858"/>
                </a:solidFill>
                <a:cs typeface="Cambria"/>
              </a:rPr>
              <a:t>aoli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J.</a:t>
            </a:r>
            <a:r>
              <a:rPr sz="1400" spc="-3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Antonio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20" dirty="0">
                <a:solidFill>
                  <a:srgbClr val="585858"/>
                </a:solidFill>
                <a:cs typeface="Cambria"/>
              </a:rPr>
              <a:t>(2000):</a:t>
            </a:r>
            <a:r>
              <a:rPr sz="1400" spc="-9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“Capítulo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1.</a:t>
            </a:r>
            <a:r>
              <a:rPr sz="1400" spc="-4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400" spc="10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114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información”</a:t>
            </a:r>
            <a:r>
              <a:rPr sz="1400" spc="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y</a:t>
            </a:r>
            <a:r>
              <a:rPr sz="1400" spc="-5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“Capítulo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2.</a:t>
            </a:r>
            <a:r>
              <a:rPr sz="1400" spc="-3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Hacia </a:t>
            </a:r>
            <a:r>
              <a:rPr sz="1400" spc="-2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una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definición</a:t>
            </a:r>
            <a:r>
              <a:rPr sz="1400" spc="8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del</a:t>
            </a:r>
            <a:r>
              <a:rPr sz="1400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funcionalismo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 en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comunicación”</a:t>
            </a:r>
            <a:r>
              <a:rPr sz="1400" spc="-3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en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55" dirty="0">
                <a:solidFill>
                  <a:srgbClr val="585858"/>
                </a:solidFill>
                <a:cs typeface="Cambria"/>
              </a:rPr>
              <a:t>Comunicación</a:t>
            </a:r>
            <a:r>
              <a:rPr sz="1400" i="1" spc="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125" dirty="0">
                <a:solidFill>
                  <a:srgbClr val="585858"/>
                </a:solidFill>
                <a:cs typeface="Cambria"/>
              </a:rPr>
              <a:t>e</a:t>
            </a:r>
            <a:r>
              <a:rPr sz="1400" i="1" spc="5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35" dirty="0">
                <a:solidFill>
                  <a:srgbClr val="585858"/>
                </a:solidFill>
                <a:cs typeface="Cambria"/>
              </a:rPr>
              <a:t>información. </a:t>
            </a:r>
            <a:r>
              <a:rPr sz="1400" i="1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30" dirty="0">
                <a:solidFill>
                  <a:srgbClr val="585858"/>
                </a:solidFill>
                <a:cs typeface="Cambria"/>
              </a:rPr>
              <a:t>Perspectivas</a:t>
            </a:r>
            <a:r>
              <a:rPr sz="1400" i="1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45" dirty="0">
                <a:solidFill>
                  <a:srgbClr val="585858"/>
                </a:solidFill>
                <a:cs typeface="Cambria"/>
              </a:rPr>
              <a:t>teóricas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México,</a:t>
            </a:r>
            <a:r>
              <a:rPr sz="1400" spc="-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Trillas,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pp.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cs typeface="Cambria"/>
              </a:rPr>
              <a:t>11-31.</a:t>
            </a:r>
            <a:endParaRPr sz="1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4F81BC"/>
              </a:buClr>
              <a:buFont typeface="Wingdings"/>
              <a:buChar char=""/>
            </a:pPr>
            <a:endParaRPr sz="1400" dirty="0">
              <a:cs typeface="Cambria"/>
            </a:endParaRPr>
          </a:p>
          <a:p>
            <a:pPr marL="241300" indent="-228600" algn="just">
              <a:lnSpc>
                <a:spcPts val="1510"/>
              </a:lnSpc>
              <a:buClr>
                <a:srgbClr val="4F81BC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35" dirty="0">
                <a:solidFill>
                  <a:srgbClr val="585858"/>
                </a:solidFill>
                <a:cs typeface="Cambria"/>
              </a:rPr>
              <a:t>V</a:t>
            </a:r>
            <a:r>
              <a:rPr lang="es-EC" sz="1400" spc="35" dirty="0" err="1">
                <a:solidFill>
                  <a:srgbClr val="585858"/>
                </a:solidFill>
                <a:cs typeface="Cambria"/>
              </a:rPr>
              <a:t>erderber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Rudolph</a:t>
            </a:r>
            <a:r>
              <a:rPr sz="1400" spc="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y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Kathleen</a:t>
            </a:r>
            <a:r>
              <a:rPr sz="1400" spc="-2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Verderber</a:t>
            </a:r>
            <a:r>
              <a:rPr sz="1400" spc="10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20" dirty="0">
                <a:solidFill>
                  <a:srgbClr val="585858"/>
                </a:solidFill>
                <a:cs typeface="Cambria"/>
              </a:rPr>
              <a:t>(2008):</a:t>
            </a:r>
            <a:r>
              <a:rPr sz="1400" spc="-11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85" dirty="0">
                <a:solidFill>
                  <a:srgbClr val="585858"/>
                </a:solidFill>
                <a:cs typeface="Cambria"/>
              </a:rPr>
              <a:t>“Chapter</a:t>
            </a:r>
            <a:r>
              <a:rPr sz="1400" spc="10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1.</a:t>
            </a:r>
            <a:r>
              <a:rPr sz="1400" spc="-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Communication</a:t>
            </a:r>
            <a:endParaRPr sz="1400" dirty="0">
              <a:cs typeface="Cambria"/>
            </a:endParaRPr>
          </a:p>
          <a:p>
            <a:pPr marL="241300" algn="just">
              <a:lnSpc>
                <a:spcPts val="1510"/>
              </a:lnSpc>
            </a:pPr>
            <a:r>
              <a:rPr sz="1400" spc="80" dirty="0">
                <a:solidFill>
                  <a:srgbClr val="585858"/>
                </a:solidFill>
                <a:cs typeface="Cambria"/>
              </a:rPr>
              <a:t>p</a:t>
            </a:r>
            <a:r>
              <a:rPr sz="1400" spc="105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-5" dirty="0">
                <a:solidFill>
                  <a:srgbClr val="585858"/>
                </a:solidFill>
                <a:cs typeface="Cambria"/>
              </a:rPr>
              <a:t>r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s</a:t>
            </a:r>
            <a:r>
              <a:rPr sz="1400" spc="80" dirty="0">
                <a:solidFill>
                  <a:srgbClr val="585858"/>
                </a:solidFill>
                <a:cs typeface="Cambria"/>
              </a:rPr>
              <a:t>p</a:t>
            </a:r>
            <a:r>
              <a:rPr sz="1400" spc="105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95" dirty="0">
                <a:solidFill>
                  <a:srgbClr val="585858"/>
                </a:solidFill>
                <a:cs typeface="Cambria"/>
              </a:rPr>
              <a:t>c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t</a:t>
            </a:r>
            <a:r>
              <a:rPr sz="1400" spc="-10" dirty="0">
                <a:solidFill>
                  <a:srgbClr val="585858"/>
                </a:solidFill>
                <a:cs typeface="Cambria"/>
              </a:rPr>
              <a:t>i</a:t>
            </a:r>
            <a:r>
              <a:rPr sz="1400" spc="10" dirty="0">
                <a:solidFill>
                  <a:srgbClr val="585858"/>
                </a:solidFill>
                <a:cs typeface="Cambria"/>
              </a:rPr>
              <a:t>v</a:t>
            </a:r>
            <a:r>
              <a:rPr sz="1400" spc="105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s</a:t>
            </a:r>
            <a:r>
              <a:rPr sz="1400" spc="195" dirty="0">
                <a:solidFill>
                  <a:srgbClr val="585858"/>
                </a:solidFill>
                <a:cs typeface="Cambria"/>
              </a:rPr>
              <a:t>”</a:t>
            </a:r>
            <a:r>
              <a:rPr sz="1400" spc="-3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105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15" dirty="0">
                <a:solidFill>
                  <a:srgbClr val="585858"/>
                </a:solidFill>
                <a:cs typeface="Cambria"/>
              </a:rPr>
              <a:t>n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250" dirty="0">
                <a:solidFill>
                  <a:srgbClr val="585858"/>
                </a:solidFill>
                <a:cs typeface="Cambria"/>
              </a:rPr>
              <a:t>C</a:t>
            </a:r>
            <a:r>
              <a:rPr sz="1400" i="1" spc="75" dirty="0">
                <a:solidFill>
                  <a:srgbClr val="585858"/>
                </a:solidFill>
                <a:cs typeface="Cambria"/>
              </a:rPr>
              <a:t>o</a:t>
            </a:r>
            <a:r>
              <a:rPr sz="1400" i="1" spc="50" dirty="0">
                <a:solidFill>
                  <a:srgbClr val="585858"/>
                </a:solidFill>
                <a:cs typeface="Cambria"/>
              </a:rPr>
              <a:t>m</a:t>
            </a:r>
            <a:r>
              <a:rPr sz="1400" i="1" spc="30" dirty="0">
                <a:solidFill>
                  <a:srgbClr val="585858"/>
                </a:solidFill>
                <a:cs typeface="Cambria"/>
              </a:rPr>
              <a:t>m</a:t>
            </a:r>
            <a:r>
              <a:rPr sz="1400" i="1" spc="15" dirty="0">
                <a:solidFill>
                  <a:srgbClr val="585858"/>
                </a:solidFill>
                <a:cs typeface="Cambria"/>
              </a:rPr>
              <a:t>un</a:t>
            </a:r>
            <a:r>
              <a:rPr sz="1400" i="1" spc="-5" dirty="0">
                <a:solidFill>
                  <a:srgbClr val="585858"/>
                </a:solidFill>
                <a:cs typeface="Cambria"/>
              </a:rPr>
              <a:t>i</a:t>
            </a:r>
            <a:r>
              <a:rPr sz="1400" i="1" spc="40" dirty="0">
                <a:solidFill>
                  <a:srgbClr val="585858"/>
                </a:solidFill>
                <a:cs typeface="Cambria"/>
              </a:rPr>
              <a:t>c</a:t>
            </a:r>
            <a:r>
              <a:rPr sz="1400" i="1" spc="5" dirty="0">
                <a:solidFill>
                  <a:srgbClr val="585858"/>
                </a:solidFill>
                <a:cs typeface="Cambria"/>
              </a:rPr>
              <a:t>a</a:t>
            </a:r>
            <a:r>
              <a:rPr sz="1400" i="1" spc="20" dirty="0">
                <a:solidFill>
                  <a:srgbClr val="585858"/>
                </a:solidFill>
                <a:cs typeface="Cambria"/>
              </a:rPr>
              <a:t>t</a:t>
            </a:r>
            <a:r>
              <a:rPr sz="1400" i="1" spc="30" dirty="0">
                <a:solidFill>
                  <a:srgbClr val="585858"/>
                </a:solidFill>
                <a:cs typeface="Cambria"/>
              </a:rPr>
              <a:t>e</a:t>
            </a:r>
            <a:r>
              <a:rPr sz="1400" i="1" spc="-15" dirty="0">
                <a:solidFill>
                  <a:srgbClr val="585858"/>
                </a:solidFill>
                <a:cs typeface="Cambria"/>
              </a:rPr>
              <a:t>!</a:t>
            </a:r>
            <a:r>
              <a:rPr sz="1400" spc="114" dirty="0">
                <a:solidFill>
                  <a:srgbClr val="585858"/>
                </a:solidFill>
                <a:cs typeface="Cambria"/>
              </a:rPr>
              <a:t>,</a:t>
            </a:r>
            <a:r>
              <a:rPr sz="140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B</a:t>
            </a:r>
            <a:r>
              <a:rPr sz="1400" spc="105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lm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o</a:t>
            </a:r>
            <a:r>
              <a:rPr sz="1400" spc="5" dirty="0">
                <a:solidFill>
                  <a:srgbClr val="585858"/>
                </a:solidFill>
                <a:cs typeface="Cambria"/>
              </a:rPr>
              <a:t>n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t</a:t>
            </a:r>
            <a:r>
              <a:rPr sz="1400" spc="114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9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20" dirty="0">
                <a:solidFill>
                  <a:srgbClr val="585858"/>
                </a:solidFill>
                <a:cs typeface="Cambria"/>
              </a:rPr>
              <a:t>T</a:t>
            </a:r>
            <a:r>
              <a:rPr sz="1400" spc="15" dirty="0">
                <a:solidFill>
                  <a:srgbClr val="585858"/>
                </a:solidFill>
                <a:cs typeface="Cambria"/>
              </a:rPr>
              <a:t>h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om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s</a:t>
            </a:r>
            <a:r>
              <a:rPr sz="1400" spc="40" dirty="0">
                <a:solidFill>
                  <a:srgbClr val="585858"/>
                </a:solidFill>
                <a:cs typeface="Cambria"/>
              </a:rPr>
              <a:t>o</a:t>
            </a:r>
            <a:r>
              <a:rPr sz="1400" spc="5" dirty="0">
                <a:solidFill>
                  <a:srgbClr val="585858"/>
                </a:solidFill>
                <a:cs typeface="Cambria"/>
              </a:rPr>
              <a:t>n</a:t>
            </a:r>
            <a:r>
              <a:rPr sz="1400" spc="114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2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80" dirty="0">
                <a:solidFill>
                  <a:srgbClr val="585858"/>
                </a:solidFill>
                <a:cs typeface="Cambria"/>
              </a:rPr>
              <a:t>p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p</a:t>
            </a:r>
            <a:r>
              <a:rPr sz="1400" spc="114" dirty="0">
                <a:solidFill>
                  <a:srgbClr val="585858"/>
                </a:solidFill>
                <a:cs typeface="Cambria"/>
              </a:rPr>
              <a:t>.</a:t>
            </a:r>
            <a:r>
              <a:rPr sz="1400" spc="-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25" dirty="0">
                <a:solidFill>
                  <a:srgbClr val="585858"/>
                </a:solidFill>
                <a:cs typeface="Cambria"/>
              </a:rPr>
              <a:t>2</a:t>
            </a:r>
            <a:r>
              <a:rPr sz="1400" spc="35" dirty="0">
                <a:solidFill>
                  <a:srgbClr val="585858"/>
                </a:solidFill>
                <a:cs typeface="Cambria"/>
              </a:rPr>
              <a:t>-</a:t>
            </a:r>
            <a:r>
              <a:rPr sz="1400" spc="-40" dirty="0">
                <a:solidFill>
                  <a:srgbClr val="585858"/>
                </a:solidFill>
                <a:cs typeface="Cambria"/>
              </a:rPr>
              <a:t>26</a:t>
            </a:r>
            <a:endParaRPr sz="1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400" dirty="0">
              <a:cs typeface="Cambria"/>
            </a:endParaRPr>
          </a:p>
          <a:p>
            <a:pPr marL="241300" indent="-228600" algn="just">
              <a:lnSpc>
                <a:spcPts val="1510"/>
              </a:lnSpc>
              <a:spcBef>
                <a:spcPts val="5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30" dirty="0">
                <a:solidFill>
                  <a:srgbClr val="585858"/>
                </a:solidFill>
                <a:cs typeface="Cambria"/>
              </a:rPr>
              <a:t>W</a:t>
            </a:r>
            <a:r>
              <a:rPr lang="es-EC" sz="1400" spc="30" dirty="0" err="1">
                <a:solidFill>
                  <a:srgbClr val="585858"/>
                </a:solidFill>
                <a:cs typeface="Cambria"/>
              </a:rPr>
              <a:t>est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Richard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y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cs typeface="Cambria"/>
              </a:rPr>
              <a:t>Lynn</a:t>
            </a:r>
            <a:r>
              <a:rPr sz="1400" spc="-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cs typeface="Cambria"/>
              </a:rPr>
              <a:t>Turner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-20" dirty="0">
                <a:solidFill>
                  <a:srgbClr val="585858"/>
                </a:solidFill>
                <a:cs typeface="Cambria"/>
              </a:rPr>
              <a:t>(2005):</a:t>
            </a:r>
            <a:r>
              <a:rPr sz="1400" spc="-114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“Parte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cs typeface="Cambria"/>
              </a:rPr>
              <a:t>Uno.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Establecer</a:t>
            </a:r>
            <a:r>
              <a:rPr sz="1400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el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 escenario.</a:t>
            </a:r>
            <a:endParaRPr sz="1400" dirty="0">
              <a:cs typeface="Cambria"/>
            </a:endParaRPr>
          </a:p>
          <a:p>
            <a:pPr marL="241300" marR="758825" algn="just">
              <a:lnSpc>
                <a:spcPts val="1340"/>
              </a:lnSpc>
              <a:spcBef>
                <a:spcPts val="160"/>
              </a:spcBef>
            </a:pPr>
            <a:r>
              <a:rPr sz="1400" spc="60" dirty="0">
                <a:solidFill>
                  <a:srgbClr val="585858"/>
                </a:solidFill>
                <a:cs typeface="Cambria"/>
              </a:rPr>
              <a:t>Comunicación,</a:t>
            </a:r>
            <a:r>
              <a:rPr sz="1400" spc="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cs typeface="Cambria"/>
              </a:rPr>
              <a:t>teoría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114" dirty="0">
                <a:solidFill>
                  <a:srgbClr val="585858"/>
                </a:solidFill>
                <a:cs typeface="Cambria"/>
              </a:rPr>
              <a:t>e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cs typeface="Cambria"/>
              </a:rPr>
              <a:t>investigación”</a:t>
            </a:r>
            <a:r>
              <a:rPr sz="1400" spc="-2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cs typeface="Cambria"/>
              </a:rPr>
              <a:t>en</a:t>
            </a:r>
            <a:r>
              <a:rPr sz="1400" spc="7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10" dirty="0">
                <a:solidFill>
                  <a:srgbClr val="585858"/>
                </a:solidFill>
                <a:cs typeface="Cambria"/>
              </a:rPr>
              <a:t>Teoría</a:t>
            </a:r>
            <a:r>
              <a:rPr sz="1400" i="1" spc="4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114" dirty="0">
                <a:solidFill>
                  <a:srgbClr val="585858"/>
                </a:solidFill>
                <a:cs typeface="Cambria"/>
              </a:rPr>
              <a:t>de</a:t>
            </a:r>
            <a:r>
              <a:rPr sz="1400" i="1" spc="7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5" dirty="0">
                <a:solidFill>
                  <a:srgbClr val="585858"/>
                </a:solidFill>
                <a:cs typeface="Cambria"/>
              </a:rPr>
              <a:t>la</a:t>
            </a:r>
            <a:r>
              <a:rPr sz="1400" i="1" spc="3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60" dirty="0">
                <a:solidFill>
                  <a:srgbClr val="585858"/>
                </a:solidFill>
                <a:cs typeface="Cambria"/>
              </a:rPr>
              <a:t>Comunicación.</a:t>
            </a:r>
            <a:r>
              <a:rPr sz="1400" i="1" spc="-10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25" dirty="0">
                <a:solidFill>
                  <a:srgbClr val="585858"/>
                </a:solidFill>
                <a:cs typeface="Cambria"/>
              </a:rPr>
              <a:t>Análisis</a:t>
            </a:r>
            <a:r>
              <a:rPr sz="1400" i="1" spc="8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65" dirty="0">
                <a:solidFill>
                  <a:srgbClr val="585858"/>
                </a:solidFill>
                <a:cs typeface="Cambria"/>
              </a:rPr>
              <a:t>y </a:t>
            </a:r>
            <a:r>
              <a:rPr sz="1400" i="1" spc="-29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i="1" spc="45" dirty="0">
                <a:solidFill>
                  <a:srgbClr val="585858"/>
                </a:solidFill>
                <a:cs typeface="Cambria"/>
              </a:rPr>
              <a:t>aplicación</a:t>
            </a:r>
            <a:r>
              <a:rPr sz="1400" spc="45" dirty="0">
                <a:solidFill>
                  <a:srgbClr val="585858"/>
                </a:solidFill>
                <a:cs typeface="Cambria"/>
              </a:rPr>
              <a:t>,</a:t>
            </a:r>
            <a:r>
              <a:rPr sz="1400" spc="-45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cs typeface="Cambria"/>
              </a:rPr>
              <a:t>Madrid,</a:t>
            </a:r>
            <a:r>
              <a:rPr sz="1400" spc="-50" dirty="0">
                <a:solidFill>
                  <a:srgbClr val="585858"/>
                </a:solidFill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cs typeface="Cambria"/>
              </a:rPr>
              <a:t>McGraw-Hill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4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latin typeface="Cambria"/>
                <a:cs typeface="Cambria"/>
              </a:rPr>
              <a:t>pp.</a:t>
            </a:r>
            <a:r>
              <a:rPr sz="14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1-72.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ED2C2-26CB-423B-B628-56576F8F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14C278-06F4-4721-871D-F2EE24AD5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66" y="1854200"/>
            <a:ext cx="8601075" cy="276999"/>
          </a:xfrm>
        </p:spPr>
        <p:txBody>
          <a:bodyPr/>
          <a:lstStyle/>
          <a:p>
            <a:r>
              <a:rPr lang="es-ES" dirty="0"/>
              <a:t>, De </a:t>
            </a:r>
            <a:r>
              <a:rPr lang="es-ES" dirty="0" err="1"/>
              <a:t>Fleur</a:t>
            </a:r>
            <a:r>
              <a:rPr lang="es-ES" dirty="0"/>
              <a:t>, </a:t>
            </a:r>
            <a:r>
              <a:rPr lang="es-ES" dirty="0" err="1"/>
              <a:t>Osgood</a:t>
            </a:r>
            <a:r>
              <a:rPr lang="es-ES" dirty="0"/>
              <a:t> y Schramm, Dance, </a:t>
            </a:r>
            <a:r>
              <a:rPr lang="es-ES" dirty="0" err="1"/>
              <a:t>Gerbner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700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18" y="502107"/>
            <a:ext cx="76460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spc="405" baseline="36265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r>
              <a:rPr sz="5400" b="1" spc="-472" baseline="36265" dirty="0">
                <a:solidFill>
                  <a:srgbClr val="94B3D6"/>
                </a:solidFill>
                <a:latin typeface="Cambria"/>
                <a:cs typeface="Cambria"/>
              </a:rPr>
              <a:t> </a:t>
            </a:r>
            <a:r>
              <a:rPr sz="3600" spc="315" dirty="0">
                <a:solidFill>
                  <a:srgbClr val="4F81BC"/>
                </a:solidFill>
              </a:rPr>
              <a:t>Ca</a:t>
            </a:r>
            <a:r>
              <a:rPr sz="3600" spc="165" dirty="0">
                <a:solidFill>
                  <a:srgbClr val="4F81BC"/>
                </a:solidFill>
              </a:rPr>
              <a:t>r</a:t>
            </a:r>
            <a:r>
              <a:rPr sz="3600" spc="155" dirty="0">
                <a:solidFill>
                  <a:srgbClr val="4F81BC"/>
                </a:solidFill>
              </a:rPr>
              <a:t>a</a:t>
            </a:r>
            <a:r>
              <a:rPr sz="3600" spc="85" dirty="0">
                <a:solidFill>
                  <a:srgbClr val="4F81BC"/>
                </a:solidFill>
              </a:rPr>
              <a:t>c</a:t>
            </a:r>
            <a:r>
              <a:rPr sz="3600" spc="50" dirty="0">
                <a:solidFill>
                  <a:srgbClr val="4F81BC"/>
                </a:solidFill>
              </a:rPr>
              <a:t>t</a:t>
            </a:r>
            <a:r>
              <a:rPr sz="3600" spc="135" dirty="0">
                <a:solidFill>
                  <a:srgbClr val="4F81BC"/>
                </a:solidFill>
              </a:rPr>
              <a:t>er</a:t>
            </a:r>
            <a:r>
              <a:rPr sz="3600" spc="90" dirty="0">
                <a:solidFill>
                  <a:srgbClr val="4F81BC"/>
                </a:solidFill>
              </a:rPr>
              <a:t>í</a:t>
            </a:r>
            <a:r>
              <a:rPr sz="3600" spc="85" dirty="0">
                <a:solidFill>
                  <a:srgbClr val="4F81BC"/>
                </a:solidFill>
              </a:rPr>
              <a:t>stica</a:t>
            </a:r>
            <a:r>
              <a:rPr sz="3600" spc="100" dirty="0">
                <a:solidFill>
                  <a:srgbClr val="4F81BC"/>
                </a:solidFill>
              </a:rPr>
              <a:t>s</a:t>
            </a:r>
            <a:r>
              <a:rPr sz="3600" spc="80" dirty="0">
                <a:solidFill>
                  <a:srgbClr val="4F81BC"/>
                </a:solidFill>
              </a:rPr>
              <a:t> </a:t>
            </a:r>
            <a:r>
              <a:rPr sz="3600" spc="180" dirty="0">
                <a:solidFill>
                  <a:srgbClr val="4F81BC"/>
                </a:solidFill>
              </a:rPr>
              <a:t>concep</a:t>
            </a:r>
            <a:r>
              <a:rPr sz="3600" spc="105" dirty="0">
                <a:solidFill>
                  <a:srgbClr val="4F81BC"/>
                </a:solidFill>
              </a:rPr>
              <a:t>t</a:t>
            </a:r>
            <a:r>
              <a:rPr sz="3600" spc="25" dirty="0">
                <a:solidFill>
                  <a:srgbClr val="4F81BC"/>
                </a:solidFill>
              </a:rPr>
              <a:t>u</a:t>
            </a:r>
            <a:r>
              <a:rPr sz="3600" spc="145" dirty="0">
                <a:solidFill>
                  <a:srgbClr val="4F81BC"/>
                </a:solidFill>
              </a:rPr>
              <a:t>a</a:t>
            </a:r>
            <a:r>
              <a:rPr sz="3600" spc="85" dirty="0">
                <a:solidFill>
                  <a:srgbClr val="4F81BC"/>
                </a:solidFill>
              </a:rPr>
              <a:t>l</a:t>
            </a:r>
            <a:r>
              <a:rPr sz="3600" spc="210" dirty="0">
                <a:solidFill>
                  <a:srgbClr val="4F81BC"/>
                </a:solidFill>
              </a:rPr>
              <a:t>e</a:t>
            </a:r>
            <a:r>
              <a:rPr sz="3600" spc="190" dirty="0">
                <a:solidFill>
                  <a:srgbClr val="4F81BC"/>
                </a:solidFill>
              </a:rPr>
              <a:t>s</a:t>
            </a:r>
            <a:r>
              <a:rPr sz="3600" spc="105" dirty="0">
                <a:solidFill>
                  <a:srgbClr val="4F81BC"/>
                </a:solidFill>
              </a:rPr>
              <a:t> </a:t>
            </a:r>
            <a:r>
              <a:rPr sz="3600" spc="280" dirty="0">
                <a:solidFill>
                  <a:srgbClr val="4F81BC"/>
                </a:solidFill>
              </a:rPr>
              <a:t>de</a:t>
            </a:r>
            <a:r>
              <a:rPr sz="3600" spc="90" dirty="0">
                <a:solidFill>
                  <a:srgbClr val="4F81BC"/>
                </a:solidFill>
              </a:rPr>
              <a:t> la  </a:t>
            </a:r>
            <a:r>
              <a:rPr sz="3600" spc="135" dirty="0">
                <a:solidFill>
                  <a:srgbClr val="4F81BC"/>
                </a:solidFill>
              </a:rPr>
              <a:t>comunicación: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5775" y="1968500"/>
            <a:ext cx="4497705" cy="483870"/>
            <a:chOff x="485775" y="1968500"/>
            <a:chExt cx="4497705" cy="483870"/>
          </a:xfrm>
        </p:grpSpPr>
        <p:sp>
          <p:nvSpPr>
            <p:cNvPr id="5" name="object 5"/>
            <p:cNvSpPr/>
            <p:nvPr/>
          </p:nvSpPr>
          <p:spPr>
            <a:xfrm>
              <a:off x="498475" y="1981200"/>
              <a:ext cx="4472305" cy="458470"/>
            </a:xfrm>
            <a:custGeom>
              <a:avLst/>
              <a:gdLst/>
              <a:ahLst/>
              <a:cxnLst/>
              <a:rect l="l" t="t" r="r" b="b"/>
              <a:pathLst>
                <a:path w="4472305" h="458469">
                  <a:moveTo>
                    <a:pt x="4472178" y="0"/>
                  </a:moveTo>
                  <a:lnTo>
                    <a:pt x="0" y="0"/>
                  </a:lnTo>
                  <a:lnTo>
                    <a:pt x="0" y="458215"/>
                  </a:lnTo>
                  <a:lnTo>
                    <a:pt x="4472178" y="458215"/>
                  </a:lnTo>
                  <a:lnTo>
                    <a:pt x="44721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475" y="1981200"/>
              <a:ext cx="4472305" cy="458470"/>
            </a:xfrm>
            <a:custGeom>
              <a:avLst/>
              <a:gdLst/>
              <a:ahLst/>
              <a:cxnLst/>
              <a:rect l="l" t="t" r="r" b="b"/>
              <a:pathLst>
                <a:path w="4472305" h="458469">
                  <a:moveTo>
                    <a:pt x="0" y="458215"/>
                  </a:moveTo>
                  <a:lnTo>
                    <a:pt x="4472178" y="458215"/>
                  </a:lnTo>
                  <a:lnTo>
                    <a:pt x="4472178" y="0"/>
                  </a:lnTo>
                  <a:lnTo>
                    <a:pt x="0" y="0"/>
                  </a:lnTo>
                  <a:lnTo>
                    <a:pt x="0" y="45821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7392" y="2009012"/>
            <a:ext cx="36601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 es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un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proceso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475" y="2663507"/>
            <a:ext cx="8273415" cy="70802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continua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y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compleja,</a:t>
            </a:r>
            <a:r>
              <a:rPr sz="1900" spc="-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puede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ser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arbitrariamente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aislada.</a:t>
            </a:r>
            <a:endParaRPr sz="1900">
              <a:latin typeface="Cambria"/>
              <a:cs typeface="Cambria"/>
            </a:endParaRPr>
          </a:p>
          <a:p>
            <a:pPr marL="91440">
              <a:lnSpc>
                <a:spcPct val="100000"/>
              </a:lnSpc>
            </a:pPr>
            <a:r>
              <a:rPr sz="1900" spc="20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comunicación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puede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ser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congelada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momento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determinado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664" y="2069845"/>
            <a:ext cx="530225" cy="529590"/>
            <a:chOff x="52664" y="2069845"/>
            <a:chExt cx="530225" cy="529590"/>
          </a:xfrm>
        </p:grpSpPr>
        <p:sp>
          <p:nvSpPr>
            <p:cNvPr id="10" name="object 10"/>
            <p:cNvSpPr/>
            <p:nvPr/>
          </p:nvSpPr>
          <p:spPr>
            <a:xfrm>
              <a:off x="65364" y="2082545"/>
              <a:ext cx="504825" cy="504190"/>
            </a:xfrm>
            <a:custGeom>
              <a:avLst/>
              <a:gdLst/>
              <a:ahLst/>
              <a:cxnLst/>
              <a:rect l="l" t="t" r="r" b="b"/>
              <a:pathLst>
                <a:path w="504825" h="504189">
                  <a:moveTo>
                    <a:pt x="252122" y="0"/>
                  </a:moveTo>
                  <a:lnTo>
                    <a:pt x="206803" y="4058"/>
                  </a:lnTo>
                  <a:lnTo>
                    <a:pt x="164149" y="15761"/>
                  </a:lnTo>
                  <a:lnTo>
                    <a:pt x="124872" y="34398"/>
                  </a:lnTo>
                  <a:lnTo>
                    <a:pt x="89683" y="59259"/>
                  </a:lnTo>
                  <a:lnTo>
                    <a:pt x="59296" y="89636"/>
                  </a:lnTo>
                  <a:lnTo>
                    <a:pt x="34422" y="124817"/>
                  </a:lnTo>
                  <a:lnTo>
                    <a:pt x="15773" y="164094"/>
                  </a:lnTo>
                  <a:lnTo>
                    <a:pt x="4062" y="206756"/>
                  </a:lnTo>
                  <a:lnTo>
                    <a:pt x="0" y="252094"/>
                  </a:lnTo>
                  <a:lnTo>
                    <a:pt x="4062" y="297399"/>
                  </a:lnTo>
                  <a:lnTo>
                    <a:pt x="15773" y="340044"/>
                  </a:lnTo>
                  <a:lnTo>
                    <a:pt x="34422" y="379316"/>
                  </a:lnTo>
                  <a:lnTo>
                    <a:pt x="59296" y="414501"/>
                  </a:lnTo>
                  <a:lnTo>
                    <a:pt x="89683" y="444888"/>
                  </a:lnTo>
                  <a:lnTo>
                    <a:pt x="124872" y="469763"/>
                  </a:lnTo>
                  <a:lnTo>
                    <a:pt x="164149" y="488414"/>
                  </a:lnTo>
                  <a:lnTo>
                    <a:pt x="206803" y="500127"/>
                  </a:lnTo>
                  <a:lnTo>
                    <a:pt x="252122" y="504189"/>
                  </a:lnTo>
                  <a:lnTo>
                    <a:pt x="297442" y="500127"/>
                  </a:lnTo>
                  <a:lnTo>
                    <a:pt x="340096" y="488414"/>
                  </a:lnTo>
                  <a:lnTo>
                    <a:pt x="379373" y="469763"/>
                  </a:lnTo>
                  <a:lnTo>
                    <a:pt x="414561" y="444888"/>
                  </a:lnTo>
                  <a:lnTo>
                    <a:pt x="444947" y="414501"/>
                  </a:lnTo>
                  <a:lnTo>
                    <a:pt x="469821" y="379316"/>
                  </a:lnTo>
                  <a:lnTo>
                    <a:pt x="488470" y="340044"/>
                  </a:lnTo>
                  <a:lnTo>
                    <a:pt x="500181" y="297399"/>
                  </a:lnTo>
                  <a:lnTo>
                    <a:pt x="504243" y="252094"/>
                  </a:lnTo>
                  <a:lnTo>
                    <a:pt x="500181" y="206756"/>
                  </a:lnTo>
                  <a:lnTo>
                    <a:pt x="488470" y="164094"/>
                  </a:lnTo>
                  <a:lnTo>
                    <a:pt x="469821" y="124817"/>
                  </a:lnTo>
                  <a:lnTo>
                    <a:pt x="444947" y="89636"/>
                  </a:lnTo>
                  <a:lnTo>
                    <a:pt x="414561" y="59259"/>
                  </a:lnTo>
                  <a:lnTo>
                    <a:pt x="379373" y="34398"/>
                  </a:lnTo>
                  <a:lnTo>
                    <a:pt x="340096" y="15761"/>
                  </a:lnTo>
                  <a:lnTo>
                    <a:pt x="297442" y="4058"/>
                  </a:lnTo>
                  <a:lnTo>
                    <a:pt x="252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64" y="2082545"/>
              <a:ext cx="504825" cy="504190"/>
            </a:xfrm>
            <a:custGeom>
              <a:avLst/>
              <a:gdLst/>
              <a:ahLst/>
              <a:cxnLst/>
              <a:rect l="l" t="t" r="r" b="b"/>
              <a:pathLst>
                <a:path w="504825" h="504189">
                  <a:moveTo>
                    <a:pt x="0" y="252094"/>
                  </a:moveTo>
                  <a:lnTo>
                    <a:pt x="4062" y="206756"/>
                  </a:lnTo>
                  <a:lnTo>
                    <a:pt x="15773" y="164094"/>
                  </a:lnTo>
                  <a:lnTo>
                    <a:pt x="34422" y="124817"/>
                  </a:lnTo>
                  <a:lnTo>
                    <a:pt x="59296" y="89636"/>
                  </a:lnTo>
                  <a:lnTo>
                    <a:pt x="89683" y="59259"/>
                  </a:lnTo>
                  <a:lnTo>
                    <a:pt x="124872" y="34398"/>
                  </a:lnTo>
                  <a:lnTo>
                    <a:pt x="164149" y="15761"/>
                  </a:lnTo>
                  <a:lnTo>
                    <a:pt x="206803" y="4058"/>
                  </a:lnTo>
                  <a:lnTo>
                    <a:pt x="252122" y="0"/>
                  </a:lnTo>
                  <a:lnTo>
                    <a:pt x="297442" y="4058"/>
                  </a:lnTo>
                  <a:lnTo>
                    <a:pt x="340096" y="15761"/>
                  </a:lnTo>
                  <a:lnTo>
                    <a:pt x="379373" y="34398"/>
                  </a:lnTo>
                  <a:lnTo>
                    <a:pt x="414561" y="59259"/>
                  </a:lnTo>
                  <a:lnTo>
                    <a:pt x="444947" y="89636"/>
                  </a:lnTo>
                  <a:lnTo>
                    <a:pt x="469821" y="124817"/>
                  </a:lnTo>
                  <a:lnTo>
                    <a:pt x="488470" y="164094"/>
                  </a:lnTo>
                  <a:lnTo>
                    <a:pt x="500181" y="206756"/>
                  </a:lnTo>
                  <a:lnTo>
                    <a:pt x="504243" y="252094"/>
                  </a:lnTo>
                  <a:lnTo>
                    <a:pt x="500181" y="297399"/>
                  </a:lnTo>
                  <a:lnTo>
                    <a:pt x="488470" y="340044"/>
                  </a:lnTo>
                  <a:lnTo>
                    <a:pt x="469821" y="379316"/>
                  </a:lnTo>
                  <a:lnTo>
                    <a:pt x="444947" y="414501"/>
                  </a:lnTo>
                  <a:lnTo>
                    <a:pt x="414561" y="444888"/>
                  </a:lnTo>
                  <a:lnTo>
                    <a:pt x="379373" y="469763"/>
                  </a:lnTo>
                  <a:lnTo>
                    <a:pt x="340096" y="488414"/>
                  </a:lnTo>
                  <a:lnTo>
                    <a:pt x="297442" y="500127"/>
                  </a:lnTo>
                  <a:lnTo>
                    <a:pt x="252122" y="504189"/>
                  </a:lnTo>
                  <a:lnTo>
                    <a:pt x="206803" y="500127"/>
                  </a:lnTo>
                  <a:lnTo>
                    <a:pt x="164149" y="488414"/>
                  </a:lnTo>
                  <a:lnTo>
                    <a:pt x="124872" y="469763"/>
                  </a:lnTo>
                  <a:lnTo>
                    <a:pt x="89683" y="444888"/>
                  </a:lnTo>
                  <a:lnTo>
                    <a:pt x="59296" y="414501"/>
                  </a:lnTo>
                  <a:lnTo>
                    <a:pt x="34422" y="379316"/>
                  </a:lnTo>
                  <a:lnTo>
                    <a:pt x="15773" y="340044"/>
                  </a:lnTo>
                  <a:lnTo>
                    <a:pt x="4062" y="297399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434" y="2210181"/>
            <a:ext cx="1873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a)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6907" y="3885946"/>
            <a:ext cx="4497705" cy="483870"/>
            <a:chOff x="556907" y="3885946"/>
            <a:chExt cx="4497705" cy="483870"/>
          </a:xfrm>
        </p:grpSpPr>
        <p:sp>
          <p:nvSpPr>
            <p:cNvPr id="14" name="object 14"/>
            <p:cNvSpPr/>
            <p:nvPr/>
          </p:nvSpPr>
          <p:spPr>
            <a:xfrm>
              <a:off x="569607" y="3898646"/>
              <a:ext cx="4472305" cy="458470"/>
            </a:xfrm>
            <a:custGeom>
              <a:avLst/>
              <a:gdLst/>
              <a:ahLst/>
              <a:cxnLst/>
              <a:rect l="l" t="t" r="r" b="b"/>
              <a:pathLst>
                <a:path w="4472305" h="458470">
                  <a:moveTo>
                    <a:pt x="4472178" y="0"/>
                  </a:moveTo>
                  <a:lnTo>
                    <a:pt x="0" y="0"/>
                  </a:lnTo>
                  <a:lnTo>
                    <a:pt x="0" y="458215"/>
                  </a:lnTo>
                  <a:lnTo>
                    <a:pt x="4472178" y="458215"/>
                  </a:lnTo>
                  <a:lnTo>
                    <a:pt x="447217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607" y="3898646"/>
              <a:ext cx="4472305" cy="458470"/>
            </a:xfrm>
            <a:custGeom>
              <a:avLst/>
              <a:gdLst/>
              <a:ahLst/>
              <a:cxnLst/>
              <a:rect l="l" t="t" r="r" b="b"/>
              <a:pathLst>
                <a:path w="4472305" h="458470">
                  <a:moveTo>
                    <a:pt x="0" y="458215"/>
                  </a:moveTo>
                  <a:lnTo>
                    <a:pt x="4472178" y="458215"/>
                  </a:lnTo>
                  <a:lnTo>
                    <a:pt x="4472178" y="0"/>
                  </a:lnTo>
                  <a:lnTo>
                    <a:pt x="0" y="0"/>
                  </a:lnTo>
                  <a:lnTo>
                    <a:pt x="0" y="45821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8716" y="3927170"/>
            <a:ext cx="39116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comunicación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 es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transaccional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9607" y="4485398"/>
            <a:ext cx="8273415" cy="2275840"/>
          </a:xfrm>
          <a:custGeom>
            <a:avLst/>
            <a:gdLst/>
            <a:ahLst/>
            <a:cxnLst/>
            <a:rect l="l" t="t" r="r" b="b"/>
            <a:pathLst>
              <a:path w="8273415" h="2275840">
                <a:moveTo>
                  <a:pt x="0" y="2275712"/>
                </a:moveTo>
                <a:lnTo>
                  <a:pt x="8273160" y="2275712"/>
                </a:lnTo>
                <a:lnTo>
                  <a:pt x="8273160" y="0"/>
                </a:lnTo>
                <a:lnTo>
                  <a:pt x="0" y="0"/>
                </a:lnTo>
                <a:lnTo>
                  <a:pt x="0" y="2275712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8716" y="4483989"/>
            <a:ext cx="7807959" cy="21259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2060"/>
              </a:lnSpc>
              <a:spcBef>
                <a:spcPts val="345"/>
              </a:spcBef>
              <a:buClr>
                <a:srgbClr val="4F81BC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existe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constante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influencia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recíproca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entre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participantes,</a:t>
            </a:r>
            <a:r>
              <a:rPr sz="19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quienes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construyen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un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significado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compartido.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F81BC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392430" indent="-228600">
              <a:lnSpc>
                <a:spcPts val="2060"/>
              </a:lnSpc>
              <a:buClr>
                <a:srgbClr val="4F81BC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sólo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influyen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entre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sí,</a:t>
            </a:r>
            <a:r>
              <a:rPr sz="1900" spc="-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sino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también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son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influidos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por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el </a:t>
            </a:r>
            <a:r>
              <a:rPr sz="1900" spc="-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contexto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en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interactúan.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ts val="2160"/>
              </a:lnSpc>
              <a:spcBef>
                <a:spcPts val="1750"/>
              </a:spcBef>
              <a:buClr>
                <a:srgbClr val="4F81BC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Tanto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emisor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como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receptor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son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mutuamente</a:t>
            </a:r>
            <a:r>
              <a:rPr sz="19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responsables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del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160"/>
              </a:lnSpc>
            </a:pP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efecto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la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comunicación.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3799" y="3987165"/>
            <a:ext cx="530225" cy="530225"/>
            <a:chOff x="123799" y="3987165"/>
            <a:chExt cx="530225" cy="530225"/>
          </a:xfrm>
        </p:grpSpPr>
        <p:sp>
          <p:nvSpPr>
            <p:cNvPr id="20" name="object 20"/>
            <p:cNvSpPr/>
            <p:nvPr/>
          </p:nvSpPr>
          <p:spPr>
            <a:xfrm>
              <a:off x="136499" y="3999865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120" y="0"/>
                  </a:moveTo>
                  <a:lnTo>
                    <a:pt x="206801" y="4062"/>
                  </a:lnTo>
                  <a:lnTo>
                    <a:pt x="164147" y="15775"/>
                  </a:lnTo>
                  <a:lnTo>
                    <a:pt x="124870" y="34426"/>
                  </a:lnTo>
                  <a:lnTo>
                    <a:pt x="89682" y="59301"/>
                  </a:lnTo>
                  <a:lnTo>
                    <a:pt x="59295" y="89688"/>
                  </a:lnTo>
                  <a:lnTo>
                    <a:pt x="34421" y="124873"/>
                  </a:lnTo>
                  <a:lnTo>
                    <a:pt x="15773" y="164145"/>
                  </a:lnTo>
                  <a:lnTo>
                    <a:pt x="4061" y="206790"/>
                  </a:lnTo>
                  <a:lnTo>
                    <a:pt x="0" y="252095"/>
                  </a:lnTo>
                  <a:lnTo>
                    <a:pt x="4061" y="297437"/>
                  </a:lnTo>
                  <a:lnTo>
                    <a:pt x="15773" y="340111"/>
                  </a:lnTo>
                  <a:lnTo>
                    <a:pt x="34421" y="379405"/>
                  </a:lnTo>
                  <a:lnTo>
                    <a:pt x="59295" y="414606"/>
                  </a:lnTo>
                  <a:lnTo>
                    <a:pt x="89682" y="445004"/>
                  </a:lnTo>
                  <a:lnTo>
                    <a:pt x="124870" y="469885"/>
                  </a:lnTo>
                  <a:lnTo>
                    <a:pt x="164147" y="488539"/>
                  </a:lnTo>
                  <a:lnTo>
                    <a:pt x="206801" y="500254"/>
                  </a:lnTo>
                  <a:lnTo>
                    <a:pt x="252120" y="504317"/>
                  </a:lnTo>
                  <a:lnTo>
                    <a:pt x="297435" y="500254"/>
                  </a:lnTo>
                  <a:lnTo>
                    <a:pt x="340086" y="488539"/>
                  </a:lnTo>
                  <a:lnTo>
                    <a:pt x="379361" y="469885"/>
                  </a:lnTo>
                  <a:lnTo>
                    <a:pt x="414548" y="445004"/>
                  </a:lnTo>
                  <a:lnTo>
                    <a:pt x="444933" y="414606"/>
                  </a:lnTo>
                  <a:lnTo>
                    <a:pt x="469806" y="379405"/>
                  </a:lnTo>
                  <a:lnTo>
                    <a:pt x="488455" y="340111"/>
                  </a:lnTo>
                  <a:lnTo>
                    <a:pt x="500166" y="297437"/>
                  </a:lnTo>
                  <a:lnTo>
                    <a:pt x="504228" y="252095"/>
                  </a:lnTo>
                  <a:lnTo>
                    <a:pt x="500166" y="206790"/>
                  </a:lnTo>
                  <a:lnTo>
                    <a:pt x="488455" y="164145"/>
                  </a:lnTo>
                  <a:lnTo>
                    <a:pt x="469806" y="124873"/>
                  </a:lnTo>
                  <a:lnTo>
                    <a:pt x="444933" y="89688"/>
                  </a:lnTo>
                  <a:lnTo>
                    <a:pt x="414548" y="59301"/>
                  </a:lnTo>
                  <a:lnTo>
                    <a:pt x="379361" y="34426"/>
                  </a:lnTo>
                  <a:lnTo>
                    <a:pt x="340086" y="15775"/>
                  </a:lnTo>
                  <a:lnTo>
                    <a:pt x="297435" y="4062"/>
                  </a:lnTo>
                  <a:lnTo>
                    <a:pt x="2521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499" y="3999865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095"/>
                  </a:moveTo>
                  <a:lnTo>
                    <a:pt x="4061" y="206790"/>
                  </a:lnTo>
                  <a:lnTo>
                    <a:pt x="15773" y="164145"/>
                  </a:lnTo>
                  <a:lnTo>
                    <a:pt x="34421" y="124873"/>
                  </a:lnTo>
                  <a:lnTo>
                    <a:pt x="59295" y="89688"/>
                  </a:lnTo>
                  <a:lnTo>
                    <a:pt x="89682" y="59301"/>
                  </a:lnTo>
                  <a:lnTo>
                    <a:pt x="124870" y="34426"/>
                  </a:lnTo>
                  <a:lnTo>
                    <a:pt x="164147" y="15775"/>
                  </a:lnTo>
                  <a:lnTo>
                    <a:pt x="206801" y="4062"/>
                  </a:lnTo>
                  <a:lnTo>
                    <a:pt x="252120" y="0"/>
                  </a:lnTo>
                  <a:lnTo>
                    <a:pt x="297435" y="4062"/>
                  </a:lnTo>
                  <a:lnTo>
                    <a:pt x="340086" y="15775"/>
                  </a:lnTo>
                  <a:lnTo>
                    <a:pt x="379361" y="34426"/>
                  </a:lnTo>
                  <a:lnTo>
                    <a:pt x="414548" y="59301"/>
                  </a:lnTo>
                  <a:lnTo>
                    <a:pt x="444933" y="89688"/>
                  </a:lnTo>
                  <a:lnTo>
                    <a:pt x="469806" y="124873"/>
                  </a:lnTo>
                  <a:lnTo>
                    <a:pt x="488455" y="164145"/>
                  </a:lnTo>
                  <a:lnTo>
                    <a:pt x="500166" y="206790"/>
                  </a:lnTo>
                  <a:lnTo>
                    <a:pt x="504228" y="252095"/>
                  </a:lnTo>
                  <a:lnTo>
                    <a:pt x="500166" y="297437"/>
                  </a:lnTo>
                  <a:lnTo>
                    <a:pt x="488455" y="340111"/>
                  </a:lnTo>
                  <a:lnTo>
                    <a:pt x="469806" y="379405"/>
                  </a:lnTo>
                  <a:lnTo>
                    <a:pt x="444933" y="414606"/>
                  </a:lnTo>
                  <a:lnTo>
                    <a:pt x="414548" y="445004"/>
                  </a:lnTo>
                  <a:lnTo>
                    <a:pt x="379361" y="469885"/>
                  </a:lnTo>
                  <a:lnTo>
                    <a:pt x="340086" y="488539"/>
                  </a:lnTo>
                  <a:lnTo>
                    <a:pt x="297435" y="500254"/>
                  </a:lnTo>
                  <a:lnTo>
                    <a:pt x="252120" y="504317"/>
                  </a:lnTo>
                  <a:lnTo>
                    <a:pt x="206801" y="500254"/>
                  </a:lnTo>
                  <a:lnTo>
                    <a:pt x="164147" y="488539"/>
                  </a:lnTo>
                  <a:lnTo>
                    <a:pt x="124870" y="469885"/>
                  </a:lnTo>
                  <a:lnTo>
                    <a:pt x="89682" y="445004"/>
                  </a:lnTo>
                  <a:lnTo>
                    <a:pt x="59295" y="414606"/>
                  </a:lnTo>
                  <a:lnTo>
                    <a:pt x="34421" y="379405"/>
                  </a:lnTo>
                  <a:lnTo>
                    <a:pt x="15773" y="340111"/>
                  </a:lnTo>
                  <a:lnTo>
                    <a:pt x="4061" y="297437"/>
                  </a:lnTo>
                  <a:lnTo>
                    <a:pt x="0" y="2520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8500" y="4143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8" y="200609"/>
            <a:ext cx="33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0" dirty="0">
                <a:solidFill>
                  <a:srgbClr val="94B3D6"/>
                </a:solidFill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182" y="282575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200"/>
                </a:lnTo>
                <a:lnTo>
                  <a:pt x="91440" y="1600200"/>
                </a:lnTo>
                <a:lnTo>
                  <a:pt x="91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5775" y="1361439"/>
            <a:ext cx="4497705" cy="483870"/>
            <a:chOff x="485775" y="1361439"/>
            <a:chExt cx="4497705" cy="483870"/>
          </a:xfrm>
        </p:grpSpPr>
        <p:sp>
          <p:nvSpPr>
            <p:cNvPr id="5" name="object 5"/>
            <p:cNvSpPr/>
            <p:nvPr/>
          </p:nvSpPr>
          <p:spPr>
            <a:xfrm>
              <a:off x="498475" y="1374139"/>
              <a:ext cx="4472305" cy="458470"/>
            </a:xfrm>
            <a:custGeom>
              <a:avLst/>
              <a:gdLst/>
              <a:ahLst/>
              <a:cxnLst/>
              <a:rect l="l" t="t" r="r" b="b"/>
              <a:pathLst>
                <a:path w="4472305" h="458469">
                  <a:moveTo>
                    <a:pt x="4472178" y="0"/>
                  </a:moveTo>
                  <a:lnTo>
                    <a:pt x="0" y="0"/>
                  </a:lnTo>
                  <a:lnTo>
                    <a:pt x="0" y="458215"/>
                  </a:lnTo>
                  <a:lnTo>
                    <a:pt x="4472178" y="458215"/>
                  </a:lnTo>
                  <a:lnTo>
                    <a:pt x="447217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475" y="1374139"/>
              <a:ext cx="4472305" cy="458470"/>
            </a:xfrm>
            <a:custGeom>
              <a:avLst/>
              <a:gdLst/>
              <a:ahLst/>
              <a:cxnLst/>
              <a:rect l="l" t="t" r="r" b="b"/>
              <a:pathLst>
                <a:path w="4472305" h="458469">
                  <a:moveTo>
                    <a:pt x="0" y="458215"/>
                  </a:moveTo>
                  <a:lnTo>
                    <a:pt x="4472178" y="458215"/>
                  </a:lnTo>
                  <a:lnTo>
                    <a:pt x="4472178" y="0"/>
                  </a:lnTo>
                  <a:lnTo>
                    <a:pt x="0" y="0"/>
                  </a:lnTo>
                  <a:lnTo>
                    <a:pt x="0" y="458215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7392" y="1401825"/>
            <a:ext cx="34988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20" dirty="0"/>
              <a:t>La</a:t>
            </a:r>
            <a:r>
              <a:rPr sz="2000" spc="40" dirty="0"/>
              <a:t> </a:t>
            </a:r>
            <a:r>
              <a:rPr sz="2000" spc="70" dirty="0"/>
              <a:t>comunicación</a:t>
            </a:r>
            <a:r>
              <a:rPr sz="2000" spc="105" dirty="0"/>
              <a:t> </a:t>
            </a:r>
            <a:r>
              <a:rPr sz="2000" spc="110" dirty="0"/>
              <a:t>es</a:t>
            </a:r>
            <a:r>
              <a:rPr sz="2000" spc="25" dirty="0"/>
              <a:t> </a:t>
            </a:r>
            <a:r>
              <a:rPr sz="2000" spc="75" dirty="0"/>
              <a:t>simbólica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98475" y="2056510"/>
            <a:ext cx="8273415" cy="2566035"/>
          </a:xfrm>
          <a:custGeom>
            <a:avLst/>
            <a:gdLst/>
            <a:ahLst/>
            <a:cxnLst/>
            <a:rect l="l" t="t" r="r" b="b"/>
            <a:pathLst>
              <a:path w="8273415" h="2566035">
                <a:moveTo>
                  <a:pt x="0" y="2566035"/>
                </a:moveTo>
                <a:lnTo>
                  <a:pt x="8273160" y="2566035"/>
                </a:lnTo>
                <a:lnTo>
                  <a:pt x="8273160" y="0"/>
                </a:lnTo>
                <a:lnTo>
                  <a:pt x="0" y="0"/>
                </a:lnTo>
                <a:lnTo>
                  <a:pt x="0" y="2566035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7392" y="2084324"/>
            <a:ext cx="8049895" cy="2360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344170" indent="-228600">
              <a:lnSpc>
                <a:spcPct val="100000"/>
              </a:lnSpc>
              <a:spcBef>
                <a:spcPts val="9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Para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lleve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cabo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el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proceso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comunicativo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requiere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tengan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relación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referentes.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son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etiqueta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una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representación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fenómenos.</a:t>
            </a:r>
            <a:endParaRPr sz="2000">
              <a:latin typeface="Cambria"/>
              <a:cs typeface="Cambria"/>
            </a:endParaRPr>
          </a:p>
          <a:p>
            <a:pPr marL="241300" marR="298450" indent="-228600">
              <a:lnSpc>
                <a:spcPct val="100000"/>
              </a:lnSpc>
              <a:spcBef>
                <a:spcPts val="1989"/>
              </a:spcBef>
              <a:buClr>
                <a:srgbClr val="4F81B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Los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símbolos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son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representaciones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abstractas,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arbitrarias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ambiguas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las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cosas o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referentes,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que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nos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permiten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conocer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comprender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los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pensamientos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sentimientos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de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otras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personas.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664" y="1462786"/>
            <a:ext cx="530225" cy="529590"/>
            <a:chOff x="52664" y="1462786"/>
            <a:chExt cx="530225" cy="529590"/>
          </a:xfrm>
        </p:grpSpPr>
        <p:sp>
          <p:nvSpPr>
            <p:cNvPr id="11" name="object 11"/>
            <p:cNvSpPr/>
            <p:nvPr/>
          </p:nvSpPr>
          <p:spPr>
            <a:xfrm>
              <a:off x="65364" y="1475486"/>
              <a:ext cx="504825" cy="504190"/>
            </a:xfrm>
            <a:custGeom>
              <a:avLst/>
              <a:gdLst/>
              <a:ahLst/>
              <a:cxnLst/>
              <a:rect l="l" t="t" r="r" b="b"/>
              <a:pathLst>
                <a:path w="504825" h="504189">
                  <a:moveTo>
                    <a:pt x="252122" y="0"/>
                  </a:moveTo>
                  <a:lnTo>
                    <a:pt x="206803" y="4062"/>
                  </a:lnTo>
                  <a:lnTo>
                    <a:pt x="164149" y="15775"/>
                  </a:lnTo>
                  <a:lnTo>
                    <a:pt x="124872" y="34426"/>
                  </a:lnTo>
                  <a:lnTo>
                    <a:pt x="89683" y="59301"/>
                  </a:lnTo>
                  <a:lnTo>
                    <a:pt x="59296" y="89688"/>
                  </a:lnTo>
                  <a:lnTo>
                    <a:pt x="34422" y="124873"/>
                  </a:lnTo>
                  <a:lnTo>
                    <a:pt x="15773" y="164145"/>
                  </a:lnTo>
                  <a:lnTo>
                    <a:pt x="4062" y="206790"/>
                  </a:lnTo>
                  <a:lnTo>
                    <a:pt x="0" y="252094"/>
                  </a:lnTo>
                  <a:lnTo>
                    <a:pt x="4062" y="297399"/>
                  </a:lnTo>
                  <a:lnTo>
                    <a:pt x="15773" y="340044"/>
                  </a:lnTo>
                  <a:lnTo>
                    <a:pt x="34422" y="379316"/>
                  </a:lnTo>
                  <a:lnTo>
                    <a:pt x="59296" y="414501"/>
                  </a:lnTo>
                  <a:lnTo>
                    <a:pt x="89683" y="444888"/>
                  </a:lnTo>
                  <a:lnTo>
                    <a:pt x="124872" y="469763"/>
                  </a:lnTo>
                  <a:lnTo>
                    <a:pt x="164149" y="488414"/>
                  </a:lnTo>
                  <a:lnTo>
                    <a:pt x="206803" y="500127"/>
                  </a:lnTo>
                  <a:lnTo>
                    <a:pt x="252122" y="504189"/>
                  </a:lnTo>
                  <a:lnTo>
                    <a:pt x="297442" y="500127"/>
                  </a:lnTo>
                  <a:lnTo>
                    <a:pt x="340096" y="488414"/>
                  </a:lnTo>
                  <a:lnTo>
                    <a:pt x="379373" y="469763"/>
                  </a:lnTo>
                  <a:lnTo>
                    <a:pt x="414561" y="444888"/>
                  </a:lnTo>
                  <a:lnTo>
                    <a:pt x="444947" y="414501"/>
                  </a:lnTo>
                  <a:lnTo>
                    <a:pt x="469821" y="379316"/>
                  </a:lnTo>
                  <a:lnTo>
                    <a:pt x="488470" y="340044"/>
                  </a:lnTo>
                  <a:lnTo>
                    <a:pt x="500181" y="297399"/>
                  </a:lnTo>
                  <a:lnTo>
                    <a:pt x="504243" y="252094"/>
                  </a:lnTo>
                  <a:lnTo>
                    <a:pt x="500181" y="206790"/>
                  </a:lnTo>
                  <a:lnTo>
                    <a:pt x="488470" y="164145"/>
                  </a:lnTo>
                  <a:lnTo>
                    <a:pt x="469821" y="124873"/>
                  </a:lnTo>
                  <a:lnTo>
                    <a:pt x="444947" y="89688"/>
                  </a:lnTo>
                  <a:lnTo>
                    <a:pt x="414561" y="59301"/>
                  </a:lnTo>
                  <a:lnTo>
                    <a:pt x="379373" y="34426"/>
                  </a:lnTo>
                  <a:lnTo>
                    <a:pt x="340096" y="15775"/>
                  </a:lnTo>
                  <a:lnTo>
                    <a:pt x="297442" y="4062"/>
                  </a:lnTo>
                  <a:lnTo>
                    <a:pt x="252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364" y="1475486"/>
              <a:ext cx="504825" cy="504190"/>
            </a:xfrm>
            <a:custGeom>
              <a:avLst/>
              <a:gdLst/>
              <a:ahLst/>
              <a:cxnLst/>
              <a:rect l="l" t="t" r="r" b="b"/>
              <a:pathLst>
                <a:path w="504825" h="504189">
                  <a:moveTo>
                    <a:pt x="0" y="252094"/>
                  </a:moveTo>
                  <a:lnTo>
                    <a:pt x="4062" y="206790"/>
                  </a:lnTo>
                  <a:lnTo>
                    <a:pt x="15773" y="164145"/>
                  </a:lnTo>
                  <a:lnTo>
                    <a:pt x="34422" y="124873"/>
                  </a:lnTo>
                  <a:lnTo>
                    <a:pt x="59296" y="89688"/>
                  </a:lnTo>
                  <a:lnTo>
                    <a:pt x="89683" y="59301"/>
                  </a:lnTo>
                  <a:lnTo>
                    <a:pt x="124872" y="34426"/>
                  </a:lnTo>
                  <a:lnTo>
                    <a:pt x="164149" y="15775"/>
                  </a:lnTo>
                  <a:lnTo>
                    <a:pt x="206803" y="4062"/>
                  </a:lnTo>
                  <a:lnTo>
                    <a:pt x="252122" y="0"/>
                  </a:lnTo>
                  <a:lnTo>
                    <a:pt x="297442" y="4062"/>
                  </a:lnTo>
                  <a:lnTo>
                    <a:pt x="340096" y="15775"/>
                  </a:lnTo>
                  <a:lnTo>
                    <a:pt x="379373" y="34426"/>
                  </a:lnTo>
                  <a:lnTo>
                    <a:pt x="414561" y="59301"/>
                  </a:lnTo>
                  <a:lnTo>
                    <a:pt x="444947" y="89688"/>
                  </a:lnTo>
                  <a:lnTo>
                    <a:pt x="469821" y="124873"/>
                  </a:lnTo>
                  <a:lnTo>
                    <a:pt x="488470" y="164145"/>
                  </a:lnTo>
                  <a:lnTo>
                    <a:pt x="500181" y="206790"/>
                  </a:lnTo>
                  <a:lnTo>
                    <a:pt x="504243" y="252094"/>
                  </a:lnTo>
                  <a:lnTo>
                    <a:pt x="500181" y="297399"/>
                  </a:lnTo>
                  <a:lnTo>
                    <a:pt x="488470" y="340044"/>
                  </a:lnTo>
                  <a:lnTo>
                    <a:pt x="469821" y="379316"/>
                  </a:lnTo>
                  <a:lnTo>
                    <a:pt x="444947" y="414501"/>
                  </a:lnTo>
                  <a:lnTo>
                    <a:pt x="414561" y="444888"/>
                  </a:lnTo>
                  <a:lnTo>
                    <a:pt x="379373" y="469763"/>
                  </a:lnTo>
                  <a:lnTo>
                    <a:pt x="340096" y="488414"/>
                  </a:lnTo>
                  <a:lnTo>
                    <a:pt x="297442" y="500127"/>
                  </a:lnTo>
                  <a:lnTo>
                    <a:pt x="252122" y="504189"/>
                  </a:lnTo>
                  <a:lnTo>
                    <a:pt x="206803" y="500127"/>
                  </a:lnTo>
                  <a:lnTo>
                    <a:pt x="164149" y="488414"/>
                  </a:lnTo>
                  <a:lnTo>
                    <a:pt x="124872" y="469763"/>
                  </a:lnTo>
                  <a:lnTo>
                    <a:pt x="89683" y="444888"/>
                  </a:lnTo>
                  <a:lnTo>
                    <a:pt x="59296" y="414501"/>
                  </a:lnTo>
                  <a:lnTo>
                    <a:pt x="34422" y="379316"/>
                  </a:lnTo>
                  <a:lnTo>
                    <a:pt x="15773" y="340044"/>
                  </a:lnTo>
                  <a:lnTo>
                    <a:pt x="4062" y="297399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4434" y="1602689"/>
            <a:ext cx="18351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9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6269" y="4810061"/>
            <a:ext cx="1487805" cy="555625"/>
          </a:xfrm>
          <a:prstGeom prst="rect">
            <a:avLst/>
          </a:prstGeom>
          <a:solidFill>
            <a:srgbClr val="4AACC5"/>
          </a:solidFill>
          <a:ln w="25400">
            <a:solidFill>
              <a:srgbClr val="357C9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320"/>
              </a:spcBef>
            </a:pP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Símbolos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4120" y="5690831"/>
            <a:ext cx="1487805" cy="55562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20"/>
              </a:spcBef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Concretos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6230" y="5690831"/>
            <a:ext cx="1487805" cy="555625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20"/>
              </a:spcBef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Abstractos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54908" y="5354573"/>
            <a:ext cx="523875" cy="336550"/>
          </a:xfrm>
          <a:custGeom>
            <a:avLst/>
            <a:gdLst/>
            <a:ahLst/>
            <a:cxnLst/>
            <a:rect l="l" t="t" r="r" b="b"/>
            <a:pathLst>
              <a:path w="523875" h="336550">
                <a:moveTo>
                  <a:pt x="61721" y="230123"/>
                </a:moveTo>
                <a:lnTo>
                  <a:pt x="54101" y="232537"/>
                </a:lnTo>
                <a:lnTo>
                  <a:pt x="50800" y="238747"/>
                </a:lnTo>
                <a:lnTo>
                  <a:pt x="0" y="336295"/>
                </a:lnTo>
                <a:lnTo>
                  <a:pt x="78720" y="333603"/>
                </a:lnTo>
                <a:lnTo>
                  <a:pt x="28066" y="333603"/>
                </a:lnTo>
                <a:lnTo>
                  <a:pt x="14604" y="312102"/>
                </a:lnTo>
                <a:lnTo>
                  <a:pt x="54354" y="287055"/>
                </a:lnTo>
                <a:lnTo>
                  <a:pt x="73405" y="250494"/>
                </a:lnTo>
                <a:lnTo>
                  <a:pt x="76580" y="244271"/>
                </a:lnTo>
                <a:lnTo>
                  <a:pt x="74167" y="236600"/>
                </a:lnTo>
                <a:lnTo>
                  <a:pt x="67944" y="233298"/>
                </a:lnTo>
                <a:lnTo>
                  <a:pt x="61721" y="230123"/>
                </a:lnTo>
                <a:close/>
              </a:path>
              <a:path w="523875" h="336550">
                <a:moveTo>
                  <a:pt x="54354" y="287055"/>
                </a:moveTo>
                <a:lnTo>
                  <a:pt x="14604" y="312102"/>
                </a:lnTo>
                <a:lnTo>
                  <a:pt x="28066" y="333603"/>
                </a:lnTo>
                <a:lnTo>
                  <a:pt x="35805" y="328726"/>
                </a:lnTo>
                <a:lnTo>
                  <a:pt x="32638" y="328726"/>
                </a:lnTo>
                <a:lnTo>
                  <a:pt x="20954" y="310159"/>
                </a:lnTo>
                <a:lnTo>
                  <a:pt x="42701" y="309416"/>
                </a:lnTo>
                <a:lnTo>
                  <a:pt x="54354" y="287055"/>
                </a:lnTo>
                <a:close/>
              </a:path>
              <a:path w="523875" h="336550">
                <a:moveTo>
                  <a:pt x="116077" y="306908"/>
                </a:moveTo>
                <a:lnTo>
                  <a:pt x="67809" y="308557"/>
                </a:lnTo>
                <a:lnTo>
                  <a:pt x="28066" y="333603"/>
                </a:lnTo>
                <a:lnTo>
                  <a:pt x="78720" y="333603"/>
                </a:lnTo>
                <a:lnTo>
                  <a:pt x="116966" y="332295"/>
                </a:lnTo>
                <a:lnTo>
                  <a:pt x="122427" y="326415"/>
                </a:lnTo>
                <a:lnTo>
                  <a:pt x="121919" y="312394"/>
                </a:lnTo>
                <a:lnTo>
                  <a:pt x="116077" y="306908"/>
                </a:lnTo>
                <a:close/>
              </a:path>
              <a:path w="523875" h="336550">
                <a:moveTo>
                  <a:pt x="42701" y="309416"/>
                </a:moveTo>
                <a:lnTo>
                  <a:pt x="20954" y="310159"/>
                </a:lnTo>
                <a:lnTo>
                  <a:pt x="32638" y="328726"/>
                </a:lnTo>
                <a:lnTo>
                  <a:pt x="42701" y="309416"/>
                </a:lnTo>
                <a:close/>
              </a:path>
              <a:path w="523875" h="336550">
                <a:moveTo>
                  <a:pt x="67809" y="308557"/>
                </a:moveTo>
                <a:lnTo>
                  <a:pt x="42701" y="309416"/>
                </a:lnTo>
                <a:lnTo>
                  <a:pt x="32638" y="328726"/>
                </a:lnTo>
                <a:lnTo>
                  <a:pt x="35805" y="328726"/>
                </a:lnTo>
                <a:lnTo>
                  <a:pt x="67809" y="308557"/>
                </a:lnTo>
                <a:close/>
              </a:path>
              <a:path w="523875" h="336550">
                <a:moveTo>
                  <a:pt x="509904" y="0"/>
                </a:moveTo>
                <a:lnTo>
                  <a:pt x="54354" y="287055"/>
                </a:lnTo>
                <a:lnTo>
                  <a:pt x="42701" y="309416"/>
                </a:lnTo>
                <a:lnTo>
                  <a:pt x="67809" y="308557"/>
                </a:lnTo>
                <a:lnTo>
                  <a:pt x="523366" y="21462"/>
                </a:lnTo>
                <a:lnTo>
                  <a:pt x="5099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9372" y="5354573"/>
            <a:ext cx="517525" cy="336550"/>
          </a:xfrm>
          <a:custGeom>
            <a:avLst/>
            <a:gdLst/>
            <a:ahLst/>
            <a:cxnLst/>
            <a:rect l="l" t="t" r="r" b="b"/>
            <a:pathLst>
              <a:path w="517525" h="336550">
                <a:moveTo>
                  <a:pt x="401319" y="306273"/>
                </a:moveTo>
                <a:lnTo>
                  <a:pt x="395477" y="311721"/>
                </a:lnTo>
                <a:lnTo>
                  <a:pt x="395097" y="318731"/>
                </a:lnTo>
                <a:lnTo>
                  <a:pt x="394842" y="325742"/>
                </a:lnTo>
                <a:lnTo>
                  <a:pt x="400303" y="331647"/>
                </a:lnTo>
                <a:lnTo>
                  <a:pt x="517271" y="336283"/>
                </a:lnTo>
                <a:lnTo>
                  <a:pt x="515808" y="333438"/>
                </a:lnTo>
                <a:lnTo>
                  <a:pt x="489203" y="333438"/>
                </a:lnTo>
                <a:lnTo>
                  <a:pt x="449609" y="308188"/>
                </a:lnTo>
                <a:lnTo>
                  <a:pt x="401319" y="306273"/>
                </a:lnTo>
                <a:close/>
              </a:path>
              <a:path w="517525" h="336550">
                <a:moveTo>
                  <a:pt x="449609" y="308188"/>
                </a:moveTo>
                <a:lnTo>
                  <a:pt x="489203" y="333438"/>
                </a:lnTo>
                <a:lnTo>
                  <a:pt x="492307" y="328548"/>
                </a:lnTo>
                <a:lnTo>
                  <a:pt x="484631" y="328548"/>
                </a:lnTo>
                <a:lnTo>
                  <a:pt x="474694" y="309182"/>
                </a:lnTo>
                <a:lnTo>
                  <a:pt x="449609" y="308188"/>
                </a:lnTo>
                <a:close/>
              </a:path>
              <a:path w="517525" h="336550">
                <a:moveTo>
                  <a:pt x="456056" y="229742"/>
                </a:moveTo>
                <a:lnTo>
                  <a:pt x="449834" y="233044"/>
                </a:lnTo>
                <a:lnTo>
                  <a:pt x="443611" y="236194"/>
                </a:lnTo>
                <a:lnTo>
                  <a:pt x="441198" y="243852"/>
                </a:lnTo>
                <a:lnTo>
                  <a:pt x="444373" y="250088"/>
                </a:lnTo>
                <a:lnTo>
                  <a:pt x="463189" y="286759"/>
                </a:lnTo>
                <a:lnTo>
                  <a:pt x="502792" y="312026"/>
                </a:lnTo>
                <a:lnTo>
                  <a:pt x="489203" y="333438"/>
                </a:lnTo>
                <a:lnTo>
                  <a:pt x="515808" y="333438"/>
                </a:lnTo>
                <a:lnTo>
                  <a:pt x="466978" y="238480"/>
                </a:lnTo>
                <a:lnTo>
                  <a:pt x="463676" y="232282"/>
                </a:lnTo>
                <a:lnTo>
                  <a:pt x="456056" y="229742"/>
                </a:lnTo>
                <a:close/>
              </a:path>
              <a:path w="517525" h="336550">
                <a:moveTo>
                  <a:pt x="474694" y="309182"/>
                </a:moveTo>
                <a:lnTo>
                  <a:pt x="484631" y="328548"/>
                </a:lnTo>
                <a:lnTo>
                  <a:pt x="496442" y="310045"/>
                </a:lnTo>
                <a:lnTo>
                  <a:pt x="474694" y="309182"/>
                </a:lnTo>
                <a:close/>
              </a:path>
              <a:path w="517525" h="336550">
                <a:moveTo>
                  <a:pt x="463189" y="286759"/>
                </a:moveTo>
                <a:lnTo>
                  <a:pt x="474694" y="309182"/>
                </a:lnTo>
                <a:lnTo>
                  <a:pt x="496442" y="310045"/>
                </a:lnTo>
                <a:lnTo>
                  <a:pt x="484631" y="328548"/>
                </a:lnTo>
                <a:lnTo>
                  <a:pt x="492307" y="328548"/>
                </a:lnTo>
                <a:lnTo>
                  <a:pt x="502792" y="312026"/>
                </a:lnTo>
                <a:lnTo>
                  <a:pt x="463189" y="286759"/>
                </a:lnTo>
                <a:close/>
              </a:path>
              <a:path w="517525" h="336550">
                <a:moveTo>
                  <a:pt x="13715" y="0"/>
                </a:moveTo>
                <a:lnTo>
                  <a:pt x="0" y="21462"/>
                </a:lnTo>
                <a:lnTo>
                  <a:pt x="449609" y="308188"/>
                </a:lnTo>
                <a:lnTo>
                  <a:pt x="474694" y="309182"/>
                </a:lnTo>
                <a:lnTo>
                  <a:pt x="463189" y="286759"/>
                </a:lnTo>
                <a:lnTo>
                  <a:pt x="137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4172</Words>
  <Application>Microsoft Office PowerPoint</Application>
  <PresentationFormat>Presentación en pantalla (4:3)</PresentationFormat>
  <Paragraphs>581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5" baseType="lpstr">
      <vt:lpstr>Arial MT</vt:lpstr>
      <vt:lpstr>Calibri</vt:lpstr>
      <vt:lpstr>Cambria</vt:lpstr>
      <vt:lpstr>Times New Roman</vt:lpstr>
      <vt:lpstr>Wingdings</vt:lpstr>
      <vt:lpstr>Office Theme</vt:lpstr>
      <vt:lpstr>Presentación de PowerPoint</vt:lpstr>
      <vt:lpstr>Presentación de PowerPoint</vt:lpstr>
      <vt:lpstr>+ Comunicación</vt:lpstr>
      <vt:lpstr>+ Harold Laswell (1964)</vt:lpstr>
      <vt:lpstr>+ Shannon y Weaver (1949)</vt:lpstr>
      <vt:lpstr>+ Wilbur Schramm(1988)</vt:lpstr>
      <vt:lpstr>Presentación de PowerPoint</vt:lpstr>
      <vt:lpstr>+ Características conceptuales de la  comunicación:</vt:lpstr>
      <vt:lpstr>La comunicación es simbólica</vt:lpstr>
      <vt:lpstr>+</vt:lpstr>
      <vt:lpstr>Presentación de PowerPoint</vt:lpstr>
      <vt:lpstr>Presentación de PowerPoint</vt:lpstr>
      <vt:lpstr>Teoría objetiva/cuantitativa</vt:lpstr>
      <vt:lpstr>Presentación de PowerPoint</vt:lpstr>
      <vt:lpstr>Pausa  #1</vt:lpstr>
      <vt:lpstr>Pausa  #1</vt:lpstr>
      <vt:lpstr>+ Actividad de aprendizaje sugerida</vt:lpstr>
      <vt:lpstr>+</vt:lpstr>
      <vt:lpstr>+ Clasificación de las teorías de la  comunicación</vt:lpstr>
      <vt:lpstr>+ Robert Craig divide la  comunicación en:</vt:lpstr>
      <vt:lpstr>Presentación de PowerPoint</vt:lpstr>
      <vt:lpstr>+ Semiótica</vt:lpstr>
      <vt:lpstr>Presentación de PowerPoint</vt:lpstr>
      <vt:lpstr>+ Triángulo de significado</vt:lpstr>
      <vt:lpstr>Presentación de PowerPoint</vt:lpstr>
      <vt:lpstr>+ Fenomenológica</vt:lpstr>
      <vt:lpstr>Sólo se puede conocer lo que se experimenta</vt:lpstr>
      <vt:lpstr>+ Carl Rogers</vt:lpstr>
      <vt:lpstr>+ Tres principios fundamentales</vt:lpstr>
      <vt:lpstr>Presentación de PowerPoint</vt:lpstr>
      <vt:lpstr>Pausa  #2</vt:lpstr>
      <vt:lpstr>Pausa  #2</vt:lpstr>
      <vt:lpstr>+ Actividad de aprendizaje sugerido</vt:lpstr>
      <vt:lpstr>3.Cibernética La comunicación como  procesamiento de la información</vt:lpstr>
      <vt:lpstr>+ Cibernética</vt:lpstr>
      <vt:lpstr>+ Sistemas</vt:lpstr>
      <vt:lpstr>Presentación de PowerPoint</vt:lpstr>
      <vt:lpstr>Presentación de PowerPoint</vt:lpstr>
      <vt:lpstr>+ Sociopsicológica</vt:lpstr>
      <vt:lpstr>Presentación de PowerPoint</vt:lpstr>
      <vt:lpstr>+ Variación persuasiva</vt:lpstr>
      <vt:lpstr>Pausa  #3</vt:lpstr>
      <vt:lpstr>Pausa  #3</vt:lpstr>
      <vt:lpstr>+ Actividad de aprendizaje sugerida</vt:lpstr>
      <vt:lpstr>Presentación de PowerPoint</vt:lpstr>
      <vt:lpstr>+ Sociocultural</vt:lpstr>
      <vt:lpstr>Presentación de PowerPoint</vt:lpstr>
      <vt:lpstr>Presentación de PowerPoint</vt:lpstr>
      <vt:lpstr>6.Crítica La comunicación como un desafío  reflexivo al discurso injusto.</vt:lpstr>
      <vt:lpstr>Presentación de PowerPoint</vt:lpstr>
      <vt:lpstr>Tres contenidos esenciales</vt:lpstr>
      <vt:lpstr>Pone sistemáticamente en tela de juicio  tres características de la sociedad  contemporánea</vt:lpstr>
      <vt:lpstr>Presentación de PowerPoint</vt:lpstr>
      <vt:lpstr>+ Actividad de aprendizaje sugerida</vt:lpstr>
      <vt:lpstr>7.Retórica La comunicación como oratoria  diestra.</vt:lpstr>
      <vt:lpstr>+ Retórica Inicio de la comunicación</vt:lpstr>
      <vt:lpstr>+ Cánones de la retórica</vt:lpstr>
      <vt:lpstr>+ Cánones de la retórica</vt:lpstr>
      <vt:lpstr>+ Características que distinguen a la influyente  tradición de comunicación retórica:</vt:lpstr>
      <vt:lpstr>+ Características que distinguen a la influyente  tradición de comunicación retórica:</vt:lpstr>
      <vt:lpstr>Pausa  #4</vt:lpstr>
      <vt:lpstr>Pausa  #4</vt:lpstr>
      <vt:lpstr>+ Actividad de aprendizaje sugerida</vt:lpstr>
      <vt:lpstr>Resumen</vt:lpstr>
      <vt:lpstr>+ Comunicación concebida como…</vt:lpstr>
      <vt:lpstr>+ Problemas de comunicación  considerados como…</vt:lpstr>
      <vt:lpstr>+ Vocabulario metadiscursivo…</vt:lpstr>
      <vt:lpstr>+ Bibliografía</vt:lpstr>
      <vt:lpstr>+ 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Greta Díaz</dc:creator>
  <cp:lastModifiedBy>Edith Josefina Liccioni De Rodriguez</cp:lastModifiedBy>
  <cp:revision>8</cp:revision>
  <dcterms:created xsi:type="dcterms:W3CDTF">2024-10-08T02:53:08Z</dcterms:created>
  <dcterms:modified xsi:type="dcterms:W3CDTF">2024-10-28T22:33:32Z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2024-10-08T00:00:00Z</vt:filetime>
  </property>
</Properties>
</file>