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319" r:id="rId2"/>
    <p:sldId id="320" r:id="rId3"/>
    <p:sldId id="321" r:id="rId4"/>
    <p:sldId id="322" r:id="rId5"/>
    <p:sldId id="323" r:id="rId6"/>
    <p:sldId id="32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5A864B-E947-495E-BC1F-0FF60E8D170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614B12E-68B5-443A-86B6-F491FAB6EF0A}">
      <dgm:prSet/>
      <dgm:spPr/>
      <dgm:t>
        <a:bodyPr/>
        <a:lstStyle/>
        <a:p>
          <a:r>
            <a:rPr lang="en-US"/>
            <a:t>La Colonia fue una etapa compleja</a:t>
          </a:r>
          <a:r>
            <a:rPr lang="es-EC"/>
            <a:t>, no estática. </a:t>
          </a:r>
          <a:endParaRPr lang="en-US"/>
        </a:p>
      </dgm:t>
    </dgm:pt>
    <dgm:pt modelId="{7A4ACD38-33D9-492B-BEF6-F4664984CBF8}" type="parTrans" cxnId="{6C84AC00-53D9-4D68-8D6C-A7DBE66809B4}">
      <dgm:prSet/>
      <dgm:spPr/>
      <dgm:t>
        <a:bodyPr/>
        <a:lstStyle/>
        <a:p>
          <a:endParaRPr lang="en-US"/>
        </a:p>
      </dgm:t>
    </dgm:pt>
    <dgm:pt modelId="{B237EACC-87E9-4609-B3D8-2FE608DB7701}" type="sibTrans" cxnId="{6C84AC00-53D9-4D68-8D6C-A7DBE66809B4}">
      <dgm:prSet/>
      <dgm:spPr/>
      <dgm:t>
        <a:bodyPr/>
        <a:lstStyle/>
        <a:p>
          <a:endParaRPr lang="en-US"/>
        </a:p>
      </dgm:t>
    </dgm:pt>
    <dgm:pt modelId="{EB8D6376-0551-4D9D-B5D5-AD56D431BA45}">
      <dgm:prSet/>
      <dgm:spPr/>
      <dgm:t>
        <a:bodyPr/>
        <a:lstStyle/>
        <a:p>
          <a:r>
            <a:rPr lang="en-US"/>
            <a:t>Hubo explotación, pero también resiliencia cultural de los pueblos originarios</a:t>
          </a:r>
          <a:r>
            <a:rPr lang="es-EC"/>
            <a:t>.</a:t>
          </a:r>
          <a:endParaRPr lang="en-US"/>
        </a:p>
      </dgm:t>
    </dgm:pt>
    <dgm:pt modelId="{4AA1E1B0-E0D2-4688-AF8E-D5D205C7BDD0}" type="parTrans" cxnId="{C819D84F-B0F8-412F-8409-5000A5B66EF4}">
      <dgm:prSet/>
      <dgm:spPr/>
      <dgm:t>
        <a:bodyPr/>
        <a:lstStyle/>
        <a:p>
          <a:endParaRPr lang="en-US"/>
        </a:p>
      </dgm:t>
    </dgm:pt>
    <dgm:pt modelId="{27CDAB42-8B5B-4824-9BBF-99F8CBEDAEBD}" type="sibTrans" cxnId="{C819D84F-B0F8-412F-8409-5000A5B66EF4}">
      <dgm:prSet/>
      <dgm:spPr/>
      <dgm:t>
        <a:bodyPr/>
        <a:lstStyle/>
        <a:p>
          <a:endParaRPr lang="en-US"/>
        </a:p>
      </dgm:t>
    </dgm:pt>
    <dgm:pt modelId="{CB77BC87-A046-4416-B1A4-AD488B5500E0}">
      <dgm:prSet/>
      <dgm:spPr/>
      <dgm:t>
        <a:bodyPr/>
        <a:lstStyle/>
        <a:p>
          <a:r>
            <a:rPr lang="en-US"/>
            <a:t>Comprender la Colonia exige verla desde diferentes perspectivas, especialmente </a:t>
          </a:r>
          <a:r>
            <a:rPr lang="es-EC"/>
            <a:t>desde la de los sometidos. </a:t>
          </a:r>
          <a:endParaRPr lang="en-US"/>
        </a:p>
      </dgm:t>
    </dgm:pt>
    <dgm:pt modelId="{9ED569B2-5864-413C-95B2-19FA359D6D77}" type="parTrans" cxnId="{F30BF7D8-823F-4F5A-BB0C-9D68B1E7633A}">
      <dgm:prSet/>
      <dgm:spPr/>
      <dgm:t>
        <a:bodyPr/>
        <a:lstStyle/>
        <a:p>
          <a:endParaRPr lang="en-US"/>
        </a:p>
      </dgm:t>
    </dgm:pt>
    <dgm:pt modelId="{A87AF144-58DB-4424-8D5E-E6997B0A6332}" type="sibTrans" cxnId="{F30BF7D8-823F-4F5A-BB0C-9D68B1E7633A}">
      <dgm:prSet/>
      <dgm:spPr/>
      <dgm:t>
        <a:bodyPr/>
        <a:lstStyle/>
        <a:p>
          <a:endParaRPr lang="en-US"/>
        </a:p>
      </dgm:t>
    </dgm:pt>
    <dgm:pt modelId="{518A9FE0-EF83-4267-AA1C-FD5E5E943972}" type="pres">
      <dgm:prSet presAssocID="{A15A864B-E947-495E-BC1F-0FF60E8D170E}" presName="linear" presStyleCnt="0">
        <dgm:presLayoutVars>
          <dgm:animLvl val="lvl"/>
          <dgm:resizeHandles val="exact"/>
        </dgm:presLayoutVars>
      </dgm:prSet>
      <dgm:spPr/>
    </dgm:pt>
    <dgm:pt modelId="{54D8B0F1-7CF4-4E13-AF2F-DD687A9EC830}" type="pres">
      <dgm:prSet presAssocID="{4614B12E-68B5-443A-86B6-F491FAB6EF0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3D08BE-FAD1-4771-BA20-45947638D3A5}" type="pres">
      <dgm:prSet presAssocID="{B237EACC-87E9-4609-B3D8-2FE608DB7701}" presName="spacer" presStyleCnt="0"/>
      <dgm:spPr/>
    </dgm:pt>
    <dgm:pt modelId="{1E6B61AA-0E8E-4005-A8B1-9F5D86112268}" type="pres">
      <dgm:prSet presAssocID="{EB8D6376-0551-4D9D-B5D5-AD56D431BA4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B45AA70-90BA-48C5-AFB1-5A75AD0A69F0}" type="pres">
      <dgm:prSet presAssocID="{27CDAB42-8B5B-4824-9BBF-99F8CBEDAEBD}" presName="spacer" presStyleCnt="0"/>
      <dgm:spPr/>
    </dgm:pt>
    <dgm:pt modelId="{BA9236DA-D0F3-4032-87CF-D895F4DF665A}" type="pres">
      <dgm:prSet presAssocID="{CB77BC87-A046-4416-B1A4-AD488B5500E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C84AC00-53D9-4D68-8D6C-A7DBE66809B4}" srcId="{A15A864B-E947-495E-BC1F-0FF60E8D170E}" destId="{4614B12E-68B5-443A-86B6-F491FAB6EF0A}" srcOrd="0" destOrd="0" parTransId="{7A4ACD38-33D9-492B-BEF6-F4664984CBF8}" sibTransId="{B237EACC-87E9-4609-B3D8-2FE608DB7701}"/>
    <dgm:cxn modelId="{EE201A09-3A50-480A-8ED0-C19D479598B2}" type="presOf" srcId="{EB8D6376-0551-4D9D-B5D5-AD56D431BA45}" destId="{1E6B61AA-0E8E-4005-A8B1-9F5D86112268}" srcOrd="0" destOrd="0" presId="urn:microsoft.com/office/officeart/2005/8/layout/vList2"/>
    <dgm:cxn modelId="{F75C1A2C-B67C-41A3-9F16-15928AD70417}" type="presOf" srcId="{4614B12E-68B5-443A-86B6-F491FAB6EF0A}" destId="{54D8B0F1-7CF4-4E13-AF2F-DD687A9EC830}" srcOrd="0" destOrd="0" presId="urn:microsoft.com/office/officeart/2005/8/layout/vList2"/>
    <dgm:cxn modelId="{C819D84F-B0F8-412F-8409-5000A5B66EF4}" srcId="{A15A864B-E947-495E-BC1F-0FF60E8D170E}" destId="{EB8D6376-0551-4D9D-B5D5-AD56D431BA45}" srcOrd="1" destOrd="0" parTransId="{4AA1E1B0-E0D2-4688-AF8E-D5D205C7BDD0}" sibTransId="{27CDAB42-8B5B-4824-9BBF-99F8CBEDAEBD}"/>
    <dgm:cxn modelId="{3E20A354-9EC5-4A18-8C8A-1FB5EC11C817}" type="presOf" srcId="{A15A864B-E947-495E-BC1F-0FF60E8D170E}" destId="{518A9FE0-EF83-4267-AA1C-FD5E5E943972}" srcOrd="0" destOrd="0" presId="urn:microsoft.com/office/officeart/2005/8/layout/vList2"/>
    <dgm:cxn modelId="{561CB7CA-201D-4707-9E6E-6AAD69BAFA5A}" type="presOf" srcId="{CB77BC87-A046-4416-B1A4-AD488B5500E0}" destId="{BA9236DA-D0F3-4032-87CF-D895F4DF665A}" srcOrd="0" destOrd="0" presId="urn:microsoft.com/office/officeart/2005/8/layout/vList2"/>
    <dgm:cxn modelId="{F30BF7D8-823F-4F5A-BB0C-9D68B1E7633A}" srcId="{A15A864B-E947-495E-BC1F-0FF60E8D170E}" destId="{CB77BC87-A046-4416-B1A4-AD488B5500E0}" srcOrd="2" destOrd="0" parTransId="{9ED569B2-5864-413C-95B2-19FA359D6D77}" sibTransId="{A87AF144-58DB-4424-8D5E-E6997B0A6332}"/>
    <dgm:cxn modelId="{45025D2B-51F9-472E-BE64-9D18162895AE}" type="presParOf" srcId="{518A9FE0-EF83-4267-AA1C-FD5E5E943972}" destId="{54D8B0F1-7CF4-4E13-AF2F-DD687A9EC830}" srcOrd="0" destOrd="0" presId="urn:microsoft.com/office/officeart/2005/8/layout/vList2"/>
    <dgm:cxn modelId="{A594AC7B-4287-4DE2-B01B-83F857FAF75A}" type="presParOf" srcId="{518A9FE0-EF83-4267-AA1C-FD5E5E943972}" destId="{C13D08BE-FAD1-4771-BA20-45947638D3A5}" srcOrd="1" destOrd="0" presId="urn:microsoft.com/office/officeart/2005/8/layout/vList2"/>
    <dgm:cxn modelId="{6FFE1E94-14FA-40F1-985C-8518DABC8927}" type="presParOf" srcId="{518A9FE0-EF83-4267-AA1C-FD5E5E943972}" destId="{1E6B61AA-0E8E-4005-A8B1-9F5D86112268}" srcOrd="2" destOrd="0" presId="urn:microsoft.com/office/officeart/2005/8/layout/vList2"/>
    <dgm:cxn modelId="{27E394F3-F230-4F6F-BB91-BCB96A5AFEE9}" type="presParOf" srcId="{518A9FE0-EF83-4267-AA1C-FD5E5E943972}" destId="{EB45AA70-90BA-48C5-AFB1-5A75AD0A69F0}" srcOrd="3" destOrd="0" presId="urn:microsoft.com/office/officeart/2005/8/layout/vList2"/>
    <dgm:cxn modelId="{ED4B7310-40C4-4F5A-9955-4533096E358F}" type="presParOf" srcId="{518A9FE0-EF83-4267-AA1C-FD5E5E943972}" destId="{BA9236DA-D0F3-4032-87CF-D895F4DF665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8B0F1-7CF4-4E13-AF2F-DD687A9EC830}">
      <dsp:nvSpPr>
        <dsp:cNvPr id="0" name=""/>
        <dsp:cNvSpPr/>
      </dsp:nvSpPr>
      <dsp:spPr>
        <a:xfrm>
          <a:off x="0" y="549963"/>
          <a:ext cx="6949440" cy="15103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La Colonia fue una etapa compleja</a:t>
          </a:r>
          <a:r>
            <a:rPr lang="es-EC" sz="2700" kern="1200"/>
            <a:t>, no estática. </a:t>
          </a:r>
          <a:endParaRPr lang="en-US" sz="2700" kern="1200"/>
        </a:p>
      </dsp:txBody>
      <dsp:txXfrm>
        <a:off x="73731" y="623694"/>
        <a:ext cx="6801978" cy="1362934"/>
      </dsp:txXfrm>
    </dsp:sp>
    <dsp:sp modelId="{1E6B61AA-0E8E-4005-A8B1-9F5D86112268}">
      <dsp:nvSpPr>
        <dsp:cNvPr id="0" name=""/>
        <dsp:cNvSpPr/>
      </dsp:nvSpPr>
      <dsp:spPr>
        <a:xfrm>
          <a:off x="0" y="2138120"/>
          <a:ext cx="6949440" cy="1510396"/>
        </a:xfrm>
        <a:prstGeom prst="roundRect">
          <a:avLst/>
        </a:prstGeom>
        <a:solidFill>
          <a:schemeClr val="accent2">
            <a:hueOff val="-520665"/>
            <a:satOff val="-10816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Hubo explotación, pero también resiliencia cultural de los pueblos originarios</a:t>
          </a:r>
          <a:r>
            <a:rPr lang="es-EC" sz="2700" kern="1200"/>
            <a:t>.</a:t>
          </a:r>
          <a:endParaRPr lang="en-US" sz="2700" kern="1200"/>
        </a:p>
      </dsp:txBody>
      <dsp:txXfrm>
        <a:off x="73731" y="2211851"/>
        <a:ext cx="6801978" cy="1362934"/>
      </dsp:txXfrm>
    </dsp:sp>
    <dsp:sp modelId="{BA9236DA-D0F3-4032-87CF-D895F4DF665A}">
      <dsp:nvSpPr>
        <dsp:cNvPr id="0" name=""/>
        <dsp:cNvSpPr/>
      </dsp:nvSpPr>
      <dsp:spPr>
        <a:xfrm>
          <a:off x="0" y="3726277"/>
          <a:ext cx="6949440" cy="1510396"/>
        </a:xfrm>
        <a:prstGeom prst="roundRect">
          <a:avLst/>
        </a:prstGeom>
        <a:solidFill>
          <a:schemeClr val="accent2">
            <a:hueOff val="-1041329"/>
            <a:satOff val="-21631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Comprender la Colonia exige verla desde diferentes perspectivas, especialmente </a:t>
          </a:r>
          <a:r>
            <a:rPr lang="es-EC" sz="2700" kern="1200"/>
            <a:t>desde la de los sometidos. </a:t>
          </a:r>
          <a:endParaRPr lang="en-US" sz="2700" kern="1200"/>
        </a:p>
      </dsp:txBody>
      <dsp:txXfrm>
        <a:off x="73731" y="3800008"/>
        <a:ext cx="6801978" cy="1362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6/15/2025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6/15/2025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6/15/2025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007" y="603501"/>
            <a:ext cx="4361693" cy="1527049"/>
          </a:xfrm>
        </p:spPr>
        <p:txBody>
          <a:bodyPr anchor="b">
            <a:normAutofit/>
          </a:bodyPr>
          <a:lstStyle/>
          <a:p>
            <a:r>
              <a:t>La Época Colonial</a:t>
            </a:r>
          </a:p>
        </p:txBody>
      </p:sp>
      <p:pic>
        <p:nvPicPr>
          <p:cNvPr id="2050" name="Picture 2" descr="Época colonial: qué fue y qué continentes afectó">
            <a:extLst>
              <a:ext uri="{FF2B5EF4-FFF2-40B4-BE49-F238E27FC236}">
                <a16:creationId xmlns:a16="http://schemas.microsoft.com/office/drawing/2014/main" id="{C8597C82-3B2C-C11D-C9A1-AFDF5A6D4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3" r="29481"/>
          <a:stretch>
            <a:fillRect/>
          </a:stretch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3007" y="2212846"/>
            <a:ext cx="4361693" cy="4096514"/>
          </a:xfrm>
        </p:spPr>
        <p:txBody>
          <a:bodyPr>
            <a:normAutofit/>
          </a:bodyPr>
          <a:lstStyle/>
          <a:p>
            <a:endParaRPr lang="es-ES" sz="1700" dirty="0"/>
          </a:p>
          <a:p>
            <a:r>
              <a:rPr lang="es-ES" sz="1700" dirty="0"/>
              <a:t>Duró casi tres siglos: desde el siglo XVI hasta principios del XIX.</a:t>
            </a:r>
          </a:p>
          <a:p>
            <a:r>
              <a:rPr lang="es-ES" sz="1700" dirty="0"/>
              <a:t>No fue un periodo estático; hubo transformaciones profundas.</a:t>
            </a:r>
          </a:p>
          <a:p>
            <a:r>
              <a:rPr lang="es-ES" sz="1700" dirty="0"/>
              <a:t>Se divide en tres etapas: implantación, auge y redefinición del orden colonial.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anchor="b">
            <a:normAutofit/>
          </a:bodyPr>
          <a:lstStyle/>
          <a:p>
            <a:r>
              <a:t>Organización Social en la Colonia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7" y="2212848"/>
            <a:ext cx="6035041" cy="4096512"/>
          </a:xfrm>
        </p:spPr>
        <p:txBody>
          <a:bodyPr>
            <a:normAutofit/>
          </a:bodyPr>
          <a:lstStyle/>
          <a:p>
            <a:endParaRPr lang="es-ES" sz="1800" dirty="0"/>
          </a:p>
          <a:p>
            <a:r>
              <a:rPr lang="es-ES" sz="1800" dirty="0"/>
              <a:t>Sociedad jerárquica de castas: peninsulares, criollos, mestizos, indígenas y africanos.</a:t>
            </a:r>
          </a:p>
          <a:p>
            <a:r>
              <a:rPr lang="es-ES" sz="1800" dirty="0"/>
              <a:t>Desigualdad estructural basada en raza y origen.</a:t>
            </a:r>
          </a:p>
          <a:p>
            <a:r>
              <a:rPr lang="es-ES" sz="1800" dirty="0"/>
              <a:t>Indígenas y esclavizados tenían funciones subordinadas y eran explotados.</a:t>
            </a:r>
          </a:p>
        </p:txBody>
      </p:sp>
      <p:pic>
        <p:nvPicPr>
          <p:cNvPr id="3076" name="Picture 4" descr="SciELO Brazil - Colonialidad del poder y biopolítica etnoracial: Virreinato  de Nueva Granada en el contexto de las Reformas Borbónicas Colonialidad del  poder y biopolítica etnoracial: Virreinato de Nueva Granada en el">
            <a:extLst>
              <a:ext uri="{FF2B5EF4-FFF2-40B4-BE49-F238E27FC236}">
                <a16:creationId xmlns:a16="http://schemas.microsoft.com/office/drawing/2014/main" id="{8803983E-D013-3595-A5D0-233079F20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r="6427"/>
          <a:stretch>
            <a:fillRect/>
          </a:stretch>
        </p:blipFill>
        <p:spPr bwMode="auto">
          <a:xfrm>
            <a:off x="7345680" y="10"/>
            <a:ext cx="48463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riollos, mestizos, mulatos o saltapatrás: cómo surgió la división de castas  durante el dominio español en América - BBC News Mundo">
            <a:extLst>
              <a:ext uri="{FF2B5EF4-FFF2-40B4-BE49-F238E27FC236}">
                <a16:creationId xmlns:a16="http://schemas.microsoft.com/office/drawing/2014/main" id="{F4A83730-20C0-0FF1-3999-FE069B055B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t>Economía Colonial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7" y="2212848"/>
            <a:ext cx="4361687" cy="4096512"/>
          </a:xfrm>
        </p:spPr>
        <p:txBody>
          <a:bodyPr>
            <a:normAutofit/>
          </a:bodyPr>
          <a:lstStyle/>
          <a:p>
            <a:endParaRPr lang="es-ES" sz="1800"/>
          </a:p>
          <a:p>
            <a:r>
              <a:rPr lang="es-ES" sz="1800"/>
              <a:t>Basada en la minería, agricultura y producción textil.</a:t>
            </a:r>
          </a:p>
          <a:p>
            <a:r>
              <a:rPr lang="es-ES" sz="1800"/>
              <a:t>Trabajo forzado mediante encomiendas y mita.</a:t>
            </a:r>
          </a:p>
          <a:p>
            <a:r>
              <a:rPr lang="es-ES" sz="1800"/>
              <a:t>Sistema heterogéneo de mecanismos de explotación. </a:t>
            </a:r>
          </a:p>
          <a:p>
            <a:r>
              <a:rPr lang="es-ES" sz="1800"/>
              <a:t>Monopolio comercial controlado por la Corona española.</a:t>
            </a:r>
          </a:p>
        </p:txBody>
      </p:sp>
      <p:pic>
        <p:nvPicPr>
          <p:cNvPr id="4098" name="Picture 2" descr="La Encomienda">
            <a:extLst>
              <a:ext uri="{FF2B5EF4-FFF2-40B4-BE49-F238E27FC236}">
                <a16:creationId xmlns:a16="http://schemas.microsoft.com/office/drawing/2014/main" id="{B77FFF31-AC0B-215E-7909-C915A6B17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 r="21687" b="-1"/>
          <a:stretch>
            <a:fillRect/>
          </a:stretch>
        </p:blipFill>
        <p:spPr bwMode="auto">
          <a:xfrm>
            <a:off x="5818632" y="-1"/>
            <a:ext cx="63733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007" y="603501"/>
            <a:ext cx="4361693" cy="1527049"/>
          </a:xfrm>
        </p:spPr>
        <p:txBody>
          <a:bodyPr anchor="b">
            <a:normAutofit/>
          </a:bodyPr>
          <a:lstStyle/>
          <a:p>
            <a:r>
              <a:rPr lang="es-ES" sz="3300"/>
              <a:t>Organización Política en la Colonia</a:t>
            </a:r>
          </a:p>
        </p:txBody>
      </p:sp>
      <p:pic>
        <p:nvPicPr>
          <p:cNvPr id="5122" name="Picture 2" descr="Bartolomé de las Casas - Wikipedia, la enciclopedia libre">
            <a:extLst>
              <a:ext uri="{FF2B5EF4-FFF2-40B4-BE49-F238E27FC236}">
                <a16:creationId xmlns:a16="http://schemas.microsoft.com/office/drawing/2014/main" id="{759210ED-C1E4-7017-AADB-FA8DDCED5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643"/>
          <a:stretch>
            <a:fillRect/>
          </a:stretch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3007" y="2212846"/>
            <a:ext cx="4361693" cy="40965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s-ES" sz="1500"/>
          </a:p>
          <a:p>
            <a:pPr>
              <a:lnSpc>
                <a:spcPct val="110000"/>
              </a:lnSpc>
            </a:pPr>
            <a:r>
              <a:rPr lang="es-ES" sz="1500"/>
              <a:t>Autoridad centralizada en el Rey de España.</a:t>
            </a:r>
          </a:p>
          <a:p>
            <a:pPr>
              <a:lnSpc>
                <a:spcPct val="110000"/>
              </a:lnSpc>
            </a:pPr>
            <a:r>
              <a:rPr lang="es-ES" sz="1500"/>
              <a:t>División de la América española: virreinatos, gobernaciones, capitanías generales, audiencias, cabildos, provincias. </a:t>
            </a:r>
          </a:p>
          <a:p>
            <a:pPr>
              <a:lnSpc>
                <a:spcPct val="110000"/>
              </a:lnSpc>
            </a:pPr>
            <a:r>
              <a:rPr lang="es-ES" sz="1500"/>
              <a:t>Leyes Nuevas de 1542: intento de proteger a los indígenas (impulsadas por Las Casas y aprobadas por Carlos V).</a:t>
            </a:r>
          </a:p>
          <a:p>
            <a:pPr>
              <a:lnSpc>
                <a:spcPct val="110000"/>
              </a:lnSpc>
            </a:pPr>
            <a:r>
              <a:rPr lang="es-ES" sz="1500"/>
              <a:t>Declaración de los nativos como “libres”, pero vasallos coloniales. Prohibición de la encomienda.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03504"/>
            <a:ext cx="3553412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Fin del sistema colonial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212848"/>
            <a:ext cx="3553412" cy="4122420"/>
          </a:xfrm>
        </p:spPr>
        <p:txBody>
          <a:bodyPr>
            <a:normAutofit/>
          </a:bodyPr>
          <a:lstStyle/>
          <a:p>
            <a:endParaRPr lang="es-ES" sz="1700"/>
          </a:p>
          <a:p>
            <a:r>
              <a:rPr lang="es-ES" sz="1700"/>
              <a:t>Todo el siglo XIX</a:t>
            </a:r>
          </a:p>
          <a:p>
            <a:r>
              <a:rPr lang="es-ES" sz="1700"/>
              <a:t>Crisis múltiple: económica, política y social.</a:t>
            </a:r>
          </a:p>
          <a:p>
            <a:r>
              <a:rPr lang="es-ES" sz="1700"/>
              <a:t>Influido por ideas revolucionarias y conflictos internacionales.</a:t>
            </a:r>
          </a:p>
          <a:p>
            <a:r>
              <a:rPr lang="es-ES" sz="1700"/>
              <a:t>El descontento criollo y la resistencia popular (incluida la indígena) fueron claves en el camino hacia la Independencia.</a:t>
            </a:r>
          </a:p>
        </p:txBody>
      </p:sp>
      <p:pic>
        <p:nvPicPr>
          <p:cNvPr id="8194" name="Picture 2" descr="Comercio colonial: qué fue, consecuencias y características">
            <a:extLst>
              <a:ext uri="{FF2B5EF4-FFF2-40B4-BE49-F238E27FC236}">
                <a16:creationId xmlns:a16="http://schemas.microsoft.com/office/drawing/2014/main" id="{3A56684E-5F2B-5D63-58D7-16BA03D0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2" r="12017" b="-1"/>
          <a:stretch>
            <a:fillRect/>
          </a:stretch>
        </p:blipFill>
        <p:spPr bwMode="auto">
          <a:xfrm>
            <a:off x="4752550" y="10"/>
            <a:ext cx="74394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en-US" sz="3700"/>
              <a:t>Conclusiones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D3F406-DCD1-D412-83AA-A9DB6B1A45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270</Words>
  <Application>Microsoft Office PowerPoint</Application>
  <PresentationFormat>Panorámica</PresentationFormat>
  <Paragraphs>32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Neue Haas Grotesk Text Pro</vt:lpstr>
      <vt:lpstr>VanillaVTI</vt:lpstr>
      <vt:lpstr>La Época Colonial</vt:lpstr>
      <vt:lpstr>Organización Social en la Colonia</vt:lpstr>
      <vt:lpstr>Economía Colonial</vt:lpstr>
      <vt:lpstr>Organización Política en la Colonia</vt:lpstr>
      <vt:lpstr>Fin del sistema colonial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Iván Menes</dc:creator>
  <cp:lastModifiedBy>Iván Menes</cp:lastModifiedBy>
  <cp:revision>99</cp:revision>
  <dcterms:created xsi:type="dcterms:W3CDTF">2025-04-22T04:01:35Z</dcterms:created>
  <dcterms:modified xsi:type="dcterms:W3CDTF">2025-06-16T04:54:52Z</dcterms:modified>
</cp:coreProperties>
</file>