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17"/>
  </p:notesMasterIdLst>
  <p:sldIdLst>
    <p:sldId id="380" r:id="rId2"/>
    <p:sldId id="381" r:id="rId3"/>
    <p:sldId id="382" r:id="rId4"/>
    <p:sldId id="383" r:id="rId5"/>
    <p:sldId id="384" r:id="rId6"/>
    <p:sldId id="385" r:id="rId7"/>
    <p:sldId id="395" r:id="rId8"/>
    <p:sldId id="386" r:id="rId9"/>
    <p:sldId id="387" r:id="rId10"/>
    <p:sldId id="388" r:id="rId11"/>
    <p:sldId id="389" r:id="rId12"/>
    <p:sldId id="390" r:id="rId13"/>
    <p:sldId id="391" r:id="rId14"/>
    <p:sldId id="393" r:id="rId15"/>
    <p:sldId id="394" r:id="rId16"/>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3C0209-AD60-4F7E-95E0-B344FE2E97C7}" type="datetimeFigureOut">
              <a:rPr lang="es-EC" smtClean="0"/>
              <a:t>22/1/2023</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DE2131-33D2-4C8C-8188-F68B8826AD5D}" type="slidenum">
              <a:rPr lang="es-EC" smtClean="0"/>
              <a:t>‹Nº›</a:t>
            </a:fld>
            <a:endParaRPr lang="es-EC"/>
          </a:p>
        </p:txBody>
      </p:sp>
    </p:spTree>
    <p:extLst>
      <p:ext uri="{BB962C8B-B14F-4D97-AF65-F5344CB8AC3E}">
        <p14:creationId xmlns:p14="http://schemas.microsoft.com/office/powerpoint/2010/main" val="221423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4B987A1-FE04-47BA-82C5-68B352BDF6F3}" type="datetime1">
              <a:rPr lang="es-EC" smtClean="0"/>
              <a:t>22/1/2023</a:t>
            </a:fld>
            <a:endParaRPr lang="es-EC"/>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s-EC"/>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67062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F1234B-88E0-4581-9680-361E78937AD6}" type="datetime1">
              <a:rPr lang="es-EC" smtClean="0"/>
              <a:t>22/1/2023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287735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353BED2-5FE6-4972-B302-2D8619686F07}" type="datetime1">
              <a:rPr lang="es-EC" smtClean="0"/>
              <a:t>22/1/2023</a:t>
            </a:fld>
            <a:endParaRPr lang="es-EC"/>
          </a:p>
        </p:txBody>
      </p:sp>
      <p:sp>
        <p:nvSpPr>
          <p:cNvPr id="5" name="Footer Placeholder 4"/>
          <p:cNvSpPr>
            <a:spLocks noGrp="1"/>
          </p:cNvSpPr>
          <p:nvPr>
            <p:ph type="ftr" sz="quarter" idx="11"/>
          </p:nvPr>
        </p:nvSpPr>
        <p:spPr>
          <a:xfrm>
            <a:off x="774923" y="5951811"/>
            <a:ext cx="7896279" cy="365125"/>
          </a:xfrm>
        </p:spPr>
        <p:txBody>
          <a:bodyPr/>
          <a:lstStyle/>
          <a:p>
            <a:endParaRPr lang="es-EC"/>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401992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962C2C4-5F02-4667-B8DF-C99D8FA18AC8}" type="datetime1">
              <a:rPr lang="es-EC" smtClean="0"/>
              <a:t>22/1/2023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a:xfrm>
            <a:off x="10558300" y="5956137"/>
            <a:ext cx="1052508" cy="365125"/>
          </a:xfrm>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029829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AF8F51E-22ED-49F6-9EF4-A45446D118A4}" type="datetime1">
              <a:rPr lang="es-EC" smtClean="0"/>
              <a:t>22/1/2023</a:t>
            </a:fld>
            <a:endParaRPr lang="es-EC"/>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s-EC"/>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309048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67C96A0-8B90-4461-B3A9-6CA3EB47E171}" type="datetime1">
              <a:rPr lang="es-EC" smtClean="0"/>
              <a:t>22/1/2023</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313242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ABF3EBF-DEFC-4AA5-8CAD-06E0D884478A}" type="datetime1">
              <a:rPr lang="es-EC" smtClean="0"/>
              <a:t>22/1/2023</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35150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6333025-FF83-455B-B69B-38862C6167A8}" type="datetime1">
              <a:rPr lang="es-EC" smtClean="0"/>
              <a:t>22/1/2023</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11D76B93-FD95-48A9-B710-2DE92ADF6007}" type="slidenum">
              <a:rPr lang="es-EC" smtClean="0"/>
              <a:t>‹Nº›</a:t>
            </a:fld>
            <a:endParaRPr lang="es-EC"/>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423142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2413D-036C-42BF-A023-44F6F0F515B8}" type="datetime1">
              <a:rPr lang="es-EC" smtClean="0"/>
              <a:t>22/1/2023</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9447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6E41D27-6179-4247-8589-0D4734CF229F}" type="datetime1">
              <a:rPr lang="es-EC" smtClean="0"/>
              <a:t>22/1/2023</a:t>
            </a:fld>
            <a:endParaRPr lang="es-EC"/>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s-EC"/>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250116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D8928BF-3C35-4831-BA0E-C8A6C045277A}" type="datetime1">
              <a:rPr lang="es-EC" smtClean="0"/>
              <a:t>22/1/2023</a:t>
            </a:fld>
            <a:endParaRPr lang="es-EC"/>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5120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A501FA8-15AC-4BD6-A467-F0F8FBECC0B1}" type="datetime1">
              <a:rPr lang="es-EC" smtClean="0"/>
              <a:t>22/1/2023</a:t>
            </a:fld>
            <a:endParaRPr lang="es-EC"/>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s-EC"/>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1D76B93-FD95-48A9-B710-2DE92ADF6007}" type="slidenum">
              <a:rPr lang="es-EC" smtClean="0"/>
              <a:t>‹Nº›</a:t>
            </a:fld>
            <a:endParaRPr lang="es-EC"/>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98820358"/>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94156" y="574968"/>
            <a:ext cx="4431021"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ACCIDENTABILIDAD</a:t>
            </a:r>
            <a:endParaRPr kumimoji="0" lang="es-EC" sz="18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sp>
        <p:nvSpPr>
          <p:cNvPr id="3" name="Rectángulo 2"/>
          <p:cNvSpPr/>
          <p:nvPr/>
        </p:nvSpPr>
        <p:spPr>
          <a:xfrm>
            <a:off x="603682" y="1297064"/>
            <a:ext cx="10845635" cy="5518434"/>
          </a:xfrm>
          <a:prstGeom prst="rect">
            <a:avLst/>
          </a:prstGeom>
        </p:spPr>
        <p:txBody>
          <a:bodyPr wrap="square">
            <a:spAutoFit/>
          </a:bodyPr>
          <a:lstStyle/>
          <a:p>
            <a:pPr lvl="0" algn="just">
              <a:lnSpc>
                <a:spcPct val="90000"/>
              </a:lnSpc>
              <a:spcBef>
                <a:spcPts val="1000"/>
              </a:spcBef>
            </a:pPr>
            <a:r>
              <a:rPr lang="es-EC" sz="2800" b="1" dirty="0" err="1">
                <a:solidFill>
                  <a:prstClr val="black"/>
                </a:solidFill>
                <a:latin typeface="Times New Roman" panose="02020603050405020304" pitchFamily="18" charset="0"/>
                <a:cs typeface="Times New Roman" panose="02020603050405020304" pitchFamily="18" charset="0"/>
              </a:rPr>
              <a:t>Generalidadades</a:t>
            </a:r>
            <a:r>
              <a:rPr lang="es-EC" sz="2800" b="1" dirty="0">
                <a:solidFill>
                  <a:prstClr val="black"/>
                </a:solidFill>
                <a:latin typeface="Times New Roman" panose="02020603050405020304" pitchFamily="18" charset="0"/>
                <a:cs typeface="Times New Roman" panose="02020603050405020304" pitchFamily="18" charset="0"/>
              </a:rPr>
              <a:t>:</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Las dos consecuencias principales del problema del tránsito lo constituyen la accidentabilidad y el congestionamiento. Y el primero es de orden vital y por eso de gran importancia, ya que significa grandes bajas entre la población, por el resultado en muertos y heridos, además de la pérdida económica.</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Actualmente, el problema de la seguridad vial es un tema de atención prioritaria por parte de los gobiernos, principalmente por tres tipos de razones: humanitarias, de salud pública y económicas.</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Los accidentes de tránsito en calles y carreteras, según datos de la OMS, ocasionan en todo el mundo alrededor de un millón de muertes por año y 20 millones de personas lesionadas, para una población de 6 millones de habitantes.</a:t>
            </a:r>
          </a:p>
        </p:txBody>
      </p:sp>
    </p:spTree>
    <p:extLst>
      <p:ext uri="{BB962C8B-B14F-4D97-AF65-F5344CB8AC3E}">
        <p14:creationId xmlns:p14="http://schemas.microsoft.com/office/powerpoint/2010/main" val="1675985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511945" y="979008"/>
            <a:ext cx="10990555" cy="3539430"/>
          </a:xfrm>
          <a:prstGeom prst="rect">
            <a:avLst/>
          </a:prstGeom>
          <a:noFill/>
        </p:spPr>
        <p:txBody>
          <a:bodyPr wrap="square">
            <a:spAutoFit/>
          </a:bodyPr>
          <a:lstStyle/>
          <a:p>
            <a:pPr algn="just"/>
            <a:r>
              <a:rPr lang="es-EC" sz="2800" dirty="0"/>
              <a:t>Algunos estudios realizados desde los años setenta han descubierto que en ocasiones, si no se forma e informa adecuadamente, las mejoras tecnológicas en los coches (siempre recomendables), pueden hacer que algunos conductores sean más proclives a los siniestros, porque al tener más sensación de seguridad, “compensan” las ventajas del sistema, con una tendencia a circular de una manera más arriesgada, fenómeno que ha sido muy bien descrito y estudiado, habiéndose acuñado en el mundo científico como “</a:t>
            </a:r>
            <a:r>
              <a:rPr lang="es-EC" sz="2800" b="1" dirty="0"/>
              <a:t>la teoría del riesgo constante</a:t>
            </a:r>
            <a:r>
              <a:rPr lang="es-EC" sz="2800" dirty="0"/>
              <a:t>”</a:t>
            </a:r>
          </a:p>
        </p:txBody>
      </p:sp>
    </p:spTree>
    <p:extLst>
      <p:ext uri="{BB962C8B-B14F-4D97-AF65-F5344CB8AC3E}">
        <p14:creationId xmlns:p14="http://schemas.microsoft.com/office/powerpoint/2010/main" val="135985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511945" y="979008"/>
            <a:ext cx="10990555" cy="3539430"/>
          </a:xfrm>
          <a:prstGeom prst="rect">
            <a:avLst/>
          </a:prstGeom>
          <a:noFill/>
        </p:spPr>
        <p:txBody>
          <a:bodyPr wrap="square">
            <a:spAutoFit/>
          </a:bodyPr>
          <a:lstStyle/>
          <a:p>
            <a:pPr algn="just"/>
            <a:r>
              <a:rPr lang="es-EC" sz="2800" dirty="0"/>
              <a:t>La aparición de nuevos desarrollos tecnológicos, necesariamente tendrán que prever el impacto en todo el entorno social, además del impacto directo sobre el conductor o el peatón. Por ejemplo, la masiva extensión de vehículos eléctricos en un corto periodo de tiempo podría llegar a significar un grave problema para la seguridad si no se reeduca a la población, ya que una de las claves que tiene el peatón para descubrir la presencia de un coche es el sonido, que en este caso quedaría sensiblemente disminuido. </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980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494189" y="582067"/>
            <a:ext cx="10990555" cy="6124754"/>
          </a:xfrm>
          <a:prstGeom prst="rect">
            <a:avLst/>
          </a:prstGeom>
          <a:noFill/>
        </p:spPr>
        <p:txBody>
          <a:bodyPr wrap="square">
            <a:spAutoFit/>
          </a:bodyPr>
          <a:lstStyle/>
          <a:p>
            <a:pPr algn="just"/>
            <a:r>
              <a:rPr lang="es-EC" sz="2800" b="1" dirty="0">
                <a:latin typeface="Times New Roman" panose="02020603050405020304" pitchFamily="18" charset="0"/>
                <a:cs typeface="Times New Roman" panose="02020603050405020304" pitchFamily="18" charset="0"/>
              </a:rPr>
              <a:t>Factor Infraestructura:</a:t>
            </a:r>
          </a:p>
          <a:p>
            <a:pPr algn="just"/>
            <a:r>
              <a:rPr lang="es-EC" sz="2800" dirty="0"/>
              <a:t>Dentro de los elementos que intervienen en los siniestros de circulación, la infraestructura presenta distintas características estables:</a:t>
            </a:r>
          </a:p>
          <a:p>
            <a:pPr algn="just"/>
            <a:endParaRPr lang="es-EC" sz="2800" dirty="0"/>
          </a:p>
          <a:p>
            <a:pPr algn="just"/>
            <a:r>
              <a:rPr lang="es-EC" sz="2800" dirty="0"/>
              <a:t>- </a:t>
            </a:r>
            <a:r>
              <a:rPr lang="es-EC" sz="2800" b="1" dirty="0"/>
              <a:t>La vía</a:t>
            </a:r>
            <a:r>
              <a:rPr lang="es-EC" sz="2800" dirty="0"/>
              <a:t>: incluyendo su planteamiento y construcción: trazado, pavimentación, anchura, resistencia al deslizamiento, número de carriles, la pendiente, el peralte, sección tipo, así como su explotación, mantenimiento y rehabilitación.</a:t>
            </a:r>
          </a:p>
          <a:p>
            <a:pPr algn="just"/>
            <a:r>
              <a:rPr lang="es-EC" sz="2800" dirty="0"/>
              <a:t>- </a:t>
            </a:r>
            <a:r>
              <a:rPr lang="es-EC" sz="2800" b="1" dirty="0"/>
              <a:t>Entorno de la vía</a:t>
            </a:r>
            <a:r>
              <a:rPr lang="es-EC" sz="2800" dirty="0"/>
              <a:t>: elementos y objetos que deben considerarse componentes de la vía por su influencia en la conducción, incluyendo desde la localización de señales, bolardos, barreras protectoras, la señalización y otros objetos del mobiliario urbano, hasta el problema que plantea el diseño correcto de la señalización desde su aspecto perceptivo, tipos de letra, tamaños, situación, visibilidad e iluminación de estas, </a:t>
            </a:r>
            <a:r>
              <a:rPr lang="es-EC" sz="2800" dirty="0" err="1"/>
              <a:t>etc</a:t>
            </a:r>
            <a:endParaRPr lang="es-EC" sz="2800" dirty="0"/>
          </a:p>
        </p:txBody>
      </p:sp>
    </p:spTree>
    <p:extLst>
      <p:ext uri="{BB962C8B-B14F-4D97-AF65-F5344CB8AC3E}">
        <p14:creationId xmlns:p14="http://schemas.microsoft.com/office/powerpoint/2010/main" val="1088391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511945" y="748188"/>
            <a:ext cx="10990555" cy="5262979"/>
          </a:xfrm>
          <a:prstGeom prst="rect">
            <a:avLst/>
          </a:prstGeom>
          <a:noFill/>
        </p:spPr>
        <p:txBody>
          <a:bodyPr wrap="square">
            <a:spAutoFit/>
          </a:bodyPr>
          <a:lstStyle/>
          <a:p>
            <a:pPr algn="just"/>
            <a:r>
              <a:rPr lang="es-EC" sz="2800" dirty="0"/>
              <a:t>Existiría, por otra parte, todo un conjunto de elementos "cambiantes" que modulan e influyen en la conducción de forma más, imprevisible, intemporal o incidental como son:</a:t>
            </a:r>
          </a:p>
          <a:p>
            <a:pPr algn="just"/>
            <a:endParaRPr lang="es-EC" sz="2800" dirty="0"/>
          </a:p>
          <a:p>
            <a:pPr algn="just"/>
            <a:r>
              <a:rPr lang="es-EC" sz="2800" dirty="0"/>
              <a:t> - </a:t>
            </a:r>
            <a:r>
              <a:rPr lang="es-EC" sz="2800" b="1" dirty="0"/>
              <a:t>La climatología e incidencias u obstrucciones temporales</a:t>
            </a:r>
            <a:r>
              <a:rPr lang="es-EC" sz="2800" dirty="0"/>
              <a:t>: oscuridad, niebla, lluvia, nieve o hielo, obras en la vía, cruce de animales, otros vehículos y peatones, atascos, retenciones, etc.</a:t>
            </a:r>
          </a:p>
          <a:p>
            <a:pPr algn="just"/>
            <a:endParaRPr lang="es-EC" sz="2800" dirty="0"/>
          </a:p>
          <a:p>
            <a:pPr algn="just"/>
            <a:r>
              <a:rPr lang="es-EC" sz="2800" dirty="0"/>
              <a:t>- </a:t>
            </a:r>
            <a:r>
              <a:rPr lang="es-EC" sz="2800" b="1" dirty="0"/>
              <a:t>Las medidas de control de tráfico y vigilancia policial</a:t>
            </a:r>
            <a:r>
              <a:rPr lang="es-EC" sz="2800" dirty="0"/>
              <a:t>: que incluye el control y gestión temporal de las señales luminosas, pasos para peatones y rotondas, controles policiales de las infracciones del conductor, cámaras de control de tráfico, etc.</a:t>
            </a:r>
          </a:p>
        </p:txBody>
      </p:sp>
    </p:spTree>
    <p:extLst>
      <p:ext uri="{BB962C8B-B14F-4D97-AF65-F5344CB8AC3E}">
        <p14:creationId xmlns:p14="http://schemas.microsoft.com/office/powerpoint/2010/main" val="2157862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511945" y="748188"/>
            <a:ext cx="10990555" cy="5262979"/>
          </a:xfrm>
          <a:prstGeom prst="rect">
            <a:avLst/>
          </a:prstGeom>
          <a:noFill/>
        </p:spPr>
        <p:txBody>
          <a:bodyPr wrap="square">
            <a:spAutoFit/>
          </a:bodyPr>
          <a:lstStyle/>
          <a:p>
            <a:pPr algn="just"/>
            <a:r>
              <a:rPr lang="es-EC" sz="2800" b="1" dirty="0"/>
              <a:t>Estudios de accidentes:</a:t>
            </a:r>
          </a:p>
          <a:p>
            <a:pPr algn="just"/>
            <a:endParaRPr lang="es-EC" sz="2800" dirty="0"/>
          </a:p>
          <a:p>
            <a:pPr algn="just"/>
            <a:r>
              <a:rPr lang="es-EC" sz="2800" dirty="0"/>
              <a:t>Siguiendo los pasos lógicos en el estudio de este problema, se ha encontrado conveniente determinar tres importantes datos a saber:</a:t>
            </a:r>
          </a:p>
          <a:p>
            <a:pPr marL="457200" indent="-457200" algn="just">
              <a:buFontTx/>
              <a:buChar char="-"/>
            </a:pPr>
            <a:r>
              <a:rPr lang="es-EC" sz="2800" dirty="0"/>
              <a:t>Causa aparente de los accidentes.</a:t>
            </a:r>
          </a:p>
          <a:p>
            <a:pPr marL="457200" indent="-457200" algn="just">
              <a:buFontTx/>
              <a:buChar char="-"/>
            </a:pPr>
            <a:r>
              <a:rPr lang="es-EC" sz="2800" dirty="0"/>
              <a:t>Falla operacional</a:t>
            </a:r>
          </a:p>
          <a:p>
            <a:pPr marL="457200" indent="-457200" algn="just">
              <a:buFontTx/>
              <a:buChar char="-"/>
            </a:pPr>
            <a:r>
              <a:rPr lang="es-EC" sz="2800" dirty="0"/>
              <a:t>Magnitud del problema</a:t>
            </a:r>
          </a:p>
          <a:p>
            <a:pPr algn="just"/>
            <a:endParaRPr lang="es-EC" sz="2800" dirty="0"/>
          </a:p>
          <a:p>
            <a:pPr algn="just"/>
            <a:r>
              <a:rPr lang="es-EC" sz="2800" dirty="0"/>
              <a:t>Será necesario encontrar o determinar ciertas relaciones que permitan conocer el cuadro completo en el aspecto de accidentes. Es necesario relacionar los accidentes con las causas aparentes y reales, los tipos de accidentes, la frecuencia, la ubicación, etc.</a:t>
            </a:r>
          </a:p>
        </p:txBody>
      </p:sp>
    </p:spTree>
    <p:extLst>
      <p:ext uri="{BB962C8B-B14F-4D97-AF65-F5344CB8AC3E}">
        <p14:creationId xmlns:p14="http://schemas.microsoft.com/office/powerpoint/2010/main" val="3745477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511945" y="748188"/>
            <a:ext cx="10990555" cy="5693866"/>
          </a:xfrm>
          <a:prstGeom prst="rect">
            <a:avLst/>
          </a:prstGeom>
          <a:noFill/>
        </p:spPr>
        <p:txBody>
          <a:bodyPr wrap="square">
            <a:spAutoFit/>
          </a:bodyPr>
          <a:lstStyle/>
          <a:p>
            <a:pPr algn="just"/>
            <a:r>
              <a:rPr lang="es-EC" sz="2800" dirty="0"/>
              <a:t>Del uso correcto de los datos recopilados, o sea de la estadística, se destacan los datos ya anunciados y que serán auxiliar insustituible en la labor preventiva.</a:t>
            </a:r>
          </a:p>
          <a:p>
            <a:pPr algn="just"/>
            <a:endParaRPr lang="es-EC" sz="2800" dirty="0"/>
          </a:p>
          <a:p>
            <a:pPr algn="just"/>
            <a:r>
              <a:rPr lang="es-EC" sz="2800" dirty="0"/>
              <a:t>De manera general, se puede considerar un “accidente” como un suceso eventual que altera el orden regular de las cosas. En términos de Derecho se consideran como aquellos acontecimientos fortuitos que ocasionan daños.</a:t>
            </a:r>
          </a:p>
          <a:p>
            <a:pPr algn="just"/>
            <a:endParaRPr lang="es-EC" sz="2800" dirty="0"/>
          </a:p>
          <a:p>
            <a:pPr algn="just"/>
            <a:r>
              <a:rPr lang="es-EC" sz="2800" dirty="0"/>
              <a:t>Desde otra perspectiva más cercana a la salud pública, la Organización Mundial de la Salud (OMS) lo define de forma genérica como una transferencia anormal no controlada de energía que tiene como consecuencia la ocurrencia de lesiones o muertes</a:t>
            </a:r>
          </a:p>
        </p:txBody>
      </p:sp>
    </p:spTree>
    <p:extLst>
      <p:ext uri="{BB962C8B-B14F-4D97-AF65-F5344CB8AC3E}">
        <p14:creationId xmlns:p14="http://schemas.microsoft.com/office/powerpoint/2010/main" val="84078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94156" y="574968"/>
            <a:ext cx="4431021"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ACCIDENTABILIDAD</a:t>
            </a:r>
            <a:endParaRPr kumimoji="0" lang="es-EC" sz="18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sp>
        <p:nvSpPr>
          <p:cNvPr id="3" name="Rectángulo 2"/>
          <p:cNvSpPr/>
          <p:nvPr/>
        </p:nvSpPr>
        <p:spPr>
          <a:xfrm>
            <a:off x="603682" y="1211326"/>
            <a:ext cx="10845635" cy="5130635"/>
          </a:xfrm>
          <a:prstGeom prst="rect">
            <a:avLst/>
          </a:prstGeom>
        </p:spPr>
        <p:txBody>
          <a:bodyPr wrap="square">
            <a:spAutoFit/>
          </a:bodyPr>
          <a:lstStyle/>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La mayoría de las víctimas ocurren en países en desarrollo, y las cifras aumentan en la medida en que su parque automotor crece.</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El 70 al 90% de estos accidentes de tránsito son debidos a errores humanos, no cabe duda de que el mejoramiento del sistema vial y de los vehículos mismo, reduzca la ocurrencia de tales errores.</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Los ingenieros de tránsito, deben de coadyuvar al logro de este objetivo, planeando, estudiando, proyectando, construyendo y administrando cada vez mejores sistemas viales, teniendo como lema la seguridad.</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Uno de los estudios más importantes de la Ingeniería de Tránsito, es el de los accidentes. Las soluciones diversas aplicadas a través del correcto análisis del problema, pueden rendir resultados muy valiosos, salvando muchas vidas y evitando un gran número de lesionados.</a:t>
            </a:r>
          </a:p>
        </p:txBody>
      </p:sp>
    </p:spTree>
    <p:extLst>
      <p:ext uri="{BB962C8B-B14F-4D97-AF65-F5344CB8AC3E}">
        <p14:creationId xmlns:p14="http://schemas.microsoft.com/office/powerpoint/2010/main" val="3587740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03682" y="856220"/>
            <a:ext cx="10845635" cy="5649752"/>
          </a:xfrm>
          <a:prstGeom prst="rect">
            <a:avLst/>
          </a:prstGeom>
        </p:spPr>
        <p:txBody>
          <a:bodyPr wrap="square">
            <a:spAutoFit/>
          </a:bodyPr>
          <a:lstStyle/>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Simultáneamente se introduce un tema novedoso en nuestro medio, que busca la prevención de los accidentes de tránsito desde sus orígenes a través de las denominadas Auditorías de Seguridad Vial ASV, como una estrategia para contribuir a la disminución de los índices de accidentabilidad vial. </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Las ASV han demostrado contribución favorable y efectiva en la disminución de la accidentalidad. Su metodología no se limita simplemente a los aspectos geométricos de la vialidad, ya que va mucho más allá con la verificación de criterios en las diversas fases de los proyectos; desde la planificación misma, las etapas de prediseño y diseño propiamente dicha, la </a:t>
            </a:r>
            <a:r>
              <a:rPr lang="es-EC" sz="2800" dirty="0" err="1">
                <a:solidFill>
                  <a:prstClr val="black"/>
                </a:solidFill>
                <a:latin typeface="Times New Roman" panose="02020603050405020304" pitchFamily="18" charset="0"/>
                <a:cs typeface="Times New Roman" panose="02020603050405020304" pitchFamily="18" charset="0"/>
              </a:rPr>
              <a:t>preconstrucción</a:t>
            </a:r>
            <a:r>
              <a:rPr lang="es-EC" sz="2800" dirty="0">
                <a:solidFill>
                  <a:prstClr val="black"/>
                </a:solidFill>
                <a:latin typeface="Times New Roman" panose="02020603050405020304" pitchFamily="18" charset="0"/>
                <a:cs typeface="Times New Roman" panose="02020603050405020304" pitchFamily="18" charset="0"/>
              </a:rPr>
              <a:t> y construcción, las etapas preoperativas y operativas, y durante la llamada evaluación “</a:t>
            </a:r>
            <a:r>
              <a:rPr lang="es-EC" sz="2800" dirty="0" err="1">
                <a:solidFill>
                  <a:prstClr val="black"/>
                </a:solidFill>
                <a:latin typeface="Times New Roman" panose="02020603050405020304" pitchFamily="18" charset="0"/>
                <a:cs typeface="Times New Roman" panose="02020603050405020304" pitchFamily="18" charset="0"/>
              </a:rPr>
              <a:t>expost</a:t>
            </a:r>
            <a:r>
              <a:rPr lang="es-EC" sz="2800" dirty="0">
                <a:solidFill>
                  <a:prstClr val="black"/>
                </a:solidFill>
                <a:latin typeface="Times New Roman" panose="02020603050405020304" pitchFamily="18" charset="0"/>
                <a:cs typeface="Times New Roman" panose="02020603050405020304" pitchFamily="18" charset="0"/>
              </a:rPr>
              <a:t>”, una vez que se disponga de información suficiente que permita evaluar la efectividad de las medidas.</a:t>
            </a:r>
          </a:p>
        </p:txBody>
      </p:sp>
    </p:spTree>
    <p:extLst>
      <p:ext uri="{BB962C8B-B14F-4D97-AF65-F5344CB8AC3E}">
        <p14:creationId xmlns:p14="http://schemas.microsoft.com/office/powerpoint/2010/main" val="2735935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42CDB24-BDA2-6302-A421-DF865C179DA5}"/>
              </a:ext>
            </a:extLst>
          </p:cNvPr>
          <p:cNvPicPr>
            <a:picLocks noChangeAspect="1"/>
          </p:cNvPicPr>
          <p:nvPr/>
        </p:nvPicPr>
        <p:blipFill>
          <a:blip r:embed="rId2"/>
          <a:stretch>
            <a:fillRect/>
          </a:stretch>
        </p:blipFill>
        <p:spPr>
          <a:xfrm>
            <a:off x="3090862" y="856220"/>
            <a:ext cx="6010275" cy="5610225"/>
          </a:xfrm>
          <a:prstGeom prst="rect">
            <a:avLst/>
          </a:prstGeom>
        </p:spPr>
      </p:pic>
    </p:spTree>
    <p:extLst>
      <p:ext uri="{BB962C8B-B14F-4D97-AF65-F5344CB8AC3E}">
        <p14:creationId xmlns:p14="http://schemas.microsoft.com/office/powerpoint/2010/main" val="687466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692457" y="570636"/>
            <a:ext cx="10990555" cy="6124754"/>
          </a:xfrm>
          <a:prstGeom prst="rect">
            <a:avLst/>
          </a:prstGeom>
          <a:noFill/>
        </p:spPr>
        <p:txBody>
          <a:bodyPr wrap="square">
            <a:spAutoFit/>
          </a:bodyPr>
          <a:lstStyle/>
          <a:p>
            <a:r>
              <a:rPr lang="es-EC" sz="2800" b="1" dirty="0">
                <a:latin typeface="Times New Roman" panose="02020603050405020304" pitchFamily="18" charset="0"/>
                <a:cs typeface="Times New Roman" panose="02020603050405020304" pitchFamily="18" charset="0"/>
              </a:rPr>
              <a:t>Factor Humano:</a:t>
            </a:r>
          </a:p>
          <a:p>
            <a:pPr algn="just"/>
            <a:r>
              <a:rPr lang="es-EC" sz="2800" dirty="0">
                <a:latin typeface="Times New Roman" panose="02020603050405020304" pitchFamily="18" charset="0"/>
                <a:cs typeface="Times New Roman" panose="02020603050405020304" pitchFamily="18" charset="0"/>
              </a:rPr>
              <a:t>Los factores humanos son los que se consideran de mayor responsabilidad en la implicación en siniestros de tráfico, la cual oscila como factor simple, doble o triple, entre el 57% y el 93% de los casos.</a:t>
            </a:r>
          </a:p>
          <a:p>
            <a:pPr algn="just"/>
            <a:endParaRPr lang="es-EC" sz="2800" dirty="0">
              <a:latin typeface="Times New Roman" panose="02020603050405020304" pitchFamily="18" charset="0"/>
              <a:cs typeface="Times New Roman" panose="02020603050405020304" pitchFamily="18" charset="0"/>
            </a:endParaRPr>
          </a:p>
          <a:p>
            <a:pPr algn="just"/>
            <a:r>
              <a:rPr lang="es-EC" sz="2800" dirty="0">
                <a:latin typeface="Times New Roman" panose="02020603050405020304" pitchFamily="18" charset="0"/>
                <a:cs typeface="Times New Roman" panose="02020603050405020304" pitchFamily="18" charset="0"/>
              </a:rPr>
              <a:t>Dentro de los errores o imprecisiones asociados al ser humano, implicados en la accidentalidad se pueden destacar varios grupos:</a:t>
            </a:r>
          </a:p>
          <a:p>
            <a:pPr algn="just"/>
            <a:endParaRPr lang="es-EC" sz="28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s-EC" sz="2800" b="1" dirty="0">
                <a:latin typeface="Times New Roman" panose="02020603050405020304" pitchFamily="18" charset="0"/>
                <a:cs typeface="Times New Roman" panose="02020603050405020304" pitchFamily="18" charset="0"/>
              </a:rPr>
              <a:t>Errores que preceden al siniestro</a:t>
            </a:r>
            <a:r>
              <a:rPr lang="es-EC" sz="2800" dirty="0">
                <a:latin typeface="Times New Roman" panose="02020603050405020304" pitchFamily="18" charset="0"/>
                <a:cs typeface="Times New Roman" panose="02020603050405020304" pitchFamily="18" charset="0"/>
              </a:rPr>
              <a:t>:</a:t>
            </a:r>
          </a:p>
          <a:p>
            <a:pPr algn="just"/>
            <a:endParaRPr lang="es-EC" sz="2800" dirty="0">
              <a:latin typeface="Times New Roman" panose="02020603050405020304" pitchFamily="18" charset="0"/>
              <a:cs typeface="Times New Roman" panose="02020603050405020304" pitchFamily="18" charset="0"/>
            </a:endParaRPr>
          </a:p>
          <a:p>
            <a:pPr algn="just"/>
            <a:r>
              <a:rPr lang="es-EC" sz="2800" dirty="0">
                <a:latin typeface="Times New Roman" panose="02020603050405020304" pitchFamily="18" charset="0"/>
                <a:cs typeface="Times New Roman" panose="02020603050405020304" pitchFamily="18" charset="0"/>
              </a:rPr>
              <a:t>- Errores de reconocimiento e identificación de vehículos, señales, obstáculos, etc.</a:t>
            </a:r>
          </a:p>
          <a:p>
            <a:pPr marL="457200" indent="-457200" algn="just">
              <a:buFontTx/>
              <a:buChar char="-"/>
            </a:pPr>
            <a:r>
              <a:rPr lang="es-EC" sz="2800" dirty="0">
                <a:latin typeface="Times New Roman" panose="02020603050405020304" pitchFamily="18" charset="0"/>
                <a:cs typeface="Times New Roman" panose="02020603050405020304" pitchFamily="18" charset="0"/>
              </a:rPr>
              <a:t>Errores de procesamiento y toma de decisiones.</a:t>
            </a:r>
          </a:p>
          <a:p>
            <a:pPr marL="457200" indent="-457200" algn="just">
              <a:buFontTx/>
              <a:buChar char="-"/>
            </a:pPr>
            <a:r>
              <a:rPr lang="es-EC" sz="2800" dirty="0">
                <a:latin typeface="Times New Roman" panose="02020603050405020304" pitchFamily="18" charset="0"/>
                <a:cs typeface="Times New Roman" panose="02020603050405020304" pitchFamily="18" charset="0"/>
              </a:rPr>
              <a:t>Errores en la ejecución de la maniobra.</a:t>
            </a:r>
          </a:p>
        </p:txBody>
      </p:sp>
    </p:spTree>
    <p:extLst>
      <p:ext uri="{BB962C8B-B14F-4D97-AF65-F5344CB8AC3E}">
        <p14:creationId xmlns:p14="http://schemas.microsoft.com/office/powerpoint/2010/main" val="3199527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600722" y="1443841"/>
            <a:ext cx="10990555" cy="4401205"/>
          </a:xfrm>
          <a:prstGeom prst="rect">
            <a:avLst/>
          </a:prstGeom>
          <a:noFill/>
        </p:spPr>
        <p:txBody>
          <a:bodyPr wrap="square">
            <a:spAutoFit/>
          </a:bodyPr>
          <a:lstStyle/>
          <a:p>
            <a:pPr marL="457200" indent="-457200" algn="just">
              <a:buFont typeface="Arial" panose="020B0604020202020204" pitchFamily="34" charset="0"/>
              <a:buChar char="•"/>
            </a:pPr>
            <a:r>
              <a:rPr lang="es-EC" sz="2800" b="1" dirty="0">
                <a:latin typeface="Times New Roman" panose="02020603050405020304" pitchFamily="18" charset="0"/>
                <a:cs typeface="Times New Roman" panose="02020603050405020304" pitchFamily="18" charset="0"/>
              </a:rPr>
              <a:t>Agentes directos diversos: </a:t>
            </a:r>
          </a:p>
          <a:p>
            <a:pPr algn="just"/>
            <a:endParaRPr lang="es-EC" sz="2800" b="1" dirty="0">
              <a:latin typeface="Times New Roman" panose="02020603050405020304" pitchFamily="18" charset="0"/>
              <a:cs typeface="Times New Roman" panose="02020603050405020304" pitchFamily="18" charset="0"/>
            </a:endParaRPr>
          </a:p>
          <a:p>
            <a:pPr marL="457200" indent="-457200" algn="just">
              <a:buFontTx/>
              <a:buChar char="-"/>
            </a:pPr>
            <a:r>
              <a:rPr lang="es-EC" sz="2800" dirty="0">
                <a:latin typeface="Times New Roman" panose="02020603050405020304" pitchFamily="18" charset="0"/>
                <a:cs typeface="Times New Roman" panose="02020603050405020304" pitchFamily="18" charset="0"/>
              </a:rPr>
              <a:t>Causas físicas como fatiga, falta de energía, defectos sensoriales, determinadas enfermedades, etc. </a:t>
            </a:r>
          </a:p>
          <a:p>
            <a:pPr marL="457200" indent="-457200" algn="just">
              <a:buFontTx/>
              <a:buChar char="-"/>
            </a:pPr>
            <a:r>
              <a:rPr lang="es-EC" sz="2800" dirty="0">
                <a:latin typeface="Times New Roman" panose="02020603050405020304" pitchFamily="18" charset="0"/>
                <a:cs typeface="Times New Roman" panose="02020603050405020304" pitchFamily="18" charset="0"/>
              </a:rPr>
              <a:t>Estados psicofísicos transitorios por depresión o, estrés.</a:t>
            </a:r>
          </a:p>
          <a:p>
            <a:pPr marL="457200" indent="-457200" algn="just">
              <a:buFontTx/>
              <a:buChar char="-"/>
            </a:pPr>
            <a:r>
              <a:rPr lang="es-EC" sz="2800" dirty="0">
                <a:latin typeface="Times New Roman" panose="02020603050405020304" pitchFamily="18" charset="0"/>
                <a:cs typeface="Times New Roman" panose="02020603050405020304" pitchFamily="18" charset="0"/>
              </a:rPr>
              <a:t>Uso de sustancias como el alcohol, ingesta de fármacos o drogas</a:t>
            </a:r>
          </a:p>
          <a:p>
            <a:pPr marL="457200" indent="-457200" algn="just">
              <a:buFontTx/>
              <a:buChar char="-"/>
            </a:pPr>
            <a:r>
              <a:rPr lang="es-EC" sz="2800" dirty="0">
                <a:latin typeface="Times New Roman" panose="02020603050405020304" pitchFamily="18" charset="0"/>
                <a:cs typeface="Times New Roman" panose="02020603050405020304" pitchFamily="18" charset="0"/>
              </a:rPr>
              <a:t>Conductas interferentes por charlar, encender la radio, fumar, hablar por el móvil, etc.</a:t>
            </a:r>
          </a:p>
          <a:p>
            <a:pPr marL="457200" indent="-457200" algn="just">
              <a:buFontTx/>
              <a:buChar char="-"/>
            </a:pPr>
            <a:r>
              <a:rPr lang="es-EC" sz="2800" dirty="0">
                <a:latin typeface="Times New Roman" panose="02020603050405020304" pitchFamily="18" charset="0"/>
                <a:cs typeface="Times New Roman" panose="02020603050405020304" pitchFamily="18" charset="0"/>
              </a:rPr>
              <a:t>Búsqueda intencionada del riesgo y de las emociones intensas, que generalmente se exterioriza a través de la velocidad.</a:t>
            </a:r>
          </a:p>
        </p:txBody>
      </p:sp>
    </p:spTree>
    <p:extLst>
      <p:ext uri="{BB962C8B-B14F-4D97-AF65-F5344CB8AC3E}">
        <p14:creationId xmlns:p14="http://schemas.microsoft.com/office/powerpoint/2010/main" val="1047582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600722" y="1443841"/>
            <a:ext cx="10990555" cy="4401205"/>
          </a:xfrm>
          <a:prstGeom prst="rect">
            <a:avLst/>
          </a:prstGeom>
          <a:noFill/>
        </p:spPr>
        <p:txBody>
          <a:bodyPr wrap="square">
            <a:spAutoFit/>
          </a:bodyPr>
          <a:lstStyle/>
          <a:p>
            <a:pPr algn="just"/>
            <a:endParaRPr lang="es-EC" sz="28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s-EC" sz="2800" b="1" dirty="0">
                <a:latin typeface="Times New Roman" panose="02020603050405020304" pitchFamily="18" charset="0"/>
                <a:cs typeface="Times New Roman" panose="02020603050405020304" pitchFamily="18" charset="0"/>
              </a:rPr>
              <a:t>Agentes inhibidores de la prudencia:</a:t>
            </a:r>
          </a:p>
          <a:p>
            <a:pPr algn="just"/>
            <a:endParaRPr lang="es-EC" sz="2800" b="1" dirty="0">
              <a:latin typeface="Times New Roman" panose="02020603050405020304" pitchFamily="18" charset="0"/>
              <a:cs typeface="Times New Roman" panose="02020603050405020304" pitchFamily="18" charset="0"/>
            </a:endParaRPr>
          </a:p>
          <a:p>
            <a:pPr marL="457200" indent="-457200" algn="just">
              <a:buFontTx/>
              <a:buChar char="-"/>
            </a:pPr>
            <a:r>
              <a:rPr lang="es-EC" sz="2800" dirty="0">
                <a:latin typeface="Times New Roman" panose="02020603050405020304" pitchFamily="18" charset="0"/>
                <a:cs typeface="Times New Roman" panose="02020603050405020304" pitchFamily="18" charset="0"/>
              </a:rPr>
              <a:t>Adaptación sensorial a la velocidad o la subestimación de la velocidad propia.</a:t>
            </a:r>
          </a:p>
          <a:p>
            <a:pPr marL="457200" indent="-457200" algn="just">
              <a:buFontTx/>
              <a:buChar char="-"/>
            </a:pPr>
            <a:r>
              <a:rPr lang="es-EC" sz="2800" dirty="0">
                <a:latin typeface="Times New Roman" panose="02020603050405020304" pitchFamily="18" charset="0"/>
                <a:cs typeface="Times New Roman" panose="02020603050405020304" pitchFamily="18" charset="0"/>
              </a:rPr>
              <a:t>Sobreestimar la propia habilidad como conductor, pensar que conducir es algo sencillo y poco peligroso, la conciencia del conductor de creer que controla su vehículo a la perfección.</a:t>
            </a:r>
          </a:p>
          <a:p>
            <a:pPr marL="457200" indent="-457200" algn="just">
              <a:buFontTx/>
              <a:buChar char="-"/>
            </a:pPr>
            <a:r>
              <a:rPr lang="es-EC" sz="2800" dirty="0">
                <a:latin typeface="Times New Roman" panose="02020603050405020304" pitchFamily="18" charset="0"/>
                <a:cs typeface="Times New Roman" panose="02020603050405020304" pitchFamily="18" charset="0"/>
              </a:rPr>
              <a:t>Observar imágenes y modelos negativos en medios de comunicación como periódicos, radio, televisión, etc.</a:t>
            </a:r>
          </a:p>
        </p:txBody>
      </p:sp>
    </p:spTree>
    <p:extLst>
      <p:ext uri="{BB962C8B-B14F-4D97-AF65-F5344CB8AC3E}">
        <p14:creationId xmlns:p14="http://schemas.microsoft.com/office/powerpoint/2010/main" val="709636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692457" y="597269"/>
            <a:ext cx="10990555" cy="6124754"/>
          </a:xfrm>
          <a:prstGeom prst="rect">
            <a:avLst/>
          </a:prstGeom>
          <a:noFill/>
        </p:spPr>
        <p:txBody>
          <a:bodyPr wrap="square">
            <a:spAutoFit/>
          </a:bodyPr>
          <a:lstStyle/>
          <a:p>
            <a:r>
              <a:rPr lang="es-EC" sz="2800" b="1" dirty="0">
                <a:latin typeface="Times New Roman" panose="02020603050405020304" pitchFamily="18" charset="0"/>
                <a:cs typeface="Times New Roman" panose="02020603050405020304" pitchFamily="18" charset="0"/>
              </a:rPr>
              <a:t>Factor Vehículo:</a:t>
            </a:r>
          </a:p>
          <a:p>
            <a:pPr algn="just"/>
            <a:r>
              <a:rPr lang="es-EC" sz="2800" dirty="0"/>
              <a:t>El esfuerzo realizado por la industria automovilística ha dado lugar a que se disponga de automóviles cada vez más sofisticados técnicamente y con unos altos niveles de seguridad.</a:t>
            </a:r>
          </a:p>
          <a:p>
            <a:pPr algn="just"/>
            <a:endParaRPr lang="es-EC" sz="2800" dirty="0"/>
          </a:p>
          <a:p>
            <a:pPr algn="just"/>
            <a:r>
              <a:rPr lang="es-EC" sz="2800" dirty="0"/>
              <a:t>Existe, por ejemplo, un conjunto de elementos de </a:t>
            </a:r>
            <a:r>
              <a:rPr lang="es-EC" sz="2800" b="1" dirty="0"/>
              <a:t>seguridad activa </a:t>
            </a:r>
            <a:r>
              <a:rPr lang="es-EC" sz="2800" dirty="0"/>
              <a:t>en el vehículo, que hacen que éste se comporte con seguridad cuando se desplaza, evitando la posibilidad de que se produzca un siniestro, tales como: los sistemas de frenado gestionados electrónicamente, todos los elementos relacionados con adherencia del vehículo a la vía, suspensión, amortiguación, transmisión, neumáticos, control de tracción, los elementos relacionados con la visibilidad, incluyendo los sistemas de luces y alumbrado, alerta de abandono de carril, aviso de estado somnoliento, </a:t>
            </a:r>
            <a:r>
              <a:rPr lang="es-EC" sz="2800" dirty="0" err="1"/>
              <a:t>alcoholock</a:t>
            </a:r>
            <a:r>
              <a:rPr lang="es-EC" sz="2800" dirty="0"/>
              <a:t>, etc. </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911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BC2ABE-5B5F-33AE-8466-5BBBC981750A}"/>
              </a:ext>
            </a:extLst>
          </p:cNvPr>
          <p:cNvSpPr txBox="1"/>
          <p:nvPr/>
        </p:nvSpPr>
        <p:spPr>
          <a:xfrm>
            <a:off x="600722" y="650535"/>
            <a:ext cx="10990555" cy="6124754"/>
          </a:xfrm>
          <a:prstGeom prst="rect">
            <a:avLst/>
          </a:prstGeom>
          <a:noFill/>
        </p:spPr>
        <p:txBody>
          <a:bodyPr wrap="square">
            <a:spAutoFit/>
          </a:bodyPr>
          <a:lstStyle/>
          <a:p>
            <a:pPr algn="just"/>
            <a:r>
              <a:rPr lang="es-EC" sz="2800" dirty="0"/>
              <a:t>Además, los vehículos actuales están equipados con otro conjunto de elementos denominados de </a:t>
            </a:r>
            <a:r>
              <a:rPr lang="es-EC" sz="2800" b="1" dirty="0"/>
              <a:t>seguridad pasiva</a:t>
            </a:r>
            <a:r>
              <a:rPr lang="es-EC" sz="2800" dirty="0"/>
              <a:t>, diseñados para aminorar las consecuencias en las personas y otros vehículos tras producirse el siniestro, tales como: cinturón de seguridad, sistemas de absorción de impactos, sistemas de retención infantil, airbags, barras de protección lateral, etc.</a:t>
            </a:r>
          </a:p>
          <a:p>
            <a:pPr algn="just"/>
            <a:endParaRPr lang="es-EC" sz="2800" dirty="0"/>
          </a:p>
          <a:p>
            <a:pPr algn="just"/>
            <a:r>
              <a:rPr lang="es-EC" sz="2800" dirty="0"/>
              <a:t>Para que sea efectivo este esfuerzo es necesario tener en cuenta otros factores que son en definitiva responsabilidad directa del conductor y que muestran desde otra perspectiva el peso del "factor humano" en la prevención de la accidentalidad. Se refiere, por ejemplo, a la reparación y mantenimiento adecuado del vehículo, así como al conocimiento/desconocimiento del funcionamiento de la máquina y sus sistemas de seguridad por parte del usuario. </a:t>
            </a:r>
            <a:endParaRPr lang="es-EC"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0441604"/>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TM03457464[[fn=Dividendo]]</Template>
  <TotalTime>28391</TotalTime>
  <Words>1584</Words>
  <Application>Microsoft Office PowerPoint</Application>
  <PresentationFormat>Panorámica</PresentationFormat>
  <Paragraphs>67</Paragraphs>
  <Slides>15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Calibri</vt:lpstr>
      <vt:lpstr>Gill Sans MT</vt:lpstr>
      <vt:lpstr>Times New Roman</vt:lpstr>
      <vt:lpstr>Wingdings 2</vt:lpstr>
      <vt:lpstr>Dividendo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SYSTEMarket</dc:creator>
  <cp:lastModifiedBy>Angel Edmundo Paredes Garcia</cp:lastModifiedBy>
  <cp:revision>62</cp:revision>
  <dcterms:created xsi:type="dcterms:W3CDTF">2018-05-06T04:10:44Z</dcterms:created>
  <dcterms:modified xsi:type="dcterms:W3CDTF">2023-01-23T20:03:58Z</dcterms:modified>
</cp:coreProperties>
</file>