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28"/>
  </p:normalViewPr>
  <p:slideViewPr>
    <p:cSldViewPr snapToGrid="0" showGuides="1">
      <p:cViewPr varScale="1">
        <p:scale>
          <a:sx n="105" d="100"/>
          <a:sy n="105" d="100"/>
        </p:scale>
        <p:origin x="744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33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43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9749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901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6874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711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71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6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0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18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60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66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5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21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72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197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326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D19AB-F3FC-1C6D-2116-149695D48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2297609"/>
            <a:ext cx="8915399" cy="2262781"/>
          </a:xfrm>
        </p:spPr>
        <p:txBody>
          <a:bodyPr>
            <a:noAutofit/>
          </a:bodyPr>
          <a:lstStyle/>
          <a:p>
            <a:pPr algn="ctr"/>
            <a:r>
              <a:rPr lang="es-ES_tradnl" sz="8000" b="1" dirty="0"/>
              <a:t>GÉNEROS DE OPINIÓN</a:t>
            </a:r>
          </a:p>
        </p:txBody>
      </p:sp>
    </p:spTree>
    <p:extLst>
      <p:ext uri="{BB962C8B-B14F-4D97-AF65-F5344CB8AC3E}">
        <p14:creationId xmlns:p14="http://schemas.microsoft.com/office/powerpoint/2010/main" val="110280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6FE96B-642E-4B3E-CA42-5AA127DC1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964" y="259299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_tradnl" sz="4800" b="1" dirty="0"/>
              <a:t>CONCEPTO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D7900A-E1D1-FF11-F854-63437C21C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2076" y="1454845"/>
            <a:ext cx="9273604" cy="3777622"/>
          </a:xfrm>
        </p:spPr>
        <p:txBody>
          <a:bodyPr>
            <a:noAutofit/>
          </a:bodyPr>
          <a:lstStyle/>
          <a:p>
            <a:pPr algn="just"/>
            <a:r>
              <a:rPr lang="es-EC" sz="2200" dirty="0">
                <a:latin typeface="Century Gothic" panose="020B0502020202020204" pitchFamily="34" charset="0"/>
              </a:rPr>
              <a:t>Es un conjunto de géneros periodísticos que se basan en la exposición argumentada de la perspectiva de una persona o medio de comunicación acerca de un hecho concreto. Lo primordial en este género no es la noticia en sí, sino lo que se dice sobre ella. </a:t>
            </a:r>
          </a:p>
          <a:p>
            <a:pPr algn="just"/>
            <a:r>
              <a:rPr lang="es-EC" sz="2200" dirty="0">
                <a:solidFill>
                  <a:srgbClr val="3A4749"/>
                </a:solidFill>
                <a:latin typeface="Century Gothic" panose="020B0502020202020204" pitchFamily="34" charset="0"/>
              </a:rPr>
              <a:t>E</a:t>
            </a:r>
            <a:r>
              <a:rPr lang="es-EC" sz="2200" b="0" i="0" dirty="0">
                <a:solidFill>
                  <a:srgbClr val="3A4749"/>
                </a:solidFill>
                <a:effectLst/>
                <a:latin typeface="Century Gothic" panose="020B0502020202020204" pitchFamily="34" charset="0"/>
              </a:rPr>
              <a:t>xpresan el punto de vista de quién escribe, por tanto, son </a:t>
            </a:r>
            <a:r>
              <a:rPr lang="es-EC" sz="2200" b="1" i="0" dirty="0">
                <a:solidFill>
                  <a:srgbClr val="3A4749"/>
                </a:solidFill>
                <a:effectLst/>
                <a:latin typeface="Century Gothic" panose="020B0502020202020204" pitchFamily="34" charset="0"/>
              </a:rPr>
              <a:t>subjetivos</a:t>
            </a:r>
            <a:r>
              <a:rPr lang="es-EC" sz="2200" b="0" i="0" dirty="0">
                <a:solidFill>
                  <a:srgbClr val="3A4749"/>
                </a:solidFill>
                <a:effectLst/>
                <a:latin typeface="Century Gothic" panose="020B0502020202020204" pitchFamily="34" charset="0"/>
              </a:rPr>
              <a:t>.  Lo conforman  el editorial, el artículo de opinión, la columna y las cartas al director.</a:t>
            </a:r>
            <a:endParaRPr lang="es-EC" sz="2200" dirty="0">
              <a:latin typeface="Century Gothic" panose="020B0502020202020204" pitchFamily="34" charset="0"/>
            </a:endParaRPr>
          </a:p>
          <a:p>
            <a:pPr algn="just"/>
            <a:r>
              <a:rPr lang="es-EC" sz="2200" dirty="0">
                <a:latin typeface="Century Gothic" panose="020B0502020202020204" pitchFamily="34" charset="0"/>
              </a:rPr>
              <a:t>En los medios de comunicación son empleados para reforzar la línea editorial del propio medio. Los artículos de opinión tratan de convencer al público sobre un determinado punto de vista.</a:t>
            </a:r>
          </a:p>
          <a:p>
            <a:pPr algn="just"/>
            <a:r>
              <a:rPr lang="es-EC" sz="2200" dirty="0">
                <a:latin typeface="Century Gothic" panose="020B0502020202020204" pitchFamily="34" charset="0"/>
              </a:rPr>
              <a:t>Suelen incluir palabras como pienso que, opino, desde mi punto de vista.</a:t>
            </a:r>
            <a:endParaRPr lang="es-ES_tradnl" sz="2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766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AF47D-A422-601B-404C-0DFA79CB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1821" y="39246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_tradnl" sz="4400" b="1" dirty="0"/>
              <a:t>CARACTERÍSTICAS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674020-B828-5DC0-1F3D-1D57EBA0A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1821" y="1780032"/>
            <a:ext cx="8915400" cy="3777622"/>
          </a:xfrm>
        </p:spPr>
        <p:txBody>
          <a:bodyPr>
            <a:normAutofit/>
          </a:bodyPr>
          <a:lstStyle/>
          <a:p>
            <a:pPr algn="just"/>
            <a:r>
              <a:rPr lang="es-EC" sz="2400" dirty="0"/>
              <a:t>Planteamiento de la tesis de la que se va a hablar. Es importante realizar un primer análisis de la información. </a:t>
            </a:r>
          </a:p>
          <a:p>
            <a:pPr algn="just"/>
            <a:r>
              <a:rPr lang="es-EC" sz="2400" dirty="0"/>
              <a:t>Seguidamente, se procede a realizar una argumentación de los hechos. En este punto se trata de demostrar por qué los argumentos que se están defendiendo son válidos. </a:t>
            </a:r>
          </a:p>
          <a:p>
            <a:pPr algn="just"/>
            <a:r>
              <a:rPr lang="es-EC" sz="2400" dirty="0"/>
              <a:t>Finalmente se exponen las conclusiones y la opinión concreta que genera el hecho.</a:t>
            </a: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3121906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0CC0E6-DC75-67DB-19A0-4C1AD3CF6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3469" y="709454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_tradnl" sz="4400" b="1" dirty="0"/>
              <a:t>TIPOS DE GÉNEROS DE OPINIÓN</a:t>
            </a: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E17F5AF5-44CF-1349-E48D-5D0329065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556" y="1990344"/>
            <a:ext cx="8915400" cy="3777622"/>
          </a:xfrm>
        </p:spPr>
        <p:txBody>
          <a:bodyPr>
            <a:normAutofit/>
          </a:bodyPr>
          <a:lstStyle/>
          <a:p>
            <a:r>
              <a:rPr lang="es-ES_tradnl" sz="2400" dirty="0"/>
              <a:t>EDITORIAL.</a:t>
            </a:r>
          </a:p>
          <a:p>
            <a:r>
              <a:rPr lang="es-ES_tradnl" sz="2400" dirty="0"/>
              <a:t>ARTÍCULO DE OPINIÓN.</a:t>
            </a:r>
          </a:p>
          <a:p>
            <a:r>
              <a:rPr lang="es-ES_tradnl" sz="2400" dirty="0"/>
              <a:t>LA COLUMNA.</a:t>
            </a:r>
          </a:p>
          <a:p>
            <a:r>
              <a:rPr lang="es-ES_tradnl" sz="2400" dirty="0"/>
              <a:t>CARTAS AL EDITOR.</a:t>
            </a:r>
          </a:p>
        </p:txBody>
      </p:sp>
    </p:spTree>
    <p:extLst>
      <p:ext uri="{BB962C8B-B14F-4D97-AF65-F5344CB8AC3E}">
        <p14:creationId xmlns:p14="http://schemas.microsoft.com/office/powerpoint/2010/main" val="4287697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365DF7-372D-106D-E05F-D35603DF6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3997" y="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_tradnl" sz="4400" b="1" dirty="0"/>
              <a:t>EDITORIAL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72E43505-84FC-5250-9BFD-6FCF6F815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9072" y="640445"/>
            <a:ext cx="10046208" cy="37776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C" sz="2200" dirty="0">
                <a:solidFill>
                  <a:srgbClr val="FF0000"/>
                </a:solidFill>
              </a:rPr>
              <a:t>CONCEPTO</a:t>
            </a:r>
          </a:p>
          <a:p>
            <a:pPr algn="just"/>
            <a:r>
              <a:rPr lang="es-EC" sz="2200" dirty="0"/>
              <a:t>Es un artículo que trata un tema relevante de actualidad. Expresa la ideología del periódico y no va firmado. Se escribe en un tono impersonal y serio.</a:t>
            </a:r>
          </a:p>
          <a:p>
            <a:pPr algn="just"/>
            <a:endParaRPr lang="es-EC" sz="2200" dirty="0"/>
          </a:p>
          <a:p>
            <a:pPr algn="just"/>
            <a:r>
              <a:rPr lang="es-EC" sz="2200" dirty="0">
                <a:solidFill>
                  <a:srgbClr val="FF0000"/>
                </a:solidFill>
              </a:rPr>
              <a:t>CARACTERÍSTICAS:</a:t>
            </a:r>
            <a:endParaRPr lang="es-EC" sz="2200" dirty="0"/>
          </a:p>
          <a:p>
            <a:pPr algn="just"/>
            <a:r>
              <a:rPr lang="es-ES_tradnl" sz="2200" dirty="0"/>
              <a:t>Es un artículo que no está firmado por nadie y que expresa la opinión del periódico respecto a un determinado tema. </a:t>
            </a:r>
          </a:p>
          <a:p>
            <a:pPr algn="just"/>
            <a:r>
              <a:rPr lang="es-ES_tradnl" sz="2200" dirty="0"/>
              <a:t>Responde a la ideología del periódico.</a:t>
            </a:r>
          </a:p>
          <a:p>
            <a:pPr algn="just"/>
            <a:r>
              <a:rPr lang="es-ES_tradnl" sz="2200" dirty="0"/>
              <a:t>Utiliza un tono serio que invita a la reflexión.</a:t>
            </a:r>
          </a:p>
          <a:p>
            <a:pPr algn="just"/>
            <a:r>
              <a:rPr lang="es-ES_tradnl" sz="2200" dirty="0"/>
              <a:t>Utiliza un lenguaje culto, expresivo y que se apoya en figuras literarias. </a:t>
            </a:r>
          </a:p>
          <a:p>
            <a:pPr algn="just"/>
            <a:r>
              <a:rPr lang="es-ES_tradnl" sz="2200" dirty="0"/>
              <a:t>Presenta una estructura interna lógica: planteamiento del tema, exposición y análisis a partir de argumentos, conclusiones y expectativas.</a:t>
            </a:r>
          </a:p>
          <a:p>
            <a:pPr algn="just"/>
            <a:endParaRPr lang="es-ES_tradnl" sz="2200" dirty="0"/>
          </a:p>
        </p:txBody>
      </p:sp>
    </p:spTree>
    <p:extLst>
      <p:ext uri="{BB962C8B-B14F-4D97-AF65-F5344CB8AC3E}">
        <p14:creationId xmlns:p14="http://schemas.microsoft.com/office/powerpoint/2010/main" val="422254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7B457F-0F9E-ECBA-4DD6-DB97FD838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445" y="19739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s-ES_tradnl" sz="4400" b="1" dirty="0"/>
              <a:t>COLUMNA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279454-993E-7EF5-0FC7-EDCBF2893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3180" y="1118251"/>
            <a:ext cx="8915400" cy="3777622"/>
          </a:xfrm>
        </p:spPr>
        <p:txBody>
          <a:bodyPr>
            <a:noAutofit/>
          </a:bodyPr>
          <a:lstStyle/>
          <a:p>
            <a:pPr algn="just"/>
            <a:r>
              <a:rPr lang="es-EC" sz="2200" dirty="0">
                <a:solidFill>
                  <a:srgbClr val="FF0000"/>
                </a:solidFill>
              </a:rPr>
              <a:t>CONCEPTO</a:t>
            </a:r>
          </a:p>
          <a:p>
            <a:pPr algn="just"/>
            <a:r>
              <a:rPr lang="es-EC" sz="2200" dirty="0"/>
              <a:t>Es un comentario personal de un colaborador del medio sobre una cuestión de actualidad. Mezcla la opinión con elementos ficticios basándose en una estructura libre. </a:t>
            </a:r>
          </a:p>
          <a:p>
            <a:pPr marL="0" indent="0" algn="just">
              <a:buNone/>
            </a:pPr>
            <a:endParaRPr lang="es-EC" sz="2200" dirty="0"/>
          </a:p>
          <a:p>
            <a:pPr algn="just"/>
            <a:r>
              <a:rPr lang="es-EC" sz="2200" dirty="0">
                <a:solidFill>
                  <a:srgbClr val="FF0000"/>
                </a:solidFill>
              </a:rPr>
              <a:t>CARACTERÍSTICAS:</a:t>
            </a:r>
            <a:endParaRPr lang="es-EC" sz="2200" dirty="0"/>
          </a:p>
          <a:p>
            <a:pPr algn="just"/>
            <a:r>
              <a:rPr lang="es-ES_tradnl" sz="2200" dirty="0"/>
              <a:t>Muy parecida al artículo de opinión, la diferencia está en la extensión, ya que la columna es más breve.</a:t>
            </a:r>
          </a:p>
          <a:p>
            <a:pPr algn="just"/>
            <a:r>
              <a:rPr lang="es-ES_tradnl" sz="2200" dirty="0"/>
              <a:t>Las columnas constituyen una sección fija del periódico.</a:t>
            </a:r>
          </a:p>
          <a:p>
            <a:pPr algn="just"/>
            <a:r>
              <a:rPr lang="es-ES_tradnl" sz="2200" dirty="0"/>
              <a:t>Va firmadas y refleja el punto de vista personal sobre un tema de actualidad.</a:t>
            </a:r>
          </a:p>
          <a:p>
            <a:pPr algn="just"/>
            <a:r>
              <a:rPr lang="es-ES_tradnl" sz="2200" dirty="0"/>
              <a:t>Refleja el estilo y el uso del lenguaje de quién lo escribe. Destaca el uso de recursos expresivos. </a:t>
            </a:r>
          </a:p>
          <a:p>
            <a:pPr algn="just"/>
            <a:endParaRPr lang="es-ES_tradnl" sz="2200" dirty="0"/>
          </a:p>
        </p:txBody>
      </p:sp>
    </p:spTree>
    <p:extLst>
      <p:ext uri="{BB962C8B-B14F-4D97-AF65-F5344CB8AC3E}">
        <p14:creationId xmlns:p14="http://schemas.microsoft.com/office/powerpoint/2010/main" val="22390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E6C2F2-E75C-F034-7F76-AC2CD601B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0313" y="124238"/>
            <a:ext cx="8911687" cy="1280890"/>
          </a:xfrm>
        </p:spPr>
        <p:txBody>
          <a:bodyPr>
            <a:normAutofit/>
          </a:bodyPr>
          <a:lstStyle/>
          <a:p>
            <a:r>
              <a:rPr lang="es-ES_tradnl" sz="4400" b="1" dirty="0"/>
              <a:t>ARTÍCULO DE OPINIÓN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4B1D9E-2E00-7625-C864-44156C357E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8400" y="1247581"/>
            <a:ext cx="9602788" cy="3777622"/>
          </a:xfrm>
        </p:spPr>
        <p:txBody>
          <a:bodyPr>
            <a:noAutofit/>
          </a:bodyPr>
          <a:lstStyle/>
          <a:p>
            <a:pPr algn="just"/>
            <a:r>
              <a:rPr lang="es-EC" sz="2200" dirty="0">
                <a:solidFill>
                  <a:srgbClr val="FF0000"/>
                </a:solidFill>
              </a:rPr>
              <a:t>CONCEPTO</a:t>
            </a:r>
          </a:p>
          <a:p>
            <a:pPr algn="just"/>
            <a:r>
              <a:rPr lang="es-ES_tradnl" sz="2200" dirty="0"/>
              <a:t>Es el género de opinión que se caracteriza por expresar el punto de vista personal y argumentado del redactor o del periodista, respecto a un tema en particular.</a:t>
            </a:r>
          </a:p>
          <a:p>
            <a:pPr marL="0" indent="0" algn="just">
              <a:buNone/>
            </a:pPr>
            <a:endParaRPr lang="es-ES_tradnl" sz="2200" dirty="0"/>
          </a:p>
          <a:p>
            <a:pPr algn="just"/>
            <a:r>
              <a:rPr lang="es-EC" sz="2200" dirty="0">
                <a:solidFill>
                  <a:srgbClr val="FF0000"/>
                </a:solidFill>
              </a:rPr>
              <a:t>CARACTERÍSTICAS:</a:t>
            </a:r>
            <a:endParaRPr lang="es-EC" sz="2200" dirty="0"/>
          </a:p>
          <a:p>
            <a:pPr algn="just"/>
            <a:r>
              <a:rPr lang="es-ES_tradnl" sz="2200" dirty="0"/>
              <a:t>Está muy presente en los periódicos.</a:t>
            </a:r>
          </a:p>
          <a:p>
            <a:pPr algn="just"/>
            <a:r>
              <a:rPr lang="es-ES_tradnl" sz="2200" dirty="0"/>
              <a:t>Va firmado, normalmente por una persona relevante. </a:t>
            </a:r>
          </a:p>
          <a:p>
            <a:pPr algn="just"/>
            <a:r>
              <a:rPr lang="es-ES_tradnl" sz="2200" dirty="0"/>
              <a:t>Parte de la exposición de los hechos para aportar su visión personal sobre ellos, sus opiniones y valoraciones personales.</a:t>
            </a:r>
          </a:p>
          <a:p>
            <a:pPr algn="just"/>
            <a:r>
              <a:rPr lang="es-ES_tradnl" sz="2200" dirty="0"/>
              <a:t>Utiliza un lenguaje cercano, en primera persona, al tiempo que emplea recursos literarios, adjetivos valorativos etc. </a:t>
            </a:r>
          </a:p>
          <a:p>
            <a:pPr marL="0" indent="0" algn="just">
              <a:buNone/>
            </a:pPr>
            <a:br>
              <a:rPr lang="es-ES_tradnl" sz="2200" dirty="0"/>
            </a:br>
            <a:br>
              <a:rPr lang="es-ES_tradnl" sz="2200" dirty="0"/>
            </a:br>
            <a:endParaRPr lang="es-ES_tradnl" sz="2200" dirty="0"/>
          </a:p>
        </p:txBody>
      </p:sp>
    </p:spTree>
    <p:extLst>
      <p:ext uri="{BB962C8B-B14F-4D97-AF65-F5344CB8AC3E}">
        <p14:creationId xmlns:p14="http://schemas.microsoft.com/office/powerpoint/2010/main" val="2534481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F35B78-5DEB-91CA-1341-3C0778549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89" y="0"/>
            <a:ext cx="8911687" cy="1280890"/>
          </a:xfrm>
        </p:spPr>
        <p:txBody>
          <a:bodyPr>
            <a:normAutofit/>
          </a:bodyPr>
          <a:lstStyle/>
          <a:p>
            <a:r>
              <a:rPr lang="es-ES_tradnl" sz="4400" b="1" dirty="0"/>
              <a:t>CARTAS AL EDITOR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2F032E-A30D-3588-96E4-BEBAA7FF2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1660" y="640445"/>
            <a:ext cx="10248964" cy="3777622"/>
          </a:xfrm>
        </p:spPr>
        <p:txBody>
          <a:bodyPr>
            <a:noAutofit/>
          </a:bodyPr>
          <a:lstStyle/>
          <a:p>
            <a:pPr algn="just"/>
            <a:r>
              <a:rPr lang="es-EC" sz="2200" dirty="0">
                <a:solidFill>
                  <a:srgbClr val="FF0000"/>
                </a:solidFill>
              </a:rPr>
              <a:t>CONCEPTO</a:t>
            </a:r>
          </a:p>
          <a:p>
            <a:pPr algn="just"/>
            <a:r>
              <a:rPr lang="es-ES_tradnl" sz="2200" dirty="0"/>
              <a:t>Las cartas al editor suelen escribirse en respuesta a un artículo concreto que ha aparecido en un diario o revista. Estas cartas pueden utilizarse para destacar algunos aspectos de la campaña, corregir cualquier equívoco o error que el artículo contenga y reforzar los mensajes clave.</a:t>
            </a:r>
          </a:p>
          <a:p>
            <a:pPr marL="0" indent="0" algn="just">
              <a:buNone/>
            </a:pPr>
            <a:endParaRPr lang="es-ES_tradnl" sz="2200" dirty="0"/>
          </a:p>
          <a:p>
            <a:pPr algn="just"/>
            <a:r>
              <a:rPr lang="es-EC" sz="2200" dirty="0">
                <a:solidFill>
                  <a:srgbClr val="FF0000"/>
                </a:solidFill>
              </a:rPr>
              <a:t>CARACTERÍSTICAS:</a:t>
            </a:r>
            <a:endParaRPr lang="es-EC" sz="2200" dirty="0"/>
          </a:p>
          <a:p>
            <a:pPr algn="just"/>
            <a:r>
              <a:rPr lang="es-ES_tradnl" sz="2200" dirty="0"/>
              <a:t>Las escriben los lectores y las envían al periódico para su publicación.</a:t>
            </a:r>
          </a:p>
          <a:p>
            <a:pPr algn="just"/>
            <a:r>
              <a:rPr lang="es-ES_tradnl" sz="2200" dirty="0"/>
              <a:t>Expresan una opinión, queja, sugerencia etc. del lector hacia un determinado hecho o situación.</a:t>
            </a:r>
          </a:p>
          <a:p>
            <a:pPr algn="just"/>
            <a:r>
              <a:rPr lang="es-ES_tradnl" sz="2200" dirty="0"/>
              <a:t>En general han de ser breves y deben utilizar un lenguaje estándar que puede incluir recursos expresivos.</a:t>
            </a:r>
          </a:p>
          <a:p>
            <a:pPr algn="just"/>
            <a:r>
              <a:rPr lang="es-ES_tradnl" sz="2200" dirty="0"/>
              <a:t>Algunas tienen formato de carta y otras solo incluyen un título. Van firmadas por la persona que la envía.</a:t>
            </a:r>
          </a:p>
          <a:p>
            <a:pPr marL="0" indent="0" algn="just">
              <a:buNone/>
            </a:pPr>
            <a:endParaRPr lang="es-ES_tradnl" sz="2200" dirty="0"/>
          </a:p>
          <a:p>
            <a:pPr algn="just"/>
            <a:endParaRPr lang="es-ES_tradnl" sz="2200" dirty="0"/>
          </a:p>
        </p:txBody>
      </p:sp>
    </p:spTree>
    <p:extLst>
      <p:ext uri="{BB962C8B-B14F-4D97-AF65-F5344CB8AC3E}">
        <p14:creationId xmlns:p14="http://schemas.microsoft.com/office/powerpoint/2010/main" val="214875516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{FC0C9DAF-196E-4F43-BED7-E99619D40241}tf10001069_mac</Template>
  <TotalTime>22</TotalTime>
  <Words>643</Words>
  <Application>Microsoft Macintosh PowerPoint</Application>
  <PresentationFormat>Panorámica</PresentationFormat>
  <Paragraphs>53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Espiral</vt:lpstr>
      <vt:lpstr>GÉNEROS DE OPINIÓN</vt:lpstr>
      <vt:lpstr>CONCEPTO</vt:lpstr>
      <vt:lpstr>CARACTERÍSTICAS</vt:lpstr>
      <vt:lpstr>TIPOS DE GÉNEROS DE OPINIÓN</vt:lpstr>
      <vt:lpstr>EDITORIAL</vt:lpstr>
      <vt:lpstr>COLUMNA</vt:lpstr>
      <vt:lpstr>ARTÍCULO DE OPINIÓN</vt:lpstr>
      <vt:lpstr>CARTAS AL EDITOR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GÉNEROS DE OPINIÓN</dc:title>
  <dc:creator>5097</dc:creator>
  <cp:lastModifiedBy>5097</cp:lastModifiedBy>
  <cp:revision>5</cp:revision>
  <dcterms:created xsi:type="dcterms:W3CDTF">2023-05-15T04:41:40Z</dcterms:created>
  <dcterms:modified xsi:type="dcterms:W3CDTF">2023-05-15T05:03:53Z</dcterms:modified>
</cp:coreProperties>
</file>