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Arboles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Crear la estructura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Nodo</a:t>
            </a:r>
            <a:r>
              <a:rPr lang="en-US" dirty="0"/>
              <a:t>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dato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Nodo</a:t>
            </a:r>
            <a:r>
              <a:rPr lang="en-US" dirty="0"/>
              <a:t> *der;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Nodo</a:t>
            </a:r>
            <a:r>
              <a:rPr lang="en-US" dirty="0"/>
              <a:t> *</a:t>
            </a:r>
            <a:r>
              <a:rPr lang="en-US" dirty="0" err="1"/>
              <a:t>izq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Nodo</a:t>
            </a:r>
            <a:r>
              <a:rPr lang="en-US" dirty="0"/>
              <a:t> *padre;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592736"/>
              </p:ext>
            </p:extLst>
          </p:nvPr>
        </p:nvGraphicFramePr>
        <p:xfrm>
          <a:off x="7573819" y="2540000"/>
          <a:ext cx="1459345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345">
                  <a:extLst>
                    <a:ext uri="{9D8B030D-6E8A-4147-A177-3AD203B41FA5}">
                      <a16:colId xmlns:a16="http://schemas.microsoft.com/office/drawing/2014/main" val="2268633981"/>
                    </a:ext>
                  </a:extLst>
                </a:gridCol>
              </a:tblGrid>
              <a:tr h="247751">
                <a:tc>
                  <a:txBody>
                    <a:bodyPr/>
                    <a:lstStyle/>
                    <a:p>
                      <a:r>
                        <a:rPr lang="es-ES" dirty="0" smtClean="0"/>
                        <a:t>Nodo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66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dato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25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4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izq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81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padre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4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55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6612" y="979055"/>
            <a:ext cx="9905999" cy="55972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900" dirty="0" err="1"/>
              <a:t>Nodo</a:t>
            </a:r>
            <a:r>
              <a:rPr lang="en-US" sz="2900" dirty="0"/>
              <a:t>* </a:t>
            </a:r>
            <a:r>
              <a:rPr lang="en-US" sz="2900" dirty="0" err="1"/>
              <a:t>crearnodo</a:t>
            </a:r>
            <a:r>
              <a:rPr lang="en-US" sz="2900" dirty="0"/>
              <a:t>(</a:t>
            </a:r>
            <a:r>
              <a:rPr lang="en-US" sz="2900" dirty="0" err="1"/>
              <a:t>int</a:t>
            </a:r>
            <a:r>
              <a:rPr lang="en-US" sz="2900" dirty="0"/>
              <a:t> n, </a:t>
            </a:r>
            <a:r>
              <a:rPr lang="en-US" sz="2900" dirty="0" err="1"/>
              <a:t>Nodo</a:t>
            </a:r>
            <a:r>
              <a:rPr lang="en-US" sz="2900" dirty="0"/>
              <a:t> *padre){</a:t>
            </a:r>
          </a:p>
          <a:p>
            <a:pPr marL="0" indent="0">
              <a:buNone/>
            </a:pPr>
            <a:r>
              <a:rPr lang="en-US" sz="2900" dirty="0"/>
              <a:t>	</a:t>
            </a:r>
            <a:r>
              <a:rPr lang="en-US" sz="2900" dirty="0" err="1"/>
              <a:t>Nodo</a:t>
            </a:r>
            <a:r>
              <a:rPr lang="en-US" sz="2900" dirty="0"/>
              <a:t> *</a:t>
            </a:r>
            <a:r>
              <a:rPr lang="en-US" sz="2900" dirty="0" err="1"/>
              <a:t>nuevo_nodo</a:t>
            </a:r>
            <a:r>
              <a:rPr lang="en-US" sz="2900" dirty="0"/>
              <a:t>= new </a:t>
            </a:r>
            <a:r>
              <a:rPr lang="en-US" sz="2900" dirty="0" err="1"/>
              <a:t>Nodo</a:t>
            </a:r>
            <a:r>
              <a:rPr lang="en-US" sz="2900" dirty="0"/>
              <a:t>();</a:t>
            </a:r>
          </a:p>
          <a:p>
            <a:pPr marL="0" indent="0">
              <a:buNone/>
            </a:pPr>
            <a:r>
              <a:rPr lang="en-US" sz="2900" dirty="0"/>
              <a:t>	</a:t>
            </a:r>
          </a:p>
          <a:p>
            <a:pPr marL="0" indent="0">
              <a:buNone/>
            </a:pPr>
            <a:r>
              <a:rPr lang="en-US" sz="2900" dirty="0"/>
              <a:t>	</a:t>
            </a:r>
            <a:r>
              <a:rPr lang="en-US" sz="2900" dirty="0" err="1"/>
              <a:t>nuevo_nodo</a:t>
            </a:r>
            <a:r>
              <a:rPr lang="en-US" sz="2900" dirty="0"/>
              <a:t>-&gt;</a:t>
            </a:r>
            <a:r>
              <a:rPr lang="en-US" sz="2900" dirty="0" err="1"/>
              <a:t>dato</a:t>
            </a:r>
            <a:r>
              <a:rPr lang="en-US" sz="2900" dirty="0"/>
              <a:t>=n;</a:t>
            </a:r>
          </a:p>
          <a:p>
            <a:pPr marL="0" indent="0">
              <a:buNone/>
            </a:pPr>
            <a:r>
              <a:rPr lang="en-US" sz="2900" dirty="0"/>
              <a:t>	</a:t>
            </a:r>
            <a:r>
              <a:rPr lang="en-US" sz="2900" dirty="0" err="1"/>
              <a:t>nuevo_nodo</a:t>
            </a:r>
            <a:r>
              <a:rPr lang="en-US" sz="2900" dirty="0"/>
              <a:t>-&gt;der=NULL;</a:t>
            </a:r>
          </a:p>
          <a:p>
            <a:pPr marL="0" indent="0">
              <a:buNone/>
            </a:pPr>
            <a:r>
              <a:rPr lang="en-US" sz="2900" dirty="0"/>
              <a:t>	</a:t>
            </a:r>
            <a:r>
              <a:rPr lang="en-US" sz="2900" dirty="0" err="1"/>
              <a:t>nuevo_nodo</a:t>
            </a:r>
            <a:r>
              <a:rPr lang="en-US" sz="2900" dirty="0"/>
              <a:t>-&gt;</a:t>
            </a:r>
            <a:r>
              <a:rPr lang="en-US" sz="2900" dirty="0" err="1"/>
              <a:t>izq</a:t>
            </a:r>
            <a:r>
              <a:rPr lang="en-US" sz="2900" dirty="0"/>
              <a:t>=NULL;</a:t>
            </a:r>
          </a:p>
          <a:p>
            <a:pPr marL="0" indent="0">
              <a:buNone/>
            </a:pPr>
            <a:r>
              <a:rPr lang="en-US" sz="2900" dirty="0"/>
              <a:t>	</a:t>
            </a:r>
            <a:r>
              <a:rPr lang="en-US" sz="2900" dirty="0" err="1"/>
              <a:t>nuevo_nodo</a:t>
            </a:r>
            <a:r>
              <a:rPr lang="en-US" sz="2900" dirty="0"/>
              <a:t>-&gt;padre=padre;</a:t>
            </a:r>
          </a:p>
          <a:p>
            <a:pPr marL="0" indent="0">
              <a:buNone/>
            </a:pPr>
            <a:r>
              <a:rPr lang="en-US" sz="2900" dirty="0"/>
              <a:t>	</a:t>
            </a:r>
          </a:p>
          <a:p>
            <a:pPr marL="0" indent="0">
              <a:buNone/>
            </a:pPr>
            <a:r>
              <a:rPr lang="en-US" sz="2900" dirty="0"/>
              <a:t>	return </a:t>
            </a:r>
            <a:r>
              <a:rPr lang="en-US" sz="2900" dirty="0" err="1"/>
              <a:t>nuevo_nodo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}</a:t>
            </a:r>
          </a:p>
          <a:p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091899"/>
              </p:ext>
            </p:extLst>
          </p:nvPr>
        </p:nvGraphicFramePr>
        <p:xfrm>
          <a:off x="8580582" y="2842845"/>
          <a:ext cx="1459345" cy="1869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345">
                  <a:extLst>
                    <a:ext uri="{9D8B030D-6E8A-4147-A177-3AD203B41FA5}">
                      <a16:colId xmlns:a16="http://schemas.microsoft.com/office/drawing/2014/main" val="2268633981"/>
                    </a:ext>
                  </a:extLst>
                </a:gridCol>
              </a:tblGrid>
              <a:tr h="386296">
                <a:tc>
                  <a:txBody>
                    <a:bodyPr/>
                    <a:lstStyle/>
                    <a:p>
                      <a:r>
                        <a:rPr lang="es-ES" dirty="0" smtClean="0"/>
                        <a:t>Nodo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66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8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25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4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81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4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03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544945"/>
            <a:ext cx="6340043" cy="5874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void </a:t>
            </a:r>
            <a:r>
              <a:rPr lang="en-US" sz="1600" dirty="0" err="1"/>
              <a:t>insertarnodo</a:t>
            </a:r>
            <a:r>
              <a:rPr lang="en-US" sz="1600" dirty="0"/>
              <a:t>(</a:t>
            </a:r>
            <a:r>
              <a:rPr lang="en-US" sz="1600" dirty="0" err="1"/>
              <a:t>Nodo</a:t>
            </a:r>
            <a:r>
              <a:rPr lang="en-US" sz="1600" dirty="0"/>
              <a:t> *&amp;</a:t>
            </a:r>
            <a:r>
              <a:rPr lang="en-US" sz="1600" dirty="0" err="1"/>
              <a:t>arbol</a:t>
            </a:r>
            <a:r>
              <a:rPr lang="en-US" sz="1600" dirty="0"/>
              <a:t>, </a:t>
            </a:r>
            <a:r>
              <a:rPr lang="en-US" sz="1600" dirty="0" err="1"/>
              <a:t>int</a:t>
            </a:r>
            <a:r>
              <a:rPr lang="en-US" sz="1600" dirty="0"/>
              <a:t> n, </a:t>
            </a:r>
            <a:r>
              <a:rPr lang="en-US" sz="1600" dirty="0" err="1"/>
              <a:t>Nodo</a:t>
            </a:r>
            <a:r>
              <a:rPr lang="en-US" sz="1600" dirty="0"/>
              <a:t> *padre</a:t>
            </a:r>
            <a:r>
              <a:rPr lang="en-US" sz="1600" dirty="0" smtClean="0"/>
              <a:t>){</a:t>
            </a:r>
            <a:r>
              <a:rPr lang="en-US" sz="1600" dirty="0"/>
              <a:t>	</a:t>
            </a:r>
          </a:p>
          <a:p>
            <a:pPr marL="0" indent="0">
              <a:buNone/>
            </a:pPr>
            <a:r>
              <a:rPr lang="en-US" sz="1600" dirty="0"/>
              <a:t>	if(</a:t>
            </a:r>
            <a:r>
              <a:rPr lang="en-US" sz="1600" dirty="0" err="1"/>
              <a:t>arbol</a:t>
            </a:r>
            <a:r>
              <a:rPr lang="en-US" sz="1600" dirty="0"/>
              <a:t>==NULL){</a:t>
            </a:r>
          </a:p>
          <a:p>
            <a:pPr marL="0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Nodo</a:t>
            </a:r>
            <a:r>
              <a:rPr lang="en-US" sz="1600" dirty="0"/>
              <a:t> *</a:t>
            </a:r>
            <a:r>
              <a:rPr lang="en-US" sz="1600" dirty="0" err="1"/>
              <a:t>nuevo_nodo</a:t>
            </a:r>
            <a:r>
              <a:rPr lang="en-US" sz="1600" dirty="0"/>
              <a:t>=</a:t>
            </a:r>
            <a:r>
              <a:rPr lang="en-US" sz="1600" dirty="0" err="1"/>
              <a:t>crearnodo</a:t>
            </a:r>
            <a:r>
              <a:rPr lang="en-US" sz="1600" dirty="0"/>
              <a:t>(n, padre);</a:t>
            </a:r>
          </a:p>
          <a:p>
            <a:pPr marL="0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arbol</a:t>
            </a:r>
            <a:r>
              <a:rPr lang="en-US" sz="1600" dirty="0"/>
              <a:t>=</a:t>
            </a:r>
            <a:r>
              <a:rPr lang="en-US" sz="1600" dirty="0" err="1"/>
              <a:t>nuevo_nodo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/>
              <a:t>	}</a:t>
            </a:r>
          </a:p>
          <a:p>
            <a:pPr marL="0" indent="0">
              <a:buNone/>
            </a:pPr>
            <a:r>
              <a:rPr lang="en-US" sz="1600" dirty="0"/>
              <a:t>	else</a:t>
            </a:r>
            <a:r>
              <a:rPr lang="en-US" sz="1600" dirty="0" smtClean="0"/>
              <a:t>{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	if(n&lt; </a:t>
            </a:r>
            <a:r>
              <a:rPr lang="en-US" sz="1600" dirty="0" err="1" smtClean="0"/>
              <a:t>arbol</a:t>
            </a:r>
            <a:r>
              <a:rPr lang="en-US" sz="1600" dirty="0" smtClean="0"/>
              <a:t>-&gt;</a:t>
            </a:r>
            <a:r>
              <a:rPr lang="en-US" sz="1600" dirty="0" err="1" smtClean="0"/>
              <a:t>dato</a:t>
            </a:r>
            <a:r>
              <a:rPr lang="en-US" sz="1600" dirty="0" smtClean="0"/>
              <a:t>){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		</a:t>
            </a:r>
            <a:r>
              <a:rPr lang="en-US" sz="1600" dirty="0" err="1"/>
              <a:t>insertarnodo</a:t>
            </a:r>
            <a:r>
              <a:rPr lang="en-US" sz="1600" dirty="0"/>
              <a:t>(</a:t>
            </a:r>
            <a:r>
              <a:rPr lang="en-US" sz="1600" dirty="0" err="1"/>
              <a:t>arbol</a:t>
            </a:r>
            <a:r>
              <a:rPr lang="en-US" sz="1600" dirty="0"/>
              <a:t>-&gt;</a:t>
            </a:r>
            <a:r>
              <a:rPr lang="en-US" sz="1600" dirty="0" err="1"/>
              <a:t>izq,n,arbol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en-US" sz="1600" dirty="0"/>
              <a:t>		}else</a:t>
            </a:r>
            <a:r>
              <a:rPr lang="en-US" sz="1600" dirty="0" smtClean="0"/>
              <a:t>{</a:t>
            </a:r>
            <a:r>
              <a:rPr lang="en-US" sz="1600" dirty="0"/>
              <a:t>	</a:t>
            </a:r>
          </a:p>
          <a:p>
            <a:pPr marL="0" indent="0">
              <a:buNone/>
            </a:pPr>
            <a:r>
              <a:rPr lang="en-US" sz="1600" dirty="0"/>
              <a:t>			</a:t>
            </a:r>
            <a:r>
              <a:rPr lang="en-US" sz="1600" dirty="0" err="1"/>
              <a:t>insertarnodo</a:t>
            </a:r>
            <a:r>
              <a:rPr lang="en-US" sz="1600" dirty="0"/>
              <a:t>(</a:t>
            </a:r>
            <a:r>
              <a:rPr lang="en-US" sz="1600" dirty="0" err="1"/>
              <a:t>arbol</a:t>
            </a:r>
            <a:r>
              <a:rPr lang="en-US" sz="1600" dirty="0"/>
              <a:t>-&gt;</a:t>
            </a:r>
            <a:r>
              <a:rPr lang="en-US" sz="1600" dirty="0" err="1"/>
              <a:t>der,n,arbol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en-US" sz="1600" dirty="0"/>
              <a:t>		}</a:t>
            </a:r>
          </a:p>
          <a:p>
            <a:pPr marL="0" indent="0">
              <a:buNone/>
            </a:pPr>
            <a:r>
              <a:rPr lang="en-US" sz="1600" dirty="0"/>
              <a:t>	}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216079"/>
              </p:ext>
            </p:extLst>
          </p:nvPr>
        </p:nvGraphicFramePr>
        <p:xfrm>
          <a:off x="9245599" y="544945"/>
          <a:ext cx="1459345" cy="1869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345">
                  <a:extLst>
                    <a:ext uri="{9D8B030D-6E8A-4147-A177-3AD203B41FA5}">
                      <a16:colId xmlns:a16="http://schemas.microsoft.com/office/drawing/2014/main" val="2268633981"/>
                    </a:ext>
                  </a:extLst>
                </a:gridCol>
              </a:tblGrid>
              <a:tr h="386296">
                <a:tc>
                  <a:txBody>
                    <a:bodyPr/>
                    <a:lstStyle/>
                    <a:p>
                      <a:r>
                        <a:rPr lang="es-ES" dirty="0" smtClean="0"/>
                        <a:t>Nodo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66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8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25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4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81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47885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737091"/>
              </p:ext>
            </p:extLst>
          </p:nvPr>
        </p:nvGraphicFramePr>
        <p:xfrm>
          <a:off x="7786254" y="3276954"/>
          <a:ext cx="1459345" cy="1869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345">
                  <a:extLst>
                    <a:ext uri="{9D8B030D-6E8A-4147-A177-3AD203B41FA5}">
                      <a16:colId xmlns:a16="http://schemas.microsoft.com/office/drawing/2014/main" val="2268633981"/>
                    </a:ext>
                  </a:extLst>
                </a:gridCol>
              </a:tblGrid>
              <a:tr h="386296">
                <a:tc>
                  <a:txBody>
                    <a:bodyPr/>
                    <a:lstStyle/>
                    <a:p>
                      <a:r>
                        <a:rPr lang="es-ES" dirty="0" smtClean="0"/>
                        <a:t>Nodo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66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5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25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4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81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47885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774420"/>
              </p:ext>
            </p:extLst>
          </p:nvPr>
        </p:nvGraphicFramePr>
        <p:xfrm>
          <a:off x="10492509" y="3321181"/>
          <a:ext cx="1459345" cy="1869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345">
                  <a:extLst>
                    <a:ext uri="{9D8B030D-6E8A-4147-A177-3AD203B41FA5}">
                      <a16:colId xmlns:a16="http://schemas.microsoft.com/office/drawing/2014/main" val="2268633981"/>
                    </a:ext>
                  </a:extLst>
                </a:gridCol>
              </a:tblGrid>
              <a:tr h="386296">
                <a:tc>
                  <a:txBody>
                    <a:bodyPr/>
                    <a:lstStyle/>
                    <a:p>
                      <a:r>
                        <a:rPr lang="es-ES" dirty="0" smtClean="0"/>
                        <a:t>Nodo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66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10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25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4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81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47885"/>
                  </a:ext>
                </a:extLst>
              </a:tr>
            </a:tbl>
          </a:graphicData>
        </a:graphic>
      </p:graphicFrame>
      <p:cxnSp>
        <p:nvCxnSpPr>
          <p:cNvPr id="9" name="Conector recto de flecha 8"/>
          <p:cNvCxnSpPr>
            <a:stCxn id="4" idx="2"/>
          </p:cNvCxnSpPr>
          <p:nvPr/>
        </p:nvCxnSpPr>
        <p:spPr>
          <a:xfrm flipH="1">
            <a:off x="8774545" y="2414601"/>
            <a:ext cx="1200726" cy="862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>
            <a:stCxn id="4" idx="2"/>
            <a:endCxn id="6" idx="0"/>
          </p:cNvCxnSpPr>
          <p:nvPr/>
        </p:nvCxnSpPr>
        <p:spPr>
          <a:xfrm>
            <a:off x="9975271" y="2414601"/>
            <a:ext cx="1246910" cy="906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7481455" y="1219200"/>
            <a:ext cx="766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n</a:t>
            </a:r>
            <a:r>
              <a:rPr lang="es-ES" dirty="0" smtClean="0"/>
              <a:t>=8</a:t>
            </a:r>
            <a:endParaRPr lang="en-U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7481455" y="1596248"/>
            <a:ext cx="766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n=5</a:t>
            </a:r>
            <a:endParaRPr lang="en-U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481455" y="1954945"/>
            <a:ext cx="766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n=10</a:t>
            </a:r>
            <a:endParaRPr lang="en-US" dirty="0"/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73575"/>
              </p:ext>
            </p:extLst>
          </p:nvPr>
        </p:nvGraphicFramePr>
        <p:xfrm>
          <a:off x="9227129" y="544945"/>
          <a:ext cx="1459345" cy="1869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345">
                  <a:extLst>
                    <a:ext uri="{9D8B030D-6E8A-4147-A177-3AD203B41FA5}">
                      <a16:colId xmlns:a16="http://schemas.microsoft.com/office/drawing/2014/main" val="2268633981"/>
                    </a:ext>
                  </a:extLst>
                </a:gridCol>
              </a:tblGrid>
              <a:tr h="386296">
                <a:tc>
                  <a:txBody>
                    <a:bodyPr/>
                    <a:lstStyle/>
                    <a:p>
                      <a:r>
                        <a:rPr lang="es-ES" dirty="0" smtClean="0"/>
                        <a:t>Nodo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66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8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25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4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81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47885"/>
                  </a:ext>
                </a:extLst>
              </a:tr>
            </a:tbl>
          </a:graphicData>
        </a:graphic>
      </p:graphicFrame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079715"/>
              </p:ext>
            </p:extLst>
          </p:nvPr>
        </p:nvGraphicFramePr>
        <p:xfrm>
          <a:off x="9236364" y="544945"/>
          <a:ext cx="1459345" cy="1869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345">
                  <a:extLst>
                    <a:ext uri="{9D8B030D-6E8A-4147-A177-3AD203B41FA5}">
                      <a16:colId xmlns:a16="http://schemas.microsoft.com/office/drawing/2014/main" val="2268633981"/>
                    </a:ext>
                  </a:extLst>
                </a:gridCol>
              </a:tblGrid>
              <a:tr h="386296">
                <a:tc>
                  <a:txBody>
                    <a:bodyPr/>
                    <a:lstStyle/>
                    <a:p>
                      <a:r>
                        <a:rPr lang="es-ES" dirty="0" smtClean="0"/>
                        <a:t>Nodo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66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8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25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4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81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4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25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59346" y="631180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void </a:t>
            </a:r>
            <a:r>
              <a:rPr lang="en-US" dirty="0" err="1"/>
              <a:t>imprimirarbol</a:t>
            </a:r>
            <a:r>
              <a:rPr lang="en-US" dirty="0"/>
              <a:t>(</a:t>
            </a:r>
            <a:r>
              <a:rPr lang="en-US" dirty="0" err="1"/>
              <a:t>Nodo</a:t>
            </a:r>
            <a:r>
              <a:rPr lang="en-US" dirty="0"/>
              <a:t> *</a:t>
            </a:r>
            <a:r>
              <a:rPr lang="en-US" dirty="0" err="1"/>
              <a:t>arbol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)</a:t>
            </a:r>
          </a:p>
          <a:p>
            <a:r>
              <a:rPr lang="en-US" dirty="0" smtClean="0"/>
              <a:t>{</a:t>
            </a:r>
            <a:endParaRPr lang="en-US" dirty="0"/>
          </a:p>
          <a:p>
            <a:r>
              <a:rPr lang="en-US" dirty="0"/>
              <a:t>	if(</a:t>
            </a:r>
            <a:r>
              <a:rPr lang="en-US" dirty="0" err="1"/>
              <a:t>arbol</a:t>
            </a:r>
            <a:r>
              <a:rPr lang="en-US" dirty="0"/>
              <a:t>==NULL){</a:t>
            </a:r>
          </a:p>
          <a:p>
            <a:r>
              <a:rPr lang="en-US" dirty="0"/>
              <a:t>		return;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}else{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	</a:t>
            </a:r>
            <a:r>
              <a:rPr lang="en-US" dirty="0" err="1"/>
              <a:t>imprimirarbol</a:t>
            </a:r>
            <a:r>
              <a:rPr lang="en-US" dirty="0"/>
              <a:t>(</a:t>
            </a:r>
            <a:r>
              <a:rPr lang="en-US" dirty="0" err="1"/>
              <a:t>arbol</a:t>
            </a:r>
            <a:r>
              <a:rPr lang="en-US" dirty="0"/>
              <a:t>-&gt;der, </a:t>
            </a:r>
            <a:r>
              <a:rPr lang="en-US" dirty="0" err="1"/>
              <a:t>numero+3</a:t>
            </a:r>
            <a:r>
              <a:rPr lang="en-US" dirty="0"/>
              <a:t>);</a:t>
            </a:r>
          </a:p>
          <a:p>
            <a:r>
              <a:rPr lang="en-US" dirty="0"/>
              <a:t>		for(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</a:t>
            </a:r>
            <a:r>
              <a:rPr lang="en-US" dirty="0" err="1"/>
              <a:t>0;i</a:t>
            </a:r>
            <a:r>
              <a:rPr lang="en-US" dirty="0"/>
              <a:t>&lt;</a:t>
            </a:r>
            <a:r>
              <a:rPr lang="en-US" dirty="0" err="1"/>
              <a:t>numero;i</a:t>
            </a:r>
            <a:r>
              <a:rPr lang="en-US" dirty="0"/>
              <a:t>++){</a:t>
            </a:r>
          </a:p>
          <a:p>
            <a:r>
              <a:rPr lang="en-US" dirty="0"/>
              <a:t>			</a:t>
            </a:r>
            <a:r>
              <a:rPr lang="en-US" dirty="0" err="1"/>
              <a:t>cout</a:t>
            </a:r>
            <a:r>
              <a:rPr lang="en-US" dirty="0"/>
              <a:t>&lt;&lt;"   ";</a:t>
            </a:r>
          </a:p>
          <a:p>
            <a:r>
              <a:rPr lang="en-US" dirty="0"/>
              <a:t>		}</a:t>
            </a:r>
          </a:p>
          <a:p>
            <a:r>
              <a:rPr lang="en-US" dirty="0"/>
              <a:t>		</a:t>
            </a:r>
            <a:r>
              <a:rPr lang="en-US" dirty="0" err="1"/>
              <a:t>cout</a:t>
            </a:r>
            <a:r>
              <a:rPr lang="en-US" dirty="0"/>
              <a:t>&lt;&lt;</a:t>
            </a:r>
            <a:r>
              <a:rPr lang="en-US" dirty="0" err="1"/>
              <a:t>arbol</a:t>
            </a:r>
            <a:r>
              <a:rPr lang="en-US" dirty="0"/>
              <a:t>-&gt;</a:t>
            </a:r>
            <a:r>
              <a:rPr lang="en-US" dirty="0" err="1"/>
              <a:t>dato</a:t>
            </a:r>
            <a:r>
              <a:rPr lang="en-US" dirty="0"/>
              <a:t>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>		</a:t>
            </a:r>
            <a:r>
              <a:rPr lang="en-US" dirty="0" err="1"/>
              <a:t>imprimirarbol</a:t>
            </a:r>
            <a:r>
              <a:rPr lang="en-US" dirty="0"/>
              <a:t>(</a:t>
            </a:r>
            <a:r>
              <a:rPr lang="en-US" dirty="0" err="1"/>
              <a:t>arbol</a:t>
            </a:r>
            <a:r>
              <a:rPr lang="en-US" dirty="0"/>
              <a:t>-&gt;</a:t>
            </a:r>
            <a:r>
              <a:rPr lang="en-US" dirty="0" err="1"/>
              <a:t>izq,numero+3</a:t>
            </a:r>
            <a:r>
              <a:rPr lang="en-US" dirty="0"/>
              <a:t>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61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415</TotalTime>
  <Words>75</Words>
  <Application>Microsoft Office PowerPoint</Application>
  <PresentationFormat>Panorámica</PresentationFormat>
  <Paragraphs>85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Circuito</vt:lpstr>
      <vt:lpstr>Arboles</vt:lpstr>
      <vt:lpstr>Crear la estructura</vt:lpstr>
      <vt:lpstr>Presentación de PowerPoint</vt:lpstr>
      <vt:lpstr>Presentación de PowerPoint</vt:lpstr>
      <vt:lpstr>Presentación de PowerPoint</vt:lpstr>
    </vt:vector>
  </TitlesOfParts>
  <Company>Escuela Superior Politecnica de Chimborazo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Arboles</dc:title>
  <dc:creator>DTIC SECRETARÍA</dc:creator>
  <cp:lastModifiedBy>DTIC SECRETARÍA</cp:lastModifiedBy>
  <cp:revision>12</cp:revision>
  <dcterms:created xsi:type="dcterms:W3CDTF">2020-07-30T16:59:16Z</dcterms:created>
  <dcterms:modified xsi:type="dcterms:W3CDTF">2020-07-30T23:54:30Z</dcterms:modified>
</cp:coreProperties>
</file>