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7" r:id="rId3"/>
    <p:sldId id="262" r:id="rId4"/>
    <p:sldId id="268" r:id="rId5"/>
    <p:sldId id="263" r:id="rId6"/>
    <p:sldId id="264" r:id="rId7"/>
    <p:sldId id="257" r:id="rId8"/>
    <p:sldId id="265" r:id="rId9"/>
    <p:sldId id="266" r:id="rId10"/>
    <p:sldId id="269" r:id="rId11"/>
    <p:sldId id="270" r:id="rId12"/>
    <p:sldId id="271" r:id="rId13"/>
    <p:sldId id="272" r:id="rId14"/>
    <p:sldId id="273" r:id="rId15"/>
    <p:sldId id="274" r:id="rId16"/>
    <p:sldId id="275"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CF1AB2-1976-4502-BF36-3FF5EA218861}" styleName="Estilo medio 4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67" y="-7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6/30/2025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s-ES"/>
              <a:t>Haga clic en el icono para agregar una imagen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s-ES"/>
              <a:t>Haga clic para modificar el estilo de título del patrón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s-ES"/>
              <a:t>Haga clic para modificar el estilo de título del patrón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6/30/2025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s-ES"/>
              <a:t>Haga clic para modificar el estilo de título del patrón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s-ES"/>
              <a:t>Haga clic en el icono para agregar una imagen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6/30/2025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6/30/2025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1410" y="3073397"/>
            <a:ext cx="4878391"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172200" y="3073397"/>
            <a:ext cx="4875210" cy="2717801"/>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6/30/2025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6/30/2025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6/30/2025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6/30/2025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6/30/2025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22D1A42-7334-4D4A-A88D-963DA63DA40A}"/>
              </a:ext>
            </a:extLst>
          </p:cNvPr>
          <p:cNvSpPr>
            <a:spLocks noGrp="1"/>
          </p:cNvSpPr>
          <p:nvPr>
            <p:ph type="ctrTitle"/>
          </p:nvPr>
        </p:nvSpPr>
        <p:spPr/>
        <p:txBody>
          <a:bodyPr/>
          <a:lstStyle/>
          <a:p>
            <a:r>
              <a:rPr lang="es-EC" dirty="0"/>
              <a:t>4.2. </a:t>
            </a:r>
            <a:r>
              <a:rPr lang="es-EC" dirty="0" err="1"/>
              <a:t>BICondicional</a:t>
            </a:r>
            <a:r>
              <a:rPr lang="es-EC" dirty="0"/>
              <a:t> lógico</a:t>
            </a:r>
          </a:p>
        </p:txBody>
      </p:sp>
      <p:sp>
        <p:nvSpPr>
          <p:cNvPr id="3" name="Subtítulo 2">
            <a:extLst>
              <a:ext uri="{FF2B5EF4-FFF2-40B4-BE49-F238E27FC236}">
                <a16:creationId xmlns:a16="http://schemas.microsoft.com/office/drawing/2014/main" id="{6957319D-8B4E-4667-BA50-9E5DACCED905}"/>
              </a:ext>
            </a:extLst>
          </p:cNvPr>
          <p:cNvSpPr>
            <a:spLocks noGrp="1"/>
          </p:cNvSpPr>
          <p:nvPr>
            <p:ph type="subTitle" idx="1"/>
          </p:nvPr>
        </p:nvSpPr>
        <p:spPr/>
        <p:txBody>
          <a:bodyPr>
            <a:normAutofit/>
          </a:bodyPr>
          <a:lstStyle/>
          <a:p>
            <a:r>
              <a:rPr lang="es-ES" sz="4400" b="1" dirty="0"/>
              <a:t>Unidad  4</a:t>
            </a:r>
            <a:endParaRPr lang="es-EC" sz="4400" b="1" dirty="0"/>
          </a:p>
        </p:txBody>
      </p:sp>
    </p:spTree>
    <p:extLst>
      <p:ext uri="{BB962C8B-B14F-4D97-AF65-F5344CB8AC3E}">
        <p14:creationId xmlns:p14="http://schemas.microsoft.com/office/powerpoint/2010/main" val="31937684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792D642-4CB0-4677-9008-AAB86E581253}"/>
              </a:ext>
            </a:extLst>
          </p:cNvPr>
          <p:cNvSpPr>
            <a:spLocks noGrp="1"/>
          </p:cNvSpPr>
          <p:nvPr>
            <p:ph type="title"/>
          </p:nvPr>
        </p:nvSpPr>
        <p:spPr>
          <a:xfrm>
            <a:off x="643796" y="70310"/>
            <a:ext cx="9905998" cy="1478570"/>
          </a:xfrm>
        </p:spPr>
        <p:txBody>
          <a:bodyPr>
            <a:normAutofit fontScale="90000"/>
          </a:bodyPr>
          <a:lstStyle/>
          <a:p>
            <a:r>
              <a:rPr lang="es-EC" sz="3200" b="1" dirty="0">
                <a:effectLst/>
                <a:ea typeface="Times New Roman" panose="02020603050405020304" pitchFamily="18" charset="0"/>
                <a:cs typeface="Times New Roman" panose="02020603050405020304" pitchFamily="18" charset="0"/>
              </a:rPr>
              <a:t>Ejercicio: Agente de Clasificación de Clientes para una Tienda Online</a:t>
            </a:r>
            <a:br>
              <a:rPr lang="es-EC" sz="3200" dirty="0">
                <a:effectLst/>
                <a:ea typeface="Calibri" panose="020F0502020204030204" pitchFamily="34" charset="0"/>
                <a:cs typeface="Times New Roman" panose="02020603050405020304" pitchFamily="18" charset="0"/>
              </a:rPr>
            </a:br>
            <a:endParaRPr lang="es-EC" sz="4800" dirty="0"/>
          </a:p>
        </p:txBody>
      </p:sp>
      <p:sp>
        <p:nvSpPr>
          <p:cNvPr id="3" name="Marcador de contenido 2">
            <a:extLst>
              <a:ext uri="{FF2B5EF4-FFF2-40B4-BE49-F238E27FC236}">
                <a16:creationId xmlns:a16="http://schemas.microsoft.com/office/drawing/2014/main" id="{753D7B3E-3657-47AF-BC9A-8D44B56A5C59}"/>
              </a:ext>
            </a:extLst>
          </p:cNvPr>
          <p:cNvSpPr>
            <a:spLocks noGrp="1"/>
          </p:cNvSpPr>
          <p:nvPr>
            <p:ph idx="1"/>
          </p:nvPr>
        </p:nvSpPr>
        <p:spPr>
          <a:xfrm>
            <a:off x="513168" y="1110341"/>
            <a:ext cx="10904408" cy="5551716"/>
          </a:xfrm>
        </p:spPr>
        <p:txBody>
          <a:bodyPr>
            <a:noAutofit/>
          </a:bodyPr>
          <a:lstStyle/>
          <a:p>
            <a:pPr marL="0" indent="0">
              <a:lnSpc>
                <a:spcPct val="107000"/>
              </a:lnSpc>
              <a:spcAft>
                <a:spcPts val="800"/>
              </a:spcAft>
              <a:buNone/>
            </a:pPr>
            <a:r>
              <a:rPr lang="es-EC" sz="1800" dirty="0">
                <a:effectLst/>
                <a:ea typeface="Times New Roman" panose="02020603050405020304" pitchFamily="18" charset="0"/>
                <a:cs typeface="Times New Roman" panose="02020603050405020304" pitchFamily="18" charset="0"/>
              </a:rPr>
              <a:t>Imagina que estás diseñando la lógica central para un </a:t>
            </a:r>
            <a:r>
              <a:rPr lang="es-EC" sz="1800" b="1" dirty="0">
                <a:solidFill>
                  <a:srgbClr val="FFFF00"/>
                </a:solidFill>
                <a:effectLst/>
                <a:ea typeface="Times New Roman" panose="02020603050405020304" pitchFamily="18" charset="0"/>
                <a:cs typeface="Times New Roman" panose="02020603050405020304" pitchFamily="18" charset="0"/>
              </a:rPr>
              <a:t>Agente de Gestión de Relaciones con Clientes (CRM) basado en IA</a:t>
            </a:r>
            <a:r>
              <a:rPr lang="es-EC" sz="1800" dirty="0">
                <a:solidFill>
                  <a:srgbClr val="FFFF00"/>
                </a:solidFill>
                <a:effectLst/>
                <a:ea typeface="Times New Roman" panose="02020603050405020304" pitchFamily="18" charset="0"/>
                <a:cs typeface="Times New Roman" panose="02020603050405020304" pitchFamily="18" charset="0"/>
              </a:rPr>
              <a:t> </a:t>
            </a:r>
            <a:r>
              <a:rPr lang="es-EC" sz="1800" dirty="0">
                <a:effectLst/>
                <a:ea typeface="Times New Roman" panose="02020603050405020304" pitchFamily="18" charset="0"/>
                <a:cs typeface="Times New Roman" panose="02020603050405020304" pitchFamily="18" charset="0"/>
              </a:rPr>
              <a:t>para una tienda online de ropa. El objetivo de este agente es clasificar automáticamente a los clientes como </a:t>
            </a:r>
            <a:r>
              <a:rPr lang="es-EC" sz="1800" dirty="0">
                <a:solidFill>
                  <a:srgbClr val="FFFF00"/>
                </a:solidFill>
                <a:effectLst/>
                <a:ea typeface="Times New Roman" panose="02020603050405020304" pitchFamily="18" charset="0"/>
                <a:cs typeface="Times New Roman" panose="02020603050405020304" pitchFamily="18" charset="0"/>
              </a:rPr>
              <a:t>"Clientes Valiosos" para asignarles beneficios exclusivos.</a:t>
            </a:r>
            <a:endParaRPr lang="es-EC" sz="1800" dirty="0">
              <a:solidFill>
                <a:srgbClr val="FFFF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s-EC" sz="1800" dirty="0">
                <a:effectLst/>
                <a:ea typeface="Times New Roman" panose="02020603050405020304" pitchFamily="18" charset="0"/>
                <a:cs typeface="Times New Roman" panose="02020603050405020304" pitchFamily="18" charset="0"/>
              </a:rPr>
              <a:t>El sistema de IA tomará decisiones basándose en datos de una pequeña base de datos de clientes y en una regla lógica definida.</a:t>
            </a:r>
            <a:endParaRPr lang="es-EC" sz="1800" dirty="0">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s-EC" sz="1800" b="1" dirty="0">
                <a:solidFill>
                  <a:srgbClr val="FFFF00"/>
                </a:solidFill>
                <a:effectLst/>
                <a:ea typeface="Times New Roman" panose="02020603050405020304" pitchFamily="18" charset="0"/>
                <a:cs typeface="Times New Roman" panose="02020603050405020304" pitchFamily="18" charset="0"/>
              </a:rPr>
              <a:t>Parte 1: Definición de Proposiciones  simples</a:t>
            </a:r>
            <a:endParaRPr lang="es-EC" sz="1800" dirty="0">
              <a:solidFill>
                <a:srgbClr val="FFFF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s-EC" sz="1800" dirty="0">
                <a:effectLst/>
                <a:ea typeface="Times New Roman" panose="02020603050405020304" pitchFamily="18" charset="0"/>
                <a:cs typeface="Times New Roman" panose="02020603050405020304" pitchFamily="18" charset="0"/>
              </a:rPr>
              <a:t>Primero, definamos las </a:t>
            </a:r>
            <a:r>
              <a:rPr lang="es-EC" sz="1800" b="1" dirty="0">
                <a:effectLst/>
                <a:ea typeface="Times New Roman" panose="02020603050405020304" pitchFamily="18" charset="0"/>
                <a:cs typeface="Times New Roman" panose="02020603050405020304" pitchFamily="18" charset="0"/>
              </a:rPr>
              <a:t>proposiciones </a:t>
            </a:r>
            <a:r>
              <a:rPr lang="es-EC" sz="1800" dirty="0">
                <a:effectLst/>
                <a:ea typeface="Times New Roman" panose="02020603050405020304" pitchFamily="18" charset="0"/>
                <a:cs typeface="Times New Roman" panose="02020603050405020304" pitchFamily="18" charset="0"/>
              </a:rPr>
              <a:t>simples que el sistema de IA utilizará para evaluar a cada cliente. Las proposiciones simples son afirmaciones que pueden ser verdaderas o falsas, pero no ambas. Utilizaremos letras minúsculas para simbolizarlas:</a:t>
            </a:r>
            <a:endParaRPr lang="es-EC" sz="1800" dirty="0">
              <a:effectLs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es-EC" sz="1800" b="1" dirty="0">
                <a:effectLst/>
                <a:ea typeface="Times New Roman" panose="02020603050405020304" pitchFamily="18" charset="0"/>
                <a:cs typeface="Times New Roman" panose="02020603050405020304" pitchFamily="18" charset="0"/>
              </a:rPr>
              <a:t>P:</a:t>
            </a:r>
            <a:r>
              <a:rPr lang="es-EC" sz="1800" dirty="0">
                <a:effectLst/>
                <a:ea typeface="Times New Roman" panose="02020603050405020304" pitchFamily="18" charset="0"/>
                <a:cs typeface="Times New Roman" panose="02020603050405020304" pitchFamily="18" charset="0"/>
              </a:rPr>
              <a:t> "El cliente ha realizado más de 3 compras en los últimos 6 meses."</a:t>
            </a:r>
            <a:endParaRPr lang="es-EC" sz="1800" dirty="0">
              <a:effectLs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es-EC" sz="1800" b="1" dirty="0">
                <a:effectLst/>
                <a:ea typeface="Times New Roman" panose="02020603050405020304" pitchFamily="18" charset="0"/>
                <a:cs typeface="Times New Roman" panose="02020603050405020304" pitchFamily="18" charset="0"/>
              </a:rPr>
              <a:t>Q:</a:t>
            </a:r>
            <a:r>
              <a:rPr lang="es-EC" sz="1800" dirty="0">
                <a:effectLst/>
                <a:ea typeface="Times New Roman" panose="02020603050405020304" pitchFamily="18" charset="0"/>
                <a:cs typeface="Times New Roman" panose="02020603050405020304" pitchFamily="18" charset="0"/>
              </a:rPr>
              <a:t> "El valor total de las compras del cliente supera los $200 en el último año."</a:t>
            </a:r>
            <a:endParaRPr lang="es-EC" sz="1800" dirty="0">
              <a:effectLs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es-EC" sz="1800" b="1" dirty="0">
                <a:effectLst/>
                <a:ea typeface="Times New Roman" panose="02020603050405020304" pitchFamily="18" charset="0"/>
                <a:cs typeface="Times New Roman" panose="02020603050405020304" pitchFamily="18" charset="0"/>
              </a:rPr>
              <a:t>R:</a:t>
            </a:r>
            <a:r>
              <a:rPr lang="es-EC" sz="1800" dirty="0">
                <a:effectLst/>
                <a:ea typeface="Times New Roman" panose="02020603050405020304" pitchFamily="18" charset="0"/>
                <a:cs typeface="Times New Roman" panose="02020603050405020304" pitchFamily="18" charset="0"/>
              </a:rPr>
              <a:t> "El cliente ha dejado al menos una reseña de 5 estrellas en la web."</a:t>
            </a:r>
            <a:endParaRPr lang="es-EC" sz="1800" dirty="0">
              <a:effectLs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es-EC" sz="1800" b="1" dirty="0">
                <a:effectLst/>
                <a:ea typeface="Times New Roman" panose="02020603050405020304" pitchFamily="18" charset="0"/>
                <a:cs typeface="Times New Roman" panose="02020603050405020304" pitchFamily="18" charset="0"/>
              </a:rPr>
              <a:t>V:</a:t>
            </a:r>
            <a:r>
              <a:rPr lang="es-EC" sz="1800" dirty="0">
                <a:effectLst/>
                <a:ea typeface="Times New Roman" panose="02020603050405020304" pitchFamily="18" charset="0"/>
                <a:cs typeface="Times New Roman" panose="02020603050405020304" pitchFamily="18" charset="0"/>
              </a:rPr>
              <a:t> "El cliente es un Cliente Valioso." (Esta es la proposición que el sistema determinará).</a:t>
            </a:r>
            <a:endParaRPr lang="es-EC" sz="1800" dirty="0">
              <a:effectLst/>
              <a:ea typeface="Calibri" panose="020F0502020204030204" pitchFamily="34" charset="0"/>
              <a:cs typeface="Times New Roman" panose="02020603050405020304" pitchFamily="18" charset="0"/>
            </a:endParaRPr>
          </a:p>
          <a:p>
            <a:endParaRPr lang="es-EC" sz="1800" dirty="0"/>
          </a:p>
        </p:txBody>
      </p:sp>
    </p:spTree>
    <p:extLst>
      <p:ext uri="{BB962C8B-B14F-4D97-AF65-F5344CB8AC3E}">
        <p14:creationId xmlns:p14="http://schemas.microsoft.com/office/powerpoint/2010/main" val="22789532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1089356-63A8-4053-BD0C-BB20DF4465C6}"/>
              </a:ext>
            </a:extLst>
          </p:cNvPr>
          <p:cNvSpPr>
            <a:spLocks noGrp="1"/>
          </p:cNvSpPr>
          <p:nvPr>
            <p:ph type="title"/>
          </p:nvPr>
        </p:nvSpPr>
        <p:spPr/>
        <p:txBody>
          <a:bodyPr>
            <a:normAutofit fontScale="90000"/>
          </a:bodyPr>
          <a:lstStyle/>
          <a:p>
            <a:r>
              <a:rPr lang="es-EC" b="1" dirty="0">
                <a:latin typeface="Times New Roman" panose="02020603050405020304" pitchFamily="18" charset="0"/>
                <a:ea typeface="Times New Roman" panose="02020603050405020304" pitchFamily="18" charset="0"/>
                <a:cs typeface="Times New Roman" panose="02020603050405020304" pitchFamily="18" charset="0"/>
              </a:rPr>
              <a:t>Parte 2: Formalización de la Regla de Negocio del AHI</a:t>
            </a:r>
            <a:br>
              <a:rPr lang="es-EC" sz="3200" dirty="0">
                <a:latin typeface="Calibri" panose="020F0502020204030204" pitchFamily="34" charset="0"/>
                <a:ea typeface="Calibri" panose="020F0502020204030204" pitchFamily="34" charset="0"/>
                <a:cs typeface="Times New Roman" panose="02020603050405020304" pitchFamily="18" charset="0"/>
              </a:rPr>
            </a:br>
            <a:endParaRPr lang="es-EC" dirty="0"/>
          </a:p>
        </p:txBody>
      </p:sp>
      <p:sp>
        <p:nvSpPr>
          <p:cNvPr id="3" name="Marcador de contenido 2">
            <a:extLst>
              <a:ext uri="{FF2B5EF4-FFF2-40B4-BE49-F238E27FC236}">
                <a16:creationId xmlns:a16="http://schemas.microsoft.com/office/drawing/2014/main" id="{0BFF84B9-A7EE-4F31-826A-9634588BA45D}"/>
              </a:ext>
            </a:extLst>
          </p:cNvPr>
          <p:cNvSpPr>
            <a:spLocks noGrp="1"/>
          </p:cNvSpPr>
          <p:nvPr>
            <p:ph idx="1"/>
          </p:nvPr>
        </p:nvSpPr>
        <p:spPr>
          <a:xfrm>
            <a:off x="1141412" y="1660848"/>
            <a:ext cx="9905999" cy="4578633"/>
          </a:xfrm>
        </p:spPr>
        <p:txBody>
          <a:bodyPr>
            <a:normAutofit/>
          </a:bodyPr>
          <a:lstStyle/>
          <a:p>
            <a:pPr marL="0" indent="0">
              <a:lnSpc>
                <a:spcPct val="107000"/>
              </a:lnSpc>
              <a:spcAft>
                <a:spcPts val="800"/>
              </a:spcAft>
              <a:buNone/>
            </a:pPr>
            <a:r>
              <a:rPr lang="es-EC" sz="2000" dirty="0">
                <a:effectLst/>
                <a:ea typeface="Times New Roman" panose="02020603050405020304" pitchFamily="18" charset="0"/>
                <a:cs typeface="Times New Roman" panose="02020603050405020304" pitchFamily="18" charset="0"/>
              </a:rPr>
              <a:t>La gerencia de la tienda ha establecido la siguiente regla para definir a un </a:t>
            </a:r>
            <a:r>
              <a:rPr lang="es-EC" sz="2000" dirty="0">
                <a:solidFill>
                  <a:srgbClr val="FFFF00"/>
                </a:solidFill>
                <a:effectLst/>
                <a:ea typeface="Times New Roman" panose="02020603050405020304" pitchFamily="18" charset="0"/>
                <a:cs typeface="Times New Roman" panose="02020603050405020304" pitchFamily="18" charset="0"/>
              </a:rPr>
              <a:t>"Cliente Valioso":</a:t>
            </a:r>
            <a:endParaRPr lang="es-EC" sz="2000" dirty="0">
              <a:solidFill>
                <a:srgbClr val="FFFF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pPr>
            <a:r>
              <a:rPr lang="es-EC" sz="2000" b="1" dirty="0">
                <a:effectLst/>
                <a:ea typeface="Times New Roman" panose="02020603050405020304" pitchFamily="18" charset="0"/>
                <a:cs typeface="Times New Roman" panose="02020603050405020304" pitchFamily="18" charset="0"/>
              </a:rPr>
              <a:t>Regla de Negocio:</a:t>
            </a:r>
            <a:r>
              <a:rPr lang="es-EC" sz="2000" dirty="0">
                <a:effectLst/>
                <a:ea typeface="Times New Roman" panose="02020603050405020304" pitchFamily="18" charset="0"/>
                <a:cs typeface="Times New Roman" panose="02020603050405020304" pitchFamily="18" charset="0"/>
              </a:rPr>
              <a:t> "</a:t>
            </a:r>
            <a:r>
              <a:rPr lang="es-EC" sz="2000" dirty="0">
                <a:solidFill>
                  <a:srgbClr val="FFFF00"/>
                </a:solidFill>
                <a:effectLst/>
                <a:ea typeface="Times New Roman" panose="02020603050405020304" pitchFamily="18" charset="0"/>
                <a:cs typeface="Times New Roman" panose="02020603050405020304" pitchFamily="18" charset="0"/>
              </a:rPr>
              <a:t>Un cliente es considerado Cliente Valioso (V) </a:t>
            </a:r>
            <a:r>
              <a:rPr lang="es-EC" sz="2000" b="1" dirty="0">
                <a:solidFill>
                  <a:srgbClr val="FFFF00"/>
                </a:solidFill>
                <a:effectLst/>
                <a:ea typeface="Times New Roman" panose="02020603050405020304" pitchFamily="18" charset="0"/>
                <a:cs typeface="Times New Roman" panose="02020603050405020304" pitchFamily="18" charset="0"/>
              </a:rPr>
              <a:t>si y solo si</a:t>
            </a:r>
            <a:r>
              <a:rPr lang="es-EC" sz="2000" dirty="0">
                <a:solidFill>
                  <a:srgbClr val="FFFF00"/>
                </a:solidFill>
                <a:effectLst/>
                <a:ea typeface="Times New Roman" panose="02020603050405020304" pitchFamily="18" charset="0"/>
                <a:cs typeface="Times New Roman" panose="02020603050405020304" pitchFamily="18" charset="0"/>
              </a:rPr>
              <a:t> (ha realizado más de 3 compras en los últimos 6 meses </a:t>
            </a:r>
            <a:r>
              <a:rPr lang="es-EC" sz="2000" b="1" dirty="0">
                <a:solidFill>
                  <a:srgbClr val="FFFF00"/>
                </a:solidFill>
                <a:effectLst/>
                <a:ea typeface="Times New Roman" panose="02020603050405020304" pitchFamily="18" charset="0"/>
                <a:cs typeface="Times New Roman" panose="02020603050405020304" pitchFamily="18" charset="0"/>
              </a:rPr>
              <a:t>Y</a:t>
            </a:r>
            <a:r>
              <a:rPr lang="es-EC" sz="2000" dirty="0">
                <a:solidFill>
                  <a:srgbClr val="FFFF00"/>
                </a:solidFill>
                <a:effectLst/>
                <a:ea typeface="Times New Roman" panose="02020603050405020304" pitchFamily="18" charset="0"/>
                <a:cs typeface="Times New Roman" panose="02020603050405020304" pitchFamily="18" charset="0"/>
              </a:rPr>
              <a:t> el valor total de sus compras supera los $200 en el último año</a:t>
            </a:r>
            <a:r>
              <a:rPr lang="es-EC" sz="2000" dirty="0">
                <a:effectLst/>
                <a:ea typeface="Times New Roman" panose="02020603050405020304" pitchFamily="18" charset="0"/>
                <a:cs typeface="Times New Roman" panose="02020603050405020304" pitchFamily="18" charset="0"/>
              </a:rPr>
              <a:t>) </a:t>
            </a:r>
            <a:r>
              <a:rPr lang="es-EC" sz="2000" b="1" dirty="0">
                <a:solidFill>
                  <a:srgbClr val="FFFF00"/>
                </a:solidFill>
                <a:effectLst/>
                <a:ea typeface="Times New Roman" panose="02020603050405020304" pitchFamily="18" charset="0"/>
                <a:cs typeface="Times New Roman" panose="02020603050405020304" pitchFamily="18" charset="0"/>
              </a:rPr>
              <a:t>O</a:t>
            </a:r>
            <a:r>
              <a:rPr lang="es-EC" sz="2000" dirty="0">
                <a:solidFill>
                  <a:srgbClr val="FFFF00"/>
                </a:solidFill>
                <a:effectLst/>
                <a:ea typeface="Times New Roman" panose="02020603050405020304" pitchFamily="18" charset="0"/>
                <a:cs typeface="Times New Roman" panose="02020603050405020304" pitchFamily="18" charset="0"/>
              </a:rPr>
              <a:t> (ha dejado al menos una reseña de 5 estrellas en la web)."</a:t>
            </a:r>
            <a:endParaRPr lang="es-EC" sz="2000" dirty="0">
              <a:solidFill>
                <a:srgbClr val="FFFF00"/>
              </a:solidFill>
              <a:effectLst/>
              <a:ea typeface="Calibri" panose="020F0502020204030204" pitchFamily="34" charset="0"/>
              <a:cs typeface="Times New Roman" panose="02020603050405020304" pitchFamily="18" charset="0"/>
            </a:endParaRPr>
          </a:p>
          <a:p>
            <a:pPr marL="0" indent="0">
              <a:lnSpc>
                <a:spcPct val="107000"/>
              </a:lnSpc>
              <a:spcAft>
                <a:spcPts val="800"/>
              </a:spcAft>
              <a:buNone/>
              <a:tabLst>
                <a:tab pos="457200" algn="l"/>
              </a:tabLst>
            </a:pPr>
            <a:r>
              <a:rPr lang="es-EC" sz="2000" b="1" dirty="0">
                <a:effectLst/>
                <a:ea typeface="Times New Roman" panose="02020603050405020304" pitchFamily="18" charset="0"/>
                <a:cs typeface="Times New Roman" panose="02020603050405020304" pitchFamily="18" charset="0"/>
              </a:rPr>
              <a:t>Formaliza esta regla</a:t>
            </a:r>
            <a:r>
              <a:rPr lang="es-EC" sz="2000" dirty="0">
                <a:effectLst/>
                <a:ea typeface="Times New Roman" panose="02020603050405020304" pitchFamily="18" charset="0"/>
                <a:cs typeface="Times New Roman" panose="02020603050405020304" pitchFamily="18" charset="0"/>
              </a:rPr>
              <a:t> utilizando las proposiciones definidas en la Parte 1 y los conectivos lógicos adecuados (conjunción </a:t>
            </a:r>
            <a:r>
              <a:rPr lang="es-EC" sz="2000" dirty="0">
                <a:effectLst/>
                <a:ea typeface="Times New Roman" panose="02020603050405020304" pitchFamily="18" charset="0"/>
                <a:cs typeface="Cambria Math" panose="02040503050406030204" pitchFamily="18" charset="0"/>
              </a:rPr>
              <a:t>∧</a:t>
            </a:r>
            <a:r>
              <a:rPr lang="es-EC" sz="2000" dirty="0">
                <a:effectLst/>
                <a:ea typeface="Times New Roman" panose="02020603050405020304" pitchFamily="18" charset="0"/>
                <a:cs typeface="Times New Roman" panose="02020603050405020304" pitchFamily="18" charset="0"/>
              </a:rPr>
              <a:t>, disyunción </a:t>
            </a:r>
            <a:r>
              <a:rPr lang="es-EC" sz="2000" dirty="0">
                <a:effectLst/>
                <a:ea typeface="Times New Roman" panose="02020603050405020304" pitchFamily="18" charset="0"/>
                <a:cs typeface="Cambria Math" panose="02040503050406030204" pitchFamily="18" charset="0"/>
              </a:rPr>
              <a:t>∨</a:t>
            </a:r>
            <a:r>
              <a:rPr lang="es-EC" sz="2000" dirty="0">
                <a:effectLst/>
                <a:ea typeface="Times New Roman" panose="02020603050405020304" pitchFamily="18" charset="0"/>
                <a:cs typeface="Times New Roman" panose="02020603050405020304" pitchFamily="18" charset="0"/>
              </a:rPr>
              <a:t>, y bicondicional ↔).</a:t>
            </a:r>
            <a:endParaRPr lang="es-EC" sz="2000" dirty="0">
              <a:effectLst/>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r>
              <a:rPr lang="es-EC" i="1" dirty="0">
                <a:effectLst/>
                <a:ea typeface="Times New Roman" panose="02020603050405020304" pitchFamily="18" charset="0"/>
                <a:cs typeface="Times New Roman" panose="02020603050405020304" pitchFamily="18" charset="0"/>
              </a:rPr>
              <a:t>Pista:</a:t>
            </a:r>
            <a:r>
              <a:rPr lang="es-EC" dirty="0">
                <a:effectLst/>
                <a:ea typeface="Times New Roman" panose="02020603050405020304" pitchFamily="18" charset="0"/>
                <a:cs typeface="Times New Roman" panose="02020603050405020304" pitchFamily="18" charset="0"/>
              </a:rPr>
              <a:t> Recuerda que el </a:t>
            </a:r>
            <a:r>
              <a:rPr lang="es-EC" b="1" dirty="0">
                <a:effectLst/>
                <a:ea typeface="Times New Roman" panose="02020603050405020304" pitchFamily="18" charset="0"/>
                <a:cs typeface="Times New Roman" panose="02020603050405020304" pitchFamily="18" charset="0"/>
              </a:rPr>
              <a:t>bicondicional</a:t>
            </a:r>
            <a:r>
              <a:rPr lang="es-EC" dirty="0">
                <a:effectLst/>
                <a:ea typeface="Times New Roman" panose="02020603050405020304" pitchFamily="18" charset="0"/>
                <a:cs typeface="Times New Roman" panose="02020603050405020304" pitchFamily="18" charset="0"/>
              </a:rPr>
              <a:t> (p ↔ q) indica una equivalencia lógica y es verdadero solo si ambas proposiciones tienen el mismo valor de verdad. La expresión "si y solo si" es clave para el bicondicional. Una conjunción (p </a:t>
            </a:r>
            <a:r>
              <a:rPr lang="es-EC" dirty="0">
                <a:effectLst/>
                <a:ea typeface="Times New Roman" panose="02020603050405020304" pitchFamily="18" charset="0"/>
                <a:cs typeface="Cambria Math" panose="02040503050406030204" pitchFamily="18" charset="0"/>
              </a:rPr>
              <a:t>∧</a:t>
            </a:r>
            <a:r>
              <a:rPr lang="es-EC" dirty="0">
                <a:effectLst/>
                <a:ea typeface="Times New Roman" panose="02020603050405020304" pitchFamily="18" charset="0"/>
                <a:cs typeface="Times New Roman" panose="02020603050405020304" pitchFamily="18" charset="0"/>
              </a:rPr>
              <a:t> q) es verdadera solo si todas sus proposiciones son verdaderas. Una disyunción (p </a:t>
            </a:r>
            <a:r>
              <a:rPr lang="es-EC" dirty="0">
                <a:effectLst/>
                <a:ea typeface="Times New Roman" panose="02020603050405020304" pitchFamily="18" charset="0"/>
                <a:cs typeface="Cambria Math" panose="02040503050406030204" pitchFamily="18" charset="0"/>
              </a:rPr>
              <a:t>∨</a:t>
            </a:r>
            <a:r>
              <a:rPr lang="es-EC" dirty="0">
                <a:effectLst/>
                <a:ea typeface="Times New Roman" panose="02020603050405020304" pitchFamily="18" charset="0"/>
                <a:cs typeface="Times New Roman" panose="02020603050405020304" pitchFamily="18" charset="0"/>
              </a:rPr>
              <a:t> q) es verdadera si al menos una de sus proposiciones es verdadera.</a:t>
            </a:r>
            <a:endParaRPr lang="es-EC" dirty="0"/>
          </a:p>
        </p:txBody>
      </p:sp>
    </p:spTree>
    <p:extLst>
      <p:ext uri="{BB962C8B-B14F-4D97-AF65-F5344CB8AC3E}">
        <p14:creationId xmlns:p14="http://schemas.microsoft.com/office/powerpoint/2010/main" val="780996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D0F393-A682-4568-85DD-DFA26FDF8FAA}"/>
              </a:ext>
            </a:extLst>
          </p:cNvPr>
          <p:cNvSpPr>
            <a:spLocks noGrp="1"/>
          </p:cNvSpPr>
          <p:nvPr>
            <p:ph type="title"/>
          </p:nvPr>
        </p:nvSpPr>
        <p:spPr/>
        <p:txBody>
          <a:bodyPr>
            <a:normAutofit fontScale="90000"/>
          </a:bodyPr>
          <a:lstStyle/>
          <a:p>
            <a:r>
              <a:rPr lang="es-EC" sz="3600" b="1" dirty="0">
                <a:effectLst/>
                <a:latin typeface="Times New Roman" panose="02020603050405020304" pitchFamily="18" charset="0"/>
                <a:ea typeface="Times New Roman" panose="02020603050405020304" pitchFamily="18" charset="0"/>
                <a:cs typeface="Times New Roman" panose="02020603050405020304" pitchFamily="18" charset="0"/>
              </a:rPr>
              <a:t>Parte 3: Simulación de la Base de Datos y Evaluación del AHI</a:t>
            </a:r>
            <a:br>
              <a:rPr lang="es-EC" sz="3600" dirty="0">
                <a:effectLst/>
                <a:latin typeface="Calibri" panose="020F0502020204030204" pitchFamily="34" charset="0"/>
                <a:ea typeface="Calibri" panose="020F0502020204030204" pitchFamily="34" charset="0"/>
                <a:cs typeface="Times New Roman" panose="02020603050405020304" pitchFamily="18" charset="0"/>
              </a:rPr>
            </a:br>
            <a:endParaRPr lang="es-EC" dirty="0"/>
          </a:p>
        </p:txBody>
      </p:sp>
      <p:sp>
        <p:nvSpPr>
          <p:cNvPr id="3" name="Marcador de contenido 2">
            <a:extLst>
              <a:ext uri="{FF2B5EF4-FFF2-40B4-BE49-F238E27FC236}">
                <a16:creationId xmlns:a16="http://schemas.microsoft.com/office/drawing/2014/main" id="{07A6B5B1-92AC-4C80-BC9C-E07BCF8D2133}"/>
              </a:ext>
            </a:extLst>
          </p:cNvPr>
          <p:cNvSpPr>
            <a:spLocks noGrp="1"/>
          </p:cNvSpPr>
          <p:nvPr>
            <p:ph idx="1"/>
          </p:nvPr>
        </p:nvSpPr>
        <p:spPr/>
        <p:txBody>
          <a:bodyPr>
            <a:normAutofit lnSpcReduction="10000"/>
          </a:bodyPr>
          <a:lstStyle/>
          <a:p>
            <a:pPr marL="0" indent="0" algn="just">
              <a:lnSpc>
                <a:spcPct val="107000"/>
              </a:lnSpc>
              <a:spcAft>
                <a:spcPts val="800"/>
              </a:spcAft>
              <a:buNone/>
            </a:pPr>
            <a:r>
              <a:rPr lang="es-EC" dirty="0">
                <a:effectLst/>
                <a:latin typeface="Times New Roman" panose="02020603050405020304" pitchFamily="18" charset="0"/>
                <a:ea typeface="Times New Roman" panose="02020603050405020304" pitchFamily="18" charset="0"/>
                <a:cs typeface="Times New Roman" panose="02020603050405020304" pitchFamily="18" charset="0"/>
              </a:rPr>
              <a:t>A continuación, se presentan datos de cuatro clientes obtenidos de la </a:t>
            </a:r>
            <a:r>
              <a:rPr lang="es-EC" b="1" dirty="0">
                <a:effectLst/>
                <a:latin typeface="Times New Roman" panose="02020603050405020304" pitchFamily="18" charset="0"/>
                <a:ea typeface="Times New Roman" panose="02020603050405020304" pitchFamily="18" charset="0"/>
                <a:cs typeface="Times New Roman" panose="02020603050405020304" pitchFamily="18" charset="0"/>
              </a:rPr>
              <a:t>base de datos de la tienda</a:t>
            </a:r>
            <a:r>
              <a:rPr lang="es-EC" dirty="0">
                <a:effectLst/>
                <a:latin typeface="Times New Roman" panose="02020603050405020304" pitchFamily="18" charset="0"/>
                <a:ea typeface="Times New Roman" panose="02020603050405020304" pitchFamily="18" charset="0"/>
                <a:cs typeface="Times New Roman" panose="02020603050405020304" pitchFamily="18" charset="0"/>
              </a:rPr>
              <a:t>. En los sistemas informáticos, la lógica de primer orden y la teoría de conjuntos son fundamentos teóricos para las bases de datos relacionales, permitiendo conectar rasgos de información. </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Aft>
                <a:spcPts val="800"/>
              </a:spcAft>
              <a:buNone/>
            </a:pPr>
            <a:r>
              <a:rPr lang="es-EC" dirty="0">
                <a:effectLst/>
                <a:latin typeface="Times New Roman" panose="02020603050405020304" pitchFamily="18" charset="0"/>
                <a:ea typeface="Times New Roman" panose="02020603050405020304" pitchFamily="18" charset="0"/>
                <a:cs typeface="Times New Roman" panose="02020603050405020304" pitchFamily="18" charset="0"/>
              </a:rPr>
              <a:t>Para cada cliente, evalúa el valor de verdad de </a:t>
            </a:r>
            <a:r>
              <a:rPr lang="es-EC" dirty="0">
                <a:effectLst/>
                <a:latin typeface="Courier New" panose="02070309020205020404" pitchFamily="49" charset="0"/>
                <a:ea typeface="Times New Roman" panose="02020603050405020304" pitchFamily="18" charset="0"/>
                <a:cs typeface="Times New Roman" panose="02020603050405020304" pitchFamily="18" charset="0"/>
              </a:rPr>
              <a:t>V</a:t>
            </a:r>
            <a:r>
              <a:rPr lang="es-EC" dirty="0">
                <a:effectLst/>
                <a:latin typeface="Times New Roman" panose="02020603050405020304" pitchFamily="18" charset="0"/>
                <a:ea typeface="Times New Roman" panose="02020603050405020304" pitchFamily="18" charset="0"/>
                <a:cs typeface="Times New Roman" panose="02020603050405020304" pitchFamily="18" charset="0"/>
              </a:rPr>
              <a:t> (si el cliente es "Valioso") siguiendo la regla lógica. Puedes usar una tabla para organizar tus evaluaciones, similar a las tablas de verdad que representan todas las combinaciones posibles de falsedad o veracidad.</a:t>
            </a:r>
            <a:endParaRPr lang="es-EC"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3880733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2B5E24-07A3-4C35-A6BA-0DBBE3B41DCD}"/>
              </a:ext>
            </a:extLst>
          </p:cNvPr>
          <p:cNvSpPr>
            <a:spLocks noGrp="1"/>
          </p:cNvSpPr>
          <p:nvPr>
            <p:ph type="title"/>
          </p:nvPr>
        </p:nvSpPr>
        <p:spPr/>
        <p:txBody>
          <a:bodyPr/>
          <a:lstStyle/>
          <a:p>
            <a:r>
              <a:rPr lang="es-EC" sz="3200" b="1" dirty="0">
                <a:effectLst/>
                <a:latin typeface="Tw Cen MT" panose="020B0602020104020603" pitchFamily="34" charset="0"/>
                <a:ea typeface="Times New Roman" panose="02020603050405020304" pitchFamily="18" charset="0"/>
                <a:cs typeface="Times New Roman" panose="02020603050405020304" pitchFamily="18" charset="0"/>
              </a:rPr>
              <a:t>Clientes en la Base de Datos:</a:t>
            </a:r>
            <a:br>
              <a:rPr lang="es-EC" sz="1800" dirty="0">
                <a:effectLst/>
                <a:latin typeface="Calibri" panose="020F0502020204030204" pitchFamily="34" charset="0"/>
                <a:ea typeface="Calibri" panose="020F0502020204030204" pitchFamily="34" charset="0"/>
                <a:cs typeface="Times New Roman" panose="02020603050405020304" pitchFamily="18" charset="0"/>
              </a:rPr>
            </a:br>
            <a:endParaRPr lang="es-EC" dirty="0"/>
          </a:p>
        </p:txBody>
      </p:sp>
      <p:graphicFrame>
        <p:nvGraphicFramePr>
          <p:cNvPr id="4" name="Marcador de contenido 3">
            <a:extLst>
              <a:ext uri="{FF2B5EF4-FFF2-40B4-BE49-F238E27FC236}">
                <a16:creationId xmlns:a16="http://schemas.microsoft.com/office/drawing/2014/main" id="{ECB1F674-BF58-4AB3-AD26-FB7CBD43F982}"/>
              </a:ext>
            </a:extLst>
          </p:cNvPr>
          <p:cNvGraphicFramePr>
            <a:graphicFrameLocks noGrp="1"/>
          </p:cNvGraphicFramePr>
          <p:nvPr>
            <p:ph idx="1"/>
            <p:extLst>
              <p:ext uri="{D42A27DB-BD31-4B8C-83A1-F6EECF244321}">
                <p14:modId xmlns:p14="http://schemas.microsoft.com/office/powerpoint/2010/main" val="337352885"/>
              </p:ext>
            </p:extLst>
          </p:nvPr>
        </p:nvGraphicFramePr>
        <p:xfrm>
          <a:off x="403859" y="2006281"/>
          <a:ext cx="10643552" cy="3329688"/>
        </p:xfrm>
        <a:graphic>
          <a:graphicData uri="http://schemas.openxmlformats.org/drawingml/2006/table">
            <a:tbl>
              <a:tblPr firstRow="1" firstCol="1" bandRow="1">
                <a:tableStyleId>{5C22544A-7EE6-4342-B048-85BDC9FD1C3A}</a:tableStyleId>
              </a:tblPr>
              <a:tblGrid>
                <a:gridCol w="2660888">
                  <a:extLst>
                    <a:ext uri="{9D8B030D-6E8A-4147-A177-3AD203B41FA5}">
                      <a16:colId xmlns:a16="http://schemas.microsoft.com/office/drawing/2014/main" val="1447541131"/>
                    </a:ext>
                  </a:extLst>
                </a:gridCol>
                <a:gridCol w="2660888">
                  <a:extLst>
                    <a:ext uri="{9D8B030D-6E8A-4147-A177-3AD203B41FA5}">
                      <a16:colId xmlns:a16="http://schemas.microsoft.com/office/drawing/2014/main" val="2235351675"/>
                    </a:ext>
                  </a:extLst>
                </a:gridCol>
                <a:gridCol w="2660888">
                  <a:extLst>
                    <a:ext uri="{9D8B030D-6E8A-4147-A177-3AD203B41FA5}">
                      <a16:colId xmlns:a16="http://schemas.microsoft.com/office/drawing/2014/main" val="3027697991"/>
                    </a:ext>
                  </a:extLst>
                </a:gridCol>
                <a:gridCol w="2660888">
                  <a:extLst>
                    <a:ext uri="{9D8B030D-6E8A-4147-A177-3AD203B41FA5}">
                      <a16:colId xmlns:a16="http://schemas.microsoft.com/office/drawing/2014/main" val="2198908073"/>
                    </a:ext>
                  </a:extLst>
                </a:gridCol>
              </a:tblGrid>
              <a:tr h="604584">
                <a:tc>
                  <a:txBody>
                    <a:bodyPr/>
                    <a:lstStyle/>
                    <a:p>
                      <a:pPr>
                        <a:lnSpc>
                          <a:spcPct val="107000"/>
                        </a:lnSpc>
                        <a:spcAft>
                          <a:spcPts val="800"/>
                        </a:spcAft>
                      </a:pPr>
                      <a:r>
                        <a:rPr lang="es-EC" sz="2800">
                          <a:effectLst/>
                        </a:rPr>
                        <a:t>Cliente</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P (más de 3 compras)</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Q (compras &gt; $200)</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R (reseña de 5 estrellas)</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53350918"/>
                  </a:ext>
                </a:extLst>
              </a:tr>
              <a:tr h="604584">
                <a:tc>
                  <a:txBody>
                    <a:bodyPr/>
                    <a:lstStyle/>
                    <a:p>
                      <a:pPr>
                        <a:lnSpc>
                          <a:spcPct val="107000"/>
                        </a:lnSpc>
                        <a:spcAft>
                          <a:spcPts val="800"/>
                        </a:spcAft>
                      </a:pPr>
                      <a:r>
                        <a:rPr lang="es-EC" sz="2800">
                          <a:effectLst/>
                        </a:rPr>
                        <a:t>Cliente 1</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Verdadero (V)</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Verdadero (V)</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Falso (F)</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82232155"/>
                  </a:ext>
                </a:extLst>
              </a:tr>
              <a:tr h="604584">
                <a:tc>
                  <a:txBody>
                    <a:bodyPr/>
                    <a:lstStyle/>
                    <a:p>
                      <a:pPr>
                        <a:lnSpc>
                          <a:spcPct val="107000"/>
                        </a:lnSpc>
                        <a:spcAft>
                          <a:spcPts val="800"/>
                        </a:spcAft>
                      </a:pPr>
                      <a:r>
                        <a:rPr lang="es-EC" sz="2800">
                          <a:effectLst/>
                        </a:rPr>
                        <a:t>Cliente 2</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Falso (F)</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Verdadero (V)</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Verdadero (V)</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37630602"/>
                  </a:ext>
                </a:extLst>
              </a:tr>
              <a:tr h="604584">
                <a:tc>
                  <a:txBody>
                    <a:bodyPr/>
                    <a:lstStyle/>
                    <a:p>
                      <a:pPr>
                        <a:lnSpc>
                          <a:spcPct val="107000"/>
                        </a:lnSpc>
                        <a:spcAft>
                          <a:spcPts val="800"/>
                        </a:spcAft>
                      </a:pPr>
                      <a:r>
                        <a:rPr lang="es-EC" sz="2800">
                          <a:effectLst/>
                        </a:rPr>
                        <a:t>Cliente 3</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Verdadero (V)</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Falso (F)</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Falso (F)</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583798909"/>
                  </a:ext>
                </a:extLst>
              </a:tr>
              <a:tr h="604584">
                <a:tc>
                  <a:txBody>
                    <a:bodyPr/>
                    <a:lstStyle/>
                    <a:p>
                      <a:pPr>
                        <a:lnSpc>
                          <a:spcPct val="107000"/>
                        </a:lnSpc>
                        <a:spcAft>
                          <a:spcPts val="800"/>
                        </a:spcAft>
                      </a:pPr>
                      <a:r>
                        <a:rPr lang="es-EC" sz="2800">
                          <a:effectLst/>
                        </a:rPr>
                        <a:t>Cliente 4</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Falso (F)</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a:effectLst/>
                        </a:rPr>
                        <a:t>Falso (F)</a:t>
                      </a:r>
                      <a:endParaRPr lang="es-EC"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s-EC" sz="2800" dirty="0">
                          <a:effectLst/>
                        </a:rPr>
                        <a:t>Falso (F)</a:t>
                      </a:r>
                      <a:endParaRPr lang="es-EC"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40064963"/>
                  </a:ext>
                </a:extLst>
              </a:tr>
            </a:tbl>
          </a:graphicData>
        </a:graphic>
      </p:graphicFrame>
    </p:spTree>
    <p:extLst>
      <p:ext uri="{BB962C8B-B14F-4D97-AF65-F5344CB8AC3E}">
        <p14:creationId xmlns:p14="http://schemas.microsoft.com/office/powerpoint/2010/main" val="2492907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424D83-86B7-4594-BFC0-17003E6F9E60}"/>
              </a:ext>
            </a:extLst>
          </p:cNvPr>
          <p:cNvSpPr>
            <a:spLocks noGrp="1"/>
          </p:cNvSpPr>
          <p:nvPr>
            <p:ph type="title"/>
          </p:nvPr>
        </p:nvSpPr>
        <p:spPr/>
        <p:txBody>
          <a:bodyPr/>
          <a:lstStyle/>
          <a:p>
            <a:r>
              <a:rPr lang="es-ES" dirty="0"/>
              <a:t>Ejercicio: Agente de Clasificación de Clientes para una Tienda Online - Solución</a:t>
            </a:r>
            <a:endParaRPr lang="es-EC" dirty="0"/>
          </a:p>
        </p:txBody>
      </p:sp>
      <p:sp>
        <p:nvSpPr>
          <p:cNvPr id="3" name="Marcador de contenido 2">
            <a:extLst>
              <a:ext uri="{FF2B5EF4-FFF2-40B4-BE49-F238E27FC236}">
                <a16:creationId xmlns:a16="http://schemas.microsoft.com/office/drawing/2014/main" id="{5CBC501F-99CA-496E-BE5E-B121B6DE37AD}"/>
              </a:ext>
            </a:extLst>
          </p:cNvPr>
          <p:cNvSpPr>
            <a:spLocks noGrp="1"/>
          </p:cNvSpPr>
          <p:nvPr>
            <p:ph idx="1"/>
          </p:nvPr>
        </p:nvSpPr>
        <p:spPr/>
        <p:txBody>
          <a:bodyPr>
            <a:normAutofit fontScale="92500" lnSpcReduction="10000"/>
          </a:bodyPr>
          <a:lstStyle/>
          <a:p>
            <a:pPr>
              <a:lnSpc>
                <a:spcPct val="107000"/>
              </a:lnSpc>
              <a:spcAft>
                <a:spcPts val="800"/>
              </a:spcAft>
            </a:pPr>
            <a:r>
              <a:rPr lang="es-EC"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Parte 1: Definición de Proposiciones  simples</a:t>
            </a:r>
            <a:endParaRPr lang="es-EC" sz="2800" dirty="0">
              <a:solidFill>
                <a:srgbClr val="FFFF00"/>
              </a:solidFill>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EC"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P:</a:t>
            </a:r>
            <a:r>
              <a:rPr lang="es-EC" sz="28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C" sz="2800" dirty="0">
                <a:effectLst/>
                <a:latin typeface="Times New Roman" panose="02020603050405020304" pitchFamily="18" charset="0"/>
                <a:ea typeface="Times New Roman" panose="02020603050405020304" pitchFamily="18" charset="0"/>
                <a:cs typeface="Times New Roman" panose="02020603050405020304" pitchFamily="18" charset="0"/>
              </a:rPr>
              <a:t>"El cliente ha realizado más de 3 compras en los últimos 6 meses."</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EC"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Q:</a:t>
            </a:r>
            <a:r>
              <a:rPr lang="es-EC" sz="28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C" sz="2800" dirty="0">
                <a:effectLst/>
                <a:latin typeface="Times New Roman" panose="02020603050405020304" pitchFamily="18" charset="0"/>
                <a:ea typeface="Times New Roman" panose="02020603050405020304" pitchFamily="18" charset="0"/>
                <a:cs typeface="Times New Roman" panose="02020603050405020304" pitchFamily="18" charset="0"/>
              </a:rPr>
              <a:t>"El valor total de las compras del cliente supera los $200 en el último año."</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EC"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R:</a:t>
            </a:r>
            <a:r>
              <a:rPr lang="es-EC" sz="28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C" sz="2800" dirty="0">
                <a:effectLst/>
                <a:latin typeface="Times New Roman" panose="02020603050405020304" pitchFamily="18" charset="0"/>
                <a:ea typeface="Times New Roman" panose="02020603050405020304" pitchFamily="18" charset="0"/>
                <a:cs typeface="Times New Roman" panose="02020603050405020304" pitchFamily="18" charset="0"/>
              </a:rPr>
              <a:t>"El cliente ha dejado al menos una reseña de 5 estrellas en la web."</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s-EC" sz="28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V:</a:t>
            </a:r>
            <a:r>
              <a:rPr lang="es-EC" sz="28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s-EC" sz="2800" dirty="0">
                <a:effectLst/>
                <a:latin typeface="Times New Roman" panose="02020603050405020304" pitchFamily="18" charset="0"/>
                <a:ea typeface="Times New Roman" panose="02020603050405020304" pitchFamily="18" charset="0"/>
                <a:cs typeface="Times New Roman" panose="02020603050405020304" pitchFamily="18" charset="0"/>
              </a:rPr>
              <a:t>"El cliente es un Cliente Valioso."</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14020539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EFC59C-DECD-47E4-996C-06ADCC8F1F8D}"/>
              </a:ext>
            </a:extLst>
          </p:cNvPr>
          <p:cNvSpPr>
            <a:spLocks noGrp="1"/>
          </p:cNvSpPr>
          <p:nvPr>
            <p:ph type="title"/>
          </p:nvPr>
        </p:nvSpPr>
        <p:spPr/>
        <p:txBody>
          <a:bodyPr>
            <a:normAutofit/>
          </a:bodyPr>
          <a:lstStyle/>
          <a:p>
            <a:r>
              <a:rPr lang="es-EC" b="1" dirty="0">
                <a:latin typeface="Times New Roman" panose="02020603050405020304" pitchFamily="18" charset="0"/>
                <a:ea typeface="Times New Roman" panose="02020603050405020304" pitchFamily="18" charset="0"/>
                <a:cs typeface="Times New Roman" panose="02020603050405020304" pitchFamily="18" charset="0"/>
              </a:rPr>
              <a:t>Parte 2: Formalización</a:t>
            </a:r>
            <a:br>
              <a:rPr lang="es-EC" sz="3200" dirty="0">
                <a:latin typeface="Calibri" panose="020F0502020204030204" pitchFamily="34" charset="0"/>
                <a:ea typeface="Calibri" panose="020F0502020204030204" pitchFamily="34" charset="0"/>
                <a:cs typeface="Times New Roman" panose="02020603050405020304" pitchFamily="18" charset="0"/>
              </a:rPr>
            </a:br>
            <a:endParaRPr lang="es-EC" dirty="0"/>
          </a:p>
        </p:txBody>
      </p:sp>
      <p:sp>
        <p:nvSpPr>
          <p:cNvPr id="3" name="Marcador de contenido 2">
            <a:extLst>
              <a:ext uri="{FF2B5EF4-FFF2-40B4-BE49-F238E27FC236}">
                <a16:creationId xmlns:a16="http://schemas.microsoft.com/office/drawing/2014/main" id="{D3768B7E-83C9-4EB4-8A55-4A861717EA2C}"/>
              </a:ext>
            </a:extLst>
          </p:cNvPr>
          <p:cNvSpPr>
            <a:spLocks noGrp="1"/>
          </p:cNvSpPr>
          <p:nvPr>
            <p:ph idx="1"/>
          </p:nvPr>
        </p:nvSpPr>
        <p:spPr>
          <a:xfrm>
            <a:off x="585152" y="1813560"/>
            <a:ext cx="10959148" cy="4838700"/>
          </a:xfrm>
        </p:spPr>
        <p:txBody>
          <a:bodyPr>
            <a:normAutofit fontScale="92500" lnSpcReduction="10000"/>
          </a:bodyPr>
          <a:lstStyle/>
          <a:p>
            <a:pPr marL="0" indent="0">
              <a:lnSpc>
                <a:spcPct val="107000"/>
              </a:lnSpc>
              <a:spcAft>
                <a:spcPts val="800"/>
              </a:spcAft>
              <a:buNone/>
            </a:pPr>
            <a:r>
              <a:rPr lang="es-EC" sz="3000" dirty="0">
                <a:solidFill>
                  <a:srgbClr val="FFFF00"/>
                </a:solidFill>
                <a:effectLst/>
                <a:latin typeface="+mj-lt"/>
                <a:ea typeface="Times New Roman" panose="02020603050405020304" pitchFamily="18" charset="0"/>
                <a:cs typeface="Times New Roman" panose="02020603050405020304" pitchFamily="18" charset="0"/>
              </a:rPr>
              <a:t>La regla de negocio formalizada es: </a:t>
            </a:r>
            <a:r>
              <a:rPr lang="es-EC" sz="3000" b="1" dirty="0">
                <a:solidFill>
                  <a:srgbClr val="FFFF00"/>
                </a:solidFill>
                <a:effectLst/>
                <a:latin typeface="+mj-lt"/>
                <a:ea typeface="Times New Roman" panose="02020603050405020304" pitchFamily="18" charset="0"/>
                <a:cs typeface="Times New Roman" panose="02020603050405020304" pitchFamily="18" charset="0"/>
              </a:rPr>
              <a:t>V ↔ ((P </a:t>
            </a:r>
            <a:r>
              <a:rPr lang="es-EC" sz="3000" b="1" dirty="0">
                <a:solidFill>
                  <a:srgbClr val="FFFF00"/>
                </a:solidFill>
                <a:effectLst/>
                <a:latin typeface="+mj-lt"/>
                <a:ea typeface="Times New Roman" panose="02020603050405020304" pitchFamily="18" charset="0"/>
                <a:cs typeface="Cambria Math" panose="02040503050406030204" pitchFamily="18" charset="0"/>
              </a:rPr>
              <a:t>∧</a:t>
            </a:r>
            <a:r>
              <a:rPr lang="es-EC" sz="3000" b="1" dirty="0">
                <a:solidFill>
                  <a:srgbClr val="FFFF00"/>
                </a:solidFill>
                <a:effectLst/>
                <a:latin typeface="+mj-lt"/>
                <a:ea typeface="Times New Roman" panose="02020603050405020304" pitchFamily="18" charset="0"/>
                <a:cs typeface="Times New Roman" panose="02020603050405020304" pitchFamily="18" charset="0"/>
              </a:rPr>
              <a:t> Q) </a:t>
            </a:r>
            <a:r>
              <a:rPr lang="es-EC" sz="3000" b="1" dirty="0">
                <a:solidFill>
                  <a:srgbClr val="FFFF00"/>
                </a:solidFill>
                <a:effectLst/>
                <a:latin typeface="+mj-lt"/>
                <a:ea typeface="Times New Roman" panose="02020603050405020304" pitchFamily="18" charset="0"/>
                <a:cs typeface="Cambria Math" panose="02040503050406030204" pitchFamily="18" charset="0"/>
              </a:rPr>
              <a:t>∨</a:t>
            </a:r>
            <a:r>
              <a:rPr lang="es-EC" sz="3000" b="1" dirty="0">
                <a:solidFill>
                  <a:srgbClr val="FFFF00"/>
                </a:solidFill>
                <a:effectLst/>
                <a:latin typeface="+mj-lt"/>
                <a:ea typeface="Times New Roman" panose="02020603050405020304" pitchFamily="18" charset="0"/>
                <a:cs typeface="Times New Roman" panose="02020603050405020304" pitchFamily="18" charset="0"/>
              </a:rPr>
              <a:t> R)</a:t>
            </a:r>
            <a:endParaRPr lang="es-EC" sz="2600" dirty="0">
              <a:solidFill>
                <a:srgbClr val="FFFF00"/>
              </a:solidFill>
              <a:effectLst/>
              <a:latin typeface="+mj-lt"/>
              <a:ea typeface="Calibri" panose="020F0502020204030204" pitchFamily="34" charset="0"/>
              <a:cs typeface="Times New Roman" panose="02020603050405020304" pitchFamily="18" charset="0"/>
            </a:endParaRPr>
          </a:p>
          <a:p>
            <a:pPr marL="0" lvl="0" indent="0">
              <a:lnSpc>
                <a:spcPct val="107000"/>
              </a:lnSpc>
              <a:spcAft>
                <a:spcPts val="800"/>
              </a:spcAft>
              <a:buSzPts val="1000"/>
              <a:buNone/>
              <a:tabLst>
                <a:tab pos="457200" algn="l"/>
              </a:tabLst>
            </a:pPr>
            <a:r>
              <a:rPr lang="es-EC" b="1" dirty="0">
                <a:effectLst/>
                <a:ea typeface="Times New Roman" panose="02020603050405020304" pitchFamily="18" charset="0"/>
                <a:cs typeface="Times New Roman" panose="02020603050405020304" pitchFamily="18" charset="0"/>
              </a:rPr>
              <a:t>Explicación de la formalización:</a:t>
            </a:r>
            <a:r>
              <a:rPr lang="es-EC" dirty="0">
                <a:effectLst/>
                <a:ea typeface="Times New Roman" panose="02020603050405020304" pitchFamily="18" charset="0"/>
                <a:cs typeface="Times New Roman" panose="02020603050405020304" pitchFamily="18" charset="0"/>
              </a:rPr>
              <a:t> </a:t>
            </a:r>
            <a:endParaRPr lang="es-EC" dirty="0">
              <a:effectLst/>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r>
              <a:rPr lang="es-EC" sz="2400" dirty="0">
                <a:effectLst/>
                <a:ea typeface="Times New Roman" panose="02020603050405020304" pitchFamily="18" charset="0"/>
                <a:cs typeface="Times New Roman" panose="02020603050405020304" pitchFamily="18" charset="0"/>
              </a:rPr>
              <a:t>"Un cliente es considerado </a:t>
            </a:r>
            <a:r>
              <a:rPr lang="es-EC" sz="2400" dirty="0">
                <a:solidFill>
                  <a:srgbClr val="FFFF00"/>
                </a:solidFill>
                <a:effectLst/>
                <a:ea typeface="Times New Roman" panose="02020603050405020304" pitchFamily="18" charset="0"/>
                <a:cs typeface="Times New Roman" panose="02020603050405020304" pitchFamily="18" charset="0"/>
              </a:rPr>
              <a:t>Cliente Valioso (V) </a:t>
            </a:r>
            <a:r>
              <a:rPr lang="es-EC" sz="2400" b="1" dirty="0">
                <a:solidFill>
                  <a:srgbClr val="FFFF00"/>
                </a:solidFill>
                <a:effectLst/>
                <a:ea typeface="Times New Roman" panose="02020603050405020304" pitchFamily="18" charset="0"/>
                <a:cs typeface="Times New Roman" panose="02020603050405020304" pitchFamily="18" charset="0"/>
              </a:rPr>
              <a:t>si y solo si</a:t>
            </a:r>
            <a:r>
              <a:rPr lang="es-EC" sz="2400" dirty="0">
                <a:solidFill>
                  <a:srgbClr val="FFFF00"/>
                </a:solidFill>
                <a:effectLst/>
                <a:ea typeface="Times New Roman" panose="02020603050405020304" pitchFamily="18" charset="0"/>
                <a:cs typeface="Times New Roman" panose="02020603050405020304" pitchFamily="18" charset="0"/>
              </a:rPr>
              <a:t>..." indica el uso del bicondicional (↔) conectando V con el resto de la expresión.</a:t>
            </a:r>
            <a:endParaRPr lang="es-EC" sz="2400" dirty="0">
              <a:solidFill>
                <a:srgbClr val="FFFF00"/>
              </a:solidFill>
              <a:effectLst/>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r>
              <a:rPr lang="es-EC" sz="2400" dirty="0">
                <a:solidFill>
                  <a:srgbClr val="FFFF00"/>
                </a:solidFill>
                <a:effectLst/>
                <a:ea typeface="Times New Roman" panose="02020603050405020304" pitchFamily="18" charset="0"/>
                <a:cs typeface="Times New Roman" panose="02020603050405020304" pitchFamily="18" charset="0"/>
              </a:rPr>
              <a:t>"...(ha realizado más de 3 compras en los últimos 6 meses (P) </a:t>
            </a:r>
            <a:r>
              <a:rPr lang="es-EC" sz="2400" b="1" dirty="0">
                <a:effectLst/>
                <a:ea typeface="Times New Roman" panose="02020603050405020304" pitchFamily="18" charset="0"/>
                <a:cs typeface="Times New Roman" panose="02020603050405020304" pitchFamily="18" charset="0"/>
              </a:rPr>
              <a:t>Y</a:t>
            </a:r>
            <a:r>
              <a:rPr lang="es-EC" sz="2400" dirty="0">
                <a:effectLst/>
                <a:ea typeface="Times New Roman" panose="02020603050405020304" pitchFamily="18" charset="0"/>
                <a:cs typeface="Times New Roman" panose="02020603050405020304" pitchFamily="18" charset="0"/>
              </a:rPr>
              <a:t> el valor total de sus compras </a:t>
            </a:r>
            <a:r>
              <a:rPr lang="es-EC" sz="2400" dirty="0">
                <a:solidFill>
                  <a:srgbClr val="FFFF00"/>
                </a:solidFill>
                <a:effectLst/>
                <a:ea typeface="Times New Roman" panose="02020603050405020304" pitchFamily="18" charset="0"/>
                <a:cs typeface="Times New Roman" panose="02020603050405020304" pitchFamily="18" charset="0"/>
              </a:rPr>
              <a:t>supera los $200 en el último año (Q))" representa una </a:t>
            </a:r>
            <a:r>
              <a:rPr lang="es-EC" sz="2400" b="1" dirty="0">
                <a:solidFill>
                  <a:srgbClr val="FFFF00"/>
                </a:solidFill>
                <a:effectLst/>
                <a:ea typeface="Times New Roman" panose="02020603050405020304" pitchFamily="18" charset="0"/>
                <a:cs typeface="Times New Roman" panose="02020603050405020304" pitchFamily="18" charset="0"/>
              </a:rPr>
              <a:t>conjunción</a:t>
            </a:r>
            <a:r>
              <a:rPr lang="es-EC" sz="2400" dirty="0">
                <a:solidFill>
                  <a:srgbClr val="FFFF00"/>
                </a:solidFill>
                <a:effectLst/>
                <a:ea typeface="Times New Roman" panose="02020603050405020304" pitchFamily="18" charset="0"/>
                <a:cs typeface="Times New Roman" panose="02020603050405020304" pitchFamily="18" charset="0"/>
              </a:rPr>
              <a:t> (</a:t>
            </a:r>
            <a:r>
              <a:rPr lang="es-EC" sz="2400" dirty="0">
                <a:solidFill>
                  <a:srgbClr val="FFFF00"/>
                </a:solidFill>
                <a:effectLst/>
                <a:ea typeface="Times New Roman" panose="02020603050405020304" pitchFamily="18" charset="0"/>
                <a:cs typeface="Cambria Math" panose="02040503050406030204" pitchFamily="18" charset="0"/>
              </a:rPr>
              <a:t>∧</a:t>
            </a:r>
            <a:r>
              <a:rPr lang="es-EC" sz="2400" dirty="0">
                <a:solidFill>
                  <a:srgbClr val="FFFF00"/>
                </a:solidFill>
                <a:effectLst/>
                <a:ea typeface="Times New Roman" panose="02020603050405020304" pitchFamily="18" charset="0"/>
                <a:cs typeface="Times New Roman" panose="02020603050405020304" pitchFamily="18" charset="0"/>
              </a:rPr>
              <a:t>) </a:t>
            </a:r>
            <a:r>
              <a:rPr lang="es-EC" sz="2400" dirty="0">
                <a:effectLst/>
                <a:ea typeface="Times New Roman" panose="02020603050405020304" pitchFamily="18" charset="0"/>
                <a:cs typeface="Times New Roman" panose="02020603050405020304" pitchFamily="18" charset="0"/>
              </a:rPr>
              <a:t>entre </a:t>
            </a:r>
            <a:r>
              <a:rPr lang="es-EC" sz="2400" dirty="0">
                <a:solidFill>
                  <a:srgbClr val="FFFF00"/>
                </a:solidFill>
                <a:effectLst/>
                <a:ea typeface="Times New Roman" panose="02020603050405020304" pitchFamily="18" charset="0"/>
                <a:cs typeface="Times New Roman" panose="02020603050405020304" pitchFamily="18" charset="0"/>
              </a:rPr>
              <a:t>P y Q, (P </a:t>
            </a:r>
            <a:r>
              <a:rPr lang="es-EC" sz="2400" dirty="0">
                <a:solidFill>
                  <a:srgbClr val="FFFF00"/>
                </a:solidFill>
                <a:effectLst/>
                <a:ea typeface="Times New Roman" panose="02020603050405020304" pitchFamily="18" charset="0"/>
                <a:cs typeface="Cambria Math" panose="02040503050406030204" pitchFamily="18" charset="0"/>
              </a:rPr>
              <a:t>∧</a:t>
            </a:r>
            <a:r>
              <a:rPr lang="es-EC" sz="2400" dirty="0">
                <a:solidFill>
                  <a:srgbClr val="FFFF00"/>
                </a:solidFill>
                <a:effectLst/>
                <a:ea typeface="Times New Roman" panose="02020603050405020304" pitchFamily="18" charset="0"/>
                <a:cs typeface="Times New Roman" panose="02020603050405020304" pitchFamily="18" charset="0"/>
              </a:rPr>
              <a:t> Q). </a:t>
            </a:r>
            <a:r>
              <a:rPr lang="es-EC" sz="2400" dirty="0">
                <a:effectLst/>
                <a:ea typeface="Times New Roman" panose="02020603050405020304" pitchFamily="18" charset="0"/>
                <a:cs typeface="Times New Roman" panose="02020603050405020304" pitchFamily="18" charset="0"/>
              </a:rPr>
              <a:t>Una conjunción solo es verdadera si ambas proposiciones que la componen son verdaderas.</a:t>
            </a:r>
            <a:endParaRPr lang="es-EC" sz="2400" dirty="0">
              <a:effectLst/>
              <a:ea typeface="Calibri" panose="020F0502020204030204" pitchFamily="34" charset="0"/>
              <a:cs typeface="Times New Roman" panose="02020603050405020304" pitchFamily="18" charset="0"/>
            </a:endParaRPr>
          </a:p>
          <a:p>
            <a:pPr marL="457200" lvl="1" indent="0">
              <a:lnSpc>
                <a:spcPct val="107000"/>
              </a:lnSpc>
              <a:spcAft>
                <a:spcPts val="800"/>
              </a:spcAft>
              <a:buSzPts val="1000"/>
              <a:buNone/>
              <a:tabLst>
                <a:tab pos="914400" algn="l"/>
              </a:tabLst>
            </a:pPr>
            <a:r>
              <a:rPr lang="es-EC" sz="2400" dirty="0">
                <a:effectLst/>
                <a:ea typeface="Times New Roman" panose="02020603050405020304" pitchFamily="18" charset="0"/>
                <a:cs typeface="Times New Roman" panose="02020603050405020304" pitchFamily="18" charset="0"/>
              </a:rPr>
              <a:t>"...</a:t>
            </a:r>
            <a:r>
              <a:rPr lang="es-EC" sz="2400" b="1" dirty="0">
                <a:solidFill>
                  <a:srgbClr val="FFFF00"/>
                </a:solidFill>
                <a:effectLst/>
                <a:ea typeface="Times New Roman" panose="02020603050405020304" pitchFamily="18" charset="0"/>
                <a:cs typeface="Times New Roman" panose="02020603050405020304" pitchFamily="18" charset="0"/>
              </a:rPr>
              <a:t>O</a:t>
            </a:r>
            <a:r>
              <a:rPr lang="es-EC" sz="2400" dirty="0">
                <a:solidFill>
                  <a:srgbClr val="FFFF00"/>
                </a:solidFill>
                <a:effectLst/>
                <a:ea typeface="Times New Roman" panose="02020603050405020304" pitchFamily="18" charset="0"/>
                <a:cs typeface="Times New Roman" panose="02020603050405020304" pitchFamily="18" charset="0"/>
              </a:rPr>
              <a:t> (ha dejado al menos una reseña de 5 estrellas en la web (R))" </a:t>
            </a:r>
            <a:r>
              <a:rPr lang="es-EC" sz="2400" dirty="0">
                <a:effectLst/>
                <a:ea typeface="Times New Roman" panose="02020603050405020304" pitchFamily="18" charset="0"/>
                <a:cs typeface="Times New Roman" panose="02020603050405020304" pitchFamily="18" charset="0"/>
              </a:rPr>
              <a:t>representa una </a:t>
            </a:r>
            <a:r>
              <a:rPr lang="es-EC" sz="2400" b="1" dirty="0">
                <a:solidFill>
                  <a:srgbClr val="FFFF00"/>
                </a:solidFill>
                <a:effectLst/>
                <a:ea typeface="Times New Roman" panose="02020603050405020304" pitchFamily="18" charset="0"/>
                <a:cs typeface="Times New Roman" panose="02020603050405020304" pitchFamily="18" charset="0"/>
              </a:rPr>
              <a:t>disyunción</a:t>
            </a:r>
            <a:r>
              <a:rPr lang="es-EC" sz="2400" dirty="0">
                <a:solidFill>
                  <a:srgbClr val="FFFF00"/>
                </a:solidFill>
                <a:effectLst/>
                <a:ea typeface="Times New Roman" panose="02020603050405020304" pitchFamily="18" charset="0"/>
                <a:cs typeface="Times New Roman" panose="02020603050405020304" pitchFamily="18" charset="0"/>
              </a:rPr>
              <a:t> (</a:t>
            </a:r>
            <a:r>
              <a:rPr lang="es-EC" sz="2400" dirty="0">
                <a:solidFill>
                  <a:srgbClr val="FFFF00"/>
                </a:solidFill>
                <a:effectLst/>
                <a:ea typeface="Times New Roman" panose="02020603050405020304" pitchFamily="18" charset="0"/>
                <a:cs typeface="Cambria Math" panose="02040503050406030204" pitchFamily="18" charset="0"/>
              </a:rPr>
              <a:t>∨</a:t>
            </a:r>
            <a:r>
              <a:rPr lang="es-EC" sz="2400" dirty="0">
                <a:solidFill>
                  <a:srgbClr val="FFFF00"/>
                </a:solidFill>
                <a:effectLst/>
                <a:ea typeface="Times New Roman" panose="02020603050405020304" pitchFamily="18" charset="0"/>
                <a:cs typeface="Times New Roman" panose="02020603050405020304" pitchFamily="18" charset="0"/>
              </a:rPr>
              <a:t>) </a:t>
            </a:r>
            <a:r>
              <a:rPr lang="es-EC" sz="2400" dirty="0">
                <a:effectLst/>
                <a:ea typeface="Times New Roman" panose="02020603050405020304" pitchFamily="18" charset="0"/>
                <a:cs typeface="Times New Roman" panose="02020603050405020304" pitchFamily="18" charset="0"/>
              </a:rPr>
              <a:t>entre el resultado de la conjunción (</a:t>
            </a:r>
            <a:r>
              <a:rPr lang="es-EC" sz="2400" dirty="0">
                <a:solidFill>
                  <a:srgbClr val="FFFF00"/>
                </a:solidFill>
                <a:effectLst/>
                <a:ea typeface="Times New Roman" panose="02020603050405020304" pitchFamily="18" charset="0"/>
                <a:cs typeface="Times New Roman" panose="02020603050405020304" pitchFamily="18" charset="0"/>
              </a:rPr>
              <a:t>P </a:t>
            </a:r>
            <a:r>
              <a:rPr lang="es-EC" sz="2400" dirty="0">
                <a:solidFill>
                  <a:srgbClr val="FFFF00"/>
                </a:solidFill>
                <a:effectLst/>
                <a:ea typeface="Times New Roman" panose="02020603050405020304" pitchFamily="18" charset="0"/>
                <a:cs typeface="Cambria Math" panose="02040503050406030204" pitchFamily="18" charset="0"/>
              </a:rPr>
              <a:t>∧</a:t>
            </a:r>
            <a:r>
              <a:rPr lang="es-EC" sz="2400" dirty="0">
                <a:solidFill>
                  <a:srgbClr val="FFFF00"/>
                </a:solidFill>
                <a:effectLst/>
                <a:ea typeface="Times New Roman" panose="02020603050405020304" pitchFamily="18" charset="0"/>
                <a:cs typeface="Times New Roman" panose="02020603050405020304" pitchFamily="18" charset="0"/>
              </a:rPr>
              <a:t> Q) y la proposición R, dando ((P </a:t>
            </a:r>
            <a:r>
              <a:rPr lang="es-EC" sz="2400" dirty="0">
                <a:solidFill>
                  <a:srgbClr val="FFFF00"/>
                </a:solidFill>
                <a:effectLst/>
                <a:ea typeface="Times New Roman" panose="02020603050405020304" pitchFamily="18" charset="0"/>
                <a:cs typeface="Cambria Math" panose="02040503050406030204" pitchFamily="18" charset="0"/>
              </a:rPr>
              <a:t>∧</a:t>
            </a:r>
            <a:r>
              <a:rPr lang="es-EC" sz="2400" dirty="0">
                <a:solidFill>
                  <a:srgbClr val="FFFF00"/>
                </a:solidFill>
                <a:effectLst/>
                <a:ea typeface="Times New Roman" panose="02020603050405020304" pitchFamily="18" charset="0"/>
                <a:cs typeface="Times New Roman" panose="02020603050405020304" pitchFamily="18" charset="0"/>
              </a:rPr>
              <a:t> Q) </a:t>
            </a:r>
            <a:r>
              <a:rPr lang="es-EC" sz="2400" dirty="0">
                <a:solidFill>
                  <a:srgbClr val="FFFF00"/>
                </a:solidFill>
                <a:effectLst/>
                <a:ea typeface="Times New Roman" panose="02020603050405020304" pitchFamily="18" charset="0"/>
                <a:cs typeface="Cambria Math" panose="02040503050406030204" pitchFamily="18" charset="0"/>
              </a:rPr>
              <a:t>∨</a:t>
            </a:r>
            <a:r>
              <a:rPr lang="es-EC" sz="2400" dirty="0">
                <a:solidFill>
                  <a:srgbClr val="FFFF00"/>
                </a:solidFill>
                <a:effectLst/>
                <a:ea typeface="Times New Roman" panose="02020603050405020304" pitchFamily="18" charset="0"/>
                <a:cs typeface="Times New Roman" panose="02020603050405020304" pitchFamily="18" charset="0"/>
              </a:rPr>
              <a:t> R). </a:t>
            </a:r>
            <a:r>
              <a:rPr lang="es-EC" sz="2400" b="1" dirty="0">
                <a:solidFill>
                  <a:srgbClr val="FF0000"/>
                </a:solidFill>
                <a:effectLst/>
                <a:ea typeface="Times New Roman" panose="02020603050405020304" pitchFamily="18" charset="0"/>
                <a:cs typeface="Times New Roman" panose="02020603050405020304" pitchFamily="18" charset="0"/>
              </a:rPr>
              <a:t>Una disyunción es verdadera si al menos una de las proposiciones que la componen es verdadera.</a:t>
            </a:r>
            <a:endParaRPr lang="es-EC" sz="2400" b="1" dirty="0">
              <a:solidFill>
                <a:srgbClr val="FF0000"/>
              </a:solidFill>
              <a:effectLst/>
              <a:ea typeface="Calibri" panose="020F0502020204030204" pitchFamily="34" charset="0"/>
              <a:cs typeface="Times New Roman" panose="02020603050405020304" pitchFamily="18" charset="0"/>
            </a:endParaRPr>
          </a:p>
          <a:p>
            <a:pPr marL="0" indent="0">
              <a:buNone/>
            </a:pPr>
            <a:endParaRPr lang="es-EC" sz="3600" dirty="0"/>
          </a:p>
        </p:txBody>
      </p:sp>
    </p:spTree>
    <p:extLst>
      <p:ext uri="{BB962C8B-B14F-4D97-AF65-F5344CB8AC3E}">
        <p14:creationId xmlns:p14="http://schemas.microsoft.com/office/powerpoint/2010/main" val="11854962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294A5A-CAE3-4340-AF1B-8170E843E8A0}"/>
              </a:ext>
            </a:extLst>
          </p:cNvPr>
          <p:cNvSpPr>
            <a:spLocks noGrp="1"/>
          </p:cNvSpPr>
          <p:nvPr>
            <p:ph type="title"/>
          </p:nvPr>
        </p:nvSpPr>
        <p:spPr/>
        <p:txBody>
          <a:bodyPr/>
          <a:lstStyle/>
          <a:p>
            <a:r>
              <a:rPr lang="es-EC" b="1" dirty="0">
                <a:latin typeface="Times New Roman" panose="02020603050405020304" pitchFamily="18" charset="0"/>
                <a:ea typeface="Times New Roman" panose="02020603050405020304" pitchFamily="18" charset="0"/>
                <a:cs typeface="Times New Roman" panose="02020603050405020304" pitchFamily="18" charset="0"/>
              </a:rPr>
              <a:t>Parte 3: Simulación de la Base de Datos y Evaluación </a:t>
            </a:r>
            <a:endParaRPr lang="es-EC" dirty="0"/>
          </a:p>
        </p:txBody>
      </p:sp>
      <p:sp>
        <p:nvSpPr>
          <p:cNvPr id="3" name="Marcador de contenido 2">
            <a:extLst>
              <a:ext uri="{FF2B5EF4-FFF2-40B4-BE49-F238E27FC236}">
                <a16:creationId xmlns:a16="http://schemas.microsoft.com/office/drawing/2014/main" id="{4348A135-7D40-47F2-98B6-3E21B937105B}"/>
              </a:ext>
            </a:extLst>
          </p:cNvPr>
          <p:cNvSpPr>
            <a:spLocks noGrp="1"/>
          </p:cNvSpPr>
          <p:nvPr>
            <p:ph idx="1"/>
          </p:nvPr>
        </p:nvSpPr>
        <p:spPr/>
        <p:txBody>
          <a:bodyPr/>
          <a:lstStyle/>
          <a:p>
            <a:pPr>
              <a:lnSpc>
                <a:spcPct val="107000"/>
              </a:lnSpc>
              <a:spcAft>
                <a:spcPts val="800"/>
              </a:spcAft>
            </a:pPr>
            <a:r>
              <a:rPr lang="es-EC" dirty="0">
                <a:effectLst/>
                <a:ea typeface="Times New Roman" panose="02020603050405020304" pitchFamily="18" charset="0"/>
                <a:cs typeface="Times New Roman" panose="02020603050405020304" pitchFamily="18" charset="0"/>
              </a:rPr>
              <a:t>Evalúa a cada cliente utilizando la regla formalizada V ↔ ((P </a:t>
            </a:r>
            <a:r>
              <a:rPr lang="es-EC" dirty="0">
                <a:effectLst/>
                <a:ea typeface="Times New Roman" panose="02020603050405020304" pitchFamily="18" charset="0"/>
                <a:cs typeface="Cambria Math" panose="02040503050406030204" pitchFamily="18" charset="0"/>
              </a:rPr>
              <a:t>∧</a:t>
            </a:r>
            <a:r>
              <a:rPr lang="es-EC" dirty="0">
                <a:effectLst/>
                <a:ea typeface="Times New Roman" panose="02020603050405020304" pitchFamily="18" charset="0"/>
                <a:cs typeface="Times New Roman" panose="02020603050405020304" pitchFamily="18" charset="0"/>
              </a:rPr>
              <a:t> Q) </a:t>
            </a:r>
            <a:r>
              <a:rPr lang="es-EC" dirty="0">
                <a:effectLst/>
                <a:ea typeface="Times New Roman" panose="02020603050405020304" pitchFamily="18" charset="0"/>
                <a:cs typeface="Cambria Math" panose="02040503050406030204" pitchFamily="18" charset="0"/>
              </a:rPr>
              <a:t>∨</a:t>
            </a:r>
            <a:r>
              <a:rPr lang="es-EC" dirty="0">
                <a:effectLst/>
                <a:ea typeface="Times New Roman" panose="02020603050405020304" pitchFamily="18" charset="0"/>
                <a:cs typeface="Times New Roman" panose="02020603050405020304" pitchFamily="18" charset="0"/>
              </a:rPr>
              <a:t> R). Para que V sea verdadero, la condición ((P </a:t>
            </a:r>
            <a:r>
              <a:rPr lang="es-EC" dirty="0">
                <a:effectLst/>
                <a:ea typeface="Times New Roman" panose="02020603050405020304" pitchFamily="18" charset="0"/>
                <a:cs typeface="Cambria Math" panose="02040503050406030204" pitchFamily="18" charset="0"/>
              </a:rPr>
              <a:t>∧</a:t>
            </a:r>
            <a:r>
              <a:rPr lang="es-EC" dirty="0">
                <a:effectLst/>
                <a:ea typeface="Times New Roman" panose="02020603050405020304" pitchFamily="18" charset="0"/>
                <a:cs typeface="Times New Roman" panose="02020603050405020304" pitchFamily="18" charset="0"/>
              </a:rPr>
              <a:t> Q) </a:t>
            </a:r>
            <a:r>
              <a:rPr lang="es-EC" dirty="0">
                <a:effectLst/>
                <a:ea typeface="Times New Roman" panose="02020603050405020304" pitchFamily="18" charset="0"/>
                <a:cs typeface="Cambria Math" panose="02040503050406030204" pitchFamily="18" charset="0"/>
              </a:rPr>
              <a:t>∨</a:t>
            </a:r>
            <a:r>
              <a:rPr lang="es-EC" dirty="0">
                <a:effectLst/>
                <a:ea typeface="Times New Roman" panose="02020603050405020304" pitchFamily="18" charset="0"/>
                <a:cs typeface="Times New Roman" panose="02020603050405020304" pitchFamily="18" charset="0"/>
              </a:rPr>
              <a:t> R) debe ser verdadera, y viceversa.</a:t>
            </a:r>
          </a:p>
          <a:p>
            <a:pPr>
              <a:lnSpc>
                <a:spcPct val="107000"/>
              </a:lnSpc>
              <a:spcAft>
                <a:spcPts val="800"/>
              </a:spcAft>
            </a:pPr>
            <a:endParaRPr lang="es-EC" dirty="0">
              <a:effectLst/>
              <a:ea typeface="Calibri" panose="020F0502020204030204" pitchFamily="34" charset="0"/>
              <a:cs typeface="Times New Roman" panose="02020603050405020304" pitchFamily="18" charset="0"/>
            </a:endParaRPr>
          </a:p>
          <a:p>
            <a:endParaRPr lang="es-EC" dirty="0"/>
          </a:p>
        </p:txBody>
      </p:sp>
      <p:graphicFrame>
        <p:nvGraphicFramePr>
          <p:cNvPr id="4" name="Tabla 3">
            <a:extLst>
              <a:ext uri="{FF2B5EF4-FFF2-40B4-BE49-F238E27FC236}">
                <a16:creationId xmlns:a16="http://schemas.microsoft.com/office/drawing/2014/main" id="{809943EA-BBB7-4039-9D15-22D52FBF12A1}"/>
              </a:ext>
            </a:extLst>
          </p:cNvPr>
          <p:cNvGraphicFramePr>
            <a:graphicFrameLocks noGrp="1"/>
          </p:cNvGraphicFramePr>
          <p:nvPr>
            <p:extLst>
              <p:ext uri="{D42A27DB-BD31-4B8C-83A1-F6EECF244321}">
                <p14:modId xmlns:p14="http://schemas.microsoft.com/office/powerpoint/2010/main" val="2284673336"/>
              </p:ext>
            </p:extLst>
          </p:nvPr>
        </p:nvGraphicFramePr>
        <p:xfrm>
          <a:off x="996633" y="3581400"/>
          <a:ext cx="9906000" cy="3086100"/>
        </p:xfrm>
        <a:graphic>
          <a:graphicData uri="http://schemas.openxmlformats.org/drawingml/2006/table">
            <a:tbl>
              <a:tblPr>
                <a:tableStyleId>{69CF1AB2-1976-4502-BF36-3FF5EA218861}</a:tableStyleId>
              </a:tblPr>
              <a:tblGrid>
                <a:gridCol w="1238250">
                  <a:extLst>
                    <a:ext uri="{9D8B030D-6E8A-4147-A177-3AD203B41FA5}">
                      <a16:colId xmlns:a16="http://schemas.microsoft.com/office/drawing/2014/main" val="4111118817"/>
                    </a:ext>
                  </a:extLst>
                </a:gridCol>
                <a:gridCol w="1238250">
                  <a:extLst>
                    <a:ext uri="{9D8B030D-6E8A-4147-A177-3AD203B41FA5}">
                      <a16:colId xmlns:a16="http://schemas.microsoft.com/office/drawing/2014/main" val="3574445289"/>
                    </a:ext>
                  </a:extLst>
                </a:gridCol>
                <a:gridCol w="1238250">
                  <a:extLst>
                    <a:ext uri="{9D8B030D-6E8A-4147-A177-3AD203B41FA5}">
                      <a16:colId xmlns:a16="http://schemas.microsoft.com/office/drawing/2014/main" val="2997501349"/>
                    </a:ext>
                  </a:extLst>
                </a:gridCol>
                <a:gridCol w="1238250">
                  <a:extLst>
                    <a:ext uri="{9D8B030D-6E8A-4147-A177-3AD203B41FA5}">
                      <a16:colId xmlns:a16="http://schemas.microsoft.com/office/drawing/2014/main" val="3379501044"/>
                    </a:ext>
                  </a:extLst>
                </a:gridCol>
                <a:gridCol w="1238250">
                  <a:extLst>
                    <a:ext uri="{9D8B030D-6E8A-4147-A177-3AD203B41FA5}">
                      <a16:colId xmlns:a16="http://schemas.microsoft.com/office/drawing/2014/main" val="770701221"/>
                    </a:ext>
                  </a:extLst>
                </a:gridCol>
                <a:gridCol w="1238250">
                  <a:extLst>
                    <a:ext uri="{9D8B030D-6E8A-4147-A177-3AD203B41FA5}">
                      <a16:colId xmlns:a16="http://schemas.microsoft.com/office/drawing/2014/main" val="207533485"/>
                    </a:ext>
                  </a:extLst>
                </a:gridCol>
                <a:gridCol w="1238250">
                  <a:extLst>
                    <a:ext uri="{9D8B030D-6E8A-4147-A177-3AD203B41FA5}">
                      <a16:colId xmlns:a16="http://schemas.microsoft.com/office/drawing/2014/main" val="2889998386"/>
                    </a:ext>
                  </a:extLst>
                </a:gridCol>
                <a:gridCol w="1238250">
                  <a:extLst>
                    <a:ext uri="{9D8B030D-6E8A-4147-A177-3AD203B41FA5}">
                      <a16:colId xmlns:a16="http://schemas.microsoft.com/office/drawing/2014/main" val="734772937"/>
                    </a:ext>
                  </a:extLst>
                </a:gridCol>
              </a:tblGrid>
              <a:tr h="939248">
                <a:tc>
                  <a:txBody>
                    <a:bodyPr/>
                    <a:lstStyle/>
                    <a:p>
                      <a:r>
                        <a:rPr lang="es-EC">
                          <a:solidFill>
                            <a:schemeClr val="bg1"/>
                          </a:solidFill>
                          <a:effectLst/>
                        </a:rPr>
                        <a:t>e</a:t>
                      </a:r>
                    </a:p>
                  </a:txBody>
                  <a:tcPr anchor="ctr"/>
                </a:tc>
                <a:tc>
                  <a:txBody>
                    <a:bodyPr/>
                    <a:lstStyle/>
                    <a:p>
                      <a:r>
                        <a:rPr lang="es-EC" b="1" dirty="0">
                          <a:solidFill>
                            <a:schemeClr val="bg1"/>
                          </a:solidFill>
                          <a:effectLst/>
                        </a:rPr>
                        <a:t>P</a:t>
                      </a:r>
                    </a:p>
                    <a:p>
                      <a:endParaRPr lang="es-EC" b="1" dirty="0">
                        <a:solidFill>
                          <a:schemeClr val="bg1"/>
                        </a:solidFill>
                        <a:effectLst/>
                      </a:endParaRPr>
                    </a:p>
                  </a:txBody>
                  <a:tcPr anchor="ctr"/>
                </a:tc>
                <a:tc>
                  <a:txBody>
                    <a:bodyPr/>
                    <a:lstStyle/>
                    <a:p>
                      <a:r>
                        <a:rPr lang="es-EC" b="1" dirty="0">
                          <a:solidFill>
                            <a:schemeClr val="bg1"/>
                          </a:solidFill>
                          <a:effectLst/>
                        </a:rPr>
                        <a:t>Q</a:t>
                      </a:r>
                    </a:p>
                  </a:txBody>
                  <a:tcPr anchor="ctr"/>
                </a:tc>
                <a:tc>
                  <a:txBody>
                    <a:bodyPr/>
                    <a:lstStyle/>
                    <a:p>
                      <a:r>
                        <a:rPr lang="es-EC" b="1" dirty="0">
                          <a:solidFill>
                            <a:schemeClr val="bg1"/>
                          </a:solidFill>
                          <a:effectLst/>
                        </a:rPr>
                        <a:t>R</a:t>
                      </a:r>
                    </a:p>
                  </a:txBody>
                  <a:tcPr anchor="ctr"/>
                </a:tc>
                <a:tc>
                  <a:txBody>
                    <a:bodyPr/>
                    <a:lstStyle/>
                    <a:p>
                      <a:r>
                        <a:rPr lang="es-EC">
                          <a:solidFill>
                            <a:schemeClr val="bg1"/>
                          </a:solidFill>
                          <a:effectLst/>
                        </a:rPr>
                        <a:t>(P ∧ Q)</a:t>
                      </a:r>
                    </a:p>
                  </a:txBody>
                  <a:tcPr anchor="ctr"/>
                </a:tc>
                <a:tc>
                  <a:txBody>
                    <a:bodyPr/>
                    <a:lstStyle/>
                    <a:p>
                      <a:r>
                        <a:rPr lang="es-EC">
                          <a:solidFill>
                            <a:schemeClr val="bg1"/>
                          </a:solidFill>
                          <a:effectLst/>
                        </a:rPr>
                        <a:t>(P ∧ Q) ∨ R</a:t>
                      </a:r>
                    </a:p>
                  </a:txBody>
                  <a:tcPr anchor="ctr"/>
                </a:tc>
                <a:tc>
                  <a:txBody>
                    <a:bodyPr/>
                    <a:lstStyle/>
                    <a:p>
                      <a:r>
                        <a:rPr lang="es-EC">
                          <a:solidFill>
                            <a:schemeClr val="bg1"/>
                          </a:solidFill>
                          <a:effectLst/>
                        </a:rPr>
                        <a:t>V ↔ ((P ∧ Q) ∨ R)</a:t>
                      </a:r>
                    </a:p>
                  </a:txBody>
                  <a:tcPr anchor="ctr"/>
                </a:tc>
                <a:tc>
                  <a:txBody>
                    <a:bodyPr/>
                    <a:lstStyle/>
                    <a:p>
                      <a:r>
                        <a:rPr lang="es-EC" dirty="0">
                          <a:solidFill>
                            <a:schemeClr val="bg1"/>
                          </a:solidFill>
                          <a:effectLst/>
                        </a:rPr>
                        <a:t>¿Cliente Valioso?</a:t>
                      </a:r>
                    </a:p>
                  </a:txBody>
                  <a:tcPr anchor="ctr"/>
                </a:tc>
                <a:extLst>
                  <a:ext uri="{0D108BD9-81ED-4DB2-BD59-A6C34878D82A}">
                    <a16:rowId xmlns:a16="http://schemas.microsoft.com/office/drawing/2014/main" val="2570680195"/>
                  </a:ext>
                </a:extLst>
              </a:tr>
              <a:tr h="536713">
                <a:tc>
                  <a:txBody>
                    <a:bodyPr/>
                    <a:lstStyle/>
                    <a:p>
                      <a:r>
                        <a:rPr lang="es-EC" dirty="0">
                          <a:solidFill>
                            <a:schemeClr val="bg1"/>
                          </a:solidFill>
                          <a:effectLst/>
                        </a:rPr>
                        <a:t>Cliente 1</a:t>
                      </a:r>
                    </a:p>
                  </a:txBody>
                  <a:tcPr anchor="ctr">
                    <a:solidFill>
                      <a:schemeClr val="accent1">
                        <a:lumMod val="60000"/>
                        <a:lumOff val="40000"/>
                      </a:schemeClr>
                    </a:solidFill>
                  </a:tcPr>
                </a:tc>
                <a:tc>
                  <a:txBody>
                    <a:bodyPr/>
                    <a:lstStyle/>
                    <a:p>
                      <a:r>
                        <a:rPr lang="es-EC">
                          <a:solidFill>
                            <a:schemeClr val="bg1"/>
                          </a:solidFill>
                          <a:effectLst/>
                        </a:rPr>
                        <a:t>V</a:t>
                      </a:r>
                    </a:p>
                  </a:txBody>
                  <a:tcPr anchor="ctr"/>
                </a:tc>
                <a:tc>
                  <a:txBody>
                    <a:bodyPr/>
                    <a:lstStyle/>
                    <a:p>
                      <a:r>
                        <a:rPr lang="es-EC">
                          <a:solidFill>
                            <a:schemeClr val="bg1"/>
                          </a:solidFill>
                          <a:effectLst/>
                        </a:rPr>
                        <a:t>V</a:t>
                      </a:r>
                    </a:p>
                  </a:txBody>
                  <a:tcPr anchor="ctr"/>
                </a:tc>
                <a:tc>
                  <a:txBody>
                    <a:bodyPr/>
                    <a:lstStyle/>
                    <a:p>
                      <a:r>
                        <a:rPr lang="es-EC">
                          <a:solidFill>
                            <a:schemeClr val="bg1"/>
                          </a:solidFill>
                          <a:effectLst/>
                        </a:rPr>
                        <a:t>F</a:t>
                      </a:r>
                    </a:p>
                  </a:txBody>
                  <a:tcPr anchor="ctr"/>
                </a:tc>
                <a:tc>
                  <a:txBody>
                    <a:bodyPr/>
                    <a:lstStyle/>
                    <a:p>
                      <a:r>
                        <a:rPr lang="es-EC">
                          <a:solidFill>
                            <a:schemeClr val="bg1"/>
                          </a:solidFill>
                          <a:effectLst/>
                        </a:rPr>
                        <a:t>V</a:t>
                      </a:r>
                    </a:p>
                  </a:txBody>
                  <a:tcPr anchor="ctr"/>
                </a:tc>
                <a:tc>
                  <a:txBody>
                    <a:bodyPr/>
                    <a:lstStyle/>
                    <a:p>
                      <a:r>
                        <a:rPr lang="es-EC">
                          <a:solidFill>
                            <a:schemeClr val="bg1"/>
                          </a:solidFill>
                          <a:effectLst/>
                        </a:rPr>
                        <a:t>V</a:t>
                      </a:r>
                    </a:p>
                  </a:txBody>
                  <a:tcPr anchor="ctr"/>
                </a:tc>
                <a:tc>
                  <a:txBody>
                    <a:bodyPr/>
                    <a:lstStyle/>
                    <a:p>
                      <a:r>
                        <a:rPr lang="es-EC">
                          <a:solidFill>
                            <a:schemeClr val="bg1"/>
                          </a:solidFill>
                          <a:effectLst/>
                        </a:rPr>
                        <a:t>V</a:t>
                      </a:r>
                    </a:p>
                  </a:txBody>
                  <a:tcPr anchor="ctr"/>
                </a:tc>
                <a:tc>
                  <a:txBody>
                    <a:bodyPr/>
                    <a:lstStyle/>
                    <a:p>
                      <a:r>
                        <a:rPr lang="es-EC">
                          <a:solidFill>
                            <a:schemeClr val="bg1"/>
                          </a:solidFill>
                          <a:effectLst/>
                        </a:rPr>
                        <a:t>Sí</a:t>
                      </a:r>
                    </a:p>
                  </a:txBody>
                  <a:tcPr anchor="ctr"/>
                </a:tc>
                <a:extLst>
                  <a:ext uri="{0D108BD9-81ED-4DB2-BD59-A6C34878D82A}">
                    <a16:rowId xmlns:a16="http://schemas.microsoft.com/office/drawing/2014/main" val="177059490"/>
                  </a:ext>
                </a:extLst>
              </a:tr>
              <a:tr h="536713">
                <a:tc>
                  <a:txBody>
                    <a:bodyPr/>
                    <a:lstStyle/>
                    <a:p>
                      <a:r>
                        <a:rPr lang="es-EC">
                          <a:solidFill>
                            <a:schemeClr val="bg1"/>
                          </a:solidFill>
                          <a:effectLst/>
                        </a:rPr>
                        <a:t>Cliente 2</a:t>
                      </a:r>
                    </a:p>
                  </a:txBody>
                  <a:tcPr anchor="ctr">
                    <a:solidFill>
                      <a:schemeClr val="accent1">
                        <a:lumMod val="60000"/>
                        <a:lumOff val="40000"/>
                      </a:schemeClr>
                    </a:solidFill>
                  </a:tcPr>
                </a:tc>
                <a:tc>
                  <a:txBody>
                    <a:bodyPr/>
                    <a:lstStyle/>
                    <a:p>
                      <a:r>
                        <a:rPr lang="es-EC">
                          <a:solidFill>
                            <a:schemeClr val="bg1"/>
                          </a:solidFill>
                          <a:effectLst/>
                        </a:rPr>
                        <a:t>F</a:t>
                      </a:r>
                    </a:p>
                  </a:txBody>
                  <a:tcPr anchor="ctr"/>
                </a:tc>
                <a:tc>
                  <a:txBody>
                    <a:bodyPr/>
                    <a:lstStyle/>
                    <a:p>
                      <a:r>
                        <a:rPr lang="es-EC">
                          <a:solidFill>
                            <a:schemeClr val="bg1"/>
                          </a:solidFill>
                          <a:effectLst/>
                        </a:rPr>
                        <a:t>V</a:t>
                      </a:r>
                    </a:p>
                  </a:txBody>
                  <a:tcPr anchor="ctr"/>
                </a:tc>
                <a:tc>
                  <a:txBody>
                    <a:bodyPr/>
                    <a:lstStyle/>
                    <a:p>
                      <a:r>
                        <a:rPr lang="es-EC">
                          <a:solidFill>
                            <a:schemeClr val="bg1"/>
                          </a:solidFill>
                          <a:effectLst/>
                        </a:rPr>
                        <a:t>V</a:t>
                      </a:r>
                    </a:p>
                  </a:txBody>
                  <a:tcPr anchor="ctr"/>
                </a:tc>
                <a:tc>
                  <a:txBody>
                    <a:bodyPr/>
                    <a:lstStyle/>
                    <a:p>
                      <a:r>
                        <a:rPr lang="es-EC">
                          <a:solidFill>
                            <a:schemeClr val="bg1"/>
                          </a:solidFill>
                          <a:effectLst/>
                        </a:rPr>
                        <a:t>F</a:t>
                      </a:r>
                    </a:p>
                  </a:txBody>
                  <a:tcPr anchor="ctr"/>
                </a:tc>
                <a:tc>
                  <a:txBody>
                    <a:bodyPr/>
                    <a:lstStyle/>
                    <a:p>
                      <a:r>
                        <a:rPr lang="es-EC">
                          <a:solidFill>
                            <a:schemeClr val="bg1"/>
                          </a:solidFill>
                          <a:effectLst/>
                        </a:rPr>
                        <a:t>V</a:t>
                      </a:r>
                    </a:p>
                  </a:txBody>
                  <a:tcPr anchor="ctr"/>
                </a:tc>
                <a:tc>
                  <a:txBody>
                    <a:bodyPr/>
                    <a:lstStyle/>
                    <a:p>
                      <a:r>
                        <a:rPr lang="es-EC" dirty="0">
                          <a:solidFill>
                            <a:schemeClr val="bg1"/>
                          </a:solidFill>
                          <a:effectLst/>
                        </a:rPr>
                        <a:t>V</a:t>
                      </a:r>
                    </a:p>
                  </a:txBody>
                  <a:tcPr anchor="ctr"/>
                </a:tc>
                <a:tc>
                  <a:txBody>
                    <a:bodyPr/>
                    <a:lstStyle/>
                    <a:p>
                      <a:r>
                        <a:rPr lang="es-EC">
                          <a:solidFill>
                            <a:schemeClr val="bg1"/>
                          </a:solidFill>
                          <a:effectLst/>
                        </a:rPr>
                        <a:t>Sí</a:t>
                      </a:r>
                    </a:p>
                  </a:txBody>
                  <a:tcPr anchor="ctr"/>
                </a:tc>
                <a:extLst>
                  <a:ext uri="{0D108BD9-81ED-4DB2-BD59-A6C34878D82A}">
                    <a16:rowId xmlns:a16="http://schemas.microsoft.com/office/drawing/2014/main" val="414729088"/>
                  </a:ext>
                </a:extLst>
              </a:tr>
              <a:tr h="536713">
                <a:tc>
                  <a:txBody>
                    <a:bodyPr/>
                    <a:lstStyle/>
                    <a:p>
                      <a:r>
                        <a:rPr lang="es-EC" dirty="0">
                          <a:solidFill>
                            <a:schemeClr val="bg1"/>
                          </a:solidFill>
                          <a:effectLst/>
                        </a:rPr>
                        <a:t>Cliente 3</a:t>
                      </a:r>
                    </a:p>
                  </a:txBody>
                  <a:tcPr anchor="ctr">
                    <a:solidFill>
                      <a:schemeClr val="accent1">
                        <a:lumMod val="60000"/>
                        <a:lumOff val="40000"/>
                      </a:schemeClr>
                    </a:solidFill>
                  </a:tcPr>
                </a:tc>
                <a:tc>
                  <a:txBody>
                    <a:bodyPr/>
                    <a:lstStyle/>
                    <a:p>
                      <a:r>
                        <a:rPr lang="es-EC">
                          <a:solidFill>
                            <a:schemeClr val="bg1"/>
                          </a:solidFill>
                          <a:effectLst/>
                        </a:rPr>
                        <a:t>V</a:t>
                      </a:r>
                    </a:p>
                  </a:txBody>
                  <a:tcPr anchor="ctr"/>
                </a:tc>
                <a:tc>
                  <a:txBody>
                    <a:bodyPr/>
                    <a:lstStyle/>
                    <a:p>
                      <a:r>
                        <a:rPr lang="es-EC">
                          <a:solidFill>
                            <a:schemeClr val="bg1"/>
                          </a:solidFill>
                          <a:effectLst/>
                        </a:rPr>
                        <a:t>F</a:t>
                      </a:r>
                    </a:p>
                  </a:txBody>
                  <a:tcPr anchor="ctr"/>
                </a:tc>
                <a:tc>
                  <a:txBody>
                    <a:bodyPr/>
                    <a:lstStyle/>
                    <a:p>
                      <a:r>
                        <a:rPr lang="es-EC">
                          <a:solidFill>
                            <a:schemeClr val="bg1"/>
                          </a:solidFill>
                          <a:effectLst/>
                        </a:rPr>
                        <a:t>F</a:t>
                      </a:r>
                    </a:p>
                  </a:txBody>
                  <a:tcPr anchor="ctr"/>
                </a:tc>
                <a:tc>
                  <a:txBody>
                    <a:bodyPr/>
                    <a:lstStyle/>
                    <a:p>
                      <a:r>
                        <a:rPr lang="es-EC">
                          <a:solidFill>
                            <a:schemeClr val="bg1"/>
                          </a:solidFill>
                          <a:effectLst/>
                        </a:rPr>
                        <a:t>F</a:t>
                      </a:r>
                    </a:p>
                  </a:txBody>
                  <a:tcPr anchor="ctr"/>
                </a:tc>
                <a:tc>
                  <a:txBody>
                    <a:bodyPr/>
                    <a:lstStyle/>
                    <a:p>
                      <a:r>
                        <a:rPr lang="es-EC">
                          <a:solidFill>
                            <a:schemeClr val="bg1"/>
                          </a:solidFill>
                          <a:effectLst/>
                        </a:rPr>
                        <a:t>F</a:t>
                      </a:r>
                    </a:p>
                  </a:txBody>
                  <a:tcPr anchor="ctr"/>
                </a:tc>
                <a:tc>
                  <a:txBody>
                    <a:bodyPr/>
                    <a:lstStyle/>
                    <a:p>
                      <a:r>
                        <a:rPr lang="es-EC">
                          <a:solidFill>
                            <a:schemeClr val="bg1"/>
                          </a:solidFill>
                          <a:effectLst/>
                        </a:rPr>
                        <a:t>F</a:t>
                      </a:r>
                    </a:p>
                  </a:txBody>
                  <a:tcPr anchor="ctr"/>
                </a:tc>
                <a:tc>
                  <a:txBody>
                    <a:bodyPr/>
                    <a:lstStyle/>
                    <a:p>
                      <a:r>
                        <a:rPr lang="es-EC">
                          <a:solidFill>
                            <a:schemeClr val="bg1"/>
                          </a:solidFill>
                          <a:effectLst/>
                        </a:rPr>
                        <a:t>No</a:t>
                      </a:r>
                    </a:p>
                  </a:txBody>
                  <a:tcPr anchor="ctr"/>
                </a:tc>
                <a:extLst>
                  <a:ext uri="{0D108BD9-81ED-4DB2-BD59-A6C34878D82A}">
                    <a16:rowId xmlns:a16="http://schemas.microsoft.com/office/drawing/2014/main" val="3885099918"/>
                  </a:ext>
                </a:extLst>
              </a:tr>
              <a:tr h="536713">
                <a:tc>
                  <a:txBody>
                    <a:bodyPr/>
                    <a:lstStyle/>
                    <a:p>
                      <a:r>
                        <a:rPr lang="es-EC" dirty="0">
                          <a:solidFill>
                            <a:schemeClr val="bg1"/>
                          </a:solidFill>
                          <a:effectLst/>
                        </a:rPr>
                        <a:t>Cliente 4</a:t>
                      </a:r>
                    </a:p>
                  </a:txBody>
                  <a:tcPr anchor="ctr">
                    <a:solidFill>
                      <a:schemeClr val="accent1">
                        <a:lumMod val="60000"/>
                        <a:lumOff val="40000"/>
                      </a:schemeClr>
                    </a:solidFill>
                  </a:tcPr>
                </a:tc>
                <a:tc>
                  <a:txBody>
                    <a:bodyPr/>
                    <a:lstStyle/>
                    <a:p>
                      <a:r>
                        <a:rPr lang="es-EC">
                          <a:solidFill>
                            <a:schemeClr val="bg1"/>
                          </a:solidFill>
                          <a:effectLst/>
                        </a:rPr>
                        <a:t>F</a:t>
                      </a:r>
                    </a:p>
                  </a:txBody>
                  <a:tcPr anchor="ctr"/>
                </a:tc>
                <a:tc>
                  <a:txBody>
                    <a:bodyPr/>
                    <a:lstStyle/>
                    <a:p>
                      <a:r>
                        <a:rPr lang="es-EC">
                          <a:solidFill>
                            <a:schemeClr val="bg1"/>
                          </a:solidFill>
                          <a:effectLst/>
                        </a:rPr>
                        <a:t>F</a:t>
                      </a:r>
                    </a:p>
                  </a:txBody>
                  <a:tcPr anchor="ctr"/>
                </a:tc>
                <a:tc>
                  <a:txBody>
                    <a:bodyPr/>
                    <a:lstStyle/>
                    <a:p>
                      <a:r>
                        <a:rPr lang="es-EC">
                          <a:solidFill>
                            <a:schemeClr val="bg1"/>
                          </a:solidFill>
                          <a:effectLst/>
                        </a:rPr>
                        <a:t>F</a:t>
                      </a:r>
                    </a:p>
                  </a:txBody>
                  <a:tcPr anchor="ctr"/>
                </a:tc>
                <a:tc>
                  <a:txBody>
                    <a:bodyPr/>
                    <a:lstStyle/>
                    <a:p>
                      <a:r>
                        <a:rPr lang="es-EC">
                          <a:solidFill>
                            <a:schemeClr val="bg1"/>
                          </a:solidFill>
                          <a:effectLst/>
                        </a:rPr>
                        <a:t>F</a:t>
                      </a:r>
                    </a:p>
                  </a:txBody>
                  <a:tcPr anchor="ctr"/>
                </a:tc>
                <a:tc>
                  <a:txBody>
                    <a:bodyPr/>
                    <a:lstStyle/>
                    <a:p>
                      <a:r>
                        <a:rPr lang="es-EC">
                          <a:solidFill>
                            <a:schemeClr val="bg1"/>
                          </a:solidFill>
                          <a:effectLst/>
                        </a:rPr>
                        <a:t>F</a:t>
                      </a:r>
                    </a:p>
                  </a:txBody>
                  <a:tcPr anchor="ctr"/>
                </a:tc>
                <a:tc>
                  <a:txBody>
                    <a:bodyPr/>
                    <a:lstStyle/>
                    <a:p>
                      <a:r>
                        <a:rPr lang="es-EC">
                          <a:solidFill>
                            <a:schemeClr val="bg1"/>
                          </a:solidFill>
                          <a:effectLst/>
                        </a:rPr>
                        <a:t>F</a:t>
                      </a:r>
                    </a:p>
                  </a:txBody>
                  <a:tcPr anchor="ctr"/>
                </a:tc>
                <a:tc>
                  <a:txBody>
                    <a:bodyPr/>
                    <a:lstStyle/>
                    <a:p>
                      <a:r>
                        <a:rPr lang="es-EC" dirty="0">
                          <a:solidFill>
                            <a:schemeClr val="bg1"/>
                          </a:solidFill>
                          <a:effectLst/>
                        </a:rPr>
                        <a:t>No</a:t>
                      </a:r>
                    </a:p>
                  </a:txBody>
                  <a:tcPr anchor="ctr"/>
                </a:tc>
                <a:extLst>
                  <a:ext uri="{0D108BD9-81ED-4DB2-BD59-A6C34878D82A}">
                    <a16:rowId xmlns:a16="http://schemas.microsoft.com/office/drawing/2014/main" val="75321020"/>
                  </a:ext>
                </a:extLst>
              </a:tr>
            </a:tbl>
          </a:graphicData>
        </a:graphic>
      </p:graphicFrame>
    </p:spTree>
    <p:extLst>
      <p:ext uri="{BB962C8B-B14F-4D97-AF65-F5344CB8AC3E}">
        <p14:creationId xmlns:p14="http://schemas.microsoft.com/office/powerpoint/2010/main" val="18476355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80AD7F4F-64F3-4719-9E01-84ECB62E76E7}"/>
              </a:ext>
            </a:extLst>
          </p:cNvPr>
          <p:cNvSpPr txBox="1"/>
          <p:nvPr/>
        </p:nvSpPr>
        <p:spPr>
          <a:xfrm>
            <a:off x="356896" y="69088"/>
            <a:ext cx="11436998" cy="4281878"/>
          </a:xfrm>
          <a:prstGeom prst="rect">
            <a:avLst/>
          </a:prstGeom>
          <a:noFill/>
        </p:spPr>
        <p:txBody>
          <a:bodyPr wrap="square">
            <a:spAutoFit/>
          </a:bodyPr>
          <a:lstStyle/>
          <a:p>
            <a:pPr>
              <a:lnSpc>
                <a:spcPct val="107000"/>
              </a:lnSpc>
              <a:spcAft>
                <a:spcPts val="800"/>
              </a:spcAft>
            </a:pPr>
            <a:r>
              <a:rPr lang="es-EC" sz="3200" dirty="0">
                <a:effectLst/>
                <a:latin typeface="Times New Roman" panose="02020603050405020304" pitchFamily="18" charset="0"/>
                <a:ea typeface="Times New Roman" panose="02020603050405020304" pitchFamily="18" charset="0"/>
                <a:cs typeface="Times New Roman" panose="02020603050405020304" pitchFamily="18" charset="0"/>
              </a:rPr>
              <a:t>La lógica se define fundamentalmente como la disciplina que </a:t>
            </a:r>
            <a:r>
              <a:rPr lang="es-EC" sz="32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estudia los razonamientos y las demostraciones</a:t>
            </a:r>
            <a:r>
              <a:rPr lang="es-EC" sz="3200" dirty="0">
                <a:effectLst/>
                <a:latin typeface="Times New Roman" panose="02020603050405020304" pitchFamily="18" charset="0"/>
                <a:ea typeface="Times New Roman" panose="02020603050405020304" pitchFamily="18" charset="0"/>
                <a:cs typeface="Times New Roman" panose="02020603050405020304" pitchFamily="18" charset="0"/>
              </a:rPr>
              <a:t>. Su objetivo es </a:t>
            </a:r>
            <a:r>
              <a:rPr lang="es-EC" sz="32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descubrir las </a:t>
            </a:r>
            <a:r>
              <a:rPr lang="es-EC" sz="32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leyes y reglas que rigen la forma de nuestros pensamientos</a:t>
            </a:r>
            <a:r>
              <a:rPr lang="es-EC" sz="3200" dirty="0">
                <a:effectLst/>
                <a:latin typeface="Times New Roman" panose="02020603050405020304" pitchFamily="18" charset="0"/>
                <a:ea typeface="Times New Roman" panose="02020603050405020304" pitchFamily="18" charset="0"/>
                <a:cs typeface="Times New Roman" panose="02020603050405020304" pitchFamily="18" charset="0"/>
              </a:rPr>
              <a:t>, con la </a:t>
            </a:r>
            <a:r>
              <a:rPr lang="es-EC" sz="3200" b="1"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verdad como su horizonte</a:t>
            </a:r>
            <a:r>
              <a:rPr lang="es-EC" sz="3200" dirty="0">
                <a:effectLst/>
                <a:latin typeface="Times New Roman" panose="02020603050405020304" pitchFamily="18" charset="0"/>
                <a:ea typeface="Times New Roman" panose="02020603050405020304" pitchFamily="18" charset="0"/>
                <a:cs typeface="Times New Roman" panose="02020603050405020304" pitchFamily="18" charset="0"/>
              </a:rPr>
              <a:t>. Se la considera una </a:t>
            </a:r>
            <a:r>
              <a:rPr lang="es-EC" sz="3200" b="1" dirty="0">
                <a:effectLst/>
                <a:latin typeface="Times New Roman" panose="02020603050405020304" pitchFamily="18" charset="0"/>
                <a:ea typeface="Times New Roman" panose="02020603050405020304" pitchFamily="18" charset="0"/>
                <a:cs typeface="Times New Roman" panose="02020603050405020304" pitchFamily="18" charset="0"/>
              </a:rPr>
              <a:t>ciencia formal</a:t>
            </a:r>
            <a:r>
              <a:rPr lang="es-EC" sz="3200" dirty="0">
                <a:effectLst/>
                <a:latin typeface="Times New Roman" panose="02020603050405020304" pitchFamily="18" charset="0"/>
                <a:ea typeface="Times New Roman" panose="02020603050405020304" pitchFamily="18" charset="0"/>
                <a:cs typeface="Times New Roman" panose="02020603050405020304" pitchFamily="18" charset="0"/>
              </a:rPr>
              <a:t> que analiza la validez de las inferencias, y su </a:t>
            </a:r>
            <a:r>
              <a:rPr lang="es-EC" sz="32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nacimiento está directamente relacionado con el desarrollo intelectual del ser humano</a:t>
            </a:r>
            <a:r>
              <a:rPr lang="es-EC" sz="3200" dirty="0">
                <a:effectLst/>
                <a:latin typeface="Times New Roman" panose="02020603050405020304" pitchFamily="18" charset="0"/>
                <a:ea typeface="Times New Roman" panose="02020603050405020304" pitchFamily="18" charset="0"/>
                <a:cs typeface="Times New Roman" panose="02020603050405020304" pitchFamily="18" charset="0"/>
              </a:rPr>
              <a:t>, surgiendo como un mecanismo espontáneo para </a:t>
            </a:r>
            <a:r>
              <a:rPr lang="es-EC" sz="3200" dirty="0">
                <a:solidFill>
                  <a:srgbClr val="FFFF00"/>
                </a:solidFill>
                <a:effectLst/>
                <a:latin typeface="Times New Roman" panose="02020603050405020304" pitchFamily="18" charset="0"/>
                <a:ea typeface="Times New Roman" panose="02020603050405020304" pitchFamily="18" charset="0"/>
                <a:cs typeface="Times New Roman" panose="02020603050405020304" pitchFamily="18" charset="0"/>
              </a:rPr>
              <a:t>comprender y aprovechar la naturaleza</a:t>
            </a:r>
            <a:r>
              <a:rPr lang="es-EC" sz="3200" dirty="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s-EC" sz="2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71148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FEC827-151B-4F20-9C6C-D94CAFBC667E}"/>
              </a:ext>
            </a:extLst>
          </p:cNvPr>
          <p:cNvSpPr>
            <a:spLocks noGrp="1"/>
          </p:cNvSpPr>
          <p:nvPr>
            <p:ph type="title"/>
          </p:nvPr>
        </p:nvSpPr>
        <p:spPr/>
        <p:txBody>
          <a:bodyPr/>
          <a:lstStyle/>
          <a:p>
            <a:r>
              <a:rPr lang="es-ES" dirty="0" err="1"/>
              <a:t>BICondicional</a:t>
            </a:r>
            <a:r>
              <a:rPr lang="es-ES" dirty="0"/>
              <a:t> </a:t>
            </a:r>
            <a:endParaRPr lang="es-EC" dirty="0"/>
          </a:p>
        </p:txBody>
      </p:sp>
      <p:sp>
        <p:nvSpPr>
          <p:cNvPr id="3" name="Marcador de contenido 2">
            <a:extLst>
              <a:ext uri="{FF2B5EF4-FFF2-40B4-BE49-F238E27FC236}">
                <a16:creationId xmlns:a16="http://schemas.microsoft.com/office/drawing/2014/main" id="{1DD81306-190E-48C8-B814-5FCA45744DC3}"/>
              </a:ext>
            </a:extLst>
          </p:cNvPr>
          <p:cNvSpPr>
            <a:spLocks noGrp="1"/>
          </p:cNvSpPr>
          <p:nvPr>
            <p:ph idx="1"/>
          </p:nvPr>
        </p:nvSpPr>
        <p:spPr/>
        <p:txBody>
          <a:bodyPr>
            <a:normAutofit/>
          </a:bodyPr>
          <a:lstStyle/>
          <a:p>
            <a:pPr>
              <a:lnSpc>
                <a:spcPct val="107000"/>
              </a:lnSpc>
              <a:spcAft>
                <a:spcPts val="800"/>
              </a:spcAft>
            </a:pPr>
            <a:r>
              <a:rPr lang="es-EC" sz="3200" dirty="0">
                <a:effectLst/>
                <a:latin typeface="Tw Cen MT" panose="020B0602020104020603" pitchFamily="34" charset="0"/>
                <a:ea typeface="Times New Roman" panose="02020603050405020304" pitchFamily="18" charset="0"/>
                <a:cs typeface="Times New Roman" panose="02020603050405020304" pitchFamily="18" charset="0"/>
              </a:rPr>
              <a:t>El </a:t>
            </a:r>
            <a:r>
              <a:rPr lang="es-EC" sz="3200" b="1" dirty="0">
                <a:effectLst/>
                <a:latin typeface="Tw Cen MT" panose="020B0602020104020603" pitchFamily="34" charset="0"/>
                <a:ea typeface="Times New Roman" panose="02020603050405020304" pitchFamily="18" charset="0"/>
                <a:cs typeface="Times New Roman" panose="02020603050405020304" pitchFamily="18" charset="0"/>
              </a:rPr>
              <a:t>bicondicional</a:t>
            </a:r>
            <a:r>
              <a:rPr lang="es-EC" sz="3200" dirty="0">
                <a:effectLst/>
                <a:latin typeface="Tw Cen MT" panose="020B0602020104020603" pitchFamily="34" charset="0"/>
                <a:ea typeface="Times New Roman" panose="02020603050405020304" pitchFamily="18" charset="0"/>
                <a:cs typeface="Times New Roman" panose="02020603050405020304" pitchFamily="18" charset="0"/>
              </a:rPr>
              <a:t>, también conocido como </a:t>
            </a:r>
            <a:r>
              <a:rPr lang="es-EC" sz="3200" b="1" dirty="0">
                <a:effectLst/>
                <a:latin typeface="Tw Cen MT" panose="020B0602020104020603" pitchFamily="34" charset="0"/>
                <a:ea typeface="Times New Roman" panose="02020603050405020304" pitchFamily="18" charset="0"/>
                <a:cs typeface="Times New Roman" panose="02020603050405020304" pitchFamily="18" charset="0"/>
              </a:rPr>
              <a:t>equivalencia</a:t>
            </a:r>
            <a:r>
              <a:rPr lang="es-EC" sz="3200" dirty="0">
                <a:effectLst/>
                <a:latin typeface="Tw Cen MT" panose="020B0602020104020603" pitchFamily="34" charset="0"/>
                <a:ea typeface="Times New Roman" panose="02020603050405020304" pitchFamily="18" charset="0"/>
                <a:cs typeface="Times New Roman" panose="02020603050405020304" pitchFamily="18" charset="0"/>
              </a:rPr>
              <a:t> o </a:t>
            </a:r>
            <a:r>
              <a:rPr lang="es-EC" sz="3200" b="1" dirty="0">
                <a:effectLst/>
                <a:latin typeface="Tw Cen MT" panose="020B0602020104020603" pitchFamily="34" charset="0"/>
                <a:ea typeface="Times New Roman" panose="02020603050405020304" pitchFamily="18" charset="0"/>
                <a:cs typeface="Times New Roman" panose="02020603050405020304" pitchFamily="18" charset="0"/>
              </a:rPr>
              <a:t>doble implicación</a:t>
            </a:r>
            <a:r>
              <a:rPr lang="es-EC" sz="3200" dirty="0">
                <a:effectLst/>
                <a:latin typeface="Tw Cen MT" panose="020B0602020104020603" pitchFamily="34" charset="0"/>
                <a:ea typeface="Times New Roman" panose="02020603050405020304" pitchFamily="18" charset="0"/>
                <a:cs typeface="Times New Roman" panose="02020603050405020304" pitchFamily="18" charset="0"/>
              </a:rPr>
              <a:t>, es un operador lógico binario que permite formular expresiones de la forma "P si y solo si Q". Su valor de verdad se determina por la coincidencia de los valores de verdad de las proposiciones que conecta.</a:t>
            </a:r>
            <a:endParaRPr lang="es-EC" sz="3200" dirty="0">
              <a:effectLst/>
              <a:latin typeface="Tw Cen MT" panose="020B0602020104020603"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0246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9547CD-A867-4219-A744-BF6449C35AEC}"/>
              </a:ext>
            </a:extLst>
          </p:cNvPr>
          <p:cNvSpPr>
            <a:spLocks noGrp="1"/>
          </p:cNvSpPr>
          <p:nvPr>
            <p:ph type="title"/>
          </p:nvPr>
        </p:nvSpPr>
        <p:spPr/>
        <p:txBody>
          <a:bodyPr/>
          <a:lstStyle/>
          <a:p>
            <a:r>
              <a:rPr lang="es-ES" dirty="0" err="1"/>
              <a:t>BICondicional</a:t>
            </a:r>
            <a:r>
              <a:rPr lang="es-ES" dirty="0"/>
              <a:t> </a:t>
            </a:r>
            <a:endParaRPr lang="es-EC" dirty="0"/>
          </a:p>
        </p:txBody>
      </p:sp>
      <p:sp>
        <p:nvSpPr>
          <p:cNvPr id="3" name="Marcador de contenido 2">
            <a:extLst>
              <a:ext uri="{FF2B5EF4-FFF2-40B4-BE49-F238E27FC236}">
                <a16:creationId xmlns:a16="http://schemas.microsoft.com/office/drawing/2014/main" id="{255F3156-FE04-4A9D-9F93-506B85E767DA}"/>
              </a:ext>
            </a:extLst>
          </p:cNvPr>
          <p:cNvSpPr>
            <a:spLocks noGrp="1"/>
          </p:cNvSpPr>
          <p:nvPr>
            <p:ph idx="1"/>
          </p:nvPr>
        </p:nvSpPr>
        <p:spPr/>
        <p:txBody>
          <a:bodyPr>
            <a:normAutofit fontScale="92500"/>
          </a:bodyPr>
          <a:lstStyle/>
          <a:p>
            <a:pPr marL="0" indent="0">
              <a:buNone/>
            </a:pPr>
            <a:r>
              <a:rPr lang="es-EC" sz="3200" dirty="0">
                <a:effectLst/>
                <a:ea typeface="Times New Roman" panose="02020603050405020304" pitchFamily="18" charset="0"/>
                <a:cs typeface="Times New Roman" panose="02020603050405020304" pitchFamily="18" charset="0"/>
              </a:rPr>
              <a:t>El bicondicional es un conector lógico fundamental que expresa una </a:t>
            </a:r>
            <a:r>
              <a:rPr lang="es-EC" sz="3200" dirty="0">
                <a:solidFill>
                  <a:srgbClr val="FFFF00"/>
                </a:solidFill>
                <a:effectLst/>
                <a:ea typeface="Times New Roman" panose="02020603050405020304" pitchFamily="18" charset="0"/>
                <a:cs typeface="Times New Roman" panose="02020603050405020304" pitchFamily="18" charset="0"/>
              </a:rPr>
              <a:t>equivalencia mutua entre dos proposiciones, siendo verdadero únicamente cuando ambas tienen el mismo valor de verdad</a:t>
            </a:r>
            <a:r>
              <a:rPr lang="es-EC" sz="3200" dirty="0">
                <a:effectLst/>
                <a:ea typeface="Times New Roman" panose="02020603050405020304" pitchFamily="18" charset="0"/>
                <a:cs typeface="Times New Roman" panose="02020603050405020304" pitchFamily="18" charset="0"/>
              </a:rPr>
              <a:t>. Su estudio es clave en lógica proposicional y tiene aplicaciones significativas en áreas como las matemáticas discretas y la informática, la administración.</a:t>
            </a:r>
            <a:endParaRPr lang="es-EC" sz="3200" dirty="0">
              <a:effectLst/>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36525024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2D8DCD6-A9C0-4433-B1D1-379690EEB4A5}"/>
              </a:ext>
            </a:extLst>
          </p:cNvPr>
          <p:cNvSpPr>
            <a:spLocks noGrp="1"/>
          </p:cNvSpPr>
          <p:nvPr>
            <p:ph type="title"/>
          </p:nvPr>
        </p:nvSpPr>
        <p:spPr/>
        <p:txBody>
          <a:bodyPr/>
          <a:lstStyle/>
          <a:p>
            <a:r>
              <a:rPr lang="es-EC" sz="3200" b="1" dirty="0">
                <a:effectLst/>
                <a:latin typeface="Tw Cen MT" panose="020B0602020104020603" pitchFamily="34" charset="0"/>
                <a:ea typeface="Times New Roman" panose="02020603050405020304" pitchFamily="18" charset="0"/>
                <a:cs typeface="Times New Roman" panose="02020603050405020304" pitchFamily="18" charset="0"/>
              </a:rPr>
              <a:t>Definición Fundamental</a:t>
            </a:r>
            <a:r>
              <a:rPr lang="es-EC" sz="3200" dirty="0">
                <a:effectLst/>
                <a:latin typeface="Tw Cen MT" panose="020B0602020104020603" pitchFamily="34" charset="0"/>
                <a:ea typeface="Times New Roman" panose="02020603050405020304" pitchFamily="18" charset="0"/>
                <a:cs typeface="Times New Roman" panose="02020603050405020304" pitchFamily="18" charset="0"/>
              </a:rPr>
              <a:t>:</a:t>
            </a:r>
            <a:br>
              <a:rPr lang="es-EC" sz="1800" dirty="0">
                <a:effectLst/>
                <a:latin typeface="Calibri" panose="020F0502020204030204" pitchFamily="34" charset="0"/>
                <a:ea typeface="Calibri" panose="020F0502020204030204" pitchFamily="34" charset="0"/>
                <a:cs typeface="Times New Roman" panose="02020603050405020304" pitchFamily="18" charset="0"/>
              </a:rPr>
            </a:br>
            <a:endParaRPr lang="es-EC" dirty="0"/>
          </a:p>
        </p:txBody>
      </p:sp>
      <p:sp>
        <p:nvSpPr>
          <p:cNvPr id="3" name="Marcador de contenido 2">
            <a:extLst>
              <a:ext uri="{FF2B5EF4-FFF2-40B4-BE49-F238E27FC236}">
                <a16:creationId xmlns:a16="http://schemas.microsoft.com/office/drawing/2014/main" id="{DCCDCF6E-5004-4690-866B-624E363823E8}"/>
              </a:ext>
            </a:extLst>
          </p:cNvPr>
          <p:cNvSpPr>
            <a:spLocks noGrp="1"/>
          </p:cNvSpPr>
          <p:nvPr>
            <p:ph idx="1"/>
          </p:nvPr>
        </p:nvSpPr>
        <p:spPr>
          <a:xfrm>
            <a:off x="1141412" y="1474237"/>
            <a:ext cx="9905999" cy="4316964"/>
          </a:xfrm>
        </p:spPr>
        <p:txBody>
          <a:bodyPr>
            <a:normAutofit/>
          </a:bodyPr>
          <a:lstStyle/>
          <a:p>
            <a:pPr marL="269875" lvl="1" indent="0">
              <a:lnSpc>
                <a:spcPct val="107000"/>
              </a:lnSpc>
              <a:spcAft>
                <a:spcPts val="800"/>
              </a:spcAft>
              <a:buSzPts val="1000"/>
              <a:buNone/>
              <a:tabLst>
                <a:tab pos="914400" algn="l"/>
              </a:tabLst>
            </a:pPr>
            <a:r>
              <a:rPr lang="es-EC" sz="2400" dirty="0">
                <a:effectLst/>
                <a:latin typeface="Tw Cen MT" panose="020B0602020104020603" pitchFamily="34" charset="0"/>
                <a:ea typeface="Times New Roman" panose="02020603050405020304" pitchFamily="18" charset="0"/>
                <a:cs typeface="Times New Roman" panose="02020603050405020304" pitchFamily="18" charset="0"/>
              </a:rPr>
              <a:t>Un bicondicional, representado por </a:t>
            </a:r>
            <a:r>
              <a:rPr lang="es-EC" sz="2200" dirty="0">
                <a:solidFill>
                  <a:srgbClr val="FFFF00"/>
                </a:solidFill>
                <a:effectLst/>
                <a:latin typeface="Tw Cen MT" panose="020B0602020104020603" pitchFamily="34" charset="0"/>
                <a:ea typeface="Times New Roman" panose="02020603050405020304" pitchFamily="18" charset="0"/>
                <a:cs typeface="Times New Roman" panose="02020603050405020304" pitchFamily="18" charset="0"/>
              </a:rPr>
              <a:t>p ↔ q</a:t>
            </a:r>
            <a:r>
              <a:rPr lang="es-EC" sz="2400" dirty="0">
                <a:effectLst/>
                <a:latin typeface="Tw Cen MT" panose="020B0602020104020603" pitchFamily="34" charset="0"/>
                <a:ea typeface="Times New Roman" panose="02020603050405020304" pitchFamily="18" charset="0"/>
                <a:cs typeface="Times New Roman" panose="02020603050405020304" pitchFamily="18" charset="0"/>
              </a:rPr>
              <a:t>, se lee como "p si y solo si q" o "p es equivalente a q". Otras expresiones equivalentes en lenguaje natural incluyen "p es necesario y suficiente para q", "p siempre y cuando q", "es p si es q", y "p cuando y sólo cuando q".</a:t>
            </a:r>
            <a:endParaRPr lang="es-EC" dirty="0">
              <a:effectLst/>
              <a:latin typeface="Tw Cen MT" panose="020B0602020104020603" pitchFamily="34" charset="0"/>
              <a:ea typeface="Calibri" panose="020F0502020204030204" pitchFamily="34" charset="0"/>
              <a:cs typeface="Times New Roman" panose="02020603050405020304" pitchFamily="18" charset="0"/>
            </a:endParaRPr>
          </a:p>
          <a:p>
            <a:pPr marL="269875" lvl="1" indent="0">
              <a:lnSpc>
                <a:spcPct val="107000"/>
              </a:lnSpc>
              <a:spcAft>
                <a:spcPts val="800"/>
              </a:spcAft>
              <a:buSzPts val="1000"/>
              <a:buNone/>
              <a:tabLst>
                <a:tab pos="914400" algn="l"/>
              </a:tabLst>
            </a:pPr>
            <a:r>
              <a:rPr lang="es-EC" sz="2400" dirty="0">
                <a:effectLst/>
                <a:latin typeface="Tw Cen MT" panose="020B0602020104020603" pitchFamily="34" charset="0"/>
                <a:ea typeface="Times New Roman" panose="02020603050405020304" pitchFamily="18" charset="0"/>
                <a:cs typeface="Times New Roman" panose="02020603050405020304" pitchFamily="18" charset="0"/>
              </a:rPr>
              <a:t>El bicondicional </a:t>
            </a:r>
            <a:r>
              <a:rPr lang="es-EC" sz="2600" b="1" dirty="0">
                <a:solidFill>
                  <a:srgbClr val="FFFF00"/>
                </a:solidFill>
                <a:effectLst/>
                <a:latin typeface="Tw Cen MT" panose="020B0602020104020603" pitchFamily="34" charset="0"/>
                <a:ea typeface="Times New Roman" panose="02020603050405020304" pitchFamily="18" charset="0"/>
                <a:cs typeface="Times New Roman" panose="02020603050405020304" pitchFamily="18" charset="0"/>
              </a:rPr>
              <a:t>p ↔ q</a:t>
            </a:r>
            <a:r>
              <a:rPr lang="es-EC" sz="3900" b="1" dirty="0">
                <a:solidFill>
                  <a:srgbClr val="FFFF00"/>
                </a:solidFill>
                <a:effectLst/>
                <a:latin typeface="Tw Cen MT" panose="020B0602020104020603" pitchFamily="34" charset="0"/>
                <a:ea typeface="Times New Roman" panose="02020603050405020304" pitchFamily="18" charset="0"/>
                <a:cs typeface="Times New Roman" panose="02020603050405020304" pitchFamily="18" charset="0"/>
              </a:rPr>
              <a:t> </a:t>
            </a:r>
            <a:r>
              <a:rPr lang="es-EC" sz="2400" dirty="0">
                <a:effectLst/>
                <a:latin typeface="Tw Cen MT" panose="020B0602020104020603" pitchFamily="34" charset="0"/>
                <a:ea typeface="Times New Roman" panose="02020603050405020304" pitchFamily="18" charset="0"/>
                <a:cs typeface="Times New Roman" panose="02020603050405020304" pitchFamily="18" charset="0"/>
              </a:rPr>
              <a:t>es </a:t>
            </a:r>
            <a:r>
              <a:rPr lang="es-EC" sz="2400" b="1" dirty="0">
                <a:effectLst/>
                <a:latin typeface="Tw Cen MT" panose="020B0602020104020603" pitchFamily="34" charset="0"/>
                <a:ea typeface="Times New Roman" panose="02020603050405020304" pitchFamily="18" charset="0"/>
                <a:cs typeface="Times New Roman" panose="02020603050405020304" pitchFamily="18" charset="0"/>
              </a:rPr>
              <a:t>verdadero cuando ambas proposiciones </a:t>
            </a:r>
            <a:r>
              <a:rPr lang="es-EC" sz="2800" b="1" dirty="0">
                <a:solidFill>
                  <a:srgbClr val="FFFF00"/>
                </a:solidFill>
                <a:effectLst/>
                <a:latin typeface="Tw Cen MT" panose="020B0602020104020603" pitchFamily="34" charset="0"/>
                <a:ea typeface="Times New Roman" panose="02020603050405020304" pitchFamily="18" charset="0"/>
                <a:cs typeface="Times New Roman" panose="02020603050405020304" pitchFamily="18" charset="0"/>
              </a:rPr>
              <a:t>(p y q)</a:t>
            </a:r>
            <a:r>
              <a:rPr lang="es-EC" sz="3500" b="1" dirty="0">
                <a:solidFill>
                  <a:srgbClr val="FFFF00"/>
                </a:solidFill>
                <a:effectLst/>
                <a:latin typeface="Tw Cen MT" panose="020B0602020104020603" pitchFamily="34" charset="0"/>
                <a:ea typeface="Times New Roman" panose="02020603050405020304" pitchFamily="18" charset="0"/>
                <a:cs typeface="Times New Roman" panose="02020603050405020304" pitchFamily="18" charset="0"/>
              </a:rPr>
              <a:t> </a:t>
            </a:r>
            <a:r>
              <a:rPr lang="es-EC" sz="2400" b="1" dirty="0">
                <a:effectLst/>
                <a:latin typeface="Tw Cen MT" panose="020B0602020104020603" pitchFamily="34" charset="0"/>
                <a:ea typeface="Times New Roman" panose="02020603050405020304" pitchFamily="18" charset="0"/>
                <a:cs typeface="Times New Roman" panose="02020603050405020304" pitchFamily="18" charset="0"/>
              </a:rPr>
              <a:t>tienen el mismo valor de verdad</a:t>
            </a:r>
            <a:r>
              <a:rPr lang="es-EC" sz="2400" dirty="0">
                <a:effectLst/>
                <a:latin typeface="Tw Cen MT" panose="020B0602020104020603" pitchFamily="34" charset="0"/>
                <a:ea typeface="Times New Roman" panose="02020603050405020304" pitchFamily="18" charset="0"/>
                <a:cs typeface="Times New Roman" panose="02020603050405020304" pitchFamily="18" charset="0"/>
              </a:rPr>
              <a:t>; es decir, ambas son verdaderas o ambas son falsas simultáneamente. En cualquier otro caso, es falso. Esta es la razón por la que funciona como una especie de equivalencia.</a:t>
            </a:r>
            <a:endParaRPr lang="es-EC" dirty="0">
              <a:effectLst/>
              <a:latin typeface="Tw Cen MT" panose="020B0602020104020603" pitchFamily="34" charset="0"/>
              <a:ea typeface="Calibri" panose="020F0502020204030204" pitchFamily="34" charset="0"/>
              <a:cs typeface="Times New Roman" panose="02020603050405020304" pitchFamily="18" charset="0"/>
            </a:endParaRPr>
          </a:p>
          <a:p>
            <a:endParaRPr lang="es-EC" dirty="0"/>
          </a:p>
        </p:txBody>
      </p:sp>
    </p:spTree>
    <p:extLst>
      <p:ext uri="{BB962C8B-B14F-4D97-AF65-F5344CB8AC3E}">
        <p14:creationId xmlns:p14="http://schemas.microsoft.com/office/powerpoint/2010/main" val="3390362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9EEFFF-0111-459C-ABC5-5129C40E4F9A}"/>
              </a:ext>
            </a:extLst>
          </p:cNvPr>
          <p:cNvSpPr>
            <a:spLocks noGrp="1"/>
          </p:cNvSpPr>
          <p:nvPr>
            <p:ph type="title"/>
          </p:nvPr>
        </p:nvSpPr>
        <p:spPr/>
        <p:txBody>
          <a:bodyPr/>
          <a:lstStyle/>
          <a:p>
            <a:r>
              <a:rPr lang="es-ES" dirty="0"/>
              <a:t>TABLA DE VERDAD </a:t>
            </a:r>
            <a:endParaRPr lang="es-EC" dirty="0"/>
          </a:p>
        </p:txBody>
      </p:sp>
      <p:graphicFrame>
        <p:nvGraphicFramePr>
          <p:cNvPr id="4" name="Marcador de contenido 3">
            <a:extLst>
              <a:ext uri="{FF2B5EF4-FFF2-40B4-BE49-F238E27FC236}">
                <a16:creationId xmlns:a16="http://schemas.microsoft.com/office/drawing/2014/main" id="{920CA354-6F9F-4697-BEB9-5A04F64EA7B5}"/>
              </a:ext>
            </a:extLst>
          </p:cNvPr>
          <p:cNvGraphicFramePr>
            <a:graphicFrameLocks noGrp="1"/>
          </p:cNvGraphicFramePr>
          <p:nvPr>
            <p:ph idx="1"/>
            <p:extLst>
              <p:ext uri="{D42A27DB-BD31-4B8C-83A1-F6EECF244321}">
                <p14:modId xmlns:p14="http://schemas.microsoft.com/office/powerpoint/2010/main" val="2113274220"/>
              </p:ext>
            </p:extLst>
          </p:nvPr>
        </p:nvGraphicFramePr>
        <p:xfrm>
          <a:off x="1141413" y="2004932"/>
          <a:ext cx="9906000" cy="2590800"/>
        </p:xfrm>
        <a:graphic>
          <a:graphicData uri="http://schemas.openxmlformats.org/drawingml/2006/table">
            <a:tbl>
              <a:tblPr/>
              <a:tblGrid>
                <a:gridCol w="3302000">
                  <a:extLst>
                    <a:ext uri="{9D8B030D-6E8A-4147-A177-3AD203B41FA5}">
                      <a16:colId xmlns:a16="http://schemas.microsoft.com/office/drawing/2014/main" val="1663390873"/>
                    </a:ext>
                  </a:extLst>
                </a:gridCol>
                <a:gridCol w="3302000">
                  <a:extLst>
                    <a:ext uri="{9D8B030D-6E8A-4147-A177-3AD203B41FA5}">
                      <a16:colId xmlns:a16="http://schemas.microsoft.com/office/drawing/2014/main" val="620197744"/>
                    </a:ext>
                  </a:extLst>
                </a:gridCol>
                <a:gridCol w="3302000">
                  <a:extLst>
                    <a:ext uri="{9D8B030D-6E8A-4147-A177-3AD203B41FA5}">
                      <a16:colId xmlns:a16="http://schemas.microsoft.com/office/drawing/2014/main" val="3560660374"/>
                    </a:ext>
                  </a:extLst>
                </a:gridCol>
              </a:tblGrid>
              <a:tr h="0">
                <a:tc>
                  <a:txBody>
                    <a:bodyPr/>
                    <a:lstStyle/>
                    <a:p>
                      <a:r>
                        <a:rPr lang="es-EC" sz="2800" dirty="0">
                          <a:solidFill>
                            <a:schemeClr val="bg1"/>
                          </a:solidFill>
                        </a:rPr>
                        <a:t>p</a:t>
                      </a:r>
                    </a:p>
                  </a:txBody>
                  <a:tcPr anchor="ctr">
                    <a:lnL>
                      <a:noFill/>
                    </a:lnL>
                    <a:lnR>
                      <a:noFill/>
                    </a:lnR>
                    <a:lnT>
                      <a:noFill/>
                    </a:lnT>
                    <a:lnB>
                      <a:noFill/>
                    </a:lnB>
                    <a:solidFill>
                      <a:schemeClr val="accent6">
                        <a:lumMod val="60000"/>
                        <a:lumOff val="40000"/>
                      </a:schemeClr>
                    </a:solidFill>
                  </a:tcPr>
                </a:tc>
                <a:tc>
                  <a:txBody>
                    <a:bodyPr/>
                    <a:lstStyle/>
                    <a:p>
                      <a:r>
                        <a:rPr lang="es-EC" sz="2800" dirty="0">
                          <a:solidFill>
                            <a:schemeClr val="bg1"/>
                          </a:solidFill>
                        </a:rPr>
                        <a:t>q</a:t>
                      </a:r>
                    </a:p>
                  </a:txBody>
                  <a:tcPr anchor="ctr">
                    <a:lnL>
                      <a:noFill/>
                    </a:lnL>
                    <a:lnR>
                      <a:noFill/>
                    </a:lnR>
                    <a:lnT>
                      <a:noFill/>
                    </a:lnT>
                    <a:lnB>
                      <a:noFill/>
                    </a:lnB>
                    <a:solidFill>
                      <a:schemeClr val="accent6">
                        <a:lumMod val="60000"/>
                        <a:lumOff val="40000"/>
                      </a:schemeClr>
                    </a:solidFill>
                  </a:tcPr>
                </a:tc>
                <a:tc>
                  <a:txBody>
                    <a:bodyPr/>
                    <a:lstStyle/>
                    <a:p>
                      <a:r>
                        <a:rPr lang="es-EC" sz="2800" dirty="0">
                          <a:solidFill>
                            <a:schemeClr val="bg1"/>
                          </a:solidFill>
                        </a:rPr>
                        <a:t>p ↔ q</a:t>
                      </a:r>
                    </a:p>
                  </a:txBody>
                  <a:tcPr anchor="ctr">
                    <a:lnL>
                      <a:noFill/>
                    </a:lnL>
                    <a:lnR>
                      <a:noFill/>
                    </a:lnR>
                    <a:lnT>
                      <a:noFill/>
                    </a:lnT>
                    <a:lnB>
                      <a:noFill/>
                    </a:lnB>
                    <a:solidFill>
                      <a:schemeClr val="accent6">
                        <a:lumMod val="60000"/>
                        <a:lumOff val="40000"/>
                      </a:schemeClr>
                    </a:solidFill>
                  </a:tcPr>
                </a:tc>
                <a:extLst>
                  <a:ext uri="{0D108BD9-81ED-4DB2-BD59-A6C34878D82A}">
                    <a16:rowId xmlns:a16="http://schemas.microsoft.com/office/drawing/2014/main" val="618598023"/>
                  </a:ext>
                </a:extLst>
              </a:tr>
              <a:tr h="0">
                <a:tc>
                  <a:txBody>
                    <a:bodyPr/>
                    <a:lstStyle/>
                    <a:p>
                      <a:r>
                        <a:rPr lang="es-EC" sz="2800" dirty="0">
                          <a:solidFill>
                            <a:schemeClr val="bg1"/>
                          </a:solidFill>
                        </a:rPr>
                        <a:t>V</a:t>
                      </a:r>
                    </a:p>
                  </a:txBody>
                  <a:tcPr anchor="ctr">
                    <a:lnL>
                      <a:noFill/>
                    </a:lnL>
                    <a:lnR>
                      <a:noFill/>
                    </a:lnR>
                    <a:lnT>
                      <a:noFill/>
                    </a:lnT>
                    <a:lnB>
                      <a:noFill/>
                    </a:lnB>
                    <a:solidFill>
                      <a:schemeClr val="accent6">
                        <a:lumMod val="20000"/>
                        <a:lumOff val="80000"/>
                      </a:schemeClr>
                    </a:solidFill>
                  </a:tcPr>
                </a:tc>
                <a:tc>
                  <a:txBody>
                    <a:bodyPr/>
                    <a:lstStyle/>
                    <a:p>
                      <a:r>
                        <a:rPr lang="es-EC" sz="2800" dirty="0">
                          <a:solidFill>
                            <a:schemeClr val="bg1"/>
                          </a:solidFill>
                        </a:rPr>
                        <a:t>V</a:t>
                      </a:r>
                    </a:p>
                  </a:txBody>
                  <a:tcPr anchor="ctr">
                    <a:lnL>
                      <a:noFill/>
                    </a:lnL>
                    <a:lnR>
                      <a:noFill/>
                    </a:lnR>
                    <a:lnT>
                      <a:noFill/>
                    </a:lnT>
                    <a:lnB>
                      <a:noFill/>
                    </a:lnB>
                    <a:solidFill>
                      <a:schemeClr val="accent6">
                        <a:lumMod val="20000"/>
                        <a:lumOff val="80000"/>
                      </a:schemeClr>
                    </a:solidFill>
                  </a:tcPr>
                </a:tc>
                <a:tc>
                  <a:txBody>
                    <a:bodyPr/>
                    <a:lstStyle/>
                    <a:p>
                      <a:r>
                        <a:rPr lang="es-EC" sz="2800">
                          <a:solidFill>
                            <a:schemeClr val="bg1"/>
                          </a:solidFill>
                        </a:rPr>
                        <a:t>V</a:t>
                      </a:r>
                    </a:p>
                  </a:txBody>
                  <a:tcPr anchor="ctr">
                    <a:lnL>
                      <a:noFill/>
                    </a:lnL>
                    <a:lnR>
                      <a:noFill/>
                    </a:lnR>
                    <a:lnT>
                      <a:noFill/>
                    </a:lnT>
                    <a:lnB>
                      <a:noFill/>
                    </a:lnB>
                    <a:solidFill>
                      <a:schemeClr val="accent6">
                        <a:lumMod val="20000"/>
                        <a:lumOff val="80000"/>
                      </a:schemeClr>
                    </a:solidFill>
                  </a:tcPr>
                </a:tc>
                <a:extLst>
                  <a:ext uri="{0D108BD9-81ED-4DB2-BD59-A6C34878D82A}">
                    <a16:rowId xmlns:a16="http://schemas.microsoft.com/office/drawing/2014/main" val="4250111478"/>
                  </a:ext>
                </a:extLst>
              </a:tr>
              <a:tr h="0">
                <a:tc>
                  <a:txBody>
                    <a:bodyPr/>
                    <a:lstStyle/>
                    <a:p>
                      <a:r>
                        <a:rPr lang="es-EC" sz="2800">
                          <a:solidFill>
                            <a:schemeClr val="bg1"/>
                          </a:solidFill>
                        </a:rPr>
                        <a:t>V</a:t>
                      </a:r>
                    </a:p>
                  </a:txBody>
                  <a:tcPr anchor="ctr">
                    <a:lnL>
                      <a:noFill/>
                    </a:lnL>
                    <a:lnR>
                      <a:noFill/>
                    </a:lnR>
                    <a:lnT>
                      <a:noFill/>
                    </a:lnT>
                    <a:lnB>
                      <a:noFill/>
                    </a:lnB>
                    <a:solidFill>
                      <a:schemeClr val="accent6">
                        <a:lumMod val="20000"/>
                        <a:lumOff val="80000"/>
                      </a:schemeClr>
                    </a:solidFill>
                  </a:tcPr>
                </a:tc>
                <a:tc>
                  <a:txBody>
                    <a:bodyPr/>
                    <a:lstStyle/>
                    <a:p>
                      <a:r>
                        <a:rPr lang="es-EC" sz="2800">
                          <a:solidFill>
                            <a:schemeClr val="bg1"/>
                          </a:solidFill>
                        </a:rPr>
                        <a:t>F</a:t>
                      </a:r>
                    </a:p>
                  </a:txBody>
                  <a:tcPr anchor="ctr">
                    <a:lnL>
                      <a:noFill/>
                    </a:lnL>
                    <a:lnR>
                      <a:noFill/>
                    </a:lnR>
                    <a:lnT>
                      <a:noFill/>
                    </a:lnT>
                    <a:lnB>
                      <a:noFill/>
                    </a:lnB>
                    <a:solidFill>
                      <a:schemeClr val="accent6">
                        <a:lumMod val="20000"/>
                        <a:lumOff val="80000"/>
                      </a:schemeClr>
                    </a:solidFill>
                  </a:tcPr>
                </a:tc>
                <a:tc>
                  <a:txBody>
                    <a:bodyPr/>
                    <a:lstStyle/>
                    <a:p>
                      <a:r>
                        <a:rPr lang="es-EC" sz="2800" dirty="0">
                          <a:solidFill>
                            <a:schemeClr val="bg1"/>
                          </a:solidFill>
                        </a:rPr>
                        <a:t>F</a:t>
                      </a:r>
                    </a:p>
                  </a:txBody>
                  <a:tcPr anchor="ctr">
                    <a:lnL>
                      <a:noFill/>
                    </a:lnL>
                    <a:lnR>
                      <a:noFill/>
                    </a:lnR>
                    <a:lnT>
                      <a:noFill/>
                    </a:lnT>
                    <a:lnB>
                      <a:noFill/>
                    </a:lnB>
                    <a:solidFill>
                      <a:schemeClr val="accent6">
                        <a:lumMod val="20000"/>
                        <a:lumOff val="80000"/>
                      </a:schemeClr>
                    </a:solidFill>
                  </a:tcPr>
                </a:tc>
                <a:extLst>
                  <a:ext uri="{0D108BD9-81ED-4DB2-BD59-A6C34878D82A}">
                    <a16:rowId xmlns:a16="http://schemas.microsoft.com/office/drawing/2014/main" val="4162264058"/>
                  </a:ext>
                </a:extLst>
              </a:tr>
              <a:tr h="0">
                <a:tc>
                  <a:txBody>
                    <a:bodyPr/>
                    <a:lstStyle/>
                    <a:p>
                      <a:r>
                        <a:rPr lang="es-EC" sz="2800">
                          <a:solidFill>
                            <a:schemeClr val="bg1"/>
                          </a:solidFill>
                        </a:rPr>
                        <a:t>F</a:t>
                      </a:r>
                    </a:p>
                  </a:txBody>
                  <a:tcPr anchor="ctr">
                    <a:lnL>
                      <a:noFill/>
                    </a:lnL>
                    <a:lnR>
                      <a:noFill/>
                    </a:lnR>
                    <a:lnT>
                      <a:noFill/>
                    </a:lnT>
                    <a:lnB>
                      <a:noFill/>
                    </a:lnB>
                    <a:solidFill>
                      <a:schemeClr val="accent6">
                        <a:lumMod val="20000"/>
                        <a:lumOff val="80000"/>
                      </a:schemeClr>
                    </a:solidFill>
                  </a:tcPr>
                </a:tc>
                <a:tc>
                  <a:txBody>
                    <a:bodyPr/>
                    <a:lstStyle/>
                    <a:p>
                      <a:r>
                        <a:rPr lang="es-EC" sz="2800">
                          <a:solidFill>
                            <a:schemeClr val="bg1"/>
                          </a:solidFill>
                        </a:rPr>
                        <a:t>V</a:t>
                      </a:r>
                    </a:p>
                  </a:txBody>
                  <a:tcPr anchor="ctr">
                    <a:lnL>
                      <a:noFill/>
                    </a:lnL>
                    <a:lnR>
                      <a:noFill/>
                    </a:lnR>
                    <a:lnT>
                      <a:noFill/>
                    </a:lnT>
                    <a:lnB>
                      <a:noFill/>
                    </a:lnB>
                    <a:solidFill>
                      <a:schemeClr val="accent6">
                        <a:lumMod val="20000"/>
                        <a:lumOff val="80000"/>
                      </a:schemeClr>
                    </a:solidFill>
                  </a:tcPr>
                </a:tc>
                <a:tc>
                  <a:txBody>
                    <a:bodyPr/>
                    <a:lstStyle/>
                    <a:p>
                      <a:r>
                        <a:rPr lang="es-EC" sz="2800" dirty="0">
                          <a:solidFill>
                            <a:schemeClr val="bg1"/>
                          </a:solidFill>
                        </a:rPr>
                        <a:t>F</a:t>
                      </a:r>
                    </a:p>
                  </a:txBody>
                  <a:tcPr anchor="ctr">
                    <a:lnL>
                      <a:noFill/>
                    </a:lnL>
                    <a:lnR>
                      <a:noFill/>
                    </a:lnR>
                    <a:lnT>
                      <a:noFill/>
                    </a:lnT>
                    <a:lnB>
                      <a:noFill/>
                    </a:lnB>
                    <a:solidFill>
                      <a:schemeClr val="accent6">
                        <a:lumMod val="20000"/>
                        <a:lumOff val="80000"/>
                      </a:schemeClr>
                    </a:solidFill>
                  </a:tcPr>
                </a:tc>
                <a:extLst>
                  <a:ext uri="{0D108BD9-81ED-4DB2-BD59-A6C34878D82A}">
                    <a16:rowId xmlns:a16="http://schemas.microsoft.com/office/drawing/2014/main" val="3977981447"/>
                  </a:ext>
                </a:extLst>
              </a:tr>
              <a:tr h="0">
                <a:tc>
                  <a:txBody>
                    <a:bodyPr/>
                    <a:lstStyle/>
                    <a:p>
                      <a:r>
                        <a:rPr lang="es-EC" sz="2800">
                          <a:solidFill>
                            <a:schemeClr val="bg1"/>
                          </a:solidFill>
                        </a:rPr>
                        <a:t>F</a:t>
                      </a:r>
                    </a:p>
                  </a:txBody>
                  <a:tcPr anchor="ctr">
                    <a:lnL>
                      <a:noFill/>
                    </a:lnL>
                    <a:lnR>
                      <a:noFill/>
                    </a:lnR>
                    <a:lnT>
                      <a:noFill/>
                    </a:lnT>
                    <a:lnB>
                      <a:noFill/>
                    </a:lnB>
                    <a:solidFill>
                      <a:schemeClr val="accent6">
                        <a:lumMod val="20000"/>
                        <a:lumOff val="80000"/>
                      </a:schemeClr>
                    </a:solidFill>
                  </a:tcPr>
                </a:tc>
                <a:tc>
                  <a:txBody>
                    <a:bodyPr/>
                    <a:lstStyle/>
                    <a:p>
                      <a:r>
                        <a:rPr lang="es-EC" sz="2800">
                          <a:solidFill>
                            <a:schemeClr val="bg1"/>
                          </a:solidFill>
                        </a:rPr>
                        <a:t>F</a:t>
                      </a:r>
                    </a:p>
                  </a:txBody>
                  <a:tcPr anchor="ctr">
                    <a:lnL>
                      <a:noFill/>
                    </a:lnL>
                    <a:lnR>
                      <a:noFill/>
                    </a:lnR>
                    <a:lnT>
                      <a:noFill/>
                    </a:lnT>
                    <a:lnB>
                      <a:noFill/>
                    </a:lnB>
                    <a:solidFill>
                      <a:schemeClr val="accent6">
                        <a:lumMod val="20000"/>
                        <a:lumOff val="80000"/>
                      </a:schemeClr>
                    </a:solidFill>
                  </a:tcPr>
                </a:tc>
                <a:tc>
                  <a:txBody>
                    <a:bodyPr/>
                    <a:lstStyle/>
                    <a:p>
                      <a:r>
                        <a:rPr lang="es-EC" sz="2800" dirty="0">
                          <a:solidFill>
                            <a:schemeClr val="bg1"/>
                          </a:solidFill>
                        </a:rPr>
                        <a:t>V</a:t>
                      </a:r>
                    </a:p>
                  </a:txBody>
                  <a:tcPr anchor="ctr">
                    <a:lnL>
                      <a:noFill/>
                    </a:lnL>
                    <a:lnR>
                      <a:noFill/>
                    </a:lnR>
                    <a:lnT>
                      <a:noFill/>
                    </a:lnT>
                    <a:lnB>
                      <a:noFill/>
                    </a:lnB>
                    <a:solidFill>
                      <a:schemeClr val="accent6">
                        <a:lumMod val="20000"/>
                        <a:lumOff val="80000"/>
                      </a:schemeClr>
                    </a:solidFill>
                  </a:tcPr>
                </a:tc>
                <a:extLst>
                  <a:ext uri="{0D108BD9-81ED-4DB2-BD59-A6C34878D82A}">
                    <a16:rowId xmlns:a16="http://schemas.microsoft.com/office/drawing/2014/main" val="523078881"/>
                  </a:ext>
                </a:extLst>
              </a:tr>
            </a:tbl>
          </a:graphicData>
        </a:graphic>
      </p:graphicFrame>
    </p:spTree>
    <p:extLst>
      <p:ext uri="{BB962C8B-B14F-4D97-AF65-F5344CB8AC3E}">
        <p14:creationId xmlns:p14="http://schemas.microsoft.com/office/powerpoint/2010/main" val="1442020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F52D1E25-CF43-466D-91EA-9CE23E1CB25E}"/>
              </a:ext>
            </a:extLst>
          </p:cNvPr>
          <p:cNvSpPr>
            <a:spLocks noGrp="1"/>
          </p:cNvSpPr>
          <p:nvPr>
            <p:ph idx="1"/>
          </p:nvPr>
        </p:nvSpPr>
        <p:spPr>
          <a:xfrm>
            <a:off x="1141412" y="2249486"/>
            <a:ext cx="9905999" cy="4272611"/>
          </a:xfrm>
        </p:spPr>
        <p:txBody>
          <a:bodyPr>
            <a:normAutofit fontScale="70000" lnSpcReduction="20000"/>
          </a:bodyPr>
          <a:lstStyle/>
          <a:p>
            <a:pPr marL="0" indent="0">
              <a:buNone/>
            </a:pPr>
            <a:r>
              <a:rPr lang="es-ES" sz="3400" dirty="0">
                <a:solidFill>
                  <a:srgbClr val="FFFF00"/>
                </a:solidFill>
                <a:effectLst/>
              </a:rPr>
              <a:t>"La empresa obtendrá la certificación ISO 9001 si y solo si implementa un sistema de gestión de calidad integral</a:t>
            </a:r>
            <a:r>
              <a:rPr lang="es-ES" sz="3400" dirty="0">
                <a:effectLst/>
              </a:rPr>
              <a:t>."</a:t>
            </a:r>
          </a:p>
          <a:p>
            <a:pPr marL="0" indent="0">
              <a:buNone/>
            </a:pPr>
            <a:r>
              <a:rPr lang="es-ES" sz="3400" dirty="0">
                <a:effectLst/>
              </a:rPr>
              <a:t>Análisis: </a:t>
            </a:r>
            <a:r>
              <a:rPr lang="es-ES" sz="3400" b="1" dirty="0">
                <a:effectLst/>
              </a:rPr>
              <a:t>Este bicondicional sería verdadero si la empresa efectivamente implementa el sistema de gestión de calidad y obtiene la certificación ISO 9001 (ambas verdaderas)</a:t>
            </a:r>
          </a:p>
          <a:p>
            <a:pPr marL="0" indent="0">
              <a:buNone/>
            </a:pPr>
            <a:r>
              <a:rPr lang="es-ES" sz="3400" dirty="0"/>
              <a:t>También sería verdadero si la empresa no implementa el sistema de gestión de calidad y no obtiene la certificación ISO 9001 (ambas falsas). En este caso, establecer el bicondicional implica que la certificación es una consecuencia directa y exclusiva de la implementación del sistema, y viceversa.</a:t>
            </a:r>
            <a:endParaRPr lang="es-EC" sz="3400" dirty="0">
              <a:solidFill>
                <a:srgbClr val="FFFF00"/>
              </a:solidFill>
            </a:endParaRPr>
          </a:p>
        </p:txBody>
      </p:sp>
      <p:sp>
        <p:nvSpPr>
          <p:cNvPr id="7" name="Título 1">
            <a:extLst>
              <a:ext uri="{FF2B5EF4-FFF2-40B4-BE49-F238E27FC236}">
                <a16:creationId xmlns:a16="http://schemas.microsoft.com/office/drawing/2014/main" id="{8643C2F4-E52A-48E9-86A5-2C9768230146}"/>
              </a:ext>
            </a:extLst>
          </p:cNvPr>
          <p:cNvSpPr>
            <a:spLocks noGrp="1"/>
          </p:cNvSpPr>
          <p:nvPr>
            <p:ph type="title"/>
          </p:nvPr>
        </p:nvSpPr>
        <p:spPr>
          <a:xfrm>
            <a:off x="1141413" y="619125"/>
            <a:ext cx="9906000" cy="1477963"/>
          </a:xfrm>
        </p:spPr>
        <p:txBody>
          <a:bodyPr/>
          <a:lstStyle/>
          <a:p>
            <a:r>
              <a:rPr lang="es-ES" dirty="0"/>
              <a:t>Ejemplos de bicondicionales en el área empresarial:</a:t>
            </a:r>
            <a:endParaRPr lang="es-EC" dirty="0"/>
          </a:p>
        </p:txBody>
      </p:sp>
    </p:spTree>
    <p:extLst>
      <p:ext uri="{BB962C8B-B14F-4D97-AF65-F5344CB8AC3E}">
        <p14:creationId xmlns:p14="http://schemas.microsoft.com/office/powerpoint/2010/main" val="20377938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69FBC1-1690-4CFD-BC68-3835EF4E3975}"/>
              </a:ext>
            </a:extLst>
          </p:cNvPr>
          <p:cNvSpPr>
            <a:spLocks noGrp="1"/>
          </p:cNvSpPr>
          <p:nvPr>
            <p:ph type="title"/>
          </p:nvPr>
        </p:nvSpPr>
        <p:spPr/>
        <p:txBody>
          <a:bodyPr>
            <a:normAutofit fontScale="90000"/>
          </a:bodyPr>
          <a:lstStyle/>
          <a:p>
            <a:r>
              <a:rPr lang="es-ES" dirty="0"/>
              <a:t>Ejemplo de bicondicional falso (las proposiciones tienen valores de verdad diferentes):</a:t>
            </a:r>
            <a:endParaRPr lang="es-EC" dirty="0"/>
          </a:p>
        </p:txBody>
      </p:sp>
      <p:sp>
        <p:nvSpPr>
          <p:cNvPr id="3" name="Marcador de contenido 2">
            <a:extLst>
              <a:ext uri="{FF2B5EF4-FFF2-40B4-BE49-F238E27FC236}">
                <a16:creationId xmlns:a16="http://schemas.microsoft.com/office/drawing/2014/main" id="{04D1DBED-9816-4AA5-A3E9-4D365C26BDD4}"/>
              </a:ext>
            </a:extLst>
          </p:cNvPr>
          <p:cNvSpPr>
            <a:spLocks noGrp="1"/>
          </p:cNvSpPr>
          <p:nvPr>
            <p:ph idx="1"/>
          </p:nvPr>
        </p:nvSpPr>
        <p:spPr/>
        <p:txBody>
          <a:bodyPr>
            <a:normAutofit fontScale="92500" lnSpcReduction="20000"/>
          </a:bodyPr>
          <a:lstStyle/>
          <a:p>
            <a:r>
              <a:rPr lang="es-ES" dirty="0">
                <a:solidFill>
                  <a:srgbClr val="FFFF00"/>
                </a:solidFill>
                <a:effectLst/>
              </a:rPr>
              <a:t>El lanzamiento del nuevo producto será exitoso si y solo si se invierte todo el presupuesto de marketing."</a:t>
            </a:r>
          </a:p>
          <a:p>
            <a:pPr marL="0" indent="0">
              <a:buNone/>
            </a:pPr>
            <a:r>
              <a:rPr lang="es-ES" dirty="0">
                <a:effectLst/>
              </a:rPr>
              <a:t>Análisis: Este bicondicional sería falso si, por ejemplo, se invirtió todo el presupuesto de marketing (verdadera) pero el lanzamiento del producto no fue exitoso (falsa)</a:t>
            </a:r>
          </a:p>
          <a:p>
            <a:pPr marL="0" indent="0">
              <a:buNone/>
            </a:pPr>
            <a:r>
              <a:rPr lang="es-ES" dirty="0"/>
              <a:t>. También sería falso si el lanzamiento del producto fue exitoso (verdadera) pero no se invirtió todo el presupuesto de marketing (falsa). Un bicondicional establece una equivalencia mutua, lo que significa que el éxito dependería exclusivamente de esa inversión y que esa inversión garantizaría el éxito, y si cualquiera de las dos no ocurre en la forma esperada, el bicondicional se invalida.</a:t>
            </a:r>
            <a:endParaRPr lang="es-EC" dirty="0"/>
          </a:p>
        </p:txBody>
      </p:sp>
    </p:spTree>
    <p:extLst>
      <p:ext uri="{BB962C8B-B14F-4D97-AF65-F5344CB8AC3E}">
        <p14:creationId xmlns:p14="http://schemas.microsoft.com/office/powerpoint/2010/main" val="15480132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B40CD81-43CD-45D9-8E84-57E19F078FD6}"/>
              </a:ext>
            </a:extLst>
          </p:cNvPr>
          <p:cNvSpPr>
            <a:spLocks noGrp="1"/>
          </p:cNvSpPr>
          <p:nvPr>
            <p:ph type="title"/>
          </p:nvPr>
        </p:nvSpPr>
        <p:spPr/>
        <p:txBody>
          <a:bodyPr/>
          <a:lstStyle/>
          <a:p>
            <a:r>
              <a:rPr lang="es-ES" dirty="0"/>
              <a:t>Ejemplo enfatizando la condición necesaria y suficiente:</a:t>
            </a:r>
            <a:endParaRPr lang="es-EC" dirty="0"/>
          </a:p>
        </p:txBody>
      </p:sp>
      <p:sp>
        <p:nvSpPr>
          <p:cNvPr id="3" name="Marcador de contenido 2">
            <a:extLst>
              <a:ext uri="{FF2B5EF4-FFF2-40B4-BE49-F238E27FC236}">
                <a16:creationId xmlns:a16="http://schemas.microsoft.com/office/drawing/2014/main" id="{747EFED8-CAE9-45E5-A101-8F4A7A0B1135}"/>
              </a:ext>
            </a:extLst>
          </p:cNvPr>
          <p:cNvSpPr>
            <a:spLocks noGrp="1"/>
          </p:cNvSpPr>
          <p:nvPr>
            <p:ph idx="1"/>
          </p:nvPr>
        </p:nvSpPr>
        <p:spPr>
          <a:xfrm>
            <a:off x="1141412" y="1996752"/>
            <a:ext cx="9905999" cy="4497354"/>
          </a:xfrm>
        </p:spPr>
        <p:txBody>
          <a:bodyPr>
            <a:normAutofit lnSpcReduction="10000"/>
          </a:bodyPr>
          <a:lstStyle/>
          <a:p>
            <a:pPr marL="0" indent="0">
              <a:buNone/>
            </a:pPr>
            <a:r>
              <a:rPr lang="es-ES" dirty="0">
                <a:solidFill>
                  <a:srgbClr val="FFFF00"/>
                </a:solidFill>
                <a:effectLst/>
              </a:rPr>
              <a:t>"Un empleado recibirá un ascenso a gerente si y solo si cumple con todos los objetivos de desempeño anuales."</a:t>
            </a:r>
          </a:p>
          <a:p>
            <a:pPr marL="0" indent="0">
              <a:buNone/>
            </a:pPr>
            <a:r>
              <a:rPr lang="es-ES" dirty="0">
                <a:effectLst/>
              </a:rPr>
              <a:t>Análisis: Esta formulación indica que cumplir con los objetivos de desempeño anuales es una condición necesaria (no se puede ascender sin cumplir los objetivos) y suficiente (si se cumplen los objetivos, el ascenso está garantizado) para recibir el ascenso a gerente</a:t>
            </a:r>
          </a:p>
          <a:p>
            <a:pPr marL="0" indent="0">
              <a:buNone/>
            </a:pPr>
            <a:r>
              <a:rPr lang="es-ES" dirty="0"/>
              <a:t>. Si un empleado cumple los objetivos y es ascendido (ambas verdaderas), el bicondicional es verdadero. Si un empleado no cumple los objetivos y no es ascendido (ambas falsas), el bicondicional también es verdadero. Si una de las condiciones se cumple y la otra no, el bicondicional es falso.</a:t>
            </a:r>
            <a:endParaRPr lang="es-EC" dirty="0"/>
          </a:p>
        </p:txBody>
      </p:sp>
    </p:spTree>
    <p:extLst>
      <p:ext uri="{BB962C8B-B14F-4D97-AF65-F5344CB8AC3E}">
        <p14:creationId xmlns:p14="http://schemas.microsoft.com/office/powerpoint/2010/main" val="32048431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o">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Circuito</Template>
  <TotalTime>732</TotalTime>
  <Words>1707</Words>
  <Application>Microsoft Office PowerPoint</Application>
  <PresentationFormat>Panorámica</PresentationFormat>
  <Paragraphs>130</Paragraphs>
  <Slides>16</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16</vt:i4>
      </vt:variant>
    </vt:vector>
  </HeadingPairs>
  <TitlesOfParts>
    <vt:vector size="23" baseType="lpstr">
      <vt:lpstr>Arial</vt:lpstr>
      <vt:lpstr>Calibri</vt:lpstr>
      <vt:lpstr>Courier New</vt:lpstr>
      <vt:lpstr>Symbol</vt:lpstr>
      <vt:lpstr>Times New Roman</vt:lpstr>
      <vt:lpstr>Tw Cen MT</vt:lpstr>
      <vt:lpstr>Circuito</vt:lpstr>
      <vt:lpstr>4.2. BICondicional lógico</vt:lpstr>
      <vt:lpstr>Presentación de PowerPoint</vt:lpstr>
      <vt:lpstr>BICondicional </vt:lpstr>
      <vt:lpstr>BICondicional </vt:lpstr>
      <vt:lpstr>Definición Fundamental: </vt:lpstr>
      <vt:lpstr>TABLA DE VERDAD </vt:lpstr>
      <vt:lpstr>Ejemplos de bicondicionales en el área empresarial:</vt:lpstr>
      <vt:lpstr>Ejemplo de bicondicional falso (las proposiciones tienen valores de verdad diferentes):</vt:lpstr>
      <vt:lpstr>Ejemplo enfatizando la condición necesaria y suficiente:</vt:lpstr>
      <vt:lpstr>Ejercicio: Agente de Clasificación de Clientes para una Tienda Online </vt:lpstr>
      <vt:lpstr>Parte 2: Formalización de la Regla de Negocio del AHI </vt:lpstr>
      <vt:lpstr>Parte 3: Simulación de la Base de Datos y Evaluación del AHI </vt:lpstr>
      <vt:lpstr>Clientes en la Base de Datos: </vt:lpstr>
      <vt:lpstr>Ejercicio: Agente de Clasificación de Clientes para una Tienda Online - Solución</vt:lpstr>
      <vt:lpstr>Parte 2: Formalización </vt:lpstr>
      <vt:lpstr>Parte 3: Simulación de la Base de Datos y Evaluación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4.1. Condicional lógico</dc:title>
  <dc:creator>Mariela Hidalgo Mayorga</dc:creator>
  <cp:lastModifiedBy>Mariela Hidalgo Mayorga</cp:lastModifiedBy>
  <cp:revision>9</cp:revision>
  <dcterms:created xsi:type="dcterms:W3CDTF">2025-06-26T02:42:54Z</dcterms:created>
  <dcterms:modified xsi:type="dcterms:W3CDTF">2025-07-01T15:28:50Z</dcterms:modified>
</cp:coreProperties>
</file>