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4A7A17-9DBF-432D-82BC-3F4609B8692E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D843D1-D572-41C8-AD4D-13C6373C1CFD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LABORATORIO CLÌNICO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PERFILES CLÌNICOS</a:t>
            </a:r>
          </a:p>
          <a:p>
            <a:r>
              <a:rPr lang="es-ES" dirty="0" smtClean="0"/>
              <a:t>DR. ENRIQUE ORTEGA SALVADOR</a:t>
            </a:r>
          </a:p>
          <a:p>
            <a:r>
              <a:rPr lang="es-ES" dirty="0" smtClean="0"/>
              <a:t>MÈDICO PATÒLOGO CLÌNICO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8941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PERFILES CLÌNICOS EN EL ÀREADE ENZIMOLOGÌA CLÌNICA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795975"/>
              </p:ext>
            </p:extLst>
          </p:nvPr>
        </p:nvGraphicFramePr>
        <p:xfrm>
          <a:off x="457200" y="332657"/>
          <a:ext cx="8435280" cy="6525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872208"/>
                <a:gridCol w="1183000"/>
                <a:gridCol w="1481296"/>
                <a:gridCol w="2016224"/>
              </a:tblGrid>
              <a:tr h="1125058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 QUE COMPRENDE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QUE SE UTILIZA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</a:t>
                      </a:r>
                      <a:r>
                        <a:rPr lang="es-ES" baseline="0" dirty="0" smtClean="0"/>
                        <a:t> O UTILIDAD</a:t>
                      </a:r>
                      <a:endParaRPr lang="es-ES" dirty="0"/>
                    </a:p>
                  </a:txBody>
                  <a:tcPr/>
                </a:tc>
              </a:tr>
              <a:tr h="2137613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CARDÌACO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CPK NAC , CPK MB , TROPONINA , MIOSINA O MIOGLOBINA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SINDROME ISQUÈMICO</a:t>
                      </a:r>
                      <a:r>
                        <a:rPr lang="es-ES" baseline="0" dirty="0" smtClean="0"/>
                        <a:t> CORONARIO AGUDO</a:t>
                      </a:r>
                    </a:p>
                    <a:p>
                      <a:pPr algn="just"/>
                      <a:r>
                        <a:rPr lang="es-ES" baseline="0" dirty="0" smtClean="0"/>
                        <a:t>ANGINA</a:t>
                      </a:r>
                    </a:p>
                    <a:p>
                      <a:pPr algn="just"/>
                      <a:r>
                        <a:rPr lang="es-ES" baseline="0" dirty="0" smtClean="0"/>
                        <a:t>IAM</a:t>
                      </a:r>
                      <a:endParaRPr lang="es-ES" dirty="0"/>
                    </a:p>
                  </a:txBody>
                  <a:tcPr/>
                </a:tc>
              </a:tr>
              <a:tr h="787542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PANCREÀTICO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AMILASA , LIPASA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PANCREATITIS AGUDA</a:t>
                      </a:r>
                      <a:endParaRPr lang="es-ES" dirty="0"/>
                    </a:p>
                  </a:txBody>
                  <a:tcPr/>
                </a:tc>
              </a:tr>
              <a:tr h="2475130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PROSTÀTICO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FOSFATASA ÀCIDA TOTAL , FOSFATASA ÀCIDA PROSTÀTICA Y PSA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PATOLOGÌA PROSTÀTICA</a:t>
                      </a:r>
                    </a:p>
                    <a:p>
                      <a:pPr algn="just"/>
                      <a:r>
                        <a:rPr lang="es-ES" dirty="0" smtClean="0"/>
                        <a:t>INFLAMATORIA , HIPERTRÒFICA Y NEOPLÀSICA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594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PERFILES CLÌNICOS EN EL AREA DE SEROLOGÌA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71398"/>
              </p:ext>
            </p:extLst>
          </p:nvPr>
        </p:nvGraphicFramePr>
        <p:xfrm>
          <a:off x="457200" y="1882775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892816"/>
                <a:gridCol w="1399024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 QUE COMPRENDE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QUE</a:t>
                      </a:r>
                      <a:r>
                        <a:rPr lang="es-ES" baseline="0" dirty="0" smtClean="0"/>
                        <a:t> SE UTILIZA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 O UTILIDAD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REUMÀTICO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PCR , FACTOR REUMATOIDEO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ARTRITIS REUMATOIDE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19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OTROS PERFILES UTILIZADOS EN EL LABORATORIO CLÌNICO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es-ES" dirty="0" smtClean="0"/>
              <a:t>PERFIL DE EMERGENCIA : - HCTO , FÒRMULA LEUCOCITARIA , VSG , GLICEMIA , CREATININA , EMO , TP TTP , PLAQUETAS</a:t>
            </a:r>
          </a:p>
          <a:p>
            <a:pPr marL="64008" indent="0" algn="just">
              <a:buNone/>
            </a:pPr>
            <a:r>
              <a:rPr lang="es-ES" dirty="0" smtClean="0"/>
              <a:t>PERFIL PREQUIRÙRGICO : HCTO , PLAQUETAS , TP , TTP , GLICEMIA</a:t>
            </a:r>
          </a:p>
          <a:p>
            <a:pPr marL="64008" indent="0" algn="just">
              <a:buNone/>
            </a:pPr>
            <a:r>
              <a:rPr lang="es-ES" dirty="0" smtClean="0"/>
              <a:t>PERFIL PRENATAL : HCTO , FÒRMULA LEUCOCITARIA , TIPIFICACIÒN SANGUÌNEA , GLICEMIA , VDRL , EMO , SECRECIÒN VAGINAL , PRUEBA DE EMBARAZO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845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PERFILES CLÌNICOS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r>
              <a:rPr lang="es-ES" dirty="0" smtClean="0"/>
              <a:t>CONCEPTO</a:t>
            </a:r>
          </a:p>
          <a:p>
            <a:pPr marL="64008" indent="0" algn="ctr">
              <a:buNone/>
            </a:pPr>
            <a:endParaRPr lang="es-ES" dirty="0"/>
          </a:p>
          <a:p>
            <a:pPr marL="64008" indent="0" algn="just">
              <a:buNone/>
            </a:pPr>
            <a:r>
              <a:rPr lang="es-ES" dirty="0" smtClean="0"/>
              <a:t>Es el conjunto de pruebas de laboratorio que tienen relación una con otra y que pueden valorar a un órgano , aparato o sistema . </a:t>
            </a:r>
          </a:p>
          <a:p>
            <a:pPr marL="64008" indent="0" algn="just">
              <a:buNone/>
            </a:pPr>
            <a:r>
              <a:rPr lang="es-ES" dirty="0" smtClean="0"/>
              <a:t>Su nomenclatura dependerá del órgano , aparato o sistema involucrado 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58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SEGÙN LAS AREAS TÈCNICAS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es-ES" dirty="0" smtClean="0"/>
              <a:t>AREA DE HEMATOLOGÌA Y COAGULACIÒN</a:t>
            </a:r>
          </a:p>
          <a:p>
            <a:pPr algn="just">
              <a:buFontTx/>
              <a:buChar char="-"/>
            </a:pPr>
            <a:r>
              <a:rPr lang="es-ES" dirty="0" smtClean="0"/>
              <a:t>ERITROCITARIO</a:t>
            </a:r>
          </a:p>
          <a:p>
            <a:pPr algn="just">
              <a:buFontTx/>
              <a:buChar char="-"/>
            </a:pPr>
            <a:r>
              <a:rPr lang="es-ES" dirty="0" smtClean="0"/>
              <a:t>LEUCOCITARIO</a:t>
            </a:r>
          </a:p>
          <a:p>
            <a:pPr algn="just">
              <a:buFontTx/>
              <a:buChar char="-"/>
            </a:pPr>
            <a:r>
              <a:rPr lang="es-ES" dirty="0" smtClean="0"/>
              <a:t>PLAQUETARIO</a:t>
            </a:r>
          </a:p>
          <a:p>
            <a:pPr algn="just">
              <a:buFontTx/>
              <a:buChar char="-"/>
            </a:pPr>
            <a:r>
              <a:rPr lang="es-ES" dirty="0" smtClean="0"/>
              <a:t>COAGULACIÒN</a:t>
            </a:r>
          </a:p>
          <a:p>
            <a:pPr marL="64008" indent="0" algn="just">
              <a:buNone/>
            </a:pPr>
            <a:r>
              <a:rPr lang="es-ES" dirty="0" smtClean="0"/>
              <a:t>AREA DE QUÌMICA CLÌNICA </a:t>
            </a:r>
          </a:p>
          <a:p>
            <a:pPr algn="just">
              <a:buFontTx/>
              <a:buChar char="-"/>
            </a:pPr>
            <a:r>
              <a:rPr lang="es-ES" dirty="0" smtClean="0"/>
              <a:t>GLICÈMICO</a:t>
            </a:r>
          </a:p>
          <a:p>
            <a:pPr algn="just">
              <a:buFontTx/>
              <a:buChar char="-"/>
            </a:pPr>
            <a:r>
              <a:rPr lang="es-ES" dirty="0" smtClean="0"/>
              <a:t>RENAL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841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SEGÙN LAS ÀREAS TÈCNICAS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 algn="just">
              <a:buNone/>
            </a:pPr>
            <a:r>
              <a:rPr lang="es-ES" dirty="0" smtClean="0"/>
              <a:t>- PROTEICO</a:t>
            </a:r>
          </a:p>
          <a:p>
            <a:pPr marL="64008" indent="0" algn="just">
              <a:buNone/>
            </a:pPr>
            <a:r>
              <a:rPr lang="es-ES" dirty="0" smtClean="0"/>
              <a:t>- LIPÌDICO</a:t>
            </a:r>
          </a:p>
          <a:p>
            <a:pPr marL="64008" indent="0" algn="just">
              <a:buNone/>
            </a:pPr>
            <a:r>
              <a:rPr lang="es-ES" dirty="0" smtClean="0"/>
              <a:t>- HEPÀTICO</a:t>
            </a:r>
          </a:p>
          <a:p>
            <a:pPr marL="64008" indent="0" algn="just">
              <a:buNone/>
            </a:pPr>
            <a:r>
              <a:rPr lang="es-ES" dirty="0" smtClean="0"/>
              <a:t>AREA DE ENZIMOLOGÌA CLÌNICA</a:t>
            </a:r>
          </a:p>
          <a:p>
            <a:pPr algn="just">
              <a:buFontTx/>
              <a:buChar char="-"/>
            </a:pPr>
            <a:r>
              <a:rPr lang="es-ES" dirty="0" smtClean="0"/>
              <a:t>PANCREÀTICO</a:t>
            </a:r>
          </a:p>
          <a:p>
            <a:pPr algn="just">
              <a:buFontTx/>
              <a:buChar char="-"/>
            </a:pPr>
            <a:r>
              <a:rPr lang="es-ES" dirty="0" smtClean="0"/>
              <a:t>CARDÌACO</a:t>
            </a:r>
          </a:p>
          <a:p>
            <a:pPr algn="just">
              <a:buFontTx/>
              <a:buChar char="-"/>
            </a:pPr>
            <a:r>
              <a:rPr lang="es-ES" dirty="0" smtClean="0"/>
              <a:t>PROSTÀTICO</a:t>
            </a:r>
          </a:p>
          <a:p>
            <a:pPr marL="64008" indent="0" algn="just">
              <a:buNone/>
            </a:pPr>
            <a:r>
              <a:rPr lang="es-ES" dirty="0" smtClean="0"/>
              <a:t>AREA DE SEROLOGÌA</a:t>
            </a:r>
          </a:p>
          <a:p>
            <a:pPr marL="64008" indent="0" algn="just">
              <a:buNone/>
            </a:pPr>
            <a:r>
              <a:rPr lang="es-ES" dirty="0" smtClean="0"/>
              <a:t>-  REUMÀTICO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408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EN EL AREA DE HEMATOLOGÌA 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710060"/>
              </p:ext>
            </p:extLst>
          </p:nvPr>
        </p:nvGraphicFramePr>
        <p:xfrm>
          <a:off x="179511" y="1882775"/>
          <a:ext cx="878497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862"/>
                <a:gridCol w="1658128"/>
                <a:gridCol w="1756996"/>
                <a:gridCol w="1756996"/>
                <a:gridCol w="175699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 QUE COMPRENDE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</a:t>
                      </a:r>
                      <a:r>
                        <a:rPr lang="es-ES" baseline="0" dirty="0" smtClean="0"/>
                        <a:t>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PARA</a:t>
                      </a:r>
                      <a:r>
                        <a:rPr lang="es-ES" baseline="0" dirty="0" smtClean="0"/>
                        <a:t> SU REALIZACIÒN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 O UTILIDAD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ERITROCITARIO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CGR</a:t>
                      </a:r>
                      <a:r>
                        <a:rPr lang="es-ES" baseline="0" dirty="0" smtClean="0"/>
                        <a:t> , HCTO , HB , INDICES HEMATIMETRICOS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LILA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POLICITEMIAS</a:t>
                      </a:r>
                    </a:p>
                    <a:p>
                      <a:r>
                        <a:rPr lang="es-ES" dirty="0" smtClean="0"/>
                        <a:t>ANEMIAS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LEUCOCITARIO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CGB , FÒR-MULA</a:t>
                      </a:r>
                      <a:r>
                        <a:rPr lang="es-ES" baseline="0" dirty="0" smtClean="0"/>
                        <a:t> LEUCO</a:t>
                      </a:r>
                    </a:p>
                    <a:p>
                      <a:r>
                        <a:rPr lang="es-ES" baseline="0" dirty="0" smtClean="0"/>
                        <a:t>CITARIA , VSG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LILA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LEUCEMIAS</a:t>
                      </a:r>
                    </a:p>
                    <a:p>
                      <a:r>
                        <a:rPr lang="es-ES" dirty="0" smtClean="0"/>
                        <a:t>INFECCIONES</a:t>
                      </a:r>
                    </a:p>
                    <a:p>
                      <a:r>
                        <a:rPr lang="es-ES" dirty="0" smtClean="0"/>
                        <a:t>LINFOMAS</a:t>
                      </a:r>
                    </a:p>
                    <a:p>
                      <a:r>
                        <a:rPr lang="es-ES" dirty="0" smtClean="0"/>
                        <a:t>INMUNOPATOLOGÌAS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PLAQUETARIO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CONTAJE DE PLAQUETAS Y TIEMPO DE SANGRÌA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LILA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PÙRPURA TROMBOCITOPÈNICA </a:t>
                      </a:r>
                    </a:p>
                    <a:p>
                      <a:r>
                        <a:rPr lang="es-ES" dirty="0" smtClean="0"/>
                        <a:t>TROMBOCITOPENIAS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5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EN EL AREA DE COAGULACIÒN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767523"/>
              </p:ext>
            </p:extLst>
          </p:nvPr>
        </p:nvGraphicFramePr>
        <p:xfrm>
          <a:off x="457200" y="1882775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820808"/>
                <a:gridCol w="147103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 QUE COMPRENDEN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QUE SE UTILIZA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 O UTILIDAD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COAGULACIÒN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TIEMPO</a:t>
                      </a:r>
                      <a:r>
                        <a:rPr lang="es-ES" baseline="0" dirty="0" smtClean="0"/>
                        <a:t> DE PROTROMBINA ( TP ) , TIEMPO DE TROMBOPLASTINA PARCIAL ( TTP ) </a:t>
                      </a:r>
                      <a:r>
                        <a:rPr lang="es-ES" dirty="0" smtClean="0"/>
                        <a:t> Y FIBRINÒGENO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CELESTE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TRASTORNOS</a:t>
                      </a:r>
                      <a:r>
                        <a:rPr lang="es-ES" baseline="0" dirty="0" smtClean="0"/>
                        <a:t> DE LA COAGULACIÒN . </a:t>
                      </a:r>
                    </a:p>
                    <a:p>
                      <a:r>
                        <a:rPr lang="es-ES" baseline="0" dirty="0" smtClean="0"/>
                        <a:t>CID</a:t>
                      </a:r>
                    </a:p>
                    <a:p>
                      <a:r>
                        <a:rPr lang="es-ES" baseline="0" dirty="0" smtClean="0"/>
                        <a:t>HEMOFILIAS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12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DEL ÀREA DE QUÌMICA CLÌNICA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585203"/>
              </p:ext>
            </p:extLst>
          </p:nvPr>
        </p:nvGraphicFramePr>
        <p:xfrm>
          <a:off x="539552" y="1916832"/>
          <a:ext cx="849694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/>
                <a:gridCol w="1973019"/>
                <a:gridCol w="1425759"/>
                <a:gridCol w="1699389"/>
                <a:gridCol w="1699389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 QUE COMPRENDE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QUE SE UTILIZA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 O UTILIDAD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RENAL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UREA , CREATININA , ÀCIDO ÙRICO , SODIO Y POTASIO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INSUFICIENCIA RENAL</a:t>
                      </a:r>
                    </a:p>
                    <a:p>
                      <a:r>
                        <a:rPr lang="es-ES" dirty="0" smtClean="0"/>
                        <a:t>HIPERURICEMIA CLÌNICA</a:t>
                      </a:r>
                    </a:p>
                    <a:p>
                      <a:r>
                        <a:rPr lang="es-ES" dirty="0" smtClean="0"/>
                        <a:t>DESHIDRATACIÒN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GLICÈMICO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GLICEMIA BASAL</a:t>
                      </a:r>
                    </a:p>
                    <a:p>
                      <a:r>
                        <a:rPr lang="es-ES" dirty="0" smtClean="0"/>
                        <a:t>PTOG</a:t>
                      </a:r>
                    </a:p>
                    <a:p>
                      <a:r>
                        <a:rPr lang="es-ES" dirty="0" smtClean="0"/>
                        <a:t>CURVA DE TOLERANCIA + SOBRECARGA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HIPERGLICEMIA ( DIABETES )</a:t>
                      </a:r>
                    </a:p>
                    <a:p>
                      <a:r>
                        <a:rPr lang="es-ES" dirty="0" smtClean="0"/>
                        <a:t>HIPOGLICEMIA ( HIPOGLICEMIA CLÌNICA ) 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93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 EN EL AREA DE QUÌMICA CLÌNICA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692517"/>
              </p:ext>
            </p:extLst>
          </p:nvPr>
        </p:nvGraphicFramePr>
        <p:xfrm>
          <a:off x="457200" y="1882775"/>
          <a:ext cx="843528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8516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</a:t>
                      </a:r>
                      <a:r>
                        <a:rPr lang="es-ES" baseline="0" dirty="0" smtClean="0"/>
                        <a:t> QUE COMPRENDE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QUE SE UTILIZA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 O UTILIDAD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PROTEICO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PROTEINAS TOTALES , ALBÙMINA , GLOBULINA , RELACIÒN A / G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HIPERPROTEINEMIA ( OBESIDAD )</a:t>
                      </a:r>
                    </a:p>
                    <a:p>
                      <a:r>
                        <a:rPr lang="es-ES" dirty="0" smtClean="0"/>
                        <a:t>HIPOPROTEINEMIA ( DESNUTRICIÒN )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LIPÌDICO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COLESTEROL</a:t>
                      </a:r>
                    </a:p>
                    <a:p>
                      <a:r>
                        <a:rPr lang="es-ES" dirty="0" smtClean="0"/>
                        <a:t>TRIGLICERIDOS</a:t>
                      </a:r>
                      <a:r>
                        <a:rPr lang="es-ES" baseline="0" dirty="0" smtClean="0"/>
                        <a:t> , HDL COLESTEROL ,LDL COLESTEROL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DISLIPIDEMIAS 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50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PERFILES CLÌNICOS EN EL AREA DE QUÌMICA CLÌNICA 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639604"/>
              </p:ext>
            </p:extLst>
          </p:nvPr>
        </p:nvGraphicFramePr>
        <p:xfrm>
          <a:off x="457200" y="1882775"/>
          <a:ext cx="850728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923608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DEL PERFIL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PRUEBAS QUE COMPRENDE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TUBO QUE SE UTILIZA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 O UTILIDAD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HEPÀTICO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BILIRRUBINAS : TOTAL , DIRECTA E INDIRECTA . TGO , TGP , GGT , FOSFATASA ALCALINA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SANGRE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HEPATOPATÌAS : </a:t>
                      </a:r>
                    </a:p>
                    <a:p>
                      <a:r>
                        <a:rPr lang="es-ES" dirty="0" smtClean="0"/>
                        <a:t>INFLMATORIAS</a:t>
                      </a:r>
                    </a:p>
                    <a:p>
                      <a:r>
                        <a:rPr lang="es-ES" dirty="0" smtClean="0"/>
                        <a:t>OBSTRUCTIVAS</a:t>
                      </a:r>
                    </a:p>
                    <a:p>
                      <a:r>
                        <a:rPr lang="es-ES" dirty="0" smtClean="0"/>
                        <a:t>NECRÒTICAS </a:t>
                      </a:r>
                    </a:p>
                    <a:p>
                      <a:r>
                        <a:rPr lang="es-ES" dirty="0" smtClean="0"/>
                        <a:t>NEOPLÀSICAS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910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542</Words>
  <Application>Microsoft Office PowerPoint</Application>
  <PresentationFormat>Presentación en pantalla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Brío</vt:lpstr>
      <vt:lpstr>LABORATORIO CLÌNICO</vt:lpstr>
      <vt:lpstr>PERFILES CLÌNICOS</vt:lpstr>
      <vt:lpstr>PERFILES CLÌNICOS SEGÙN LAS AREAS TÈCNICAS</vt:lpstr>
      <vt:lpstr>PERFILES CLÌNICOS SEGÙN LAS ÀREAS TÈCNICAS</vt:lpstr>
      <vt:lpstr>PERFILES CLÌNICOS EN EL AREA DE HEMATOLOGÌA </vt:lpstr>
      <vt:lpstr>PERFILES CLÌNICOS EN EL AREA DE COAGULACIÒN</vt:lpstr>
      <vt:lpstr>PERFILES CLÌNICOS DEL ÀREA DE QUÌMICA CLÌNICA</vt:lpstr>
      <vt:lpstr>PERFILES CLÌNICOS  EN EL AREA DE QUÌMICA CLÌNICA</vt:lpstr>
      <vt:lpstr>PERFILES CLÌNICOS EN EL AREA DE QUÌMICA CLÌNICA </vt:lpstr>
      <vt:lpstr>PERFILES CLÌNICOS EN EL ÀREADE ENZIMOLOGÌA CLÌNICA</vt:lpstr>
      <vt:lpstr>PERFILES CLÌNICOS EN EL AREA DE SEROLOGÌA</vt:lpstr>
      <vt:lpstr>OTROS PERFILES UTILIZADOS EN EL LABORATORIO CLÌNICO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CLÌNICO</dc:title>
  <dc:creator>SYSTEMARKET</dc:creator>
  <cp:lastModifiedBy>SYSTEMARKET</cp:lastModifiedBy>
  <cp:revision>5</cp:revision>
  <dcterms:created xsi:type="dcterms:W3CDTF">2018-10-29T02:37:13Z</dcterms:created>
  <dcterms:modified xsi:type="dcterms:W3CDTF">2018-10-29T03:25:58Z</dcterms:modified>
</cp:coreProperties>
</file>