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A864B-E947-495E-BC1F-0FF60E8D17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14B12E-68B5-443A-86B6-F491FAB6EF0A}">
      <dgm:prSet/>
      <dgm:spPr/>
      <dgm:t>
        <a:bodyPr/>
        <a:lstStyle/>
        <a:p>
          <a:r>
            <a:rPr lang="en-US"/>
            <a:t>La Colonia fue una etapa compleja</a:t>
          </a:r>
          <a:r>
            <a:rPr lang="es-EC"/>
            <a:t>, no estática. </a:t>
          </a:r>
          <a:endParaRPr lang="en-US"/>
        </a:p>
      </dgm:t>
    </dgm:pt>
    <dgm:pt modelId="{7A4ACD38-33D9-492B-BEF6-F4664984CBF8}" type="parTrans" cxnId="{6C84AC00-53D9-4D68-8D6C-A7DBE66809B4}">
      <dgm:prSet/>
      <dgm:spPr/>
      <dgm:t>
        <a:bodyPr/>
        <a:lstStyle/>
        <a:p>
          <a:endParaRPr lang="en-US"/>
        </a:p>
      </dgm:t>
    </dgm:pt>
    <dgm:pt modelId="{B237EACC-87E9-4609-B3D8-2FE608DB7701}" type="sibTrans" cxnId="{6C84AC00-53D9-4D68-8D6C-A7DBE66809B4}">
      <dgm:prSet/>
      <dgm:spPr/>
      <dgm:t>
        <a:bodyPr/>
        <a:lstStyle/>
        <a:p>
          <a:endParaRPr lang="en-US"/>
        </a:p>
      </dgm:t>
    </dgm:pt>
    <dgm:pt modelId="{EB8D6376-0551-4D9D-B5D5-AD56D431BA45}">
      <dgm:prSet/>
      <dgm:spPr/>
      <dgm:t>
        <a:bodyPr/>
        <a:lstStyle/>
        <a:p>
          <a:r>
            <a:rPr lang="en-US"/>
            <a:t>Hubo explotación, pero también resiliencia cultural de los pueblos originarios</a:t>
          </a:r>
          <a:r>
            <a:rPr lang="es-EC"/>
            <a:t>.</a:t>
          </a:r>
          <a:endParaRPr lang="en-US"/>
        </a:p>
      </dgm:t>
    </dgm:pt>
    <dgm:pt modelId="{4AA1E1B0-E0D2-4688-AF8E-D5D205C7BDD0}" type="parTrans" cxnId="{C819D84F-B0F8-412F-8409-5000A5B66EF4}">
      <dgm:prSet/>
      <dgm:spPr/>
      <dgm:t>
        <a:bodyPr/>
        <a:lstStyle/>
        <a:p>
          <a:endParaRPr lang="en-US"/>
        </a:p>
      </dgm:t>
    </dgm:pt>
    <dgm:pt modelId="{27CDAB42-8B5B-4824-9BBF-99F8CBEDAEBD}" type="sibTrans" cxnId="{C819D84F-B0F8-412F-8409-5000A5B66EF4}">
      <dgm:prSet/>
      <dgm:spPr/>
      <dgm:t>
        <a:bodyPr/>
        <a:lstStyle/>
        <a:p>
          <a:endParaRPr lang="en-US"/>
        </a:p>
      </dgm:t>
    </dgm:pt>
    <dgm:pt modelId="{CB77BC87-A046-4416-B1A4-AD488B5500E0}">
      <dgm:prSet/>
      <dgm:spPr/>
      <dgm:t>
        <a:bodyPr/>
        <a:lstStyle/>
        <a:p>
          <a:r>
            <a:rPr lang="en-US"/>
            <a:t>Comprender la Colonia exige verla desde diferentes perspectivas, especialmente </a:t>
          </a:r>
          <a:r>
            <a:rPr lang="es-EC"/>
            <a:t>desde la de los sometidos. </a:t>
          </a:r>
          <a:endParaRPr lang="en-US"/>
        </a:p>
      </dgm:t>
    </dgm:pt>
    <dgm:pt modelId="{9ED569B2-5864-413C-95B2-19FA359D6D77}" type="parTrans" cxnId="{F30BF7D8-823F-4F5A-BB0C-9D68B1E7633A}">
      <dgm:prSet/>
      <dgm:spPr/>
      <dgm:t>
        <a:bodyPr/>
        <a:lstStyle/>
        <a:p>
          <a:endParaRPr lang="en-US"/>
        </a:p>
      </dgm:t>
    </dgm:pt>
    <dgm:pt modelId="{A87AF144-58DB-4424-8D5E-E6997B0A6332}" type="sibTrans" cxnId="{F30BF7D8-823F-4F5A-BB0C-9D68B1E7633A}">
      <dgm:prSet/>
      <dgm:spPr/>
      <dgm:t>
        <a:bodyPr/>
        <a:lstStyle/>
        <a:p>
          <a:endParaRPr lang="en-US"/>
        </a:p>
      </dgm:t>
    </dgm:pt>
    <dgm:pt modelId="{518A9FE0-EF83-4267-AA1C-FD5E5E943972}" type="pres">
      <dgm:prSet presAssocID="{A15A864B-E947-495E-BC1F-0FF60E8D170E}" presName="linear" presStyleCnt="0">
        <dgm:presLayoutVars>
          <dgm:animLvl val="lvl"/>
          <dgm:resizeHandles val="exact"/>
        </dgm:presLayoutVars>
      </dgm:prSet>
      <dgm:spPr/>
    </dgm:pt>
    <dgm:pt modelId="{54D8B0F1-7CF4-4E13-AF2F-DD687A9EC830}" type="pres">
      <dgm:prSet presAssocID="{4614B12E-68B5-443A-86B6-F491FAB6EF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3D08BE-FAD1-4771-BA20-45947638D3A5}" type="pres">
      <dgm:prSet presAssocID="{B237EACC-87E9-4609-B3D8-2FE608DB7701}" presName="spacer" presStyleCnt="0"/>
      <dgm:spPr/>
    </dgm:pt>
    <dgm:pt modelId="{1E6B61AA-0E8E-4005-A8B1-9F5D86112268}" type="pres">
      <dgm:prSet presAssocID="{EB8D6376-0551-4D9D-B5D5-AD56D431BA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45AA70-90BA-48C5-AFB1-5A75AD0A69F0}" type="pres">
      <dgm:prSet presAssocID="{27CDAB42-8B5B-4824-9BBF-99F8CBEDAEBD}" presName="spacer" presStyleCnt="0"/>
      <dgm:spPr/>
    </dgm:pt>
    <dgm:pt modelId="{BA9236DA-D0F3-4032-87CF-D895F4DF665A}" type="pres">
      <dgm:prSet presAssocID="{CB77BC87-A046-4416-B1A4-AD488B5500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84AC00-53D9-4D68-8D6C-A7DBE66809B4}" srcId="{A15A864B-E947-495E-BC1F-0FF60E8D170E}" destId="{4614B12E-68B5-443A-86B6-F491FAB6EF0A}" srcOrd="0" destOrd="0" parTransId="{7A4ACD38-33D9-492B-BEF6-F4664984CBF8}" sibTransId="{B237EACC-87E9-4609-B3D8-2FE608DB7701}"/>
    <dgm:cxn modelId="{EE201A09-3A50-480A-8ED0-C19D479598B2}" type="presOf" srcId="{EB8D6376-0551-4D9D-B5D5-AD56D431BA45}" destId="{1E6B61AA-0E8E-4005-A8B1-9F5D86112268}" srcOrd="0" destOrd="0" presId="urn:microsoft.com/office/officeart/2005/8/layout/vList2"/>
    <dgm:cxn modelId="{F75C1A2C-B67C-41A3-9F16-15928AD70417}" type="presOf" srcId="{4614B12E-68B5-443A-86B6-F491FAB6EF0A}" destId="{54D8B0F1-7CF4-4E13-AF2F-DD687A9EC830}" srcOrd="0" destOrd="0" presId="urn:microsoft.com/office/officeart/2005/8/layout/vList2"/>
    <dgm:cxn modelId="{C819D84F-B0F8-412F-8409-5000A5B66EF4}" srcId="{A15A864B-E947-495E-BC1F-0FF60E8D170E}" destId="{EB8D6376-0551-4D9D-B5D5-AD56D431BA45}" srcOrd="1" destOrd="0" parTransId="{4AA1E1B0-E0D2-4688-AF8E-D5D205C7BDD0}" sibTransId="{27CDAB42-8B5B-4824-9BBF-99F8CBEDAEBD}"/>
    <dgm:cxn modelId="{3E20A354-9EC5-4A18-8C8A-1FB5EC11C817}" type="presOf" srcId="{A15A864B-E947-495E-BC1F-0FF60E8D170E}" destId="{518A9FE0-EF83-4267-AA1C-FD5E5E943972}" srcOrd="0" destOrd="0" presId="urn:microsoft.com/office/officeart/2005/8/layout/vList2"/>
    <dgm:cxn modelId="{561CB7CA-201D-4707-9E6E-6AAD69BAFA5A}" type="presOf" srcId="{CB77BC87-A046-4416-B1A4-AD488B5500E0}" destId="{BA9236DA-D0F3-4032-87CF-D895F4DF665A}" srcOrd="0" destOrd="0" presId="urn:microsoft.com/office/officeart/2005/8/layout/vList2"/>
    <dgm:cxn modelId="{F30BF7D8-823F-4F5A-BB0C-9D68B1E7633A}" srcId="{A15A864B-E947-495E-BC1F-0FF60E8D170E}" destId="{CB77BC87-A046-4416-B1A4-AD488B5500E0}" srcOrd="2" destOrd="0" parTransId="{9ED569B2-5864-413C-95B2-19FA359D6D77}" sibTransId="{A87AF144-58DB-4424-8D5E-E6997B0A6332}"/>
    <dgm:cxn modelId="{45025D2B-51F9-472E-BE64-9D18162895AE}" type="presParOf" srcId="{518A9FE0-EF83-4267-AA1C-FD5E5E943972}" destId="{54D8B0F1-7CF4-4E13-AF2F-DD687A9EC830}" srcOrd="0" destOrd="0" presId="urn:microsoft.com/office/officeart/2005/8/layout/vList2"/>
    <dgm:cxn modelId="{A594AC7B-4287-4DE2-B01B-83F857FAF75A}" type="presParOf" srcId="{518A9FE0-EF83-4267-AA1C-FD5E5E943972}" destId="{C13D08BE-FAD1-4771-BA20-45947638D3A5}" srcOrd="1" destOrd="0" presId="urn:microsoft.com/office/officeart/2005/8/layout/vList2"/>
    <dgm:cxn modelId="{6FFE1E94-14FA-40F1-985C-8518DABC8927}" type="presParOf" srcId="{518A9FE0-EF83-4267-AA1C-FD5E5E943972}" destId="{1E6B61AA-0E8E-4005-A8B1-9F5D86112268}" srcOrd="2" destOrd="0" presId="urn:microsoft.com/office/officeart/2005/8/layout/vList2"/>
    <dgm:cxn modelId="{27E394F3-F230-4F6F-BB91-BCB96A5AFEE9}" type="presParOf" srcId="{518A9FE0-EF83-4267-AA1C-FD5E5E943972}" destId="{EB45AA70-90BA-48C5-AFB1-5A75AD0A69F0}" srcOrd="3" destOrd="0" presId="urn:microsoft.com/office/officeart/2005/8/layout/vList2"/>
    <dgm:cxn modelId="{ED4B7310-40C4-4F5A-9955-4533096E358F}" type="presParOf" srcId="{518A9FE0-EF83-4267-AA1C-FD5E5E943972}" destId="{BA9236DA-D0F3-4032-87CF-D895F4DF665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8B0F1-7CF4-4E13-AF2F-DD687A9EC830}">
      <dsp:nvSpPr>
        <dsp:cNvPr id="0" name=""/>
        <dsp:cNvSpPr/>
      </dsp:nvSpPr>
      <dsp:spPr>
        <a:xfrm>
          <a:off x="0" y="549963"/>
          <a:ext cx="6949440" cy="15103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 Colonia fue una etapa compleja</a:t>
          </a:r>
          <a:r>
            <a:rPr lang="es-EC" sz="2700" kern="1200"/>
            <a:t>, no estática. </a:t>
          </a:r>
          <a:endParaRPr lang="en-US" sz="2700" kern="1200"/>
        </a:p>
      </dsp:txBody>
      <dsp:txXfrm>
        <a:off x="73731" y="623694"/>
        <a:ext cx="6801978" cy="1362934"/>
      </dsp:txXfrm>
    </dsp:sp>
    <dsp:sp modelId="{1E6B61AA-0E8E-4005-A8B1-9F5D86112268}">
      <dsp:nvSpPr>
        <dsp:cNvPr id="0" name=""/>
        <dsp:cNvSpPr/>
      </dsp:nvSpPr>
      <dsp:spPr>
        <a:xfrm>
          <a:off x="0" y="2138120"/>
          <a:ext cx="6949440" cy="1510396"/>
        </a:xfrm>
        <a:prstGeom prst="roundRect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Hubo explotación, pero también resiliencia cultural de los pueblos originarios</a:t>
          </a:r>
          <a:r>
            <a:rPr lang="es-EC" sz="2700" kern="1200"/>
            <a:t>.</a:t>
          </a:r>
          <a:endParaRPr lang="en-US" sz="2700" kern="1200"/>
        </a:p>
      </dsp:txBody>
      <dsp:txXfrm>
        <a:off x="73731" y="2211851"/>
        <a:ext cx="6801978" cy="1362934"/>
      </dsp:txXfrm>
    </dsp:sp>
    <dsp:sp modelId="{BA9236DA-D0F3-4032-87CF-D895F4DF665A}">
      <dsp:nvSpPr>
        <dsp:cNvPr id="0" name=""/>
        <dsp:cNvSpPr/>
      </dsp:nvSpPr>
      <dsp:spPr>
        <a:xfrm>
          <a:off x="0" y="3726277"/>
          <a:ext cx="6949440" cy="1510396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Comprender la Colonia exige verla desde diferentes perspectivas, especialmente </a:t>
          </a:r>
          <a:r>
            <a:rPr lang="es-EC" sz="2700" kern="1200"/>
            <a:t>desde la de los sometidos. </a:t>
          </a:r>
          <a:endParaRPr lang="en-US" sz="2700" kern="1200"/>
        </a:p>
      </dsp:txBody>
      <dsp:txXfrm>
        <a:off x="73731" y="3800008"/>
        <a:ext cx="6801978" cy="136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Machu Pichu">
            <a:extLst>
              <a:ext uri="{FF2B5EF4-FFF2-40B4-BE49-F238E27FC236}">
                <a16:creationId xmlns:a16="http://schemas.microsoft.com/office/drawing/2014/main" id="{6D3B8110-C9D6-7669-73D2-8943010B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9" b="764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11DDDB-EEA8-45AB-FB6F-9AAF3DBF2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El Estado inca: El Inca y el Tahuantinsuyo </a:t>
            </a:r>
          </a:p>
        </p:txBody>
      </p:sp>
    </p:spTree>
    <p:extLst>
      <p:ext uri="{BB962C8B-B14F-4D97-AF65-F5344CB8AC3E}">
        <p14:creationId xmlns:p14="http://schemas.microsoft.com/office/powerpoint/2010/main" val="2701693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t>Organización Social en la Colonia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es-ES" sz="1800" dirty="0"/>
              <a:t>Sociedad jerárquica de castas: peninsulares, criollos, mestizos, indígenas y africanos.</a:t>
            </a:r>
          </a:p>
          <a:p>
            <a:r>
              <a:rPr lang="es-ES" sz="1800" dirty="0"/>
              <a:t>Desigualdad estructural basada en raza y origen.</a:t>
            </a:r>
          </a:p>
          <a:p>
            <a:r>
              <a:rPr lang="es-ES" sz="1800" dirty="0"/>
              <a:t>Indígenas y esclavizados tenían funciones subordinadas y eran explotados.</a:t>
            </a:r>
          </a:p>
        </p:txBody>
      </p:sp>
      <p:pic>
        <p:nvPicPr>
          <p:cNvPr id="3076" name="Picture 4" descr="SciELO Brazil - Colonialidad del poder y biopolítica etnoracial: Virreinato  de Nueva Granada en el contexto de las Reformas Borbónicas Colonialidad del  poder y biopolítica etnoracial: Virreinato de Nueva Granada en el">
            <a:extLst>
              <a:ext uri="{FF2B5EF4-FFF2-40B4-BE49-F238E27FC236}">
                <a16:creationId xmlns:a16="http://schemas.microsoft.com/office/drawing/2014/main" id="{8803983E-D013-3595-A5D0-233079F2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6427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riollos, mestizos, mulatos o saltapatrás: cómo surgió la división de castas  durante el dominio español en América - BBC News Mundo">
            <a:extLst>
              <a:ext uri="{FF2B5EF4-FFF2-40B4-BE49-F238E27FC236}">
                <a16:creationId xmlns:a16="http://schemas.microsoft.com/office/drawing/2014/main" id="{F4A83730-20C0-0FF1-3999-FE069B055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t>Economía Colonial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endParaRPr lang="es-ES" sz="1800"/>
          </a:p>
          <a:p>
            <a:r>
              <a:rPr lang="es-ES" sz="1800"/>
              <a:t>Basada en la minería, agricultura y producción textil.</a:t>
            </a:r>
          </a:p>
          <a:p>
            <a:r>
              <a:rPr lang="es-ES" sz="1800"/>
              <a:t>Trabajo forzado mediante encomiendas y mita.</a:t>
            </a:r>
          </a:p>
          <a:p>
            <a:r>
              <a:rPr lang="es-ES" sz="1800"/>
              <a:t>Sistema heterogéneo de mecanismos de explotación. </a:t>
            </a:r>
          </a:p>
          <a:p>
            <a:r>
              <a:rPr lang="es-ES" sz="1800"/>
              <a:t>Monopolio comercial controlado por la Corona española.</a:t>
            </a:r>
          </a:p>
        </p:txBody>
      </p:sp>
      <p:pic>
        <p:nvPicPr>
          <p:cNvPr id="4098" name="Picture 2" descr="La Encomienda">
            <a:extLst>
              <a:ext uri="{FF2B5EF4-FFF2-40B4-BE49-F238E27FC236}">
                <a16:creationId xmlns:a16="http://schemas.microsoft.com/office/drawing/2014/main" id="{B77FFF31-AC0B-215E-7909-C915A6B1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r="21687" b="-1"/>
          <a:stretch>
            <a:fillRect/>
          </a:stretch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S" sz="3300"/>
              <a:t>Organización Política en la Colonia</a:t>
            </a:r>
          </a:p>
        </p:txBody>
      </p:sp>
      <p:pic>
        <p:nvPicPr>
          <p:cNvPr id="5122" name="Picture 2" descr="Bartolomé de las Casas - Wikipedia, la enciclopedia libre">
            <a:extLst>
              <a:ext uri="{FF2B5EF4-FFF2-40B4-BE49-F238E27FC236}">
                <a16:creationId xmlns:a16="http://schemas.microsoft.com/office/drawing/2014/main" id="{759210ED-C1E4-7017-AADB-FA8DDCED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643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500"/>
          </a:p>
          <a:p>
            <a:pPr>
              <a:lnSpc>
                <a:spcPct val="110000"/>
              </a:lnSpc>
            </a:pPr>
            <a:r>
              <a:rPr lang="es-ES" sz="1500"/>
              <a:t>Autoridad centralizada en el Rey de España.</a:t>
            </a:r>
          </a:p>
          <a:p>
            <a:pPr>
              <a:lnSpc>
                <a:spcPct val="110000"/>
              </a:lnSpc>
            </a:pPr>
            <a:r>
              <a:rPr lang="es-ES" sz="1500"/>
              <a:t>División de la América española: virreinatos, gobernaciones, capitanías generales, audiencias, cabildos, provincias. </a:t>
            </a:r>
          </a:p>
          <a:p>
            <a:pPr>
              <a:lnSpc>
                <a:spcPct val="110000"/>
              </a:lnSpc>
            </a:pPr>
            <a:r>
              <a:rPr lang="es-ES" sz="1500"/>
              <a:t>Leyes Nuevas de 1542: intento de proteger a los indígenas (impulsadas por Las Casas y aprobadas por Carlos V).</a:t>
            </a:r>
          </a:p>
          <a:p>
            <a:pPr>
              <a:lnSpc>
                <a:spcPct val="110000"/>
              </a:lnSpc>
            </a:pPr>
            <a:r>
              <a:rPr lang="es-ES" sz="1500"/>
              <a:t>Declaración de los nativos como “libres”, pero vasallos coloniales. Prohibición de la encomienda.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t>Sincretismo Cultural</a:t>
            </a:r>
          </a:p>
        </p:txBody>
      </p:sp>
      <p:pic>
        <p:nvPicPr>
          <p:cNvPr id="6146" name="Picture 2" descr="Primer sábado de mes a la Virgen de Guadalupe – Parroquia El Espíritu Santo">
            <a:extLst>
              <a:ext uri="{FF2B5EF4-FFF2-40B4-BE49-F238E27FC236}">
                <a16:creationId xmlns:a16="http://schemas.microsoft.com/office/drawing/2014/main" id="{7CFE82A7-2201-C523-7FEA-D022E45E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5857" b="-1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endParaRPr lang="es-ES" sz="1800"/>
          </a:p>
          <a:p>
            <a:r>
              <a:rPr lang="es-ES" sz="1800"/>
              <a:t>Fusión entre religiones indígenas y cristianismo.</a:t>
            </a:r>
          </a:p>
          <a:p>
            <a:r>
              <a:rPr lang="es-ES" sz="1800"/>
              <a:t>Permanencia de idiomas, costumbres y festividades indígenas.</a:t>
            </a:r>
          </a:p>
          <a:p>
            <a:r>
              <a:rPr lang="es-ES" sz="1800"/>
              <a:t>Reinterpretación de símbolos y prácticas bajo el dominio colonial.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t>Arte Colonial</a:t>
            </a:r>
          </a:p>
        </p:txBody>
      </p:sp>
      <p:pic>
        <p:nvPicPr>
          <p:cNvPr id="7170" name="Picture 2" descr="Manuel Chili Caspicara - Wikipedia, la enciclopedia libre">
            <a:extLst>
              <a:ext uri="{FF2B5EF4-FFF2-40B4-BE49-F238E27FC236}">
                <a16:creationId xmlns:a16="http://schemas.microsoft.com/office/drawing/2014/main" id="{4F51265D-F44F-11E2-A4F4-E44B5429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9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es-ES" sz="1700" dirty="0"/>
          </a:p>
          <a:p>
            <a:pPr>
              <a:lnSpc>
                <a:spcPct val="110000"/>
              </a:lnSpc>
            </a:pPr>
            <a:r>
              <a:rPr lang="es-ES" sz="1700" dirty="0"/>
              <a:t>Arquitectura: Iglesias barrocas, conventos y plazas como centros de poder.</a:t>
            </a:r>
          </a:p>
          <a:p>
            <a:pPr>
              <a:lnSpc>
                <a:spcPct val="110000"/>
              </a:lnSpc>
            </a:pPr>
            <a:r>
              <a:rPr lang="es-ES" sz="1700" dirty="0"/>
              <a:t>Pintura: Temas religiosos, influencia europea, escuelas indígenas (ej. Escuela Quiteña).</a:t>
            </a:r>
          </a:p>
          <a:p>
            <a:pPr>
              <a:lnSpc>
                <a:spcPct val="110000"/>
              </a:lnSpc>
            </a:pPr>
            <a:r>
              <a:rPr lang="es-ES" sz="1700" dirty="0"/>
              <a:t>Escultura: Imágenes religiosas en madera policromada, expresión de la fe y el control.</a:t>
            </a:r>
          </a:p>
          <a:p>
            <a:pPr>
              <a:lnSpc>
                <a:spcPct val="110000"/>
              </a:lnSpc>
            </a:pPr>
            <a:r>
              <a:rPr lang="es-ES" sz="1700" dirty="0" err="1"/>
              <a:t>Pampite</a:t>
            </a:r>
            <a:r>
              <a:rPr lang="es-ES" sz="1700" dirty="0"/>
              <a:t> y Caspicara</a:t>
            </a:r>
          </a:p>
          <a:p>
            <a:pPr>
              <a:lnSpc>
                <a:spcPct val="110000"/>
              </a:lnSpc>
            </a:pPr>
            <a:r>
              <a:rPr lang="es-ES" sz="1700" dirty="0"/>
              <a:t>Tarea opcional: Museo de las Madres Conceptas.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Fin del sistema colonial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endParaRPr lang="es-ES" sz="1700"/>
          </a:p>
          <a:p>
            <a:r>
              <a:rPr lang="es-ES" sz="1700"/>
              <a:t>Todo el siglo XIX</a:t>
            </a:r>
          </a:p>
          <a:p>
            <a:r>
              <a:rPr lang="es-ES" sz="1700"/>
              <a:t>Crisis múltiple: económica, política y social.</a:t>
            </a:r>
          </a:p>
          <a:p>
            <a:r>
              <a:rPr lang="es-ES" sz="1700"/>
              <a:t>Influido por ideas revolucionarias y conflictos internacionales.</a:t>
            </a:r>
          </a:p>
          <a:p>
            <a:r>
              <a:rPr lang="es-ES" sz="1700"/>
              <a:t>El descontento criollo y la resistencia popular (incluida la indígena) fueron claves en el camino hacia la Independencia.</a:t>
            </a:r>
          </a:p>
        </p:txBody>
      </p:sp>
      <p:pic>
        <p:nvPicPr>
          <p:cNvPr id="8194" name="Picture 2" descr="Comercio colonial: qué fue, consecuencias y características">
            <a:extLst>
              <a:ext uri="{FF2B5EF4-FFF2-40B4-BE49-F238E27FC236}">
                <a16:creationId xmlns:a16="http://schemas.microsoft.com/office/drawing/2014/main" id="{3A56684E-5F2B-5D63-58D7-16BA03D0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12017" b="-1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3700"/>
              <a:t>Conclusiones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3F406-DCD1-D412-83AA-A9DB6B1A4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0377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dirty="0"/>
              <a:t>Orígenes incas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700"/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Leyenda: Manco Cápac y Mamá Ocllo emergieron desde el Lago Titicaca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Leyenda de Ayar Manco como fundador del Cusco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Registros: mezclas entre tihuanacos y/o huaris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1700"/>
              <a:t>Interpretaciones en crónicas orales desde la Conquista</a:t>
            </a:r>
          </a:p>
        </p:txBody>
      </p:sp>
      <p:pic>
        <p:nvPicPr>
          <p:cNvPr id="1026" name="Picture 2" descr="El Imperio Inca: ¿Cuál fue su origen? | El Popular">
            <a:extLst>
              <a:ext uri="{FF2B5EF4-FFF2-40B4-BE49-F238E27FC236}">
                <a16:creationId xmlns:a16="http://schemas.microsoft.com/office/drawing/2014/main" id="{820094DA-4E69-5C40-BD02-F885BA2B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23610"/>
            <a:ext cx="5837780" cy="32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4A6E09-3C94-59E9-AB84-B3A93B82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División territorial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67AD14A-2053-7B59-EF37-14C6106F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11"/>
          <a:stretch>
            <a:fillRect/>
          </a:stretch>
        </p:blipFill>
        <p:spPr bwMode="auto">
          <a:xfrm>
            <a:off x="20" y="1"/>
            <a:ext cx="6575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3D1FB2-DC19-7241-31F5-6B2C7B05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27220"/>
            <a:ext cx="2835090" cy="940483"/>
          </a:xfrm>
        </p:spPr>
        <p:txBody>
          <a:bodyPr anchor="b">
            <a:normAutofit fontScale="90000"/>
          </a:bodyPr>
          <a:lstStyle/>
          <a:p>
            <a:r>
              <a:rPr lang="es-EC" dirty="0"/>
              <a:t>Conquistas incas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40A7AB-3D5F-05D4-BAD5-73A059F7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543987"/>
            <a:ext cx="4077325" cy="502170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es-EC" sz="3200" dirty="0"/>
              <a:t>Naturaleza imperial desde Pachacútec, el noveno Inca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Ejército fuerte, jerarquizado por clase y territorio.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Red vial facilitaba movimientos militares.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Invasiones al norte y al sur del territorio asediado.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Dos tipos de conquista: pacífica (persuasión y negociación) y violenta.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Guerras clave: contra los chancas y los caras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Servicio militar obligatorio entre los 25 y 50 años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Uso de macanas, hondas, lanzas, hachas.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OJO: sistema de mitimaes </a:t>
            </a:r>
          </a:p>
          <a:p>
            <a:pPr>
              <a:lnSpc>
                <a:spcPct val="110000"/>
              </a:lnSpc>
              <a:defRPr sz="1800"/>
            </a:pPr>
            <a:r>
              <a:rPr lang="es-ES" sz="3200" dirty="0"/>
              <a:t>Límites: resistencia de los pueblos conquistados </a:t>
            </a:r>
          </a:p>
          <a:p>
            <a:pPr>
              <a:lnSpc>
                <a:spcPct val="110000"/>
              </a:lnSpc>
              <a:defRPr sz="1800"/>
            </a:pPr>
            <a:endParaRPr lang="es-ES" sz="1500" dirty="0"/>
          </a:p>
          <a:p>
            <a:pPr>
              <a:lnSpc>
                <a:spcPct val="110000"/>
              </a:lnSpc>
              <a:defRPr sz="1800"/>
            </a:pPr>
            <a:endParaRPr lang="es-ES" sz="1500" dirty="0"/>
          </a:p>
          <a:p>
            <a:pPr marL="0" indent="0">
              <a:lnSpc>
                <a:spcPct val="110000"/>
              </a:lnSpc>
              <a:buNone/>
            </a:pPr>
            <a:endParaRPr lang="en-US" sz="1500" dirty="0"/>
          </a:p>
        </p:txBody>
      </p:sp>
      <p:pic>
        <p:nvPicPr>
          <p:cNvPr id="3074" name="Picture 2" descr="Conquista del Imperio Inca - Resumen">
            <a:extLst>
              <a:ext uri="{FF2B5EF4-FFF2-40B4-BE49-F238E27FC236}">
                <a16:creationId xmlns:a16="http://schemas.microsoft.com/office/drawing/2014/main" id="{DCFE4E18-FA0E-36BE-56BA-CD7ABE86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r="20398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3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016FA66-B958-3A21-91DF-D3AF705EC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B7A93-9DAB-D2B0-90F3-77E49959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Defensa del territorio Inca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BBC950-863D-1A65-DABB-5E022DB6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6"/>
          </a:xfrm>
        </p:spPr>
        <p:txBody>
          <a:bodyPr>
            <a:normAutofit/>
          </a:bodyPr>
          <a:lstStyle/>
          <a:p>
            <a:pPr>
              <a:defRPr sz="1800"/>
            </a:pPr>
            <a:r>
              <a:rPr lang="es-ES" sz="1800" dirty="0"/>
              <a:t>Fortalezas, </a:t>
            </a:r>
            <a:r>
              <a:rPr lang="es-ES" sz="1800" dirty="0" err="1"/>
              <a:t>tampus</a:t>
            </a:r>
            <a:r>
              <a:rPr lang="es-ES" sz="1800" dirty="0"/>
              <a:t> (centros de defensa) y colcas (centros de almacenamiento).</a:t>
            </a:r>
          </a:p>
          <a:p>
            <a:pPr>
              <a:defRPr sz="1800"/>
            </a:pPr>
            <a:r>
              <a:rPr lang="es-ES" sz="1800" dirty="0" err="1"/>
              <a:t>Qhapaq</a:t>
            </a:r>
            <a:r>
              <a:rPr lang="es-ES" sz="1800" dirty="0"/>
              <a:t> Ñan como vía logística.</a:t>
            </a:r>
          </a:p>
          <a:p>
            <a:pPr marL="0" indent="0">
              <a:buNone/>
              <a:defRPr sz="1800"/>
            </a:pPr>
            <a:endParaRPr lang="es-ES" sz="1800" dirty="0"/>
          </a:p>
          <a:p>
            <a:endParaRPr lang="en-US" sz="18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F5E7A5CC-1769-6BBB-F3FB-198EEAB5A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3123"/>
          <a:stretch>
            <a:fillRect/>
          </a:stretch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HAPAQ ÑAN SISTEMA VIAL ANDINO – Instituto Nacional de Patrimonio Cultural">
            <a:extLst>
              <a:ext uri="{FF2B5EF4-FFF2-40B4-BE49-F238E27FC236}">
                <a16:creationId xmlns:a16="http://schemas.microsoft.com/office/drawing/2014/main" id="{E044DC20-C738-FE4E-EACB-C3243CDD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r="2205"/>
          <a:stretch>
            <a:fillRect/>
          </a:stretch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7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B27338-EFDB-3907-1475-B230FA86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972" y="5628829"/>
            <a:ext cx="2819894" cy="1094733"/>
          </a:xfrm>
        </p:spPr>
        <p:txBody>
          <a:bodyPr>
            <a:normAutofit fontScale="90000"/>
          </a:bodyPr>
          <a:lstStyle/>
          <a:p>
            <a:r>
              <a:rPr lang="es-EC" dirty="0"/>
              <a:t>Organización social inca</a:t>
            </a:r>
            <a:endParaRPr lang="en-US" dirty="0"/>
          </a:p>
        </p:txBody>
      </p:sp>
      <p:pic>
        <p:nvPicPr>
          <p:cNvPr id="5122" name="Picture 2" descr="Imperio Inca: Descubre su fascinante pirámide social y jerarquía">
            <a:extLst>
              <a:ext uri="{FF2B5EF4-FFF2-40B4-BE49-F238E27FC236}">
                <a16:creationId xmlns:a16="http://schemas.microsoft.com/office/drawing/2014/main" id="{CAE65AFB-1515-A361-7B06-25989791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r="7236" b="-2"/>
          <a:stretch>
            <a:fillRect/>
          </a:stretch>
        </p:blipFill>
        <p:spPr bwMode="auto">
          <a:xfrm>
            <a:off x="0" y="0"/>
            <a:ext cx="8047976" cy="61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94CEC-1FB5-6861-4BFD-5499DBF64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5" y="418916"/>
            <a:ext cx="3434399" cy="6033900"/>
          </a:xfrm>
        </p:spPr>
        <p:txBody>
          <a:bodyPr>
            <a:normAutofit/>
          </a:bodyPr>
          <a:lstStyle/>
          <a:p>
            <a:r>
              <a:rPr lang="es-EC" sz="1800" dirty="0"/>
              <a:t>Núcleo: ayllus: comunidad de familias (linaje) con fines de toda índole: económico, social, religioso, político. </a:t>
            </a:r>
          </a:p>
          <a:p>
            <a:r>
              <a:rPr lang="es-EC" sz="1800" dirty="0"/>
              <a:t>Clases sociales definidas: sociedad muy jerarquizada</a:t>
            </a:r>
          </a:p>
          <a:p>
            <a:r>
              <a:rPr lang="es-ES" sz="1600" dirty="0"/>
              <a:t>Tierra y trabajo como base de la economía: redistribución si había excedente. </a:t>
            </a:r>
          </a:p>
          <a:p>
            <a:r>
              <a:rPr lang="es-EC" sz="1800" dirty="0"/>
              <a:t>Mita como tributo estatal. Minga como trabajo comunal.  </a:t>
            </a:r>
          </a:p>
          <a:p>
            <a:r>
              <a:rPr lang="es-EC" sz="1800" dirty="0"/>
              <a:t>Teocracia: Inca como figura política y religiosa.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401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CE058-1BB0-7BAE-9990-8FF70D0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0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dirty="0"/>
              <a:t>Fin del Imperio inca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8FCA0-33BF-1BC6-0BEF-B6AA63AF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23869"/>
            <a:ext cx="4933713" cy="51341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 dirty="0"/>
              <a:t>Apogeo del Imperio con Huayna Cápac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Muerte en 1527 e inicio de guerra civil entre Huáscar y Atahualpa. Huáscar heredó el sur del imperio y Atahualpa el norte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Llegada de españoles con Pizarro en 1532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Alianza con sectores subyugados por los incas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Triunfo de Atahualpa y ejecución de Huáscar en 1533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Capturan a Atahualpa en Cajamarca y lo asesinan en 1533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Toma total del Imperio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Enfermedades como la viruela diezmaron a los incas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Resistencia de Manco Inca (hermano de Atahualpa) al norte del imperio  </a:t>
            </a:r>
          </a:p>
          <a:p>
            <a:pPr>
              <a:lnSpc>
                <a:spcPct val="110000"/>
              </a:lnSpc>
            </a:pPr>
            <a:r>
              <a:rPr lang="es-EC" sz="1400" dirty="0"/>
              <a:t>Fin de la resistencia en 1572, con la captura de Túpac Amaru I (sobrino de Atahualpa)</a:t>
            </a:r>
            <a:endParaRPr lang="en-US" sz="1400" dirty="0"/>
          </a:p>
        </p:txBody>
      </p:sp>
      <p:pic>
        <p:nvPicPr>
          <p:cNvPr id="6148" name="Picture 4" descr="Blog de Historia General del Perú: La guerra de los dos hermanos: división  y caída del Imperio Inca">
            <a:extLst>
              <a:ext uri="{FF2B5EF4-FFF2-40B4-BE49-F238E27FC236}">
                <a16:creationId xmlns:a16="http://schemas.microsoft.com/office/drawing/2014/main" id="{012A00A8-C779-B80D-431C-B7B93EED6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575504"/>
            <a:ext cx="5837780" cy="37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uerra Civil entre Huáscar y Atahualpa - Historia del Perú">
            <a:extLst>
              <a:ext uri="{FF2B5EF4-FFF2-40B4-BE49-F238E27FC236}">
                <a16:creationId xmlns:a16="http://schemas.microsoft.com/office/drawing/2014/main" id="{E05F41F9-568C-94B6-66A3-D538644B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S" sz="3300"/>
              <a:t>La Conquista e</a:t>
            </a:r>
            <a:r>
              <a:rPr lang="es-ES" sz="3300" err="1"/>
              <a:t>spañola</a:t>
            </a:r>
            <a:r>
              <a:rPr lang="es-ES" sz="3300"/>
              <a:t> de América</a:t>
            </a:r>
          </a:p>
        </p:txBody>
      </p:sp>
      <p:pic>
        <p:nvPicPr>
          <p:cNvPr id="1026" name="Picture 2" descr="Conquista de América - Wikipedia, la enciclopedia libre">
            <a:extLst>
              <a:ext uri="{FF2B5EF4-FFF2-40B4-BE49-F238E27FC236}">
                <a16:creationId xmlns:a16="http://schemas.microsoft.com/office/drawing/2014/main" id="{788BB867-12C3-6987-E813-6778BEB5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r="16819" b="1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sz="1700"/>
          </a:p>
          <a:p>
            <a:pPr>
              <a:lnSpc>
                <a:spcPct val="110000"/>
              </a:lnSpc>
            </a:pPr>
            <a:r>
              <a:rPr lang="es-ES" sz="1700"/>
              <a:t>Cristóbal Colón llega a América en 1492.</a:t>
            </a:r>
          </a:p>
          <a:p>
            <a:pPr>
              <a:lnSpc>
                <a:spcPct val="110000"/>
              </a:lnSpc>
            </a:pPr>
            <a:r>
              <a:rPr lang="es-ES" sz="1700"/>
              <a:t>Las expediciones posteriores consolidan la ocupación del territorio: en Perú, Pizarro; en Ecuador, Benalcázar. </a:t>
            </a:r>
          </a:p>
          <a:p>
            <a:pPr>
              <a:lnSpc>
                <a:spcPct val="110000"/>
              </a:lnSpc>
            </a:pPr>
            <a:r>
              <a:rPr lang="es-ES" sz="1700"/>
              <a:t>Conquista violenta del Imperio Inca; resistencia de líderes como Rumiñahui.</a:t>
            </a:r>
          </a:p>
          <a:p>
            <a:pPr>
              <a:lnSpc>
                <a:spcPct val="110000"/>
              </a:lnSpc>
            </a:pPr>
            <a:r>
              <a:rPr lang="es-ES" sz="1700"/>
              <a:t>Alianzas indígenas, enfermedades y conflictos internos facilitaron la Conquista.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t>La Época Colonial</a:t>
            </a:r>
          </a:p>
        </p:txBody>
      </p:sp>
      <p:pic>
        <p:nvPicPr>
          <p:cNvPr id="2050" name="Picture 2" descr="Época colonial: qué fue y qué continentes afectó">
            <a:extLst>
              <a:ext uri="{FF2B5EF4-FFF2-40B4-BE49-F238E27FC236}">
                <a16:creationId xmlns:a16="http://schemas.microsoft.com/office/drawing/2014/main" id="{C8597C82-3B2C-C11D-C9A1-AFDF5A6D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r="29481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endParaRPr lang="es-ES" sz="1700" dirty="0"/>
          </a:p>
          <a:p>
            <a:r>
              <a:rPr lang="es-ES" sz="1700" dirty="0"/>
              <a:t>Duró casi tres siglos: desde el siglo XVI hasta principios del XIX.</a:t>
            </a:r>
          </a:p>
          <a:p>
            <a:r>
              <a:rPr lang="es-ES" sz="1700" dirty="0"/>
              <a:t>No fue un periodo estático; hubo transformaciones profundas.</a:t>
            </a:r>
          </a:p>
          <a:p>
            <a:r>
              <a:rPr lang="es-ES" sz="1700" dirty="0"/>
              <a:t>Se divide en tres etapas: implantación, auge y redefinición del orden colonial.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752</Words>
  <Application>Microsoft Office PowerPoint</Application>
  <PresentationFormat>Panorámica</PresentationFormat>
  <Paragraphs>90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Neue Haas Grotesk Text Pro</vt:lpstr>
      <vt:lpstr>VanillaVTI</vt:lpstr>
      <vt:lpstr>El Estado inca: El Inca y el Tahuantinsuyo </vt:lpstr>
      <vt:lpstr>Orígenes incas</vt:lpstr>
      <vt:lpstr>División territorial</vt:lpstr>
      <vt:lpstr>Conquistas incas</vt:lpstr>
      <vt:lpstr>Defensa del territorio Inca</vt:lpstr>
      <vt:lpstr>Organización social inca</vt:lpstr>
      <vt:lpstr>Fin del Imperio inca</vt:lpstr>
      <vt:lpstr>La Conquista española de América</vt:lpstr>
      <vt:lpstr>La Época Colonial</vt:lpstr>
      <vt:lpstr>Organización Social en la Colonia</vt:lpstr>
      <vt:lpstr>Economía Colonial</vt:lpstr>
      <vt:lpstr>Organización Política en la Colonia</vt:lpstr>
      <vt:lpstr>Sincretismo Cultural</vt:lpstr>
      <vt:lpstr>Arte Colonial</vt:lpstr>
      <vt:lpstr>Fin del sistema colonial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51</cp:revision>
  <dcterms:created xsi:type="dcterms:W3CDTF">2025-04-22T04:01:35Z</dcterms:created>
  <dcterms:modified xsi:type="dcterms:W3CDTF">2025-05-21T17:12:56Z</dcterms:modified>
</cp:coreProperties>
</file>