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12192000" cy="6858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1441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5423" y="332231"/>
            <a:ext cx="3121152" cy="52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1853" y="2058111"/>
            <a:ext cx="11588292" cy="435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73878"/>
            <a:ext cx="12192000" cy="24841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22044" y="3052632"/>
            <a:ext cx="6677659" cy="231287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es-MX" sz="3600" b="1" spc="-185" dirty="0">
                <a:latin typeface="Tahoma"/>
                <a:cs typeface="Tahoma"/>
              </a:rPr>
              <a:t>GENERALIDADES DE LA ANATOMÍA Y </a:t>
            </a:r>
            <a:r>
              <a:rPr sz="3600" b="1" spc="-185" dirty="0">
                <a:latin typeface="Tahoma"/>
                <a:cs typeface="Tahoma"/>
              </a:rPr>
              <a:t>FISIOLOGÍA</a:t>
            </a:r>
            <a:r>
              <a:rPr sz="3600" b="1" spc="-65" dirty="0">
                <a:latin typeface="Tahoma"/>
                <a:cs typeface="Tahoma"/>
              </a:rPr>
              <a:t> HUMANA</a:t>
            </a:r>
            <a:endParaRPr sz="3600" dirty="0">
              <a:latin typeface="Tahoma"/>
              <a:cs typeface="Tahoma"/>
            </a:endParaRPr>
          </a:p>
          <a:p>
            <a:pPr marL="12700" marR="5080">
              <a:lnSpc>
                <a:spcPct val="113399"/>
              </a:lnSpc>
            </a:pPr>
            <a:r>
              <a:rPr sz="3600" b="1" spc="5" dirty="0">
                <a:latin typeface="Tahoma"/>
                <a:cs typeface="Tahoma"/>
              </a:rPr>
              <a:t>Md.</a:t>
            </a:r>
            <a:r>
              <a:rPr sz="3600" b="1" spc="-55" dirty="0">
                <a:latin typeface="Tahoma"/>
                <a:cs typeface="Tahoma"/>
              </a:rPr>
              <a:t> </a:t>
            </a:r>
            <a:r>
              <a:rPr sz="3600" b="1" spc="-90" dirty="0" err="1">
                <a:latin typeface="Tahoma"/>
                <a:cs typeface="Tahoma"/>
              </a:rPr>
              <a:t>Belén</a:t>
            </a:r>
            <a:r>
              <a:rPr sz="3600" b="1" spc="-60" dirty="0">
                <a:latin typeface="Tahoma"/>
                <a:cs typeface="Tahoma"/>
              </a:rPr>
              <a:t> </a:t>
            </a:r>
            <a:r>
              <a:rPr sz="3600" b="1" spc="-35" dirty="0">
                <a:latin typeface="Tahoma"/>
                <a:cs typeface="Tahoma"/>
              </a:rPr>
              <a:t>Moreno</a:t>
            </a:r>
            <a:r>
              <a:rPr lang="es-MX" sz="3600" b="1" spc="-35" dirty="0">
                <a:latin typeface="Tahoma"/>
                <a:cs typeface="Tahoma"/>
              </a:rPr>
              <a:t>, </a:t>
            </a:r>
            <a:r>
              <a:rPr lang="es-MX" sz="3600" b="1" spc="-35" dirty="0" err="1">
                <a:latin typeface="Tahoma"/>
                <a:cs typeface="Tahoma"/>
              </a:rPr>
              <a:t>Mgs</a:t>
            </a:r>
            <a:endParaRPr sz="36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7576" y="381000"/>
            <a:ext cx="3810000" cy="40203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7591" y="408431"/>
            <a:ext cx="2630805" cy="521334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pc="-105" dirty="0"/>
              <a:t>4.-</a:t>
            </a:r>
            <a:r>
              <a:rPr spc="-95" dirty="0"/>
              <a:t> </a:t>
            </a:r>
            <a:r>
              <a:rPr spc="-165" dirty="0"/>
              <a:t>CÉLULAS</a:t>
            </a:r>
          </a:p>
        </p:txBody>
      </p:sp>
      <p:sp>
        <p:nvSpPr>
          <p:cNvPr id="3" name="object 3"/>
          <p:cNvSpPr/>
          <p:nvPr/>
        </p:nvSpPr>
        <p:spPr>
          <a:xfrm>
            <a:off x="2538983" y="1139952"/>
            <a:ext cx="7787640" cy="524510"/>
          </a:xfrm>
          <a:custGeom>
            <a:avLst/>
            <a:gdLst/>
            <a:ahLst/>
            <a:cxnLst/>
            <a:rect l="l" t="t" r="r" b="b"/>
            <a:pathLst>
              <a:path w="7787640" h="524510">
                <a:moveTo>
                  <a:pt x="7787640" y="0"/>
                </a:moveTo>
                <a:lnTo>
                  <a:pt x="0" y="0"/>
                </a:lnTo>
                <a:lnTo>
                  <a:pt x="0" y="524256"/>
                </a:lnTo>
                <a:lnTo>
                  <a:pt x="7787640" y="524256"/>
                </a:lnTo>
                <a:lnTo>
                  <a:pt x="778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38983" y="1139952"/>
            <a:ext cx="7787640" cy="524510"/>
          </a:xfrm>
          <a:prstGeom prst="rect">
            <a:avLst/>
          </a:prstGeom>
          <a:ln w="12192">
            <a:solidFill>
              <a:srgbClr val="9D074E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320"/>
              </a:spcBef>
            </a:pPr>
            <a:r>
              <a:rPr sz="2800" b="1" spc="-335" dirty="0">
                <a:latin typeface="Tahoma"/>
                <a:cs typeface="Tahoma"/>
              </a:rPr>
              <a:t>S</a:t>
            </a:r>
            <a:r>
              <a:rPr sz="2800" b="1" spc="-160" dirty="0">
                <a:latin typeface="Tahoma"/>
                <a:cs typeface="Tahoma"/>
              </a:rPr>
              <a:t>i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-70" dirty="0">
                <a:latin typeface="Tahoma"/>
                <a:cs typeface="Tahoma"/>
              </a:rPr>
              <a:t>está</a:t>
            </a:r>
            <a:r>
              <a:rPr sz="2800" b="1" spc="-75" dirty="0">
                <a:latin typeface="Tahoma"/>
                <a:cs typeface="Tahoma"/>
              </a:rPr>
              <a:t>n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330" dirty="0">
                <a:latin typeface="Tahoma"/>
                <a:cs typeface="Tahoma"/>
              </a:rPr>
              <a:t>c</a:t>
            </a:r>
            <a:r>
              <a:rPr sz="2800" b="1" spc="-140" dirty="0">
                <a:latin typeface="Tahoma"/>
                <a:cs typeface="Tahoma"/>
              </a:rPr>
              <a:t>onstitui</a:t>
            </a:r>
            <a:r>
              <a:rPr sz="2800" b="1" spc="-195" dirty="0">
                <a:latin typeface="Tahoma"/>
                <a:cs typeface="Tahoma"/>
              </a:rPr>
              <a:t>d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spc="-15" dirty="0">
                <a:latin typeface="Tahoma"/>
                <a:cs typeface="Tahoma"/>
              </a:rPr>
              <a:t>s</a:t>
            </a:r>
            <a:r>
              <a:rPr sz="2800" b="1" spc="-65" dirty="0">
                <a:latin typeface="Tahoma"/>
                <a:cs typeface="Tahoma"/>
              </a:rPr>
              <a:t> po</a:t>
            </a:r>
            <a:r>
              <a:rPr sz="2800" b="1" spc="-45" dirty="0">
                <a:latin typeface="Tahoma"/>
                <a:cs typeface="Tahoma"/>
              </a:rPr>
              <a:t>r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-15" dirty="0">
                <a:latin typeface="Tahoma"/>
                <a:cs typeface="Tahoma"/>
              </a:rPr>
              <a:t>átom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210" dirty="0">
                <a:latin typeface="Tahoma"/>
                <a:cs typeface="Tahoma"/>
              </a:rPr>
              <a:t>s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110" dirty="0">
                <a:latin typeface="Tahoma"/>
                <a:cs typeface="Tahoma"/>
              </a:rPr>
              <a:t>d</a:t>
            </a:r>
            <a:r>
              <a:rPr sz="2800" b="1" spc="105" dirty="0">
                <a:latin typeface="Tahoma"/>
                <a:cs typeface="Tahoma"/>
              </a:rPr>
              <a:t>e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320" dirty="0">
                <a:latin typeface="Tahoma"/>
                <a:cs typeface="Tahoma"/>
              </a:rPr>
              <a:t>C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15" dirty="0">
                <a:latin typeface="Tahoma"/>
                <a:cs typeface="Tahoma"/>
              </a:rPr>
              <a:t>y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-229" dirty="0">
                <a:latin typeface="Tahoma"/>
                <a:cs typeface="Tahoma"/>
              </a:rPr>
              <a:t>H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713" y="1865122"/>
            <a:ext cx="7861300" cy="4593590"/>
            <a:chOff x="539713" y="1865122"/>
            <a:chExt cx="7861300" cy="45935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713" y="2350063"/>
              <a:ext cx="4807445" cy="41082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68368" y="1871472"/>
              <a:ext cx="3926204" cy="603885"/>
            </a:xfrm>
            <a:custGeom>
              <a:avLst/>
              <a:gdLst/>
              <a:ahLst/>
              <a:cxnLst/>
              <a:rect l="l" t="t" r="r" b="b"/>
              <a:pathLst>
                <a:path w="3926204" h="603885">
                  <a:moveTo>
                    <a:pt x="0" y="603503"/>
                  </a:moveTo>
                  <a:lnTo>
                    <a:pt x="3925824" y="603503"/>
                  </a:lnTo>
                  <a:lnTo>
                    <a:pt x="3925824" y="0"/>
                  </a:lnTo>
                  <a:lnTo>
                    <a:pt x="0" y="0"/>
                  </a:lnTo>
                  <a:lnTo>
                    <a:pt x="0" y="603503"/>
                  </a:lnTo>
                  <a:close/>
                </a:path>
              </a:pathLst>
            </a:custGeom>
            <a:ln w="12192">
              <a:solidFill>
                <a:srgbClr val="127B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68367" y="1871472"/>
            <a:ext cx="3408045" cy="603885"/>
          </a:xfrm>
          <a:prstGeom prst="rect">
            <a:avLst/>
          </a:prstGeom>
          <a:ln w="12192">
            <a:solidFill>
              <a:srgbClr val="127BA3"/>
            </a:solidFill>
          </a:ln>
        </p:spPr>
        <p:txBody>
          <a:bodyPr vert="horz" wrap="square" lIns="0" tIns="160020" rIns="0" bIns="0" rtlCol="0">
            <a:spAutoFit/>
          </a:bodyPr>
          <a:lstStyle/>
          <a:p>
            <a:pPr marL="950594">
              <a:lnSpc>
                <a:spcPct val="100000"/>
              </a:lnSpc>
              <a:spcBef>
                <a:spcPts val="1260"/>
              </a:spcBef>
            </a:pPr>
            <a:r>
              <a:rPr sz="1800" spc="160" dirty="0">
                <a:latin typeface="Verdana"/>
                <a:cs typeface="Verdana"/>
              </a:rPr>
              <a:t>C</a:t>
            </a:r>
            <a:r>
              <a:rPr sz="1800" spc="145" dirty="0">
                <a:latin typeface="Verdana"/>
                <a:cs typeface="Verdana"/>
              </a:rPr>
              <a:t>é</a:t>
            </a:r>
            <a:r>
              <a:rPr sz="1800" spc="-60" dirty="0">
                <a:latin typeface="Verdana"/>
                <a:cs typeface="Verdana"/>
              </a:rPr>
              <a:t>l</a:t>
            </a:r>
            <a:r>
              <a:rPr sz="1800" spc="-120" dirty="0">
                <a:latin typeface="Verdana"/>
                <a:cs typeface="Verdana"/>
              </a:rPr>
              <a:t>u</a:t>
            </a:r>
            <a:r>
              <a:rPr sz="1800" spc="-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E</a:t>
            </a:r>
            <a:r>
              <a:rPr sz="1800" spc="-105" dirty="0">
                <a:latin typeface="Verdana"/>
                <a:cs typeface="Verdana"/>
              </a:rPr>
              <a:t>u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t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24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69935" y="1706879"/>
            <a:ext cx="4328160" cy="932815"/>
            <a:chOff x="7869935" y="1706879"/>
            <a:chExt cx="4328160" cy="932815"/>
          </a:xfrm>
        </p:grpSpPr>
        <p:sp>
          <p:nvSpPr>
            <p:cNvPr id="10" name="object 10"/>
            <p:cNvSpPr/>
            <p:nvPr/>
          </p:nvSpPr>
          <p:spPr>
            <a:xfrm>
              <a:off x="7876031" y="1712975"/>
              <a:ext cx="4316095" cy="920750"/>
            </a:xfrm>
            <a:custGeom>
              <a:avLst/>
              <a:gdLst/>
              <a:ahLst/>
              <a:cxnLst/>
              <a:rect l="l" t="t" r="r" b="b"/>
              <a:pathLst>
                <a:path w="4316095" h="920750">
                  <a:moveTo>
                    <a:pt x="4315968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4315968" y="920496"/>
                  </a:lnTo>
                  <a:lnTo>
                    <a:pt x="4315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76031" y="1712975"/>
              <a:ext cx="4316095" cy="920750"/>
            </a:xfrm>
            <a:custGeom>
              <a:avLst/>
              <a:gdLst/>
              <a:ahLst/>
              <a:cxnLst/>
              <a:rect l="l" t="t" r="r" b="b"/>
              <a:pathLst>
                <a:path w="4316095" h="920750">
                  <a:moveTo>
                    <a:pt x="0" y="920496"/>
                  </a:moveTo>
                  <a:lnTo>
                    <a:pt x="4315968" y="920496"/>
                  </a:lnTo>
                  <a:lnTo>
                    <a:pt x="4315968" y="0"/>
                  </a:lnTo>
                  <a:lnTo>
                    <a:pt x="0" y="0"/>
                  </a:lnTo>
                  <a:lnTo>
                    <a:pt x="0" y="920496"/>
                  </a:lnTo>
                  <a:close/>
                </a:path>
              </a:pathLst>
            </a:custGeom>
            <a:ln w="12191">
              <a:solidFill>
                <a:srgbClr val="127B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10396" y="1743913"/>
            <a:ext cx="3048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Verdana"/>
                <a:cs typeface="Verdana"/>
              </a:rPr>
              <a:t>E</a:t>
            </a:r>
            <a:r>
              <a:rPr sz="1800" spc="-200" dirty="0">
                <a:latin typeface="Verdana"/>
                <a:cs typeface="Verdana"/>
              </a:rPr>
              <a:t>s</a:t>
            </a:r>
            <a:r>
              <a:rPr sz="1800" spc="-160" dirty="0">
                <a:latin typeface="Verdana"/>
                <a:cs typeface="Verdana"/>
              </a:rPr>
              <a:t>t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de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m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-75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r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150" dirty="0">
                <a:latin typeface="Verdana"/>
                <a:cs typeface="Verdana"/>
              </a:rPr>
              <a:t>a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V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85" dirty="0">
                <a:latin typeface="Verdana"/>
                <a:cs typeface="Verdana"/>
              </a:rPr>
              <a:t>v</a:t>
            </a:r>
            <a:r>
              <a:rPr sz="1800" spc="15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7684" y="2018791"/>
            <a:ext cx="3771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Verdana"/>
                <a:cs typeface="Verdana"/>
              </a:rPr>
              <a:t>(Membrana,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Citoplasma,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Núcleo)</a:t>
            </a:r>
            <a:endParaRPr sz="18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1800" spc="165" dirty="0">
                <a:latin typeface="Verdana"/>
                <a:cs typeface="Verdana"/>
              </a:rPr>
              <a:t>M</a:t>
            </a:r>
            <a:r>
              <a:rPr sz="1800" spc="110" dirty="0">
                <a:latin typeface="Verdana"/>
                <a:cs typeface="Verdana"/>
              </a:rPr>
              <a:t>a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-75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r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160" dirty="0">
                <a:latin typeface="Verdana"/>
                <a:cs typeface="Verdana"/>
              </a:rPr>
              <a:t>G</a:t>
            </a:r>
            <a:r>
              <a:rPr sz="1800" spc="25" dirty="0">
                <a:latin typeface="Verdana"/>
                <a:cs typeface="Verdana"/>
              </a:rPr>
              <a:t>e</a:t>
            </a:r>
            <a:r>
              <a:rPr sz="1800" spc="3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é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</a:t>
            </a:r>
            <a:r>
              <a:rPr sz="1800" spc="-35" dirty="0">
                <a:latin typeface="Verdana"/>
                <a:cs typeface="Verdana"/>
              </a:rPr>
              <a:t>DN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0800" y="3054095"/>
            <a:ext cx="3926204" cy="603885"/>
          </a:xfrm>
          <a:prstGeom prst="rect">
            <a:avLst/>
          </a:prstGeom>
          <a:ln w="12192">
            <a:solidFill>
              <a:srgbClr val="127BA3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85"/>
              </a:spcBef>
            </a:pPr>
            <a:r>
              <a:rPr sz="1800" spc="50" dirty="0">
                <a:latin typeface="Verdana"/>
                <a:cs typeface="Verdana"/>
              </a:rPr>
              <a:t>C</a:t>
            </a:r>
            <a:r>
              <a:rPr sz="1800" spc="35" dirty="0">
                <a:latin typeface="Verdana"/>
                <a:cs typeface="Verdana"/>
              </a:rPr>
              <a:t>i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95" dirty="0">
                <a:latin typeface="Verdana"/>
                <a:cs typeface="Verdana"/>
              </a:rPr>
              <a:t>o</a:t>
            </a:r>
            <a:r>
              <a:rPr sz="1800" spc="85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la</a:t>
            </a:r>
            <a:r>
              <a:rPr sz="1800" spc="-110" dirty="0">
                <a:latin typeface="Verdana"/>
                <a:cs typeface="Verdana"/>
              </a:rPr>
              <a:t>s</a:t>
            </a:r>
            <a:r>
              <a:rPr sz="1800" spc="-235" dirty="0">
                <a:latin typeface="Verdana"/>
                <a:cs typeface="Verdana"/>
              </a:rPr>
              <a:t>m</a:t>
            </a:r>
            <a:r>
              <a:rPr sz="1800" spc="150" dirty="0">
                <a:latin typeface="Verdana"/>
                <a:cs typeface="Verdana"/>
              </a:rPr>
              <a:t>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320" dirty="0">
                <a:latin typeface="Verdana"/>
                <a:cs typeface="Verdana"/>
              </a:rPr>
              <a:t>: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C</a:t>
            </a:r>
            <a:r>
              <a:rPr sz="1800" spc="35" dirty="0">
                <a:latin typeface="Verdana"/>
                <a:cs typeface="Verdana"/>
              </a:rPr>
              <a:t>i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-85" dirty="0">
                <a:latin typeface="Verdana"/>
                <a:cs typeface="Verdana"/>
              </a:rPr>
              <a:t>o</a:t>
            </a:r>
            <a:r>
              <a:rPr sz="1800" spc="-80" dirty="0">
                <a:latin typeface="Verdana"/>
                <a:cs typeface="Verdana"/>
              </a:rPr>
              <a:t>s</a:t>
            </a:r>
            <a:r>
              <a:rPr sz="1800" spc="-25" dirty="0">
                <a:latin typeface="Verdana"/>
                <a:cs typeface="Verdana"/>
              </a:rPr>
              <a:t>ol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245" dirty="0">
                <a:latin typeface="Verdana"/>
                <a:cs typeface="Verdana"/>
              </a:rPr>
              <a:t>–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O</a:t>
            </a:r>
            <a:r>
              <a:rPr sz="1800" spc="-30" dirty="0">
                <a:latin typeface="Verdana"/>
                <a:cs typeface="Verdana"/>
              </a:rPr>
              <a:t>r</a:t>
            </a:r>
            <a:r>
              <a:rPr sz="1800" spc="75" dirty="0">
                <a:latin typeface="Verdana"/>
                <a:cs typeface="Verdana"/>
              </a:rPr>
              <a:t>g</a:t>
            </a:r>
            <a:r>
              <a:rPr sz="1800" spc="140" dirty="0">
                <a:latin typeface="Verdana"/>
                <a:cs typeface="Verdana"/>
              </a:rPr>
              <a:t>á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35" dirty="0">
                <a:latin typeface="Verdana"/>
                <a:cs typeface="Verdana"/>
              </a:rPr>
              <a:t>u</a:t>
            </a:r>
            <a:r>
              <a:rPr sz="1800" spc="-100" dirty="0">
                <a:latin typeface="Verdana"/>
                <a:cs typeface="Verdana"/>
              </a:rPr>
              <a:t>los</a:t>
            </a:r>
            <a:endParaRPr sz="1800">
              <a:latin typeface="Verdana"/>
              <a:cs typeface="Verdana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Verdana"/>
                <a:cs typeface="Verdana"/>
              </a:rPr>
              <a:t>celulares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5664" y="4169664"/>
            <a:ext cx="3923029" cy="603885"/>
          </a:xfrm>
          <a:prstGeom prst="rect">
            <a:avLst/>
          </a:prstGeom>
          <a:ln w="12192">
            <a:solidFill>
              <a:srgbClr val="127BA3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826769">
              <a:lnSpc>
                <a:spcPct val="100000"/>
              </a:lnSpc>
              <a:spcBef>
                <a:spcPts val="1265"/>
              </a:spcBef>
            </a:pPr>
            <a:r>
              <a:rPr sz="1800" spc="-175" dirty="0">
                <a:latin typeface="Verdana"/>
                <a:cs typeface="Verdana"/>
              </a:rPr>
              <a:t>F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20" dirty="0">
                <a:latin typeface="Verdana"/>
                <a:cs typeface="Verdana"/>
              </a:rPr>
              <a:t>ón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20" dirty="0">
                <a:latin typeface="Verdana"/>
                <a:cs typeface="Verdana"/>
              </a:rPr>
              <a:t>ón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29400" y="4983479"/>
            <a:ext cx="3926204" cy="1015365"/>
          </a:xfrm>
          <a:prstGeom prst="rect">
            <a:avLst/>
          </a:prstGeom>
          <a:ln w="12192">
            <a:solidFill>
              <a:srgbClr val="127BA3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111760" marR="106045" algn="ctr">
              <a:lnSpc>
                <a:spcPct val="100000"/>
              </a:lnSpc>
              <a:spcBef>
                <a:spcPts val="725"/>
              </a:spcBef>
            </a:pPr>
            <a:r>
              <a:rPr sz="1800" spc="135" dirty="0">
                <a:latin typeface="Verdana"/>
                <a:cs typeface="Verdana"/>
              </a:rPr>
              <a:t>M</a:t>
            </a:r>
            <a:r>
              <a:rPr sz="1800" spc="100" dirty="0">
                <a:latin typeface="Verdana"/>
                <a:cs typeface="Verdana"/>
              </a:rPr>
              <a:t>e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90" dirty="0">
                <a:latin typeface="Verdana"/>
                <a:cs typeface="Verdana"/>
              </a:rPr>
              <a:t>b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140" dirty="0">
                <a:latin typeface="Verdana"/>
                <a:cs typeface="Verdana"/>
              </a:rPr>
              <a:t>l</a:t>
            </a:r>
            <a:r>
              <a:rPr sz="1800" spc="-114" dirty="0">
                <a:latin typeface="Verdana"/>
                <a:cs typeface="Verdana"/>
              </a:rPr>
              <a:t>is</a:t>
            </a:r>
            <a:r>
              <a:rPr sz="1800" spc="-235" dirty="0">
                <a:latin typeface="Verdana"/>
                <a:cs typeface="Verdana"/>
              </a:rPr>
              <a:t>m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60" dirty="0">
                <a:latin typeface="Verdana"/>
                <a:cs typeface="Verdana"/>
              </a:rPr>
              <a:t>l</a:t>
            </a:r>
            <a:r>
              <a:rPr sz="1800" spc="-120" dirty="0">
                <a:latin typeface="Verdana"/>
                <a:cs typeface="Verdana"/>
              </a:rPr>
              <a:t>u</a:t>
            </a:r>
            <a:r>
              <a:rPr sz="1800" spc="-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-320" dirty="0">
                <a:latin typeface="Verdana"/>
                <a:cs typeface="Verdana"/>
              </a:rPr>
              <a:t>: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155" dirty="0">
                <a:latin typeface="Verdana"/>
                <a:cs typeface="Verdana"/>
              </a:rPr>
              <a:t>R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229" dirty="0">
                <a:latin typeface="Verdana"/>
                <a:cs typeface="Verdana"/>
              </a:rPr>
              <a:t>cc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45" dirty="0">
                <a:latin typeface="Verdana"/>
                <a:cs typeface="Verdana"/>
              </a:rPr>
              <a:t>on</a:t>
            </a:r>
            <a:r>
              <a:rPr sz="1800" spc="50" dirty="0">
                <a:latin typeface="Verdana"/>
                <a:cs typeface="Verdana"/>
              </a:rPr>
              <a:t>e</a:t>
            </a:r>
            <a:r>
              <a:rPr sz="1800" spc="-190" dirty="0">
                <a:latin typeface="Verdana"/>
                <a:cs typeface="Verdana"/>
              </a:rPr>
              <a:t>s  </a:t>
            </a:r>
            <a:r>
              <a:rPr sz="1800" spc="-35" dirty="0">
                <a:latin typeface="Verdana"/>
                <a:cs typeface="Verdana"/>
              </a:rPr>
              <a:t>quí</a:t>
            </a:r>
            <a:r>
              <a:rPr sz="1800" spc="-85" dirty="0">
                <a:latin typeface="Verdana"/>
                <a:cs typeface="Verdana"/>
              </a:rPr>
              <a:t>m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25" dirty="0">
                <a:latin typeface="Verdana"/>
                <a:cs typeface="Verdana"/>
              </a:rPr>
              <a:t>p</a:t>
            </a:r>
            <a:r>
              <a:rPr sz="1800" spc="110" dirty="0">
                <a:latin typeface="Verdana"/>
                <a:cs typeface="Verdana"/>
              </a:rPr>
              <a:t>a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150" dirty="0">
                <a:latin typeface="Verdana"/>
                <a:cs typeface="Verdana"/>
              </a:rPr>
              <a:t>a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o</a:t>
            </a:r>
            <a:r>
              <a:rPr sz="1800" spc="85" dirty="0">
                <a:latin typeface="Verdana"/>
                <a:cs typeface="Verdana"/>
              </a:rPr>
              <a:t>b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25" dirty="0">
                <a:latin typeface="Verdana"/>
                <a:cs typeface="Verdana"/>
              </a:rPr>
              <a:t>e</a:t>
            </a:r>
            <a:r>
              <a:rPr sz="1800" spc="35" dirty="0">
                <a:latin typeface="Verdana"/>
                <a:cs typeface="Verdana"/>
              </a:rPr>
              <a:t>n</a:t>
            </a:r>
            <a:r>
              <a:rPr sz="1800" spc="-65" dirty="0">
                <a:latin typeface="Verdana"/>
                <a:cs typeface="Verdana"/>
              </a:rPr>
              <a:t>er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e</a:t>
            </a:r>
            <a:r>
              <a:rPr sz="1800" spc="30" dirty="0">
                <a:latin typeface="Verdana"/>
                <a:cs typeface="Verdana"/>
              </a:rPr>
              <a:t>ne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75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í</a:t>
            </a:r>
            <a:r>
              <a:rPr sz="1800" spc="10" dirty="0">
                <a:latin typeface="Verdana"/>
                <a:cs typeface="Verdana"/>
              </a:rPr>
              <a:t>a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a  </a:t>
            </a:r>
            <a:r>
              <a:rPr sz="1800" spc="120" dirty="0">
                <a:latin typeface="Verdana"/>
                <a:cs typeface="Verdana"/>
              </a:rPr>
              <a:t>p</a:t>
            </a:r>
            <a:r>
              <a:rPr sz="1800" spc="114" dirty="0">
                <a:latin typeface="Verdana"/>
                <a:cs typeface="Verdana"/>
              </a:rPr>
              <a:t>a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-114" dirty="0">
                <a:latin typeface="Verdana"/>
                <a:cs typeface="Verdana"/>
              </a:rPr>
              <a:t>ti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lo</a:t>
            </a:r>
            <a:r>
              <a:rPr sz="1800" spc="-110" dirty="0">
                <a:latin typeface="Verdana"/>
                <a:cs typeface="Verdana"/>
              </a:rPr>
              <a:t>s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al</a:t>
            </a:r>
            <a:r>
              <a:rPr sz="1800" spc="-10" dirty="0">
                <a:latin typeface="Verdana"/>
                <a:cs typeface="Verdana"/>
              </a:rPr>
              <a:t>i</a:t>
            </a:r>
            <a:r>
              <a:rPr sz="1800" spc="-100" dirty="0">
                <a:latin typeface="Verdana"/>
                <a:cs typeface="Verdana"/>
              </a:rPr>
              <a:t>m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-85" dirty="0">
                <a:latin typeface="Verdana"/>
                <a:cs typeface="Verdana"/>
              </a:rPr>
              <a:t>o</a:t>
            </a:r>
            <a:r>
              <a:rPr sz="1800" spc="-80" dirty="0">
                <a:latin typeface="Verdana"/>
                <a:cs typeface="Verdana"/>
              </a:rPr>
              <a:t>s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5423" y="408431"/>
            <a:ext cx="2633980" cy="521334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10"/>
              </a:spcBef>
            </a:pPr>
            <a:r>
              <a:rPr spc="-200" dirty="0"/>
              <a:t>5</a:t>
            </a:r>
            <a:r>
              <a:rPr spc="-85" dirty="0"/>
              <a:t>.</a:t>
            </a:r>
            <a:r>
              <a:rPr spc="-30" dirty="0"/>
              <a:t>-</a:t>
            </a:r>
            <a:r>
              <a:rPr spc="-60" dirty="0"/>
              <a:t> </a:t>
            </a:r>
            <a:r>
              <a:rPr spc="-240" dirty="0"/>
              <a:t>TEJIDOS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8166" y="1238199"/>
            <a:ext cx="1023747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0" dirty="0">
                <a:latin typeface="Verdana"/>
                <a:cs typeface="Verdana"/>
              </a:rPr>
              <a:t>Conjunto</a:t>
            </a:r>
            <a:r>
              <a:rPr sz="2000" spc="21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de</a:t>
            </a:r>
            <a:r>
              <a:rPr sz="2000" spc="18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células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especializadas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en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realizar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una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determinada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actividad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muy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30" dirty="0">
                <a:latin typeface="Verdana"/>
                <a:cs typeface="Verdana"/>
              </a:rPr>
              <a:t>re</a:t>
            </a:r>
            <a:r>
              <a:rPr sz="2000" spc="35" dirty="0">
                <a:latin typeface="Verdana"/>
                <a:cs typeface="Verdana"/>
              </a:rPr>
              <a:t>c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135" dirty="0">
                <a:latin typeface="Verdana"/>
                <a:cs typeface="Verdana"/>
              </a:rPr>
              <a:t>da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e</a:t>
            </a:r>
            <a:r>
              <a:rPr sz="2000" spc="30" dirty="0">
                <a:latin typeface="Verdana"/>
                <a:cs typeface="Verdana"/>
              </a:rPr>
              <a:t>n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80" dirty="0">
                <a:latin typeface="Verdana"/>
                <a:cs typeface="Verdana"/>
              </a:rPr>
              <a:t>re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85" dirty="0">
                <a:latin typeface="Verdana"/>
                <a:cs typeface="Verdana"/>
              </a:rPr>
              <a:t>s</a:t>
            </a:r>
            <a:r>
              <a:rPr sz="2000" spc="-145" dirty="0">
                <a:latin typeface="Verdana"/>
                <a:cs typeface="Verdana"/>
              </a:rPr>
              <a:t>í </a:t>
            </a:r>
            <a:r>
              <a:rPr sz="2000" spc="-120" dirty="0">
                <a:latin typeface="Verdana"/>
                <a:cs typeface="Verdana"/>
              </a:rPr>
              <a:t>y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30" dirty="0">
                <a:latin typeface="Verdana"/>
                <a:cs typeface="Verdana"/>
              </a:rPr>
              <a:t>se</a:t>
            </a:r>
            <a:r>
              <a:rPr sz="2000" spc="-25" dirty="0">
                <a:latin typeface="Verdana"/>
                <a:cs typeface="Verdana"/>
              </a:rPr>
              <a:t>e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55" dirty="0">
                <a:latin typeface="Verdana"/>
                <a:cs typeface="Verdana"/>
              </a:rPr>
              <a:t>n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m</a:t>
            </a:r>
            <a:r>
              <a:rPr sz="2000" spc="-40" dirty="0">
                <a:latin typeface="Verdana"/>
                <a:cs typeface="Verdana"/>
              </a:rPr>
              <a:t>i</a:t>
            </a:r>
            <a:r>
              <a:rPr sz="2000" spc="-100" dirty="0">
                <a:latin typeface="Verdana"/>
                <a:cs typeface="Verdana"/>
              </a:rPr>
              <a:t>sm</a:t>
            </a:r>
            <a:r>
              <a:rPr sz="2000" spc="-75" dirty="0">
                <a:latin typeface="Verdana"/>
                <a:cs typeface="Verdana"/>
              </a:rPr>
              <a:t>o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50" dirty="0">
                <a:latin typeface="Verdana"/>
                <a:cs typeface="Verdana"/>
              </a:rPr>
              <a:t>r</a:t>
            </a:r>
            <a:r>
              <a:rPr sz="2000" spc="-155" dirty="0">
                <a:latin typeface="Verdana"/>
                <a:cs typeface="Verdana"/>
              </a:rPr>
              <a:t>i</a:t>
            </a:r>
            <a:r>
              <a:rPr sz="2000" spc="45" dirty="0">
                <a:latin typeface="Verdana"/>
                <a:cs typeface="Verdana"/>
              </a:rPr>
              <a:t>gen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emb</a:t>
            </a:r>
            <a:r>
              <a:rPr sz="2000" spc="-250" dirty="0">
                <a:latin typeface="Verdana"/>
                <a:cs typeface="Verdana"/>
              </a:rPr>
              <a:t>r</a:t>
            </a:r>
            <a:r>
              <a:rPr sz="2000" spc="-155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80" dirty="0">
                <a:latin typeface="Verdana"/>
                <a:cs typeface="Verdana"/>
              </a:rPr>
              <a:t>ó</a:t>
            </a:r>
            <a:r>
              <a:rPr sz="2000" spc="-40" dirty="0">
                <a:latin typeface="Verdana"/>
                <a:cs typeface="Verdana"/>
              </a:rPr>
              <a:t>g</a:t>
            </a:r>
            <a:r>
              <a:rPr sz="2000" spc="-10" dirty="0">
                <a:latin typeface="Verdana"/>
                <a:cs typeface="Verdana"/>
              </a:rPr>
              <a:t>i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-180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6093" y="1917192"/>
            <a:ext cx="5317738" cy="47670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1426" y="2221484"/>
            <a:ext cx="23044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345" dirty="0">
                <a:latin typeface="Verdana"/>
                <a:cs typeface="Verdana"/>
              </a:rPr>
              <a:t>T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25" dirty="0">
                <a:latin typeface="Verdana"/>
                <a:cs typeface="Verdana"/>
              </a:rPr>
              <a:t>p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140" dirty="0">
                <a:latin typeface="Verdana"/>
                <a:cs typeface="Verdana"/>
              </a:rPr>
              <a:t>l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180" dirty="0">
                <a:latin typeface="Verdana"/>
                <a:cs typeface="Verdana"/>
              </a:rPr>
              <a:t>l</a:t>
            </a:r>
            <a:r>
              <a:rPr sz="1800" spc="-285" dirty="0">
                <a:latin typeface="Verdana"/>
                <a:cs typeface="Verdana"/>
              </a:rPr>
              <a:t>: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80" dirty="0">
                <a:latin typeface="Verdana"/>
                <a:cs typeface="Verdana"/>
              </a:rPr>
              <a:t>b</a:t>
            </a:r>
            <a:r>
              <a:rPr sz="1800" spc="-45" dirty="0">
                <a:latin typeface="Verdana"/>
                <a:cs typeface="Verdana"/>
              </a:rPr>
              <a:t>r</a:t>
            </a:r>
            <a:r>
              <a:rPr sz="1800" spc="70" dirty="0">
                <a:latin typeface="Verdana"/>
                <a:cs typeface="Verdana"/>
              </a:rPr>
              <a:t>e  </a:t>
            </a:r>
            <a:r>
              <a:rPr sz="1800" spc="-135" dirty="0">
                <a:latin typeface="Verdana"/>
                <a:cs typeface="Verdana"/>
              </a:rPr>
              <a:t>s</a:t>
            </a:r>
            <a:r>
              <a:rPr sz="1800" spc="-155" dirty="0">
                <a:latin typeface="Verdana"/>
                <a:cs typeface="Verdana"/>
              </a:rPr>
              <a:t>u</a:t>
            </a:r>
            <a:r>
              <a:rPr sz="1800" spc="-15" dirty="0">
                <a:latin typeface="Verdana"/>
                <a:cs typeface="Verdana"/>
              </a:rPr>
              <a:t>pe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-65" dirty="0">
                <a:latin typeface="Verdana"/>
                <a:cs typeface="Verdana"/>
              </a:rPr>
              <a:t>f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20" dirty="0">
                <a:latin typeface="Verdana"/>
                <a:cs typeface="Verdana"/>
              </a:rPr>
              <a:t>i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165" dirty="0">
                <a:latin typeface="Verdana"/>
                <a:cs typeface="Verdana"/>
              </a:rPr>
              <a:t>,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se</a:t>
            </a:r>
            <a:r>
              <a:rPr sz="1800" spc="-30" dirty="0">
                <a:latin typeface="Verdana"/>
                <a:cs typeface="Verdana"/>
              </a:rPr>
              <a:t>g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70" dirty="0">
                <a:latin typeface="Verdana"/>
                <a:cs typeface="Verdana"/>
              </a:rPr>
              <a:t>g</a:t>
            </a:r>
            <a:r>
              <a:rPr sz="1800" spc="105" dirty="0">
                <a:latin typeface="Verdana"/>
                <a:cs typeface="Verdana"/>
              </a:rPr>
              <a:t>a  </a:t>
            </a:r>
            <a:r>
              <a:rPr sz="1800" spc="-175" dirty="0">
                <a:latin typeface="Verdana"/>
                <a:cs typeface="Verdana"/>
              </a:rPr>
              <a:t>sus</a:t>
            </a:r>
            <a:r>
              <a:rPr sz="1800" spc="-130" dirty="0">
                <a:latin typeface="Verdana"/>
                <a:cs typeface="Verdana"/>
              </a:rPr>
              <a:t>t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100" dirty="0">
                <a:latin typeface="Verdana"/>
                <a:cs typeface="Verdana"/>
              </a:rPr>
              <a:t>n</a:t>
            </a:r>
            <a:r>
              <a:rPr sz="1800" spc="95" dirty="0">
                <a:latin typeface="Verdana"/>
                <a:cs typeface="Verdana"/>
              </a:rPr>
              <a:t>c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190" dirty="0">
                <a:latin typeface="Verdana"/>
                <a:cs typeface="Verdana"/>
              </a:rPr>
              <a:t>-  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80" dirty="0">
                <a:latin typeface="Verdana"/>
                <a:cs typeface="Verdana"/>
              </a:rPr>
              <a:t>ons</a:t>
            </a:r>
            <a:r>
              <a:rPr sz="1800" spc="-65" dirty="0">
                <a:latin typeface="Verdana"/>
                <a:cs typeface="Verdana"/>
              </a:rPr>
              <a:t>t</a:t>
            </a:r>
            <a:r>
              <a:rPr sz="1800" spc="-114" dirty="0">
                <a:latin typeface="Verdana"/>
                <a:cs typeface="Verdana"/>
              </a:rPr>
              <a:t>it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10" dirty="0">
                <a:latin typeface="Verdana"/>
                <a:cs typeface="Verdana"/>
              </a:rPr>
              <a:t>y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g</a:t>
            </a:r>
            <a:r>
              <a:rPr sz="1800" spc="-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á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100" dirty="0">
                <a:latin typeface="Verdana"/>
                <a:cs typeface="Verdana"/>
              </a:rPr>
              <a:t>d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4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546" y="3831717"/>
            <a:ext cx="1903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45" dirty="0">
                <a:latin typeface="Verdana"/>
                <a:cs typeface="Verdana"/>
              </a:rPr>
              <a:t>T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85" dirty="0">
                <a:latin typeface="Verdana"/>
                <a:cs typeface="Verdana"/>
              </a:rPr>
              <a:t>on</a:t>
            </a:r>
            <a:r>
              <a:rPr sz="1800" spc="-30" dirty="0">
                <a:latin typeface="Verdana"/>
                <a:cs typeface="Verdana"/>
              </a:rPr>
              <a:t>j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114" dirty="0">
                <a:latin typeface="Verdana"/>
                <a:cs typeface="Verdana"/>
              </a:rPr>
              <a:t>ti</a:t>
            </a:r>
            <a:r>
              <a:rPr sz="1800" spc="-85" dirty="0">
                <a:latin typeface="Verdana"/>
                <a:cs typeface="Verdana"/>
              </a:rPr>
              <a:t>v</a:t>
            </a:r>
            <a:r>
              <a:rPr sz="1800" spc="-120" dirty="0">
                <a:latin typeface="Verdana"/>
                <a:cs typeface="Verdana"/>
              </a:rPr>
              <a:t>o: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95" dirty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 marL="36830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ór</a:t>
            </a:r>
            <a:r>
              <a:rPr sz="1800" spc="-30" dirty="0">
                <a:latin typeface="Verdana"/>
                <a:cs typeface="Verdana"/>
              </a:rPr>
              <a:t>g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65" dirty="0">
                <a:latin typeface="Verdana"/>
                <a:cs typeface="Verdana"/>
              </a:rPr>
              <a:t>nos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90" dirty="0">
                <a:latin typeface="Verdana"/>
                <a:cs typeface="Verdana"/>
              </a:rPr>
              <a:t>n</a:t>
            </a:r>
            <a:r>
              <a:rPr sz="1800" spc="-65" dirty="0">
                <a:latin typeface="Verdana"/>
                <a:cs typeface="Verdana"/>
              </a:rPr>
              <a:t>t</a:t>
            </a:r>
            <a:r>
              <a:rPr sz="1800" spc="-75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r</a:t>
            </a:r>
            <a:r>
              <a:rPr sz="1800" spc="-65" dirty="0">
                <a:latin typeface="Verdana"/>
                <a:cs typeface="Verdana"/>
              </a:rPr>
              <a:t>nos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706" y="4742129"/>
            <a:ext cx="2393315" cy="133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45" dirty="0">
                <a:latin typeface="Verdana"/>
                <a:cs typeface="Verdana"/>
              </a:rPr>
              <a:t>T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-114" dirty="0">
                <a:latin typeface="Verdana"/>
                <a:cs typeface="Verdana"/>
              </a:rPr>
              <a:t>ti</a:t>
            </a:r>
            <a:r>
              <a:rPr sz="1800" dirty="0">
                <a:latin typeface="Verdana"/>
                <a:cs typeface="Verdana"/>
              </a:rPr>
              <a:t>la</a:t>
            </a:r>
            <a:r>
              <a:rPr sz="1800" spc="75" dirty="0">
                <a:latin typeface="Verdana"/>
                <a:cs typeface="Verdana"/>
              </a:rPr>
              <a:t>g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30" dirty="0">
                <a:latin typeface="Verdana"/>
                <a:cs typeface="Verdana"/>
              </a:rPr>
              <a:t>nos</a:t>
            </a:r>
            <a:r>
              <a:rPr sz="1800" spc="-40" dirty="0">
                <a:latin typeface="Verdana"/>
                <a:cs typeface="Verdana"/>
              </a:rPr>
              <a:t>o</a:t>
            </a:r>
            <a:r>
              <a:rPr sz="1800" spc="-320" dirty="0">
                <a:latin typeface="Verdana"/>
                <a:cs typeface="Verdana"/>
              </a:rPr>
              <a:t>: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f</a:t>
            </a:r>
            <a:r>
              <a:rPr sz="1800" spc="-55" dirty="0">
                <a:latin typeface="Verdana"/>
                <a:cs typeface="Verdana"/>
              </a:rPr>
              <a:t>or</a:t>
            </a:r>
            <a:r>
              <a:rPr sz="1800" spc="-135" dirty="0">
                <a:latin typeface="Verdana"/>
                <a:cs typeface="Verdana"/>
              </a:rPr>
              <a:t>m</a:t>
            </a:r>
            <a:r>
              <a:rPr sz="1800" spc="15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70" dirty="0">
                <a:latin typeface="Verdana"/>
                <a:cs typeface="Verdana"/>
              </a:rPr>
              <a:t>estructuras</a:t>
            </a:r>
            <a:endParaRPr sz="1800">
              <a:latin typeface="Verdana"/>
              <a:cs typeface="Verdana"/>
            </a:endParaRPr>
          </a:p>
          <a:p>
            <a:pPr marL="33655" marR="22225" algn="ctr">
              <a:lnSpc>
                <a:spcPct val="100000"/>
              </a:lnSpc>
              <a:spcBef>
                <a:spcPts val="1675"/>
              </a:spcBef>
            </a:pPr>
            <a:r>
              <a:rPr sz="1800" spc="-345" dirty="0">
                <a:latin typeface="Verdana"/>
                <a:cs typeface="Verdana"/>
              </a:rPr>
              <a:t>T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20" dirty="0">
                <a:latin typeface="Verdana"/>
                <a:cs typeface="Verdana"/>
              </a:rPr>
              <a:t>ad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65" dirty="0">
                <a:latin typeface="Verdana"/>
                <a:cs typeface="Verdana"/>
              </a:rPr>
              <a:t>poso</a:t>
            </a:r>
            <a:r>
              <a:rPr sz="1800" spc="-50" dirty="0">
                <a:latin typeface="Verdana"/>
                <a:cs typeface="Verdana"/>
              </a:rPr>
              <a:t>: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240" dirty="0">
                <a:latin typeface="Verdana"/>
                <a:cs typeface="Verdana"/>
              </a:rPr>
              <a:t>c</a:t>
            </a:r>
            <a:r>
              <a:rPr sz="1800" spc="20" dirty="0">
                <a:latin typeface="Verdana"/>
                <a:cs typeface="Verdana"/>
              </a:rPr>
              <a:t>o</a:t>
            </a:r>
            <a:r>
              <a:rPr sz="1800" spc="25" dirty="0">
                <a:latin typeface="Verdana"/>
                <a:cs typeface="Verdana"/>
              </a:rPr>
              <a:t>n</a:t>
            </a:r>
            <a:r>
              <a:rPr sz="1800" spc="-200" dirty="0">
                <a:latin typeface="Verdana"/>
                <a:cs typeface="Verdana"/>
              </a:rPr>
              <a:t>s</a:t>
            </a:r>
            <a:r>
              <a:rPr sz="1800" spc="-165" dirty="0">
                <a:latin typeface="Verdana"/>
                <a:cs typeface="Verdana"/>
              </a:rPr>
              <a:t>t</a:t>
            </a:r>
            <a:r>
              <a:rPr sz="1800" spc="-114" dirty="0">
                <a:latin typeface="Verdana"/>
                <a:cs typeface="Verdana"/>
              </a:rPr>
              <a:t>it</a:t>
            </a:r>
            <a:r>
              <a:rPr sz="1800" spc="-35" dirty="0">
                <a:latin typeface="Verdana"/>
                <a:cs typeface="Verdana"/>
              </a:rPr>
              <a:t>u</a:t>
            </a:r>
            <a:r>
              <a:rPr sz="1800" spc="-10" dirty="0">
                <a:latin typeface="Verdana"/>
                <a:cs typeface="Verdana"/>
              </a:rPr>
              <a:t>ye  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100" dirty="0">
                <a:latin typeface="Verdana"/>
                <a:cs typeface="Verdana"/>
              </a:rPr>
              <a:t>e</a:t>
            </a:r>
            <a:r>
              <a:rPr sz="1800" spc="-75" dirty="0">
                <a:latin typeface="Verdana"/>
                <a:cs typeface="Verdana"/>
              </a:rPr>
              <a:t>s</a:t>
            </a:r>
            <a:r>
              <a:rPr sz="1800" spc="-80" dirty="0">
                <a:latin typeface="Verdana"/>
                <a:cs typeface="Verdana"/>
              </a:rPr>
              <a:t>e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-85" dirty="0">
                <a:latin typeface="Verdana"/>
                <a:cs typeface="Verdana"/>
              </a:rPr>
              <a:t>v</a:t>
            </a:r>
            <a:r>
              <a:rPr sz="1800" spc="-55" dirty="0">
                <a:latin typeface="Verdana"/>
                <a:cs typeface="Verdana"/>
              </a:rPr>
              <a:t>a</a:t>
            </a:r>
            <a:r>
              <a:rPr sz="1800" spc="-45" dirty="0">
                <a:latin typeface="Verdana"/>
                <a:cs typeface="Verdana"/>
              </a:rPr>
              <a:t>s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e</a:t>
            </a:r>
            <a:r>
              <a:rPr sz="1800" spc="-40" dirty="0">
                <a:latin typeface="Verdana"/>
                <a:cs typeface="Verdana"/>
              </a:rPr>
              <a:t>n</a:t>
            </a:r>
            <a:r>
              <a:rPr sz="1800" spc="100" dirty="0">
                <a:latin typeface="Verdana"/>
                <a:cs typeface="Verdana"/>
              </a:rPr>
              <a:t>e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75" dirty="0">
                <a:latin typeface="Verdana"/>
                <a:cs typeface="Verdana"/>
              </a:rPr>
              <a:t>g</a:t>
            </a:r>
            <a:r>
              <a:rPr sz="1800" spc="100" dirty="0">
                <a:latin typeface="Verdana"/>
                <a:cs typeface="Verdana"/>
              </a:rPr>
              <a:t>é</a:t>
            </a:r>
            <a:r>
              <a:rPr sz="1800" spc="-114" dirty="0">
                <a:latin typeface="Verdana"/>
                <a:cs typeface="Verdana"/>
              </a:rPr>
              <a:t>ti</a:t>
            </a:r>
            <a:r>
              <a:rPr sz="1800" spc="235" dirty="0">
                <a:latin typeface="Verdana"/>
                <a:cs typeface="Verdana"/>
              </a:rPr>
              <a:t>c</a:t>
            </a:r>
            <a:r>
              <a:rPr sz="1800" spc="-55" dirty="0"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7392" y="2111451"/>
            <a:ext cx="15106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345" dirty="0">
                <a:latin typeface="Verdana"/>
                <a:cs typeface="Verdana"/>
              </a:rPr>
              <a:t>T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óseo: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f</a:t>
            </a:r>
            <a:r>
              <a:rPr sz="1800" spc="-85" dirty="0">
                <a:latin typeface="Verdana"/>
                <a:cs typeface="Verdana"/>
              </a:rPr>
              <a:t>o</a:t>
            </a:r>
            <a:r>
              <a:rPr sz="1800" spc="-55" dirty="0">
                <a:latin typeface="Verdana"/>
                <a:cs typeface="Verdana"/>
              </a:rPr>
              <a:t>r</a:t>
            </a:r>
            <a:r>
              <a:rPr sz="1800" spc="-100" dirty="0">
                <a:latin typeface="Verdana"/>
                <a:cs typeface="Verdana"/>
              </a:rPr>
              <a:t>m</a:t>
            </a:r>
            <a:r>
              <a:rPr sz="1800" spc="105" dirty="0">
                <a:latin typeface="Verdana"/>
                <a:cs typeface="Verdana"/>
              </a:rPr>
              <a:t>a  </a:t>
            </a:r>
            <a:r>
              <a:rPr sz="1800" spc="-70" dirty="0">
                <a:latin typeface="Verdana"/>
                <a:cs typeface="Verdana"/>
              </a:rPr>
              <a:t>estructuras 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esqueléticas.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09252" y="3281629"/>
            <a:ext cx="1988820" cy="189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227965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345" dirty="0">
                <a:latin typeface="Verdana"/>
                <a:cs typeface="Verdana"/>
              </a:rPr>
              <a:t>T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m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c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80" dirty="0">
                <a:latin typeface="Verdana"/>
                <a:cs typeface="Verdana"/>
              </a:rPr>
              <a:t>la</a:t>
            </a:r>
            <a:r>
              <a:rPr sz="1800" spc="-65" dirty="0">
                <a:latin typeface="Verdana"/>
                <a:cs typeface="Verdana"/>
              </a:rPr>
              <a:t>r</a:t>
            </a:r>
            <a:r>
              <a:rPr sz="1800" spc="-275" dirty="0">
                <a:latin typeface="Verdana"/>
                <a:cs typeface="Verdana"/>
              </a:rPr>
              <a:t>:  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25" dirty="0">
                <a:latin typeface="Verdana"/>
                <a:cs typeface="Verdana"/>
              </a:rPr>
              <a:t>ont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229" dirty="0">
                <a:latin typeface="Verdana"/>
                <a:cs typeface="Verdana"/>
              </a:rPr>
              <a:t>cc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20" dirty="0">
                <a:latin typeface="Verdana"/>
                <a:cs typeface="Verdana"/>
              </a:rPr>
              <a:t>ón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y  </a:t>
            </a:r>
            <a:r>
              <a:rPr sz="1800" spc="-55" dirty="0">
                <a:latin typeface="Verdana"/>
                <a:cs typeface="Verdana"/>
              </a:rPr>
              <a:t>extensión</a:t>
            </a:r>
            <a:endParaRPr sz="180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  <a:spcBef>
                <a:spcPts val="1770"/>
              </a:spcBef>
            </a:pPr>
            <a:r>
              <a:rPr sz="1800" spc="-345" dirty="0">
                <a:latin typeface="Verdana"/>
                <a:cs typeface="Verdana"/>
              </a:rPr>
              <a:t>T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-85" dirty="0">
                <a:latin typeface="Verdana"/>
                <a:cs typeface="Verdana"/>
              </a:rPr>
              <a:t>v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85" dirty="0">
                <a:latin typeface="Verdana"/>
                <a:cs typeface="Verdana"/>
              </a:rPr>
              <a:t>o</a:t>
            </a:r>
            <a:r>
              <a:rPr sz="1800" spc="-80" dirty="0">
                <a:latin typeface="Verdana"/>
                <a:cs typeface="Verdana"/>
              </a:rPr>
              <a:t>s</a:t>
            </a:r>
            <a:r>
              <a:rPr sz="1800" spc="-120" dirty="0">
                <a:latin typeface="Verdana"/>
                <a:cs typeface="Verdana"/>
              </a:rPr>
              <a:t>o: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5" dirty="0">
                <a:latin typeface="Verdana"/>
                <a:cs typeface="Verdana"/>
              </a:rPr>
              <a:t>p</a:t>
            </a:r>
            <a:r>
              <a:rPr sz="1800" spc="-15" dirty="0">
                <a:latin typeface="Verdana"/>
                <a:cs typeface="Verdana"/>
              </a:rPr>
              <a:t>t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204" dirty="0">
                <a:latin typeface="Verdana"/>
                <a:cs typeface="Verdana"/>
              </a:rPr>
              <a:t>r 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200" dirty="0">
                <a:latin typeface="Verdana"/>
                <a:cs typeface="Verdana"/>
              </a:rPr>
              <a:t>s</a:t>
            </a:r>
            <a:r>
              <a:rPr sz="1800" spc="-165" dirty="0">
                <a:latin typeface="Verdana"/>
                <a:cs typeface="Verdana"/>
              </a:rPr>
              <a:t>t</a:t>
            </a:r>
            <a:r>
              <a:rPr sz="1800" spc="-50" dirty="0">
                <a:latin typeface="Verdana"/>
                <a:cs typeface="Verdana"/>
              </a:rPr>
              <a:t>í</a:t>
            </a:r>
            <a:r>
              <a:rPr sz="1800" spc="-190" dirty="0">
                <a:latin typeface="Verdana"/>
                <a:cs typeface="Verdana"/>
              </a:rPr>
              <a:t>m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95" dirty="0">
                <a:latin typeface="Verdana"/>
                <a:cs typeface="Verdana"/>
              </a:rPr>
              <a:t>lo</a:t>
            </a:r>
            <a:r>
              <a:rPr sz="1800" spc="-110" dirty="0">
                <a:latin typeface="Verdana"/>
                <a:cs typeface="Verdana"/>
              </a:rPr>
              <a:t>s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y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e</a:t>
            </a:r>
            <a:r>
              <a:rPr sz="1800" spc="-100" dirty="0">
                <a:latin typeface="Verdana"/>
                <a:cs typeface="Verdana"/>
              </a:rPr>
              <a:t>m</a:t>
            </a:r>
            <a:r>
              <a:rPr sz="1800" spc="-114" dirty="0">
                <a:latin typeface="Verdana"/>
                <a:cs typeface="Verdana"/>
              </a:rPr>
              <a:t>iti</a:t>
            </a:r>
            <a:r>
              <a:rPr sz="1800" spc="-204" dirty="0">
                <a:latin typeface="Verdana"/>
                <a:cs typeface="Verdana"/>
              </a:rPr>
              <a:t>r  </a:t>
            </a:r>
            <a:r>
              <a:rPr sz="1800" spc="-75" dirty="0">
                <a:latin typeface="Verdana"/>
                <a:cs typeface="Verdana"/>
              </a:rPr>
              <a:t>respuestas.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6831" y="5437428"/>
            <a:ext cx="2303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15">
              <a:lnSpc>
                <a:spcPct val="100000"/>
              </a:lnSpc>
              <a:spcBef>
                <a:spcPts val="100"/>
              </a:spcBef>
            </a:pPr>
            <a:r>
              <a:rPr sz="1800" spc="-345" dirty="0">
                <a:latin typeface="Verdana"/>
                <a:cs typeface="Verdana"/>
              </a:rPr>
              <a:t>S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70" dirty="0">
                <a:latin typeface="Verdana"/>
                <a:cs typeface="Verdana"/>
              </a:rPr>
              <a:t>g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20" dirty="0">
                <a:latin typeface="Verdana"/>
                <a:cs typeface="Verdana"/>
              </a:rPr>
              <a:t>: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70" dirty="0">
                <a:latin typeface="Verdana"/>
                <a:cs typeface="Verdana"/>
              </a:rPr>
              <a:t>s</a:t>
            </a:r>
            <a:r>
              <a:rPr sz="1800" spc="-85" dirty="0">
                <a:latin typeface="Verdana"/>
                <a:cs typeface="Verdana"/>
              </a:rPr>
              <a:t>po</a:t>
            </a:r>
            <a:r>
              <a:rPr sz="1800" spc="-55" dirty="0">
                <a:latin typeface="Verdana"/>
                <a:cs typeface="Verdana"/>
              </a:rPr>
              <a:t>r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204" dirty="0">
                <a:latin typeface="Verdana"/>
                <a:cs typeface="Verdana"/>
              </a:rPr>
              <a:t>r  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140" dirty="0">
                <a:latin typeface="Verdana"/>
                <a:cs typeface="Verdana"/>
              </a:rPr>
              <a:t>l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100" dirty="0">
                <a:latin typeface="Verdana"/>
                <a:cs typeface="Verdana"/>
              </a:rPr>
              <a:t>m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-85" dirty="0">
                <a:latin typeface="Verdana"/>
                <a:cs typeface="Verdana"/>
              </a:rPr>
              <a:t>o</a:t>
            </a:r>
            <a:r>
              <a:rPr sz="1800" spc="-80" dirty="0">
                <a:latin typeface="Verdana"/>
                <a:cs typeface="Verdana"/>
              </a:rPr>
              <a:t>s</a:t>
            </a:r>
            <a:r>
              <a:rPr sz="1800" spc="-160" dirty="0">
                <a:latin typeface="Verdana"/>
                <a:cs typeface="Verdana"/>
              </a:rPr>
              <a:t>.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</a:t>
            </a:r>
            <a:r>
              <a:rPr sz="1800" dirty="0">
                <a:latin typeface="Verdana"/>
                <a:cs typeface="Verdana"/>
              </a:rPr>
              <a:t>2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y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CO2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5423" y="408431"/>
            <a:ext cx="2633980" cy="521334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10"/>
              </a:spcBef>
            </a:pPr>
            <a:r>
              <a:rPr spc="-105" dirty="0"/>
              <a:t>6.-</a:t>
            </a:r>
            <a:r>
              <a:rPr spc="-95" dirty="0"/>
              <a:t> </a:t>
            </a:r>
            <a:r>
              <a:rPr spc="5" dirty="0"/>
              <a:t>ÓRGANOS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8166" y="1238199"/>
            <a:ext cx="1023493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4360" algn="l"/>
                <a:tab pos="2060575" algn="l"/>
                <a:tab pos="3655695" algn="l"/>
                <a:tab pos="4204335" algn="l"/>
                <a:tab pos="5045710" algn="l"/>
                <a:tab pos="6600825" algn="l"/>
                <a:tab pos="8655685" algn="l"/>
                <a:tab pos="9740900" algn="l"/>
              </a:tabLst>
            </a:pPr>
            <a:r>
              <a:rPr sz="2000" spc="-390" dirty="0">
                <a:latin typeface="Verdana"/>
                <a:cs typeface="Verdana"/>
              </a:rPr>
              <a:t>S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90" dirty="0">
                <a:latin typeface="Verdana"/>
                <a:cs typeface="Verdana"/>
              </a:rPr>
              <a:t>es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125" dirty="0">
                <a:latin typeface="Verdana"/>
                <a:cs typeface="Verdana"/>
              </a:rPr>
              <a:t>r</a:t>
            </a:r>
            <a:r>
              <a:rPr sz="2000" spc="-200" dirty="0">
                <a:latin typeface="Verdana"/>
                <a:cs typeface="Verdana"/>
              </a:rPr>
              <a:t>u</a:t>
            </a:r>
            <a:r>
              <a:rPr sz="2000" spc="75" dirty="0">
                <a:latin typeface="Verdana"/>
                <a:cs typeface="Verdana"/>
              </a:rPr>
              <a:t>ct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125" dirty="0">
                <a:latin typeface="Verdana"/>
                <a:cs typeface="Verdana"/>
              </a:rPr>
              <a:t>ras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90" dirty="0">
                <a:latin typeface="Verdana"/>
                <a:cs typeface="Verdana"/>
              </a:rPr>
              <a:t>co</a:t>
            </a:r>
            <a:r>
              <a:rPr sz="2000" spc="120" dirty="0">
                <a:latin typeface="Verdana"/>
                <a:cs typeface="Verdana"/>
              </a:rPr>
              <a:t>n</a:t>
            </a:r>
            <a:r>
              <a:rPr sz="2000" spc="-225" dirty="0">
                <a:latin typeface="Verdana"/>
                <a:cs typeface="Verdana"/>
              </a:rPr>
              <a:t>s</a:t>
            </a:r>
            <a:r>
              <a:rPr sz="2000" spc="-155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135" dirty="0">
                <a:latin typeface="Verdana"/>
                <a:cs typeface="Verdana"/>
              </a:rPr>
              <a:t>d</a:t>
            </a:r>
            <a:r>
              <a:rPr sz="2000" spc="140" dirty="0">
                <a:latin typeface="Verdana"/>
                <a:cs typeface="Verdana"/>
              </a:rPr>
              <a:t>a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54" dirty="0">
                <a:latin typeface="Verdana"/>
                <a:cs typeface="Verdana"/>
              </a:rPr>
              <a:t>r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0" dirty="0">
                <a:latin typeface="Verdana"/>
                <a:cs typeface="Verdana"/>
              </a:rPr>
              <a:t>var</a:t>
            </a:r>
            <a:r>
              <a:rPr sz="2000" spc="-40" dirty="0">
                <a:latin typeface="Verdana"/>
                <a:cs typeface="Verdana"/>
              </a:rPr>
              <a:t>i</a:t>
            </a:r>
            <a:r>
              <a:rPr sz="2000" spc="10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130" dirty="0">
                <a:latin typeface="Verdana"/>
                <a:cs typeface="Verdana"/>
              </a:rPr>
              <a:t>ej</a:t>
            </a:r>
            <a:r>
              <a:rPr sz="2000" spc="-65" dirty="0">
                <a:latin typeface="Verdana"/>
                <a:cs typeface="Verdana"/>
              </a:rPr>
              <a:t>i</a:t>
            </a:r>
            <a:r>
              <a:rPr sz="2000" spc="100" dirty="0">
                <a:latin typeface="Verdana"/>
                <a:cs typeface="Verdana"/>
              </a:rPr>
              <a:t>d</a:t>
            </a:r>
            <a:r>
              <a:rPr sz="2000" spc="9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345" dirty="0">
                <a:latin typeface="Verdana"/>
                <a:cs typeface="Verdana"/>
              </a:rPr>
              <a:t> </a:t>
            </a:r>
            <a:r>
              <a:rPr sz="2000" spc="140" dirty="0">
                <a:latin typeface="Verdana"/>
                <a:cs typeface="Verdana"/>
              </a:rPr>
              <a:t>q</a:t>
            </a:r>
            <a:r>
              <a:rPr sz="2000" spc="-65" dirty="0">
                <a:latin typeface="Verdana"/>
                <a:cs typeface="Verdana"/>
              </a:rPr>
              <a:t>u</a:t>
            </a:r>
            <a:r>
              <a:rPr sz="2000" spc="10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270" dirty="0">
                <a:latin typeface="Verdana"/>
                <a:cs typeface="Verdana"/>
              </a:rPr>
              <a:t>c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125" dirty="0">
                <a:latin typeface="Verdana"/>
                <a:cs typeface="Verdana"/>
              </a:rPr>
              <a:t>j</a:t>
            </a:r>
            <a:r>
              <a:rPr sz="2000" spc="-235" dirty="0">
                <a:latin typeface="Verdana"/>
                <a:cs typeface="Verdana"/>
              </a:rPr>
              <a:t>u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25" dirty="0">
                <a:latin typeface="Verdana"/>
                <a:cs typeface="Verdana"/>
              </a:rPr>
              <a:t>a</a:t>
            </a:r>
            <a:r>
              <a:rPr sz="2000" spc="55" dirty="0">
                <a:latin typeface="Verdana"/>
                <a:cs typeface="Verdana"/>
              </a:rPr>
              <a:t>m</a:t>
            </a:r>
            <a:r>
              <a:rPr sz="2000" spc="25" dirty="0">
                <a:latin typeface="Verdana"/>
                <a:cs typeface="Verdana"/>
              </a:rPr>
              <a:t>e</a:t>
            </a:r>
            <a:r>
              <a:rPr sz="2000" spc="30" dirty="0">
                <a:latin typeface="Verdana"/>
                <a:cs typeface="Verdana"/>
              </a:rPr>
              <a:t>n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10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40" dirty="0">
                <a:latin typeface="Verdana"/>
                <a:cs typeface="Verdana"/>
              </a:rPr>
              <a:t>rea</a:t>
            </a:r>
            <a:r>
              <a:rPr sz="2000" spc="-10" dirty="0">
                <a:latin typeface="Verdana"/>
                <a:cs typeface="Verdana"/>
              </a:rPr>
              <a:t>l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215" dirty="0">
                <a:latin typeface="Verdana"/>
                <a:cs typeface="Verdana"/>
              </a:rPr>
              <a:t>z</a:t>
            </a:r>
            <a:r>
              <a:rPr sz="2000" spc="45" dirty="0">
                <a:latin typeface="Verdana"/>
                <a:cs typeface="Verdana"/>
              </a:rPr>
              <a:t>a</a:t>
            </a:r>
            <a:r>
              <a:rPr sz="2000" spc="55" dirty="0">
                <a:latin typeface="Verdana"/>
                <a:cs typeface="Verdana"/>
              </a:rPr>
              <a:t>n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160" dirty="0"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-50" dirty="0">
                <a:latin typeface="Verdana"/>
                <a:cs typeface="Verdana"/>
              </a:rPr>
              <a:t>f</a:t>
            </a:r>
            <a:r>
              <a:rPr sz="2000" spc="-105" dirty="0">
                <a:latin typeface="Verdana"/>
                <a:cs typeface="Verdana"/>
              </a:rPr>
              <a:t>u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ó</a:t>
            </a:r>
            <a:r>
              <a:rPr sz="2000" spc="-55" dirty="0">
                <a:latin typeface="Verdana"/>
                <a:cs typeface="Verdana"/>
              </a:rPr>
              <a:t>n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20" dirty="0">
                <a:latin typeface="Verdana"/>
                <a:cs typeface="Verdana"/>
              </a:rPr>
              <a:t>m</a:t>
            </a:r>
            <a:r>
              <a:rPr sz="2000" spc="25" dirty="0">
                <a:latin typeface="Verdana"/>
                <a:cs typeface="Verdana"/>
              </a:rPr>
              <a:t>p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195" dirty="0">
                <a:latin typeface="Verdana"/>
                <a:cs typeface="Verdana"/>
              </a:rPr>
              <a:t>r</a:t>
            </a:r>
            <a:r>
              <a:rPr sz="2000" spc="-160" dirty="0">
                <a:latin typeface="Verdana"/>
                <a:cs typeface="Verdana"/>
              </a:rPr>
              <a:t>t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95" dirty="0">
                <a:latin typeface="Verdana"/>
                <a:cs typeface="Verdana"/>
              </a:rPr>
              <a:t>t</a:t>
            </a:r>
            <a:r>
              <a:rPr sz="2000" spc="100" dirty="0">
                <a:latin typeface="Verdana"/>
                <a:cs typeface="Verdana"/>
              </a:rPr>
              <a:t>e</a:t>
            </a:r>
            <a:r>
              <a:rPr sz="2000" spc="-21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de</a:t>
            </a:r>
            <a:r>
              <a:rPr sz="2000" spc="45" dirty="0">
                <a:latin typeface="Verdana"/>
                <a:cs typeface="Verdana"/>
              </a:rPr>
              <a:t>t</a:t>
            </a:r>
            <a:r>
              <a:rPr sz="2000" spc="-114" dirty="0">
                <a:latin typeface="Verdana"/>
                <a:cs typeface="Verdana"/>
              </a:rPr>
              <a:t>erm</a:t>
            </a:r>
            <a:r>
              <a:rPr sz="2000" spc="-40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135" dirty="0">
                <a:latin typeface="Verdana"/>
                <a:cs typeface="Verdana"/>
              </a:rPr>
              <a:t>d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80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7605" y="1917190"/>
            <a:ext cx="5162930" cy="48646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5423" y="332231"/>
            <a:ext cx="2633980" cy="521334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10"/>
              </a:spcBef>
            </a:pPr>
            <a:r>
              <a:rPr spc="-200" dirty="0"/>
              <a:t>7</a:t>
            </a:r>
            <a:r>
              <a:rPr spc="-85" dirty="0"/>
              <a:t>.</a:t>
            </a:r>
            <a:r>
              <a:rPr spc="-30" dirty="0"/>
              <a:t>-</a:t>
            </a:r>
            <a:r>
              <a:rPr spc="-60" dirty="0"/>
              <a:t> </a:t>
            </a:r>
            <a:r>
              <a:rPr spc="-385" dirty="0"/>
              <a:t>SI</a:t>
            </a:r>
            <a:r>
              <a:rPr spc="-430" dirty="0"/>
              <a:t>S</a:t>
            </a:r>
            <a:r>
              <a:rPr spc="-225" dirty="0"/>
              <a:t>TE</a:t>
            </a:r>
            <a:r>
              <a:rPr spc="-335" dirty="0"/>
              <a:t>M</a:t>
            </a:r>
            <a:r>
              <a:rPr spc="165" dirty="0"/>
              <a:t>A</a:t>
            </a:r>
            <a:r>
              <a:rPr spc="-315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5560" y="1061161"/>
            <a:ext cx="1023937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97330" algn="l"/>
                <a:tab pos="2082800" algn="l"/>
                <a:tab pos="3335654" algn="l"/>
                <a:tab pos="4750435" algn="l"/>
                <a:tab pos="5408930" algn="l"/>
                <a:tab pos="6451600" algn="l"/>
                <a:tab pos="7186295" algn="l"/>
                <a:tab pos="8417560" algn="l"/>
                <a:tab pos="9536430" algn="l"/>
              </a:tabLst>
            </a:pPr>
            <a:r>
              <a:rPr sz="2000" spc="204" dirty="0">
                <a:latin typeface="Verdana"/>
                <a:cs typeface="Verdana"/>
              </a:rPr>
              <a:t>C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0" dirty="0">
                <a:latin typeface="Verdana"/>
                <a:cs typeface="Verdana"/>
              </a:rPr>
              <a:t>n</a:t>
            </a:r>
            <a:r>
              <a:rPr sz="2000" spc="-140" dirty="0">
                <a:latin typeface="Verdana"/>
                <a:cs typeface="Verdana"/>
              </a:rPr>
              <a:t>jun</a:t>
            </a:r>
            <a:r>
              <a:rPr sz="2000" spc="-75" dirty="0">
                <a:latin typeface="Verdana"/>
                <a:cs typeface="Verdana"/>
              </a:rPr>
              <a:t>t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10" dirty="0">
                <a:latin typeface="Verdana"/>
                <a:cs typeface="Verdana"/>
              </a:rPr>
              <a:t>de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80" dirty="0">
                <a:latin typeface="Verdana"/>
                <a:cs typeface="Verdana"/>
              </a:rPr>
              <a:t>ó</a:t>
            </a:r>
            <a:r>
              <a:rPr sz="2000" dirty="0">
                <a:latin typeface="Verdana"/>
                <a:cs typeface="Verdana"/>
              </a:rPr>
              <a:t>rg</a:t>
            </a:r>
            <a:r>
              <a:rPr sz="2000" spc="5" dirty="0">
                <a:latin typeface="Verdana"/>
                <a:cs typeface="Verdana"/>
              </a:rPr>
              <a:t>a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10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5" dirty="0">
                <a:latin typeface="Verdana"/>
                <a:cs typeface="Verdana"/>
              </a:rPr>
              <a:t>f</a:t>
            </a:r>
            <a:r>
              <a:rPr sz="2000" spc="-10" dirty="0">
                <a:latin typeface="Verdana"/>
                <a:cs typeface="Verdana"/>
              </a:rPr>
              <a:t>o</a:t>
            </a:r>
            <a:r>
              <a:rPr sz="2000" spc="-60" dirty="0">
                <a:latin typeface="Verdana"/>
                <a:cs typeface="Verdana"/>
              </a:rPr>
              <a:t>rma</a:t>
            </a:r>
            <a:r>
              <a:rPr sz="2000" spc="140" dirty="0">
                <a:latin typeface="Verdana"/>
                <a:cs typeface="Verdana"/>
              </a:rPr>
              <a:t>d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54" dirty="0">
                <a:latin typeface="Verdana"/>
                <a:cs typeface="Verdana"/>
              </a:rPr>
              <a:t>r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130" dirty="0">
                <a:latin typeface="Verdana"/>
                <a:cs typeface="Verdana"/>
              </a:rPr>
              <a:t>ej</a:t>
            </a:r>
            <a:r>
              <a:rPr sz="2000" spc="-65" dirty="0">
                <a:latin typeface="Verdana"/>
                <a:cs typeface="Verdana"/>
              </a:rPr>
              <a:t>i</a:t>
            </a:r>
            <a:r>
              <a:rPr sz="2000" spc="140" dirty="0">
                <a:latin typeface="Verdana"/>
                <a:cs typeface="Verdana"/>
              </a:rPr>
              <a:t>d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14" dirty="0">
                <a:latin typeface="Verdana"/>
                <a:cs typeface="Verdana"/>
              </a:rPr>
              <a:t>q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10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70" dirty="0">
                <a:latin typeface="Verdana"/>
                <a:cs typeface="Verdana"/>
              </a:rPr>
              <a:t>eden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40" dirty="0">
                <a:latin typeface="Verdana"/>
                <a:cs typeface="Verdana"/>
              </a:rPr>
              <a:t>rea</a:t>
            </a:r>
            <a:r>
              <a:rPr sz="2000" spc="-10" dirty="0">
                <a:latin typeface="Verdana"/>
                <a:cs typeface="Verdana"/>
              </a:rPr>
              <a:t>l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215" dirty="0">
                <a:latin typeface="Verdana"/>
                <a:cs typeface="Verdana"/>
              </a:rPr>
              <a:t>z</a:t>
            </a:r>
            <a:r>
              <a:rPr sz="2000" spc="-60" dirty="0">
                <a:latin typeface="Verdana"/>
                <a:cs typeface="Verdana"/>
              </a:rPr>
              <a:t>a</a:t>
            </a:r>
            <a:r>
              <a:rPr sz="2000" spc="-40" dirty="0">
                <a:latin typeface="Verdana"/>
                <a:cs typeface="Verdana"/>
              </a:rPr>
              <a:t>r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210" dirty="0">
                <a:latin typeface="Verdana"/>
                <a:cs typeface="Verdana"/>
              </a:rPr>
              <a:t>a</a:t>
            </a:r>
            <a:r>
              <a:rPr sz="2000" spc="195" dirty="0">
                <a:latin typeface="Verdana"/>
                <a:cs typeface="Verdana"/>
              </a:rPr>
              <a:t>c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Verdana"/>
                <a:cs typeface="Verdana"/>
              </a:rPr>
              <a:t>independientes: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95" y="1737360"/>
            <a:ext cx="11881103" cy="51206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5423" y="332231"/>
            <a:ext cx="2633980" cy="521334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10"/>
              </a:spcBef>
            </a:pPr>
            <a:r>
              <a:rPr spc="-105" dirty="0"/>
              <a:t>8.-</a:t>
            </a:r>
            <a:r>
              <a:rPr spc="-95" dirty="0"/>
              <a:t> </a:t>
            </a:r>
            <a:r>
              <a:rPr spc="-105" dirty="0"/>
              <a:t>APARATOS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5560" y="1061161"/>
            <a:ext cx="1023683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27810" algn="l"/>
                <a:tab pos="2143760" algn="l"/>
                <a:tab pos="3427095" algn="l"/>
                <a:tab pos="4192270" algn="l"/>
                <a:tab pos="5457825" algn="l"/>
                <a:tab pos="6073140" algn="l"/>
                <a:tab pos="6685915" algn="l"/>
                <a:tab pos="7756525" algn="l"/>
                <a:tab pos="9317355" algn="l"/>
              </a:tabLst>
            </a:pPr>
            <a:r>
              <a:rPr sz="2000" spc="-45" dirty="0">
                <a:latin typeface="Verdana"/>
                <a:cs typeface="Verdana"/>
              </a:rPr>
              <a:t>Conjuntos	</a:t>
            </a:r>
            <a:r>
              <a:rPr sz="2000" spc="110" dirty="0">
                <a:latin typeface="Verdana"/>
                <a:cs typeface="Verdana"/>
              </a:rPr>
              <a:t>de	</a:t>
            </a:r>
            <a:r>
              <a:rPr sz="2000" spc="-15" dirty="0">
                <a:latin typeface="Verdana"/>
                <a:cs typeface="Verdana"/>
              </a:rPr>
              <a:t>órganos	</a:t>
            </a:r>
            <a:r>
              <a:rPr sz="2000" spc="50" dirty="0">
                <a:latin typeface="Verdana"/>
                <a:cs typeface="Verdana"/>
              </a:rPr>
              <a:t>que	</a:t>
            </a:r>
            <a:r>
              <a:rPr sz="2000" spc="55" dirty="0">
                <a:latin typeface="Verdana"/>
                <a:cs typeface="Verdana"/>
              </a:rPr>
              <a:t>pueden	</a:t>
            </a:r>
            <a:r>
              <a:rPr sz="2000" spc="-145" dirty="0">
                <a:latin typeface="Verdana"/>
                <a:cs typeface="Verdana"/>
              </a:rPr>
              <a:t>ser	</a:t>
            </a:r>
            <a:r>
              <a:rPr sz="2000" spc="110" dirty="0">
                <a:latin typeface="Verdana"/>
                <a:cs typeface="Verdana"/>
              </a:rPr>
              <a:t>de	</a:t>
            </a:r>
            <a:r>
              <a:rPr sz="2000" spc="-70" dirty="0">
                <a:latin typeface="Verdana"/>
                <a:cs typeface="Verdana"/>
              </a:rPr>
              <a:t>tejidos	</a:t>
            </a:r>
            <a:r>
              <a:rPr sz="2000" spc="-60" dirty="0">
                <a:latin typeface="Verdana"/>
                <a:cs typeface="Verdana"/>
              </a:rPr>
              <a:t>diferentes,	</a:t>
            </a:r>
            <a:r>
              <a:rPr sz="2000" spc="55" dirty="0">
                <a:latin typeface="Verdana"/>
                <a:cs typeface="Verdana"/>
              </a:rPr>
              <a:t>actúan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35" dirty="0">
                <a:latin typeface="Verdana"/>
                <a:cs typeface="Verdana"/>
              </a:rPr>
              <a:t>coordinadamente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en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la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realización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de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una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función.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0176" y="1917192"/>
            <a:ext cx="7062216" cy="4754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52" y="505968"/>
            <a:ext cx="5730240" cy="585470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3200" spc="-75" dirty="0"/>
              <a:t>MORFOLOGIA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7863" y="2316479"/>
            <a:ext cx="5376672" cy="41087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60591" y="527304"/>
            <a:ext cx="5730240" cy="585470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3200" b="1" spc="-85" dirty="0">
                <a:latin typeface="Tahoma"/>
                <a:cs typeface="Tahoma"/>
              </a:rPr>
              <a:t>ANATOMÍA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" y="1244854"/>
            <a:ext cx="11890375" cy="1522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30" dirty="0">
                <a:latin typeface="Verdana"/>
                <a:cs typeface="Verdana"/>
              </a:rPr>
              <a:t>Biología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es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el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estudio</a:t>
            </a:r>
            <a:r>
              <a:rPr sz="2000" spc="185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de</a:t>
            </a:r>
            <a:r>
              <a:rPr sz="2000" spc="18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la</a:t>
            </a:r>
            <a:r>
              <a:rPr sz="2000" spc="18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forma</a:t>
            </a:r>
            <a:r>
              <a:rPr sz="2000" spc="21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y</a:t>
            </a:r>
            <a:r>
              <a:rPr sz="2000" spc="17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estructura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285"/>
              </a:lnSpc>
            </a:pPr>
            <a:r>
              <a:rPr sz="2000" spc="110" dirty="0">
                <a:latin typeface="Verdana"/>
                <a:cs typeface="Verdana"/>
              </a:rPr>
              <a:t>de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55" dirty="0">
                <a:latin typeface="Verdana"/>
                <a:cs typeface="Verdana"/>
              </a:rPr>
              <a:t>n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dirty="0">
                <a:latin typeface="Verdana"/>
                <a:cs typeface="Verdana"/>
              </a:rPr>
              <a:t>rg</a:t>
            </a:r>
            <a:r>
              <a:rPr sz="2000" spc="5" dirty="0">
                <a:latin typeface="Verdana"/>
                <a:cs typeface="Verdana"/>
              </a:rPr>
              <a:t>a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95" dirty="0">
                <a:latin typeface="Verdana"/>
                <a:cs typeface="Verdana"/>
              </a:rPr>
              <a:t>sm</a:t>
            </a:r>
            <a:r>
              <a:rPr sz="2000" spc="-75" dirty="0">
                <a:latin typeface="Verdana"/>
                <a:cs typeface="Verdana"/>
              </a:rPr>
              <a:t>o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o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210" dirty="0">
                <a:latin typeface="Verdana"/>
                <a:cs typeface="Verdana"/>
              </a:rPr>
              <a:t>sis</a:t>
            </a:r>
            <a:r>
              <a:rPr sz="2000" spc="-170" dirty="0">
                <a:latin typeface="Verdana"/>
                <a:cs typeface="Verdana"/>
              </a:rPr>
              <a:t>t</a:t>
            </a:r>
            <a:r>
              <a:rPr sz="2000" spc="60" dirty="0">
                <a:latin typeface="Verdana"/>
                <a:cs typeface="Verdana"/>
              </a:rPr>
              <a:t>ema</a:t>
            </a:r>
            <a:endParaRPr sz="2000">
              <a:latin typeface="Verdana"/>
              <a:cs typeface="Verdana"/>
            </a:endParaRPr>
          </a:p>
          <a:p>
            <a:pPr marL="6440805">
              <a:lnSpc>
                <a:spcPts val="2285"/>
              </a:lnSpc>
              <a:tabLst>
                <a:tab pos="7782559" algn="l"/>
                <a:tab pos="9105265" algn="l"/>
                <a:tab pos="10709275" algn="l"/>
                <a:tab pos="1153541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ἀ</a:t>
            </a:r>
            <a:r>
              <a:rPr sz="2000" spc="10" dirty="0">
                <a:latin typeface="Verdana"/>
                <a:cs typeface="Verdana"/>
              </a:rPr>
              <a:t>ν</a:t>
            </a:r>
            <a:r>
              <a:rPr sz="2000" spc="20" dirty="0">
                <a:latin typeface="Verdana"/>
                <a:cs typeface="Verdana"/>
              </a:rPr>
              <a:t>α</a:t>
            </a:r>
            <a:r>
              <a:rPr sz="2000" spc="-185" dirty="0">
                <a:latin typeface="Verdana"/>
                <a:cs typeface="Verdana"/>
              </a:rPr>
              <a:t>τ</a:t>
            </a:r>
            <a:r>
              <a:rPr sz="2000" spc="80" dirty="0">
                <a:latin typeface="Verdana"/>
                <a:cs typeface="Verdana"/>
              </a:rPr>
              <a:t>ο</a:t>
            </a:r>
            <a:r>
              <a:rPr sz="2000" spc="-60" dirty="0">
                <a:latin typeface="Verdana"/>
                <a:cs typeface="Verdana"/>
              </a:rPr>
              <a:t>μ</a:t>
            </a:r>
            <a:r>
              <a:rPr sz="2000" spc="-145" dirty="0">
                <a:latin typeface="Verdana"/>
                <a:cs typeface="Verdana"/>
              </a:rPr>
              <a:t>ί</a:t>
            </a:r>
            <a:r>
              <a:rPr sz="2000" spc="120" dirty="0">
                <a:latin typeface="Verdana"/>
                <a:cs typeface="Verdana"/>
              </a:rPr>
              <a:t>α</a:t>
            </a:r>
            <a:r>
              <a:rPr sz="2000" spc="-180" dirty="0">
                <a:latin typeface="Verdana"/>
                <a:cs typeface="Verdana"/>
              </a:rPr>
              <a:t>,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10" dirty="0">
                <a:latin typeface="Verdana"/>
                <a:cs typeface="Verdana"/>
              </a:rPr>
              <a:t>mé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85" dirty="0">
                <a:latin typeface="Verdana"/>
                <a:cs typeface="Verdana"/>
              </a:rPr>
              <a:t>“</a:t>
            </a:r>
            <a:r>
              <a:rPr sz="2000" spc="-30" dirty="0">
                <a:latin typeface="Verdana"/>
                <a:cs typeface="Verdana"/>
              </a:rPr>
              <a:t>d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spc="75" dirty="0">
                <a:latin typeface="Verdana"/>
                <a:cs typeface="Verdana"/>
              </a:rPr>
              <a:t>sec</a:t>
            </a:r>
            <a:r>
              <a:rPr sz="2000" spc="80" dirty="0">
                <a:latin typeface="Verdana"/>
                <a:cs typeface="Verdana"/>
              </a:rPr>
              <a:t>c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ó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45" dirty="0">
                <a:latin typeface="Verdana"/>
                <a:cs typeface="Verdana"/>
              </a:rPr>
              <a:t>”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40" dirty="0">
                <a:latin typeface="Verdana"/>
                <a:cs typeface="Verdana"/>
              </a:rPr>
              <a:t>r</a:t>
            </a:r>
            <a:r>
              <a:rPr sz="2000" spc="-55" dirty="0">
                <a:latin typeface="Verdana"/>
                <a:cs typeface="Verdana"/>
              </a:rPr>
              <a:t>a</a:t>
            </a:r>
            <a:r>
              <a:rPr sz="2000" spc="40" dirty="0">
                <a:latin typeface="Verdana"/>
                <a:cs typeface="Verdana"/>
              </a:rPr>
              <a:t>ma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10" dirty="0">
                <a:latin typeface="Verdana"/>
                <a:cs typeface="Verdana"/>
              </a:rPr>
              <a:t>de</a:t>
            </a:r>
            <a:endParaRPr sz="2000">
              <a:latin typeface="Verdana"/>
              <a:cs typeface="Verdana"/>
            </a:endParaRPr>
          </a:p>
          <a:p>
            <a:pPr marL="6440805">
              <a:lnSpc>
                <a:spcPct val="100000"/>
              </a:lnSpc>
              <a:spcBef>
                <a:spcPts val="25"/>
              </a:spcBef>
              <a:tabLst>
                <a:tab pos="7092950" algn="l"/>
                <a:tab pos="8446770" algn="l"/>
                <a:tab pos="9904095" algn="l"/>
                <a:tab pos="11151235" algn="l"/>
                <a:tab pos="11650980" algn="l"/>
              </a:tabLst>
            </a:pP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-65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s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60" dirty="0">
                <a:latin typeface="Verdana"/>
                <a:cs typeface="Verdana"/>
              </a:rPr>
              <a:t>c</a:t>
            </a:r>
            <a:r>
              <a:rPr sz="2000" spc="40" dirty="0">
                <a:latin typeface="Verdana"/>
                <a:cs typeface="Verdana"/>
              </a:rPr>
              <a:t>i</a:t>
            </a:r>
            <a:r>
              <a:rPr sz="2000" spc="25" dirty="0">
                <a:latin typeface="Verdana"/>
                <a:cs typeface="Verdana"/>
              </a:rPr>
              <a:t>e</a:t>
            </a:r>
            <a:r>
              <a:rPr sz="2000" spc="30" dirty="0">
                <a:latin typeface="Verdana"/>
                <a:cs typeface="Verdana"/>
              </a:rPr>
              <a:t>n</a:t>
            </a:r>
            <a:r>
              <a:rPr sz="2000" spc="60" dirty="0">
                <a:latin typeface="Verdana"/>
                <a:cs typeface="Verdana"/>
              </a:rPr>
              <a:t>c</a:t>
            </a:r>
            <a:r>
              <a:rPr sz="2000" spc="40" dirty="0">
                <a:latin typeface="Verdana"/>
                <a:cs typeface="Verdana"/>
              </a:rPr>
              <a:t>i</a:t>
            </a:r>
            <a:r>
              <a:rPr sz="2000" spc="-65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s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140" dirty="0">
                <a:latin typeface="Verdana"/>
                <a:cs typeface="Verdana"/>
              </a:rPr>
              <a:t>a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100" dirty="0">
                <a:latin typeface="Verdana"/>
                <a:cs typeface="Verdana"/>
              </a:rPr>
              <a:t>ra</a:t>
            </a:r>
            <a:r>
              <a:rPr sz="2000" spc="-45" dirty="0">
                <a:latin typeface="Verdana"/>
                <a:cs typeface="Verdana"/>
              </a:rPr>
              <a:t>l</a:t>
            </a:r>
            <a:r>
              <a:rPr sz="2000" spc="75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20" dirty="0">
                <a:latin typeface="Verdana"/>
                <a:cs typeface="Verdana"/>
              </a:rPr>
              <a:t>re</a:t>
            </a:r>
            <a:r>
              <a:rPr sz="2000" spc="-60" dirty="0">
                <a:latin typeface="Verdana"/>
                <a:cs typeface="Verdana"/>
              </a:rPr>
              <a:t>l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14" dirty="0">
                <a:latin typeface="Verdana"/>
                <a:cs typeface="Verdana"/>
              </a:rPr>
              <a:t>tiv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0" dirty="0">
                <a:latin typeface="Verdana"/>
                <a:cs typeface="Verdana"/>
              </a:rPr>
              <a:t>la</a:t>
            </a:r>
            <a:endParaRPr sz="2000">
              <a:latin typeface="Verdana"/>
              <a:cs typeface="Verdana"/>
            </a:endParaRPr>
          </a:p>
          <a:p>
            <a:pPr marL="6440805">
              <a:lnSpc>
                <a:spcPct val="100000"/>
              </a:lnSpc>
            </a:pPr>
            <a:r>
              <a:rPr sz="2000" spc="-5" dirty="0">
                <a:latin typeface="Verdana"/>
                <a:cs typeface="Verdana"/>
              </a:rPr>
              <a:t>organización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estructural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de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los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seres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vivos.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9306" y="3852164"/>
            <a:ext cx="32353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48640" algn="l"/>
                <a:tab pos="2161540" algn="l"/>
              </a:tabLst>
            </a:pPr>
            <a:r>
              <a:rPr sz="2000" spc="5" dirty="0">
                <a:latin typeface="Verdana"/>
                <a:cs typeface="Verdana"/>
              </a:rPr>
              <a:t>la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5" dirty="0">
                <a:latin typeface="Verdana"/>
                <a:cs typeface="Verdana"/>
              </a:rPr>
              <a:t>es</a:t>
            </a:r>
            <a:r>
              <a:rPr sz="2000" spc="-60" dirty="0">
                <a:latin typeface="Verdana"/>
                <a:cs typeface="Verdana"/>
              </a:rPr>
              <a:t>t</a:t>
            </a:r>
            <a:r>
              <a:rPr sz="2000" spc="-125" dirty="0">
                <a:latin typeface="Verdana"/>
                <a:cs typeface="Verdana"/>
              </a:rPr>
              <a:t>r</a:t>
            </a:r>
            <a:r>
              <a:rPr sz="2000" spc="-195" dirty="0">
                <a:latin typeface="Verdana"/>
                <a:cs typeface="Verdana"/>
              </a:rPr>
              <a:t>u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40" dirty="0">
                <a:latin typeface="Verdana"/>
                <a:cs typeface="Verdana"/>
              </a:rPr>
              <a:t>r</a:t>
            </a:r>
            <a:r>
              <a:rPr sz="2000" spc="-55" dirty="0">
                <a:latin typeface="Verdana"/>
                <a:cs typeface="Verdana"/>
              </a:rPr>
              <a:t>a</a:t>
            </a:r>
            <a:r>
              <a:rPr sz="2000" spc="-180" dirty="0">
                <a:latin typeface="Verdana"/>
                <a:cs typeface="Verdana"/>
              </a:rPr>
              <a:t>,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25" dirty="0">
                <a:latin typeface="Verdana"/>
                <a:cs typeface="Verdana"/>
              </a:rPr>
              <a:t>esp</a:t>
            </a:r>
            <a:r>
              <a:rPr sz="2000" spc="35" dirty="0">
                <a:latin typeface="Verdana"/>
                <a:cs typeface="Verdana"/>
              </a:rPr>
              <a:t>a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180" dirty="0">
                <a:latin typeface="Verdana"/>
                <a:cs typeface="Verdana"/>
              </a:rPr>
              <a:t>,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2919" y="3852164"/>
            <a:ext cx="167005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1189355" algn="l"/>
                <a:tab pos="1521460" algn="l"/>
              </a:tabLst>
            </a:pPr>
            <a:r>
              <a:rPr sz="2000" spc="-85" dirty="0">
                <a:latin typeface="Verdana"/>
                <a:cs typeface="Verdana"/>
              </a:rPr>
              <a:t>Estudio	</a:t>
            </a:r>
            <a:r>
              <a:rPr sz="2000" spc="110" dirty="0">
                <a:latin typeface="Verdana"/>
                <a:cs typeface="Verdana"/>
              </a:rPr>
              <a:t>de </a:t>
            </a:r>
            <a:r>
              <a:rPr sz="2000" spc="114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114" dirty="0">
                <a:latin typeface="Verdana"/>
                <a:cs typeface="Verdana"/>
              </a:rPr>
              <a:t>b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ó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80" dirty="0">
                <a:latin typeface="Verdana"/>
                <a:cs typeface="Verdana"/>
              </a:rPr>
              <a:t>,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20" dirty="0">
                <a:latin typeface="Verdana"/>
                <a:cs typeface="Verdana"/>
              </a:rPr>
              <a:t>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2355" y="4157217"/>
            <a:ext cx="32340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743710" algn="l"/>
                <a:tab pos="2319655" algn="l"/>
              </a:tabLst>
            </a:pPr>
            <a:r>
              <a:rPr sz="2000" spc="10" dirty="0">
                <a:latin typeface="Verdana"/>
                <a:cs typeface="Verdana"/>
              </a:rPr>
              <a:t>clasificación	</a:t>
            </a:r>
            <a:r>
              <a:rPr sz="2000" spc="20" dirty="0">
                <a:latin typeface="Verdana"/>
                <a:cs typeface="Verdana"/>
              </a:rPr>
              <a:t>del	</a:t>
            </a:r>
            <a:r>
              <a:rPr sz="2000" spc="40" dirty="0">
                <a:latin typeface="Verdana"/>
                <a:cs typeface="Verdana"/>
              </a:rPr>
              <a:t>cuerpo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2919" y="4462017"/>
            <a:ext cx="506158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Verdana"/>
                <a:cs typeface="Verdana"/>
              </a:rPr>
              <a:t>humano,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partes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del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cuerpo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de</a:t>
            </a:r>
            <a:r>
              <a:rPr sz="2000" spc="-35" dirty="0">
                <a:latin typeface="Verdana"/>
                <a:cs typeface="Verdana"/>
              </a:rPr>
              <a:t> animales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90" dirty="0">
                <a:latin typeface="Verdana"/>
                <a:cs typeface="Verdana"/>
              </a:rPr>
              <a:t>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plantas.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92183" y="2814827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750" y="609219"/>
                </a:moveTo>
                <a:lnTo>
                  <a:pt x="0" y="609219"/>
                </a:lnTo>
                <a:lnTo>
                  <a:pt x="38100" y="685419"/>
                </a:lnTo>
                <a:lnTo>
                  <a:pt x="69850" y="621919"/>
                </a:lnTo>
                <a:lnTo>
                  <a:pt x="31750" y="621919"/>
                </a:lnTo>
                <a:lnTo>
                  <a:pt x="31750" y="609219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750" y="621919"/>
                </a:lnTo>
                <a:lnTo>
                  <a:pt x="44450" y="621919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219"/>
                </a:moveTo>
                <a:lnTo>
                  <a:pt x="44450" y="609219"/>
                </a:lnTo>
                <a:lnTo>
                  <a:pt x="44450" y="621919"/>
                </a:lnTo>
                <a:lnTo>
                  <a:pt x="69850" y="621919"/>
                </a:lnTo>
                <a:lnTo>
                  <a:pt x="76200" y="609219"/>
                </a:lnTo>
                <a:close/>
              </a:path>
            </a:pathLst>
          </a:custGeom>
          <a:solidFill>
            <a:srgbClr val="E421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1711" y="493776"/>
            <a:ext cx="4907280" cy="585470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310"/>
              </a:spcBef>
            </a:pPr>
            <a:r>
              <a:rPr sz="3200" spc="-75" dirty="0"/>
              <a:t>MORFOLOGIA</a:t>
            </a:r>
            <a:r>
              <a:rPr sz="3200" spc="-60" dirty="0"/>
              <a:t> </a:t>
            </a:r>
            <a:r>
              <a:rPr sz="3200" spc="-65" dirty="0"/>
              <a:t>HUMANA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20061" y="1378076"/>
            <a:ext cx="830072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70355" marR="5080" indent="-155829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Verdana"/>
                <a:cs typeface="Verdana"/>
              </a:rPr>
              <a:t>Desde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el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punto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de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vista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del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hombre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es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rama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de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la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lang="es-MX" sz="2000" spc="-170" dirty="0">
                <a:latin typeface="Verdana"/>
                <a:cs typeface="Verdana"/>
              </a:rPr>
              <a:t>ciencias </a:t>
            </a:r>
            <a:r>
              <a:rPr sz="2000" spc="50" dirty="0">
                <a:latin typeface="Verdana"/>
                <a:cs typeface="Verdana"/>
              </a:rPr>
              <a:t>que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es</a:t>
            </a:r>
            <a:r>
              <a:rPr sz="2000" spc="-60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30" dirty="0">
                <a:latin typeface="Verdana"/>
                <a:cs typeface="Verdana"/>
              </a:rPr>
              <a:t>d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es</a:t>
            </a:r>
            <a:r>
              <a:rPr sz="2000" spc="-60" dirty="0">
                <a:latin typeface="Verdana"/>
                <a:cs typeface="Verdana"/>
              </a:rPr>
              <a:t>t</a:t>
            </a:r>
            <a:r>
              <a:rPr sz="2000" spc="-125" dirty="0">
                <a:latin typeface="Verdana"/>
                <a:cs typeface="Verdana"/>
              </a:rPr>
              <a:t>r</a:t>
            </a:r>
            <a:r>
              <a:rPr sz="2000" spc="-195" dirty="0">
                <a:latin typeface="Verdana"/>
                <a:cs typeface="Verdana"/>
              </a:rPr>
              <a:t>u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50" dirty="0">
                <a:latin typeface="Verdana"/>
                <a:cs typeface="Verdana"/>
              </a:rPr>
              <a:t>ra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de</a:t>
            </a:r>
            <a:r>
              <a:rPr sz="2000" spc="10" dirty="0">
                <a:latin typeface="Verdana"/>
                <a:cs typeface="Verdana"/>
              </a:rPr>
              <a:t>l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210" dirty="0">
                <a:latin typeface="Verdana"/>
                <a:cs typeface="Verdana"/>
              </a:rPr>
              <a:t>C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15" dirty="0">
                <a:latin typeface="Verdana"/>
                <a:cs typeface="Verdana"/>
              </a:rPr>
              <a:t>er</a:t>
            </a:r>
            <a:r>
              <a:rPr sz="2000" spc="-5" dirty="0">
                <a:latin typeface="Verdana"/>
                <a:cs typeface="Verdana"/>
              </a:rPr>
              <a:t>p</a:t>
            </a:r>
            <a:r>
              <a:rPr sz="2000" spc="90" dirty="0">
                <a:latin typeface="Verdana"/>
                <a:cs typeface="Verdana"/>
              </a:rPr>
              <a:t>o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H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50" dirty="0">
                <a:latin typeface="Verdana"/>
                <a:cs typeface="Verdana"/>
              </a:rPr>
              <a:t>m</a:t>
            </a:r>
            <a:r>
              <a:rPr sz="2000" spc="40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180" dirty="0"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4014" y="5462727"/>
            <a:ext cx="38792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4" dirty="0">
                <a:latin typeface="Verdana"/>
                <a:cs typeface="Verdana"/>
              </a:rPr>
              <a:t>M</a:t>
            </a:r>
            <a:r>
              <a:rPr sz="2400" spc="100" dirty="0">
                <a:latin typeface="Verdana"/>
                <a:cs typeface="Verdana"/>
              </a:rPr>
              <a:t>o</a:t>
            </a:r>
            <a:r>
              <a:rPr sz="2400" spc="-215" dirty="0">
                <a:latin typeface="Verdana"/>
                <a:cs typeface="Verdana"/>
              </a:rPr>
              <a:t>r</a:t>
            </a:r>
            <a:r>
              <a:rPr sz="2400" spc="-195" dirty="0">
                <a:latin typeface="Verdana"/>
                <a:cs typeface="Verdana"/>
              </a:rPr>
              <a:t>f</a:t>
            </a:r>
            <a:r>
              <a:rPr sz="2400" spc="100" dirty="0">
                <a:latin typeface="Verdana"/>
                <a:cs typeface="Verdana"/>
              </a:rPr>
              <a:t>o</a:t>
            </a:r>
            <a:r>
              <a:rPr sz="2400" spc="-135" dirty="0">
                <a:latin typeface="Verdana"/>
                <a:cs typeface="Verdana"/>
              </a:rPr>
              <a:t>l</a:t>
            </a:r>
            <a:r>
              <a:rPr sz="2400" spc="100" dirty="0">
                <a:latin typeface="Verdana"/>
                <a:cs typeface="Verdana"/>
              </a:rPr>
              <a:t>o</a:t>
            </a:r>
            <a:r>
              <a:rPr sz="2400" spc="110" dirty="0">
                <a:latin typeface="Verdana"/>
                <a:cs typeface="Verdana"/>
              </a:rPr>
              <a:t>g</a:t>
            </a:r>
            <a:r>
              <a:rPr sz="2400" spc="-135" dirty="0">
                <a:latin typeface="Verdana"/>
                <a:cs typeface="Verdana"/>
              </a:rPr>
              <a:t>í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spc="204" dirty="0">
                <a:latin typeface="Verdana"/>
                <a:cs typeface="Verdana"/>
              </a:rPr>
              <a:t>M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35" dirty="0">
                <a:latin typeface="Verdana"/>
                <a:cs typeface="Verdana"/>
              </a:rPr>
              <a:t>cr</a:t>
            </a:r>
            <a:r>
              <a:rPr sz="2400" spc="3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spc="100" dirty="0">
                <a:latin typeface="Verdana"/>
                <a:cs typeface="Verdana"/>
              </a:rPr>
              <a:t>ó</a:t>
            </a:r>
            <a:r>
              <a:rPr sz="2400" spc="110" dirty="0">
                <a:latin typeface="Verdana"/>
                <a:cs typeface="Verdana"/>
              </a:rPr>
              <a:t>pica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3626" y="5462727"/>
            <a:ext cx="1677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Verdana"/>
                <a:cs typeface="Verdana"/>
              </a:rPr>
              <a:t>ANATOMIA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4014" y="6194552"/>
            <a:ext cx="37325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Verdana"/>
                <a:cs typeface="Verdana"/>
              </a:rPr>
              <a:t>Morfología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Microscópica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04961" y="6194552"/>
            <a:ext cx="1823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latin typeface="Verdana"/>
                <a:cs typeface="Verdana"/>
              </a:rPr>
              <a:t>HISTOLOGIA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91711" y="2215895"/>
            <a:ext cx="5264150" cy="3039110"/>
            <a:chOff x="3791711" y="2215895"/>
            <a:chExt cx="5264150" cy="3039110"/>
          </a:xfrm>
        </p:grpSpPr>
        <p:sp>
          <p:nvSpPr>
            <p:cNvPr id="9" name="object 9"/>
            <p:cNvSpPr/>
            <p:nvPr/>
          </p:nvSpPr>
          <p:spPr>
            <a:xfrm>
              <a:off x="5131180" y="4649342"/>
              <a:ext cx="1416685" cy="76200"/>
            </a:xfrm>
            <a:custGeom>
              <a:avLst/>
              <a:gdLst/>
              <a:ahLst/>
              <a:cxnLst/>
              <a:rect l="l" t="t" r="r" b="b"/>
              <a:pathLst>
                <a:path w="1416684" h="76200">
                  <a:moveTo>
                    <a:pt x="1405232" y="31622"/>
                  </a:moveTo>
                  <a:lnTo>
                    <a:pt x="1352804" y="31622"/>
                  </a:lnTo>
                  <a:lnTo>
                    <a:pt x="1352931" y="44322"/>
                  </a:lnTo>
                  <a:lnTo>
                    <a:pt x="1340263" y="44522"/>
                  </a:lnTo>
                  <a:lnTo>
                    <a:pt x="1340739" y="76199"/>
                  </a:lnTo>
                  <a:lnTo>
                    <a:pt x="1416303" y="36956"/>
                  </a:lnTo>
                  <a:lnTo>
                    <a:pt x="1405232" y="31622"/>
                  </a:lnTo>
                  <a:close/>
                </a:path>
                <a:path w="1416684" h="76200">
                  <a:moveTo>
                    <a:pt x="1340073" y="31823"/>
                  </a:moveTo>
                  <a:lnTo>
                    <a:pt x="0" y="52958"/>
                  </a:lnTo>
                  <a:lnTo>
                    <a:pt x="254" y="65658"/>
                  </a:lnTo>
                  <a:lnTo>
                    <a:pt x="1340263" y="44522"/>
                  </a:lnTo>
                  <a:lnTo>
                    <a:pt x="1340073" y="31823"/>
                  </a:lnTo>
                  <a:close/>
                </a:path>
                <a:path w="1416684" h="76200">
                  <a:moveTo>
                    <a:pt x="1352804" y="31622"/>
                  </a:moveTo>
                  <a:lnTo>
                    <a:pt x="1340073" y="31823"/>
                  </a:lnTo>
                  <a:lnTo>
                    <a:pt x="1340263" y="44522"/>
                  </a:lnTo>
                  <a:lnTo>
                    <a:pt x="1352931" y="44322"/>
                  </a:lnTo>
                  <a:lnTo>
                    <a:pt x="1352804" y="31622"/>
                  </a:lnTo>
                  <a:close/>
                </a:path>
                <a:path w="1416684" h="76200">
                  <a:moveTo>
                    <a:pt x="1339596" y="0"/>
                  </a:moveTo>
                  <a:lnTo>
                    <a:pt x="1340073" y="31823"/>
                  </a:lnTo>
                  <a:lnTo>
                    <a:pt x="1352804" y="31622"/>
                  </a:lnTo>
                  <a:lnTo>
                    <a:pt x="1405232" y="31622"/>
                  </a:lnTo>
                  <a:lnTo>
                    <a:pt x="1339596" y="0"/>
                  </a:lnTo>
                  <a:close/>
                </a:path>
              </a:pathLst>
            </a:custGeom>
            <a:solidFill>
              <a:srgbClr val="E42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1711" y="2215895"/>
              <a:ext cx="5263895" cy="3038855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6246748" y="5594286"/>
            <a:ext cx="1416685" cy="76200"/>
          </a:xfrm>
          <a:custGeom>
            <a:avLst/>
            <a:gdLst/>
            <a:ahLst/>
            <a:cxnLst/>
            <a:rect l="l" t="t" r="r" b="b"/>
            <a:pathLst>
              <a:path w="1416684" h="76200">
                <a:moveTo>
                  <a:pt x="1405187" y="31546"/>
                </a:moveTo>
                <a:lnTo>
                  <a:pt x="1352677" y="31546"/>
                </a:lnTo>
                <a:lnTo>
                  <a:pt x="1352930" y="44246"/>
                </a:lnTo>
                <a:lnTo>
                  <a:pt x="1340262" y="44446"/>
                </a:lnTo>
                <a:lnTo>
                  <a:pt x="1340739" y="76187"/>
                </a:lnTo>
                <a:lnTo>
                  <a:pt x="1416303" y="36893"/>
                </a:lnTo>
                <a:lnTo>
                  <a:pt x="1405187" y="31546"/>
                </a:lnTo>
                <a:close/>
              </a:path>
              <a:path w="1416684" h="76200">
                <a:moveTo>
                  <a:pt x="1340072" y="31745"/>
                </a:moveTo>
                <a:lnTo>
                  <a:pt x="0" y="52844"/>
                </a:lnTo>
                <a:lnTo>
                  <a:pt x="253" y="65544"/>
                </a:lnTo>
                <a:lnTo>
                  <a:pt x="1340262" y="44446"/>
                </a:lnTo>
                <a:lnTo>
                  <a:pt x="1340072" y="31745"/>
                </a:lnTo>
                <a:close/>
              </a:path>
              <a:path w="1416684" h="76200">
                <a:moveTo>
                  <a:pt x="1352677" y="31546"/>
                </a:moveTo>
                <a:lnTo>
                  <a:pt x="1340072" y="31745"/>
                </a:lnTo>
                <a:lnTo>
                  <a:pt x="1340262" y="44446"/>
                </a:lnTo>
                <a:lnTo>
                  <a:pt x="1352930" y="44246"/>
                </a:lnTo>
                <a:lnTo>
                  <a:pt x="1352677" y="31546"/>
                </a:lnTo>
                <a:close/>
              </a:path>
              <a:path w="1416684" h="76200">
                <a:moveTo>
                  <a:pt x="1339596" y="0"/>
                </a:moveTo>
                <a:lnTo>
                  <a:pt x="1340072" y="31745"/>
                </a:lnTo>
                <a:lnTo>
                  <a:pt x="1352677" y="31546"/>
                </a:lnTo>
                <a:lnTo>
                  <a:pt x="1405187" y="31546"/>
                </a:lnTo>
                <a:lnTo>
                  <a:pt x="1339596" y="0"/>
                </a:lnTo>
                <a:close/>
              </a:path>
            </a:pathLst>
          </a:custGeom>
          <a:solidFill>
            <a:srgbClr val="E42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23533" y="6322758"/>
            <a:ext cx="1416685" cy="76200"/>
          </a:xfrm>
          <a:custGeom>
            <a:avLst/>
            <a:gdLst/>
            <a:ahLst/>
            <a:cxnLst/>
            <a:rect l="l" t="t" r="r" b="b"/>
            <a:pathLst>
              <a:path w="1416684" h="76200">
                <a:moveTo>
                  <a:pt x="1405187" y="31546"/>
                </a:moveTo>
                <a:lnTo>
                  <a:pt x="1352676" y="31546"/>
                </a:lnTo>
                <a:lnTo>
                  <a:pt x="1352931" y="44246"/>
                </a:lnTo>
                <a:lnTo>
                  <a:pt x="1340262" y="44446"/>
                </a:lnTo>
                <a:lnTo>
                  <a:pt x="1340739" y="76187"/>
                </a:lnTo>
                <a:lnTo>
                  <a:pt x="1416303" y="36893"/>
                </a:lnTo>
                <a:lnTo>
                  <a:pt x="1405187" y="31546"/>
                </a:lnTo>
                <a:close/>
              </a:path>
              <a:path w="1416684" h="76200">
                <a:moveTo>
                  <a:pt x="1340072" y="31745"/>
                </a:moveTo>
                <a:lnTo>
                  <a:pt x="0" y="52844"/>
                </a:lnTo>
                <a:lnTo>
                  <a:pt x="253" y="65544"/>
                </a:lnTo>
                <a:lnTo>
                  <a:pt x="1340262" y="44446"/>
                </a:lnTo>
                <a:lnTo>
                  <a:pt x="1340072" y="31745"/>
                </a:lnTo>
                <a:close/>
              </a:path>
              <a:path w="1416684" h="76200">
                <a:moveTo>
                  <a:pt x="1352676" y="31546"/>
                </a:moveTo>
                <a:lnTo>
                  <a:pt x="1340072" y="31745"/>
                </a:lnTo>
                <a:lnTo>
                  <a:pt x="1340262" y="44446"/>
                </a:lnTo>
                <a:lnTo>
                  <a:pt x="1352931" y="44246"/>
                </a:lnTo>
                <a:lnTo>
                  <a:pt x="1352676" y="31546"/>
                </a:lnTo>
                <a:close/>
              </a:path>
              <a:path w="1416684" h="76200">
                <a:moveTo>
                  <a:pt x="1339595" y="0"/>
                </a:moveTo>
                <a:lnTo>
                  <a:pt x="1340072" y="31745"/>
                </a:lnTo>
                <a:lnTo>
                  <a:pt x="1352676" y="31546"/>
                </a:lnTo>
                <a:lnTo>
                  <a:pt x="1405187" y="31546"/>
                </a:lnTo>
                <a:lnTo>
                  <a:pt x="1339595" y="0"/>
                </a:lnTo>
                <a:close/>
              </a:path>
            </a:pathLst>
          </a:custGeom>
          <a:solidFill>
            <a:srgbClr val="E421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2383" y="530351"/>
            <a:ext cx="4907280" cy="585470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15"/>
              </a:spcBef>
            </a:pPr>
            <a:r>
              <a:rPr sz="3200" spc="-220" dirty="0"/>
              <a:t>FISIOLOGIA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1904" y="2690241"/>
            <a:ext cx="2748915" cy="1854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0"/>
              </a:spcBef>
            </a:pPr>
            <a:r>
              <a:rPr sz="2000" spc="10" dirty="0">
                <a:latin typeface="Verdana"/>
                <a:cs typeface="Verdana"/>
              </a:rPr>
              <a:t>Griego </a:t>
            </a:r>
            <a:r>
              <a:rPr sz="2000" spc="-135" dirty="0">
                <a:latin typeface="Verdana"/>
                <a:cs typeface="Verdana"/>
              </a:rPr>
              <a:t>physis, 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20" dirty="0">
                <a:latin typeface="Verdana"/>
                <a:cs typeface="Verdana"/>
              </a:rPr>
              <a:t>a</a:t>
            </a:r>
            <a:r>
              <a:rPr sz="2000" spc="35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100" dirty="0">
                <a:latin typeface="Verdana"/>
                <a:cs typeface="Verdana"/>
              </a:rPr>
              <a:t>ra</a:t>
            </a:r>
            <a:r>
              <a:rPr sz="2000" spc="-45" dirty="0">
                <a:latin typeface="Verdana"/>
                <a:cs typeface="Verdana"/>
              </a:rPr>
              <a:t>l</a:t>
            </a:r>
            <a:r>
              <a:rPr sz="2000" spc="-55" dirty="0">
                <a:latin typeface="Verdana"/>
                <a:cs typeface="Verdana"/>
              </a:rPr>
              <a:t>e</a:t>
            </a:r>
            <a:r>
              <a:rPr sz="2000" spc="-60" dirty="0">
                <a:latin typeface="Verdana"/>
                <a:cs typeface="Verdana"/>
              </a:rPr>
              <a:t>z</a:t>
            </a:r>
            <a:r>
              <a:rPr sz="2000" spc="-15" dirty="0">
                <a:latin typeface="Verdana"/>
                <a:cs typeface="Verdana"/>
              </a:rPr>
              <a:t>a</a:t>
            </a:r>
            <a:r>
              <a:rPr sz="2000" spc="-10" dirty="0">
                <a:latin typeface="Verdana"/>
                <a:cs typeface="Verdana"/>
              </a:rPr>
              <a:t>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y</a:t>
            </a:r>
            <a:r>
              <a:rPr sz="2000" spc="-145" dirty="0">
                <a:latin typeface="Verdana"/>
                <a:cs typeface="Verdana"/>
              </a:rPr>
              <a:t> l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95" dirty="0">
                <a:latin typeface="Verdana"/>
                <a:cs typeface="Verdana"/>
              </a:rPr>
              <a:t>g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04" dirty="0">
                <a:latin typeface="Verdana"/>
                <a:cs typeface="Verdana"/>
              </a:rPr>
              <a:t>s,  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180" dirty="0">
                <a:latin typeface="Verdana"/>
                <a:cs typeface="Verdana"/>
              </a:rPr>
              <a:t>m</a:t>
            </a:r>
            <a:r>
              <a:rPr sz="2000" spc="-40" dirty="0">
                <a:latin typeface="Verdana"/>
                <a:cs typeface="Verdana"/>
              </a:rPr>
              <a:t>i</a:t>
            </a:r>
            <a:r>
              <a:rPr sz="2000" spc="25" dirty="0">
                <a:latin typeface="Verdana"/>
                <a:cs typeface="Verdana"/>
              </a:rPr>
              <a:t>e</a:t>
            </a:r>
            <a:r>
              <a:rPr sz="2000" spc="30" dirty="0">
                <a:latin typeface="Verdana"/>
                <a:cs typeface="Verdana"/>
              </a:rPr>
              <a:t>n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180" dirty="0">
                <a:latin typeface="Verdana"/>
                <a:cs typeface="Verdana"/>
              </a:rPr>
              <a:t>,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es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l</a:t>
            </a:r>
            <a:r>
              <a:rPr sz="2000" spc="114" dirty="0">
                <a:latin typeface="Verdana"/>
                <a:cs typeface="Verdana"/>
              </a:rPr>
              <a:t>a  </a:t>
            </a:r>
            <a:r>
              <a:rPr sz="2000" spc="60" dirty="0">
                <a:latin typeface="Verdana"/>
                <a:cs typeface="Verdana"/>
              </a:rPr>
              <a:t>c</a:t>
            </a:r>
            <a:r>
              <a:rPr sz="2000" spc="40" dirty="0">
                <a:latin typeface="Verdana"/>
                <a:cs typeface="Verdana"/>
              </a:rPr>
              <a:t>i</a:t>
            </a:r>
            <a:r>
              <a:rPr sz="2000" spc="25" dirty="0">
                <a:latin typeface="Verdana"/>
                <a:cs typeface="Verdana"/>
              </a:rPr>
              <a:t>e</a:t>
            </a:r>
            <a:r>
              <a:rPr sz="2000" spc="30" dirty="0">
                <a:latin typeface="Verdana"/>
                <a:cs typeface="Verdana"/>
              </a:rPr>
              <a:t>n</a:t>
            </a:r>
            <a:r>
              <a:rPr sz="2000" spc="60" dirty="0">
                <a:latin typeface="Verdana"/>
                <a:cs typeface="Verdana"/>
              </a:rPr>
              <a:t>c</a:t>
            </a:r>
            <a:r>
              <a:rPr sz="2000" spc="40" dirty="0">
                <a:latin typeface="Verdana"/>
                <a:cs typeface="Verdana"/>
              </a:rPr>
              <a:t>i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b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80" dirty="0">
                <a:latin typeface="Verdana"/>
                <a:cs typeface="Verdana"/>
              </a:rPr>
              <a:t>ó</a:t>
            </a:r>
            <a:r>
              <a:rPr sz="2000" spc="-40" dirty="0">
                <a:latin typeface="Verdana"/>
                <a:cs typeface="Verdana"/>
              </a:rPr>
              <a:t>g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spc="200" dirty="0">
                <a:latin typeface="Verdana"/>
                <a:cs typeface="Verdana"/>
              </a:rPr>
              <a:t>ca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q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75" dirty="0">
                <a:latin typeface="Verdana"/>
                <a:cs typeface="Verdana"/>
              </a:rPr>
              <a:t>e  </a:t>
            </a:r>
            <a:r>
              <a:rPr sz="2000" spc="-105" dirty="0">
                <a:latin typeface="Verdana"/>
                <a:cs typeface="Verdana"/>
              </a:rPr>
              <a:t>es</a:t>
            </a:r>
            <a:r>
              <a:rPr sz="2000" spc="-60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30" dirty="0">
                <a:latin typeface="Verdana"/>
                <a:cs typeface="Verdana"/>
              </a:rPr>
              <a:t>d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f</a:t>
            </a:r>
            <a:r>
              <a:rPr sz="2000" spc="-105" dirty="0">
                <a:latin typeface="Verdana"/>
                <a:cs typeface="Verdana"/>
              </a:rPr>
              <a:t>u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70" dirty="0">
                <a:latin typeface="Verdana"/>
                <a:cs typeface="Verdana"/>
              </a:rPr>
              <a:t>es  </a:t>
            </a:r>
            <a:r>
              <a:rPr sz="2000" spc="110" dirty="0">
                <a:latin typeface="Verdana"/>
                <a:cs typeface="Verdana"/>
              </a:rPr>
              <a:t>de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s</a:t>
            </a:r>
            <a:r>
              <a:rPr sz="2000" spc="-100" dirty="0">
                <a:latin typeface="Verdana"/>
                <a:cs typeface="Verdana"/>
              </a:rPr>
              <a:t>e</a:t>
            </a:r>
            <a:r>
              <a:rPr sz="2000" spc="-140" dirty="0">
                <a:latin typeface="Verdana"/>
                <a:cs typeface="Verdana"/>
              </a:rPr>
              <a:t>res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dirty="0">
                <a:latin typeface="Verdana"/>
                <a:cs typeface="Verdana"/>
              </a:rPr>
              <a:t>rg</a:t>
            </a:r>
            <a:r>
              <a:rPr sz="2000" spc="5" dirty="0">
                <a:latin typeface="Verdana"/>
                <a:cs typeface="Verdana"/>
              </a:rPr>
              <a:t>á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20" dirty="0">
                <a:latin typeface="Verdana"/>
                <a:cs typeface="Verdana"/>
              </a:rPr>
              <a:t>cos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1043" y="1513458"/>
            <a:ext cx="364807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0"/>
              </a:spcBef>
            </a:pPr>
            <a:r>
              <a:rPr sz="2000" spc="-195" dirty="0">
                <a:latin typeface="Verdana"/>
                <a:cs typeface="Verdana"/>
              </a:rPr>
              <a:t>E</a:t>
            </a:r>
            <a:r>
              <a:rPr sz="2000" spc="-55" dirty="0">
                <a:latin typeface="Verdana"/>
                <a:cs typeface="Verdana"/>
              </a:rPr>
              <a:t>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f</a:t>
            </a:r>
            <a:r>
              <a:rPr sz="2000" spc="-105" dirty="0">
                <a:latin typeface="Verdana"/>
                <a:cs typeface="Verdana"/>
              </a:rPr>
              <a:t>u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ó</a:t>
            </a:r>
            <a:r>
              <a:rPr sz="2000" spc="-55" dirty="0">
                <a:latin typeface="Verdana"/>
                <a:cs typeface="Verdana"/>
              </a:rPr>
              <a:t>n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de</a:t>
            </a:r>
            <a:r>
              <a:rPr sz="2000" spc="10" dirty="0">
                <a:latin typeface="Verdana"/>
                <a:cs typeface="Verdana"/>
              </a:rPr>
              <a:t>l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90" dirty="0">
                <a:latin typeface="Verdana"/>
                <a:cs typeface="Verdana"/>
              </a:rPr>
              <a:t>o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de  o</a:t>
            </a:r>
            <a:r>
              <a:rPr sz="2000" spc="-5" dirty="0">
                <a:latin typeface="Verdana"/>
                <a:cs typeface="Verdana"/>
              </a:rPr>
              <a:t>rg</a:t>
            </a:r>
            <a:r>
              <a:rPr sz="2000" spc="5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100" dirty="0">
                <a:latin typeface="Verdana"/>
                <a:cs typeface="Verdana"/>
              </a:rPr>
              <a:t>sm</a:t>
            </a:r>
            <a:r>
              <a:rPr sz="2000" spc="-75" dirty="0">
                <a:latin typeface="Verdana"/>
                <a:cs typeface="Verdana"/>
              </a:rPr>
              <a:t>o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65" dirty="0">
                <a:latin typeface="Verdana"/>
                <a:cs typeface="Verdana"/>
              </a:rPr>
              <a:t>v</a:t>
            </a:r>
            <a:r>
              <a:rPr sz="2000" spc="-70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v</a:t>
            </a:r>
            <a:r>
              <a:rPr sz="2000" spc="-5" dirty="0">
                <a:latin typeface="Verdana"/>
                <a:cs typeface="Verdana"/>
              </a:rPr>
              <a:t>o</a:t>
            </a:r>
            <a:r>
              <a:rPr sz="2000" spc="-180" dirty="0">
                <a:latin typeface="Verdana"/>
                <a:cs typeface="Verdana"/>
              </a:rPr>
              <a:t>,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35" dirty="0">
                <a:latin typeface="Verdana"/>
                <a:cs typeface="Verdana"/>
              </a:rPr>
              <a:t>de</a:t>
            </a:r>
            <a:r>
              <a:rPr sz="2000" spc="65" dirty="0">
                <a:latin typeface="Verdana"/>
                <a:cs typeface="Verdana"/>
              </a:rPr>
              <a:t>m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15" dirty="0">
                <a:latin typeface="Verdana"/>
                <a:cs typeface="Verdana"/>
              </a:rPr>
              <a:t>s  </a:t>
            </a:r>
            <a:r>
              <a:rPr sz="2000" spc="-30" dirty="0">
                <a:latin typeface="Verdana"/>
                <a:cs typeface="Verdana"/>
              </a:rPr>
              <a:t>d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spc="-225" dirty="0">
                <a:latin typeface="Verdana"/>
                <a:cs typeface="Verdana"/>
              </a:rPr>
              <a:t>s</a:t>
            </a:r>
            <a:r>
              <a:rPr sz="2000" spc="-155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15" dirty="0">
                <a:latin typeface="Verdana"/>
                <a:cs typeface="Verdana"/>
              </a:rPr>
              <a:t>g</a:t>
            </a:r>
            <a:r>
              <a:rPr sz="2000" spc="5" dirty="0">
                <a:latin typeface="Verdana"/>
                <a:cs typeface="Verdana"/>
              </a:rPr>
              <a:t>u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254" dirty="0">
                <a:latin typeface="Verdana"/>
                <a:cs typeface="Verdana"/>
              </a:rPr>
              <a:t>r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140" dirty="0">
                <a:latin typeface="Verdana"/>
                <a:cs typeface="Verdana"/>
              </a:rPr>
              <a:t>res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gr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25" dirty="0">
                <a:latin typeface="Verdana"/>
                <a:cs typeface="Verdana"/>
              </a:rPr>
              <a:t>de</a:t>
            </a:r>
            <a:r>
              <a:rPr sz="2000" spc="-15" dirty="0">
                <a:latin typeface="Verdana"/>
                <a:cs typeface="Verdana"/>
              </a:rPr>
              <a:t>s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gr</a:t>
            </a:r>
            <a:r>
              <a:rPr sz="2000" spc="-95" dirty="0">
                <a:latin typeface="Verdana"/>
                <a:cs typeface="Verdana"/>
              </a:rPr>
              <a:t>u</a:t>
            </a: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320" dirty="0">
                <a:latin typeface="Verdana"/>
                <a:cs typeface="Verdana"/>
              </a:rPr>
              <a:t>s: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58906" y="4633721"/>
            <a:ext cx="3644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110" dirty="0">
                <a:latin typeface="Verdana"/>
                <a:cs typeface="Verdana"/>
              </a:rPr>
              <a:t>de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9558" y="3413582"/>
            <a:ext cx="301688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7505" algn="l"/>
              </a:tabLst>
            </a:pPr>
            <a:r>
              <a:rPr sz="2000" spc="-195" dirty="0">
                <a:latin typeface="Verdana"/>
                <a:cs typeface="Verdana"/>
              </a:rPr>
              <a:t>F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100" dirty="0">
                <a:latin typeface="Verdana"/>
                <a:cs typeface="Verdana"/>
              </a:rPr>
              <a:t>si</a:t>
            </a:r>
            <a:r>
              <a:rPr sz="2000" spc="-155" dirty="0">
                <a:latin typeface="Verdana"/>
                <a:cs typeface="Verdana"/>
              </a:rPr>
              <a:t>o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40" dirty="0">
                <a:latin typeface="Verdana"/>
                <a:cs typeface="Verdana"/>
              </a:rPr>
              <a:t>g</a:t>
            </a:r>
            <a:r>
              <a:rPr sz="2000" spc="-15" dirty="0">
                <a:latin typeface="Verdana"/>
                <a:cs typeface="Verdana"/>
              </a:rPr>
              <a:t>í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V</a:t>
            </a:r>
            <a:r>
              <a:rPr sz="2000" spc="50" dirty="0">
                <a:latin typeface="Verdana"/>
                <a:cs typeface="Verdana"/>
              </a:rPr>
              <a:t>eget</a:t>
            </a:r>
            <a:r>
              <a:rPr sz="2000" dirty="0">
                <a:latin typeface="Verdana"/>
                <a:cs typeface="Verdana"/>
              </a:rPr>
              <a:t>al</a:t>
            </a:r>
            <a:endParaRPr sz="2000">
              <a:latin typeface="Verdana"/>
              <a:cs typeface="Verdana"/>
            </a:endParaRPr>
          </a:p>
          <a:p>
            <a:pPr marL="356870" marR="5080" indent="-344805" algn="just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spc="-65" dirty="0">
                <a:latin typeface="Verdana"/>
                <a:cs typeface="Verdana"/>
              </a:rPr>
              <a:t>Fisiología</a:t>
            </a:r>
            <a:r>
              <a:rPr sz="2000" spc="57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Animal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y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dentro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de</a:t>
            </a:r>
            <a:r>
              <a:rPr sz="2000" spc="114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ésta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195" dirty="0">
                <a:latin typeface="Verdana"/>
                <a:cs typeface="Verdana"/>
              </a:rPr>
              <a:t>F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75" dirty="0">
                <a:latin typeface="Verdana"/>
                <a:cs typeface="Verdana"/>
              </a:rPr>
              <a:t>siolog</a:t>
            </a:r>
            <a:r>
              <a:rPr sz="2000" spc="-35" dirty="0">
                <a:latin typeface="Verdana"/>
                <a:cs typeface="Verdana"/>
              </a:rPr>
              <a:t>í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H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50" dirty="0">
                <a:latin typeface="Verdana"/>
                <a:cs typeface="Verdana"/>
              </a:rPr>
              <a:t>m</a:t>
            </a:r>
            <a:r>
              <a:rPr sz="2000" spc="40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155" dirty="0"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  <a:p>
            <a:pPr marL="356870" marR="734695" indent="-344805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000" spc="-65" dirty="0">
                <a:latin typeface="Verdana"/>
                <a:cs typeface="Verdana"/>
              </a:rPr>
              <a:t>Fisiología 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160" dirty="0">
                <a:latin typeface="Verdana"/>
                <a:cs typeface="Verdana"/>
              </a:rPr>
              <a:t>M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70" dirty="0">
                <a:latin typeface="Verdana"/>
                <a:cs typeface="Verdana"/>
              </a:rPr>
              <a:t>r</a:t>
            </a:r>
            <a:r>
              <a:rPr sz="2000" spc="-110" dirty="0">
                <a:latin typeface="Verdana"/>
                <a:cs typeface="Verdana"/>
              </a:rPr>
              <a:t>o</a:t>
            </a:r>
            <a:r>
              <a:rPr sz="2000" spc="-5" dirty="0">
                <a:latin typeface="Verdana"/>
                <a:cs typeface="Verdana"/>
              </a:rPr>
              <a:t>rg</a:t>
            </a:r>
            <a:r>
              <a:rPr sz="2000" spc="5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100" dirty="0">
                <a:latin typeface="Verdana"/>
                <a:cs typeface="Verdana"/>
              </a:rPr>
              <a:t>sm</a:t>
            </a:r>
            <a:r>
              <a:rPr sz="2000" spc="-9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6727" y="1450847"/>
            <a:ext cx="5193406" cy="20939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6183" y="3672840"/>
            <a:ext cx="2383536" cy="26944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7735" y="3672840"/>
            <a:ext cx="2471927" cy="2694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608" y="466344"/>
            <a:ext cx="4907280" cy="582295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295"/>
              </a:spcBef>
            </a:pPr>
            <a:r>
              <a:rPr sz="3200" spc="-220" dirty="0"/>
              <a:t>FISIOLOGIA</a:t>
            </a:r>
            <a:r>
              <a:rPr sz="3200" spc="-15" dirty="0"/>
              <a:t> </a:t>
            </a:r>
            <a:r>
              <a:rPr sz="3200" spc="-65" dirty="0"/>
              <a:t>HUMANA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0335" y="1484375"/>
            <a:ext cx="4687823" cy="46939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0588" y="2490292"/>
            <a:ext cx="272923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080" algn="ctr">
              <a:lnSpc>
                <a:spcPct val="100000"/>
              </a:lnSpc>
              <a:spcBef>
                <a:spcPts val="95"/>
              </a:spcBef>
            </a:pPr>
            <a:r>
              <a:rPr sz="2000" spc="-190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el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á</a:t>
            </a:r>
            <a:r>
              <a:rPr sz="2000" dirty="0">
                <a:latin typeface="Verdana"/>
                <a:cs typeface="Verdana"/>
              </a:rPr>
              <a:t>rea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de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114" dirty="0">
                <a:latin typeface="Verdana"/>
                <a:cs typeface="Verdana"/>
              </a:rPr>
              <a:t>a  </a:t>
            </a:r>
            <a:r>
              <a:rPr sz="2000" spc="50" dirty="0">
                <a:latin typeface="Verdana"/>
                <a:cs typeface="Verdana"/>
              </a:rPr>
              <a:t>me</a:t>
            </a:r>
            <a:r>
              <a:rPr sz="2000" spc="45" dirty="0">
                <a:latin typeface="Verdana"/>
                <a:cs typeface="Verdana"/>
              </a:rPr>
              <a:t>d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q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100" dirty="0">
                <a:latin typeface="Verdana"/>
                <a:cs typeface="Verdana"/>
              </a:rPr>
              <a:t>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es</a:t>
            </a:r>
            <a:r>
              <a:rPr sz="2000" spc="-60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30" dirty="0">
                <a:latin typeface="Verdana"/>
                <a:cs typeface="Verdana"/>
              </a:rPr>
              <a:t>d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spc="114" dirty="0">
                <a:latin typeface="Verdana"/>
                <a:cs typeface="Verdana"/>
              </a:rPr>
              <a:t>a  </a:t>
            </a:r>
            <a:r>
              <a:rPr sz="2000" spc="-25" dirty="0">
                <a:latin typeface="Verdana"/>
                <a:cs typeface="Verdana"/>
              </a:rPr>
              <a:t>el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f</a:t>
            </a:r>
            <a:r>
              <a:rPr sz="2000" spc="-105" dirty="0">
                <a:latin typeface="Verdana"/>
                <a:cs typeface="Verdana"/>
              </a:rPr>
              <a:t>u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60" dirty="0">
                <a:latin typeface="Verdana"/>
                <a:cs typeface="Verdana"/>
              </a:rPr>
              <a:t>c</a:t>
            </a:r>
            <a:r>
              <a:rPr sz="2000" spc="40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25" dirty="0">
                <a:latin typeface="Verdana"/>
                <a:cs typeface="Verdana"/>
              </a:rPr>
              <a:t>a</a:t>
            </a:r>
            <a:r>
              <a:rPr sz="2000" spc="55" dirty="0">
                <a:latin typeface="Verdana"/>
                <a:cs typeface="Verdana"/>
              </a:rPr>
              <a:t>m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25" dirty="0">
                <a:latin typeface="Verdana"/>
                <a:cs typeface="Verdana"/>
              </a:rPr>
              <a:t>e</a:t>
            </a:r>
            <a:r>
              <a:rPr sz="2000" spc="30" dirty="0">
                <a:latin typeface="Verdana"/>
                <a:cs typeface="Verdana"/>
              </a:rPr>
              <a:t>n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90" dirty="0">
                <a:latin typeface="Verdana"/>
                <a:cs typeface="Verdana"/>
              </a:rPr>
              <a:t>o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del  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15" dirty="0">
                <a:latin typeface="Verdana"/>
                <a:cs typeface="Verdana"/>
              </a:rPr>
              <a:t>er</a:t>
            </a:r>
            <a:r>
              <a:rPr sz="2000" spc="-5" dirty="0">
                <a:latin typeface="Verdana"/>
                <a:cs typeface="Verdana"/>
              </a:rPr>
              <a:t>p</a:t>
            </a:r>
            <a:r>
              <a:rPr sz="2000" spc="90" dirty="0">
                <a:latin typeface="Verdana"/>
                <a:cs typeface="Verdana"/>
              </a:rPr>
              <a:t>o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h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50" dirty="0">
                <a:latin typeface="Verdana"/>
                <a:cs typeface="Verdana"/>
              </a:rPr>
              <a:t>m</a:t>
            </a:r>
            <a:r>
              <a:rPr sz="2000" spc="40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90" dirty="0">
                <a:latin typeface="Verdana"/>
                <a:cs typeface="Verdana"/>
              </a:rPr>
              <a:t>o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y</a:t>
            </a:r>
            <a:r>
              <a:rPr sz="2000" spc="-145" dirty="0">
                <a:latin typeface="Verdana"/>
                <a:cs typeface="Verdana"/>
              </a:rPr>
              <a:t> l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215" dirty="0">
                <a:latin typeface="Verdana"/>
                <a:cs typeface="Verdana"/>
              </a:rPr>
              <a:t>s  </a:t>
            </a:r>
            <a:r>
              <a:rPr sz="2000" spc="-5" dirty="0">
                <a:latin typeface="Verdana"/>
                <a:cs typeface="Verdana"/>
              </a:rPr>
              <a:t>interacciones </a:t>
            </a:r>
            <a:r>
              <a:rPr sz="2000" spc="20" dirty="0">
                <a:latin typeface="Verdana"/>
                <a:cs typeface="Verdana"/>
              </a:rPr>
              <a:t>del 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mismo.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2726" y="2952750"/>
            <a:ext cx="307911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3700" indent="-344805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393065" algn="l"/>
                <a:tab pos="393700" algn="l"/>
              </a:tabLst>
            </a:pPr>
            <a:r>
              <a:rPr sz="2000" spc="-195" dirty="0">
                <a:latin typeface="Verdana"/>
                <a:cs typeface="Verdana"/>
              </a:rPr>
              <a:t>F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75" dirty="0">
                <a:latin typeface="Verdana"/>
                <a:cs typeface="Verdana"/>
              </a:rPr>
              <a:t>siolog</a:t>
            </a:r>
            <a:r>
              <a:rPr sz="2000" spc="-35" dirty="0">
                <a:latin typeface="Verdana"/>
                <a:cs typeface="Verdana"/>
              </a:rPr>
              <a:t>í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de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Órg</a:t>
            </a:r>
            <a:r>
              <a:rPr sz="2000" spc="45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195" dirty="0">
                <a:latin typeface="Verdana"/>
                <a:cs typeface="Verdana"/>
              </a:rPr>
              <a:t>F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100" dirty="0">
                <a:latin typeface="Verdana"/>
                <a:cs typeface="Verdana"/>
              </a:rPr>
              <a:t>si</a:t>
            </a:r>
            <a:r>
              <a:rPr sz="2000" spc="-155" dirty="0">
                <a:latin typeface="Verdana"/>
                <a:cs typeface="Verdana"/>
              </a:rPr>
              <a:t>o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40" dirty="0">
                <a:latin typeface="Verdana"/>
                <a:cs typeface="Verdana"/>
              </a:rPr>
              <a:t>g</a:t>
            </a:r>
            <a:r>
              <a:rPr sz="2000" spc="-15" dirty="0">
                <a:latin typeface="Verdana"/>
                <a:cs typeface="Verdana"/>
              </a:rPr>
              <a:t>í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A</a:t>
            </a: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15" dirty="0">
                <a:latin typeface="Verdana"/>
                <a:cs typeface="Verdana"/>
              </a:rPr>
              <a:t>ar</a:t>
            </a:r>
            <a:r>
              <a:rPr sz="2000" spc="30" dirty="0">
                <a:latin typeface="Verdana"/>
                <a:cs typeface="Verdana"/>
              </a:rPr>
              <a:t>a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402590" indent="-344805">
              <a:lnSpc>
                <a:spcPct val="100000"/>
              </a:lnSpc>
              <a:buFont typeface="Wingdings"/>
              <a:buChar char=""/>
              <a:tabLst>
                <a:tab pos="402590" algn="l"/>
                <a:tab pos="403225" algn="l"/>
              </a:tabLst>
            </a:pPr>
            <a:r>
              <a:rPr sz="2000" spc="-195" dirty="0">
                <a:latin typeface="Verdana"/>
                <a:cs typeface="Verdana"/>
              </a:rPr>
              <a:t>F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75" dirty="0">
                <a:latin typeface="Verdana"/>
                <a:cs typeface="Verdana"/>
              </a:rPr>
              <a:t>siolog</a:t>
            </a:r>
            <a:r>
              <a:rPr sz="2000" spc="-35" dirty="0">
                <a:latin typeface="Verdana"/>
                <a:cs typeface="Verdana"/>
              </a:rPr>
              <a:t>í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de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380" dirty="0">
                <a:latin typeface="Verdana"/>
                <a:cs typeface="Verdana"/>
              </a:rPr>
              <a:t>S</a:t>
            </a:r>
            <a:r>
              <a:rPr sz="2000" spc="-155" dirty="0">
                <a:latin typeface="Verdana"/>
                <a:cs typeface="Verdana"/>
              </a:rPr>
              <a:t>i</a:t>
            </a:r>
            <a:r>
              <a:rPr sz="2000" spc="-225" dirty="0">
                <a:latin typeface="Verdana"/>
                <a:cs typeface="Verdana"/>
              </a:rPr>
              <a:t>s</a:t>
            </a:r>
            <a:r>
              <a:rPr sz="2000" spc="-155" dirty="0">
                <a:latin typeface="Verdana"/>
                <a:cs typeface="Verdana"/>
              </a:rPr>
              <a:t>t</a:t>
            </a:r>
            <a:r>
              <a:rPr sz="2000" spc="65" dirty="0">
                <a:latin typeface="Verdana"/>
                <a:cs typeface="Verdana"/>
              </a:rPr>
              <a:t>em</a:t>
            </a:r>
            <a:r>
              <a:rPr sz="2000" spc="60" dirty="0">
                <a:latin typeface="Verdana"/>
                <a:cs typeface="Verdana"/>
              </a:rPr>
              <a:t>a</a:t>
            </a:r>
            <a:r>
              <a:rPr sz="2000" spc="-270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0167" y="755904"/>
            <a:ext cx="4907280" cy="582295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3200" spc="-170" dirty="0"/>
              <a:t>MORFOFISIOLOGIA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50339" y="1617725"/>
            <a:ext cx="92697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b="1" spc="-65" dirty="0">
                <a:latin typeface="Tahoma"/>
                <a:cs typeface="Tahoma"/>
              </a:rPr>
              <a:t>MORFOLOGIA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610" dirty="0">
                <a:latin typeface="Tahoma"/>
                <a:cs typeface="Tahoma"/>
              </a:rPr>
              <a:t>+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-190" dirty="0">
                <a:latin typeface="Tahoma"/>
                <a:cs typeface="Tahoma"/>
              </a:rPr>
              <a:t>FISIOLOGIA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-30" dirty="0">
                <a:latin typeface="Tahoma"/>
                <a:cs typeface="Tahoma"/>
              </a:rPr>
              <a:t>- </a:t>
            </a:r>
            <a:r>
              <a:rPr sz="2800" b="1" spc="-254" dirty="0">
                <a:latin typeface="Tahoma"/>
                <a:cs typeface="Tahoma"/>
              </a:rPr>
              <a:t>ESTRUCTURA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spc="-610" dirty="0">
                <a:latin typeface="Tahoma"/>
                <a:cs typeface="Tahoma"/>
              </a:rPr>
              <a:t>+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-110" dirty="0">
                <a:latin typeface="Tahoma"/>
                <a:cs typeface="Tahoma"/>
              </a:rPr>
              <a:t>FUNCION</a:t>
            </a:r>
            <a:endParaRPr sz="28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605" dirty="0">
                <a:latin typeface="Tahoma"/>
                <a:cs typeface="Tahoma"/>
              </a:rPr>
              <a:t>=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125" dirty="0">
                <a:latin typeface="Tahoma"/>
                <a:cs typeface="Tahoma"/>
              </a:rPr>
              <a:t>M</a:t>
            </a:r>
            <a:r>
              <a:rPr sz="2800" b="1" spc="95" dirty="0">
                <a:latin typeface="Tahoma"/>
                <a:cs typeface="Tahoma"/>
              </a:rPr>
              <a:t>O</a:t>
            </a:r>
            <a:r>
              <a:rPr sz="2800" b="1" spc="-335" dirty="0">
                <a:latin typeface="Tahoma"/>
                <a:cs typeface="Tahoma"/>
              </a:rPr>
              <a:t>RFOFIS</a:t>
            </a:r>
            <a:r>
              <a:rPr sz="2800" b="1" spc="-240" dirty="0">
                <a:latin typeface="Tahoma"/>
                <a:cs typeface="Tahoma"/>
              </a:rPr>
              <a:t>I</a:t>
            </a:r>
            <a:r>
              <a:rPr sz="2800" b="1" spc="-95" dirty="0">
                <a:latin typeface="Tahoma"/>
                <a:cs typeface="Tahoma"/>
              </a:rPr>
              <a:t>O</a:t>
            </a:r>
            <a:r>
              <a:rPr sz="2800" b="1" spc="-90" dirty="0">
                <a:latin typeface="Tahoma"/>
                <a:cs typeface="Tahoma"/>
              </a:rPr>
              <a:t>L</a:t>
            </a:r>
            <a:r>
              <a:rPr sz="2800" b="1" spc="240" dirty="0">
                <a:latin typeface="Tahoma"/>
                <a:cs typeface="Tahoma"/>
              </a:rPr>
              <a:t>O</a:t>
            </a:r>
            <a:r>
              <a:rPr sz="2800" b="1" spc="220" dirty="0">
                <a:latin typeface="Tahoma"/>
                <a:cs typeface="Tahoma"/>
              </a:rPr>
              <a:t>G</a:t>
            </a:r>
            <a:r>
              <a:rPr sz="2800" b="1" spc="-204" dirty="0">
                <a:latin typeface="Tahoma"/>
                <a:cs typeface="Tahoma"/>
              </a:rPr>
              <a:t>IA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8733" y="5793130"/>
            <a:ext cx="809815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41170" marR="5080" indent="-1729105">
              <a:lnSpc>
                <a:spcPct val="100000"/>
              </a:lnSpc>
              <a:spcBef>
                <a:spcPts val="90"/>
              </a:spcBef>
            </a:pPr>
            <a:r>
              <a:rPr sz="2000" b="1" i="1" spc="-130" dirty="0">
                <a:latin typeface="Verdana"/>
                <a:cs typeface="Verdana"/>
              </a:rPr>
              <a:t>“</a:t>
            </a:r>
            <a:r>
              <a:rPr sz="2000" b="1" i="1" spc="-180" dirty="0">
                <a:latin typeface="Verdana"/>
                <a:cs typeface="Verdana"/>
              </a:rPr>
              <a:t>Á</a:t>
            </a:r>
            <a:r>
              <a:rPr sz="2000" b="1" i="1" spc="-355" dirty="0">
                <a:latin typeface="Verdana"/>
                <a:cs typeface="Verdana"/>
              </a:rPr>
              <a:t>r</a:t>
            </a:r>
            <a:r>
              <a:rPr sz="2000" b="1" i="1" spc="-45" dirty="0">
                <a:latin typeface="Verdana"/>
                <a:cs typeface="Verdana"/>
              </a:rPr>
              <a:t>e</a:t>
            </a:r>
            <a:r>
              <a:rPr sz="2000" b="1" i="1" spc="-40" dirty="0">
                <a:latin typeface="Verdana"/>
                <a:cs typeface="Verdana"/>
              </a:rPr>
              <a:t>a</a:t>
            </a:r>
            <a:r>
              <a:rPr sz="2000" b="1" i="1" spc="-110" dirty="0">
                <a:latin typeface="Verdana"/>
                <a:cs typeface="Verdana"/>
              </a:rPr>
              <a:t> </a:t>
            </a:r>
            <a:r>
              <a:rPr sz="2000" b="1" i="1" spc="-75" dirty="0">
                <a:latin typeface="Verdana"/>
                <a:cs typeface="Verdana"/>
              </a:rPr>
              <a:t>d</a:t>
            </a:r>
            <a:r>
              <a:rPr sz="2000" b="1" i="1" spc="-70" dirty="0">
                <a:latin typeface="Verdana"/>
                <a:cs typeface="Verdana"/>
              </a:rPr>
              <a:t>e</a:t>
            </a:r>
            <a:r>
              <a:rPr sz="2000" b="1" i="1" spc="-110" dirty="0">
                <a:latin typeface="Verdana"/>
                <a:cs typeface="Verdana"/>
              </a:rPr>
              <a:t> </a:t>
            </a:r>
            <a:r>
              <a:rPr sz="2000" b="1" i="1" spc="-114" dirty="0">
                <a:latin typeface="Verdana"/>
                <a:cs typeface="Verdana"/>
              </a:rPr>
              <a:t>la</a:t>
            </a:r>
            <a:r>
              <a:rPr sz="2000" b="1" i="1" spc="-120" dirty="0">
                <a:latin typeface="Verdana"/>
                <a:cs typeface="Verdana"/>
              </a:rPr>
              <a:t> </a:t>
            </a:r>
            <a:r>
              <a:rPr sz="2000" b="1" i="1" spc="-110" dirty="0">
                <a:latin typeface="Verdana"/>
                <a:cs typeface="Verdana"/>
              </a:rPr>
              <a:t>Medici</a:t>
            </a:r>
            <a:r>
              <a:rPr sz="2000" b="1" i="1" spc="-125" dirty="0">
                <a:latin typeface="Verdana"/>
                <a:cs typeface="Verdana"/>
              </a:rPr>
              <a:t>n</a:t>
            </a:r>
            <a:r>
              <a:rPr sz="2000" b="1" i="1" spc="-25" dirty="0">
                <a:latin typeface="Verdana"/>
                <a:cs typeface="Verdana"/>
              </a:rPr>
              <a:t>a</a:t>
            </a:r>
            <a:r>
              <a:rPr sz="2000" b="1" i="1" spc="-105" dirty="0">
                <a:latin typeface="Verdana"/>
                <a:cs typeface="Verdana"/>
              </a:rPr>
              <a:t> </a:t>
            </a:r>
            <a:r>
              <a:rPr sz="2000" b="1" i="1" spc="-160" dirty="0">
                <a:latin typeface="Verdana"/>
                <a:cs typeface="Verdana"/>
              </a:rPr>
              <a:t>q</a:t>
            </a:r>
            <a:r>
              <a:rPr sz="2000" b="1" i="1" spc="-155" dirty="0">
                <a:latin typeface="Verdana"/>
                <a:cs typeface="Verdana"/>
              </a:rPr>
              <a:t>u</a:t>
            </a:r>
            <a:r>
              <a:rPr sz="2000" b="1" i="1" spc="-55" dirty="0">
                <a:latin typeface="Verdana"/>
                <a:cs typeface="Verdana"/>
              </a:rPr>
              <a:t>e</a:t>
            </a:r>
            <a:r>
              <a:rPr sz="2000" b="1" i="1" spc="-114" dirty="0">
                <a:latin typeface="Verdana"/>
                <a:cs typeface="Verdana"/>
              </a:rPr>
              <a:t> </a:t>
            </a:r>
            <a:r>
              <a:rPr sz="2000" b="1" i="1" spc="-200" dirty="0">
                <a:latin typeface="Verdana"/>
                <a:cs typeface="Verdana"/>
              </a:rPr>
              <a:t>e</a:t>
            </a:r>
            <a:r>
              <a:rPr sz="2000" b="1" i="1" spc="-170" dirty="0">
                <a:latin typeface="Verdana"/>
                <a:cs typeface="Verdana"/>
              </a:rPr>
              <a:t>s</a:t>
            </a:r>
            <a:r>
              <a:rPr sz="2000" b="1" i="1" spc="-215" dirty="0">
                <a:latin typeface="Verdana"/>
                <a:cs typeface="Verdana"/>
              </a:rPr>
              <a:t>t</a:t>
            </a:r>
            <a:r>
              <a:rPr sz="2000" b="1" i="1" spc="-330" dirty="0">
                <a:latin typeface="Verdana"/>
                <a:cs typeface="Verdana"/>
              </a:rPr>
              <a:t>u</a:t>
            </a:r>
            <a:r>
              <a:rPr sz="2000" b="1" i="1" spc="-200" dirty="0">
                <a:latin typeface="Verdana"/>
                <a:cs typeface="Verdana"/>
              </a:rPr>
              <a:t>d</a:t>
            </a:r>
            <a:r>
              <a:rPr sz="2000" b="1" i="1" spc="-90" dirty="0">
                <a:latin typeface="Verdana"/>
                <a:cs typeface="Verdana"/>
              </a:rPr>
              <a:t>i</a:t>
            </a:r>
            <a:r>
              <a:rPr sz="2000" b="1" i="1" spc="-25" dirty="0">
                <a:latin typeface="Verdana"/>
                <a:cs typeface="Verdana"/>
              </a:rPr>
              <a:t>a</a:t>
            </a:r>
            <a:r>
              <a:rPr sz="2000" b="1" i="1" spc="-130" dirty="0">
                <a:latin typeface="Verdana"/>
                <a:cs typeface="Verdana"/>
              </a:rPr>
              <a:t> </a:t>
            </a:r>
            <a:r>
              <a:rPr sz="2000" b="1" i="1" spc="-114" dirty="0">
                <a:latin typeface="Verdana"/>
                <a:cs typeface="Verdana"/>
              </a:rPr>
              <a:t>la</a:t>
            </a:r>
            <a:r>
              <a:rPr sz="2000" b="1" i="1" spc="-125" dirty="0">
                <a:latin typeface="Verdana"/>
                <a:cs typeface="Verdana"/>
              </a:rPr>
              <a:t> </a:t>
            </a:r>
            <a:r>
              <a:rPr sz="2000" b="1" i="1" spc="-150" dirty="0">
                <a:latin typeface="Verdana"/>
                <a:cs typeface="Verdana"/>
              </a:rPr>
              <a:t>rel</a:t>
            </a:r>
            <a:r>
              <a:rPr sz="2000" b="1" i="1" spc="-195" dirty="0">
                <a:latin typeface="Verdana"/>
                <a:cs typeface="Verdana"/>
              </a:rPr>
              <a:t>a</a:t>
            </a:r>
            <a:r>
              <a:rPr sz="2000" b="1" i="1" spc="-110" dirty="0">
                <a:latin typeface="Verdana"/>
                <a:cs typeface="Verdana"/>
              </a:rPr>
              <a:t>ció</a:t>
            </a:r>
            <a:r>
              <a:rPr sz="2000" b="1" i="1" spc="-135" dirty="0">
                <a:latin typeface="Verdana"/>
                <a:cs typeface="Verdana"/>
              </a:rPr>
              <a:t>n</a:t>
            </a:r>
            <a:r>
              <a:rPr sz="2000" b="1" i="1" spc="-130" dirty="0">
                <a:latin typeface="Verdana"/>
                <a:cs typeface="Verdana"/>
              </a:rPr>
              <a:t> </a:t>
            </a:r>
            <a:r>
              <a:rPr sz="2000" b="1" i="1" spc="-65" dirty="0">
                <a:latin typeface="Verdana"/>
                <a:cs typeface="Verdana"/>
              </a:rPr>
              <a:t>e</a:t>
            </a:r>
            <a:r>
              <a:rPr sz="2000" b="1" i="1" spc="-340" dirty="0">
                <a:latin typeface="Verdana"/>
                <a:cs typeface="Verdana"/>
              </a:rPr>
              <a:t>n</a:t>
            </a:r>
            <a:r>
              <a:rPr sz="2000" b="1" i="1" spc="-210" dirty="0">
                <a:latin typeface="Verdana"/>
                <a:cs typeface="Verdana"/>
              </a:rPr>
              <a:t>t</a:t>
            </a:r>
            <a:r>
              <a:rPr sz="2000" b="1" i="1" spc="-355" dirty="0">
                <a:latin typeface="Verdana"/>
                <a:cs typeface="Verdana"/>
              </a:rPr>
              <a:t>r</a:t>
            </a:r>
            <a:r>
              <a:rPr sz="2000" b="1" i="1" spc="-55" dirty="0">
                <a:latin typeface="Verdana"/>
                <a:cs typeface="Verdana"/>
              </a:rPr>
              <a:t>e</a:t>
            </a:r>
            <a:r>
              <a:rPr sz="2000" b="1" i="1" spc="-114" dirty="0">
                <a:latin typeface="Verdana"/>
                <a:cs typeface="Verdana"/>
              </a:rPr>
              <a:t> la</a:t>
            </a:r>
            <a:r>
              <a:rPr sz="2000" b="1" i="1" spc="-120" dirty="0">
                <a:latin typeface="Verdana"/>
                <a:cs typeface="Verdana"/>
              </a:rPr>
              <a:t> </a:t>
            </a:r>
            <a:r>
              <a:rPr sz="2000" b="1" i="1" spc="-65" dirty="0">
                <a:latin typeface="Verdana"/>
                <a:cs typeface="Verdana"/>
              </a:rPr>
              <a:t>e</a:t>
            </a:r>
            <a:r>
              <a:rPr sz="2000" b="1" i="1" spc="-305" dirty="0">
                <a:latin typeface="Verdana"/>
                <a:cs typeface="Verdana"/>
              </a:rPr>
              <a:t>s</a:t>
            </a:r>
            <a:r>
              <a:rPr sz="2000" b="1" i="1" spc="-325" dirty="0">
                <a:latin typeface="Verdana"/>
                <a:cs typeface="Verdana"/>
              </a:rPr>
              <a:t>t</a:t>
            </a:r>
            <a:r>
              <a:rPr sz="2000" b="1" i="1" spc="-345" dirty="0">
                <a:latin typeface="Verdana"/>
                <a:cs typeface="Verdana"/>
              </a:rPr>
              <a:t>r</a:t>
            </a:r>
            <a:r>
              <a:rPr sz="2000" b="1" i="1" spc="-165" dirty="0">
                <a:latin typeface="Verdana"/>
                <a:cs typeface="Verdana"/>
              </a:rPr>
              <a:t>uct</a:t>
            </a:r>
            <a:r>
              <a:rPr sz="2000" b="1" i="1" spc="-190" dirty="0">
                <a:latin typeface="Verdana"/>
                <a:cs typeface="Verdana"/>
              </a:rPr>
              <a:t>u</a:t>
            </a:r>
            <a:r>
              <a:rPr sz="2000" b="1" i="1" spc="-355" dirty="0">
                <a:latin typeface="Verdana"/>
                <a:cs typeface="Verdana"/>
              </a:rPr>
              <a:t>r</a:t>
            </a:r>
            <a:r>
              <a:rPr sz="2000" b="1" i="1" spc="-25" dirty="0">
                <a:latin typeface="Verdana"/>
                <a:cs typeface="Verdana"/>
              </a:rPr>
              <a:t>a</a:t>
            </a:r>
            <a:r>
              <a:rPr sz="2000" b="1" i="1" spc="-130" dirty="0">
                <a:latin typeface="Verdana"/>
                <a:cs typeface="Verdana"/>
              </a:rPr>
              <a:t> </a:t>
            </a:r>
            <a:r>
              <a:rPr sz="2000" b="1" i="1" spc="-100" dirty="0">
                <a:latin typeface="Verdana"/>
                <a:cs typeface="Verdana"/>
              </a:rPr>
              <a:t>y  </a:t>
            </a:r>
            <a:r>
              <a:rPr sz="2000" b="1" i="1" spc="-150" dirty="0">
                <a:latin typeface="Verdana"/>
                <a:cs typeface="Verdana"/>
              </a:rPr>
              <a:t>funcion</a:t>
            </a:r>
            <a:r>
              <a:rPr sz="2000" b="1" i="1" spc="-165" dirty="0">
                <a:latin typeface="Verdana"/>
                <a:cs typeface="Verdana"/>
              </a:rPr>
              <a:t>a</a:t>
            </a:r>
            <a:r>
              <a:rPr sz="2000" b="1" i="1" spc="-195" dirty="0">
                <a:latin typeface="Verdana"/>
                <a:cs typeface="Verdana"/>
              </a:rPr>
              <a:t>miento</a:t>
            </a:r>
            <a:r>
              <a:rPr sz="2000" b="1" i="1" spc="-110" dirty="0">
                <a:latin typeface="Verdana"/>
                <a:cs typeface="Verdana"/>
              </a:rPr>
              <a:t> </a:t>
            </a:r>
            <a:r>
              <a:rPr sz="2000" b="1" i="1" spc="-145" dirty="0">
                <a:latin typeface="Verdana"/>
                <a:cs typeface="Verdana"/>
              </a:rPr>
              <a:t>de</a:t>
            </a:r>
            <a:r>
              <a:rPr sz="2000" b="1" i="1" spc="-70" dirty="0">
                <a:latin typeface="Verdana"/>
                <a:cs typeface="Verdana"/>
              </a:rPr>
              <a:t>l</a:t>
            </a:r>
            <a:r>
              <a:rPr sz="2000" b="1" i="1" spc="-110" dirty="0">
                <a:latin typeface="Verdana"/>
                <a:cs typeface="Verdana"/>
              </a:rPr>
              <a:t> </a:t>
            </a:r>
            <a:r>
              <a:rPr sz="2000" b="1" i="1" spc="105" dirty="0">
                <a:latin typeface="Verdana"/>
                <a:cs typeface="Verdana"/>
              </a:rPr>
              <a:t>C</a:t>
            </a:r>
            <a:r>
              <a:rPr sz="2000" b="1" i="1" spc="-240" dirty="0">
                <a:latin typeface="Verdana"/>
                <a:cs typeface="Verdana"/>
              </a:rPr>
              <a:t>ue</a:t>
            </a:r>
            <a:r>
              <a:rPr sz="2000" b="1" i="1" spc="-165" dirty="0">
                <a:latin typeface="Verdana"/>
                <a:cs typeface="Verdana"/>
              </a:rPr>
              <a:t>r</a:t>
            </a:r>
            <a:r>
              <a:rPr sz="2000" b="1" i="1" spc="-100" dirty="0">
                <a:latin typeface="Verdana"/>
                <a:cs typeface="Verdana"/>
              </a:rPr>
              <a:t>p</a:t>
            </a:r>
            <a:r>
              <a:rPr sz="2000" b="1" i="1" spc="-90" dirty="0">
                <a:latin typeface="Verdana"/>
                <a:cs typeface="Verdana"/>
              </a:rPr>
              <a:t>o</a:t>
            </a:r>
            <a:r>
              <a:rPr sz="2000" b="1" i="1" spc="-130" dirty="0">
                <a:latin typeface="Verdana"/>
                <a:cs typeface="Verdana"/>
              </a:rPr>
              <a:t> </a:t>
            </a:r>
            <a:r>
              <a:rPr sz="2000" b="1" i="1" spc="-335" dirty="0">
                <a:latin typeface="Verdana"/>
                <a:cs typeface="Verdana"/>
              </a:rPr>
              <a:t>H</a:t>
            </a:r>
            <a:r>
              <a:rPr sz="2000" b="1" i="1" spc="-185" dirty="0">
                <a:latin typeface="Verdana"/>
                <a:cs typeface="Verdana"/>
              </a:rPr>
              <a:t>um</a:t>
            </a:r>
            <a:r>
              <a:rPr sz="2000" b="1" i="1" spc="-135" dirty="0">
                <a:latin typeface="Verdana"/>
                <a:cs typeface="Verdana"/>
              </a:rPr>
              <a:t>a</a:t>
            </a:r>
            <a:r>
              <a:rPr sz="2000" b="1" i="1" spc="-190" dirty="0">
                <a:latin typeface="Verdana"/>
                <a:cs typeface="Verdana"/>
              </a:rPr>
              <a:t>no”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5160" y="2612135"/>
            <a:ext cx="5352288" cy="2877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8711" y="307847"/>
            <a:ext cx="6764020" cy="585470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315"/>
              </a:spcBef>
            </a:pPr>
            <a:r>
              <a:rPr sz="3200" spc="-170" dirty="0"/>
              <a:t>MORFOFISIOLOGIA</a:t>
            </a:r>
            <a:r>
              <a:rPr sz="3200" spc="-35" dirty="0"/>
              <a:t> </a:t>
            </a:r>
            <a:r>
              <a:rPr sz="3200" spc="-65" dirty="0"/>
              <a:t>HUMANA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19252" y="1460957"/>
            <a:ext cx="41916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90" dirty="0">
                <a:latin typeface="Tahoma"/>
                <a:cs typeface="Tahoma"/>
              </a:rPr>
              <a:t>1</a:t>
            </a:r>
            <a:r>
              <a:rPr sz="2800" b="1" spc="-95" dirty="0">
                <a:latin typeface="Tahoma"/>
                <a:cs typeface="Tahoma"/>
              </a:rPr>
              <a:t>.</a:t>
            </a:r>
            <a:r>
              <a:rPr sz="2800" b="1" spc="-30" dirty="0">
                <a:latin typeface="Tahoma"/>
                <a:cs typeface="Tahoma"/>
              </a:rPr>
              <a:t>-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spc="-385" dirty="0">
                <a:latin typeface="Tahoma"/>
                <a:cs typeface="Tahoma"/>
              </a:rPr>
              <a:t>L</a:t>
            </a:r>
            <a:r>
              <a:rPr sz="2800" b="1" spc="160" dirty="0">
                <a:latin typeface="Tahoma"/>
                <a:cs typeface="Tahoma"/>
              </a:rPr>
              <a:t>A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280" dirty="0">
                <a:latin typeface="Tahoma"/>
                <a:cs typeface="Tahoma"/>
              </a:rPr>
              <a:t>ESP</a:t>
            </a:r>
            <a:r>
              <a:rPr sz="2800" b="1" spc="-195" dirty="0">
                <a:latin typeface="Tahoma"/>
                <a:cs typeface="Tahoma"/>
              </a:rPr>
              <a:t>ECI</a:t>
            </a:r>
            <a:r>
              <a:rPr sz="2800" b="1" spc="-200" dirty="0">
                <a:latin typeface="Tahoma"/>
                <a:cs typeface="Tahoma"/>
              </a:rPr>
              <a:t>E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spc="-225" dirty="0">
                <a:latin typeface="Tahoma"/>
                <a:cs typeface="Tahoma"/>
              </a:rPr>
              <a:t>H</a:t>
            </a:r>
            <a:r>
              <a:rPr sz="2800" b="1" spc="-45" dirty="0">
                <a:latin typeface="Tahoma"/>
                <a:cs typeface="Tahoma"/>
              </a:rPr>
              <a:t>UMA</a:t>
            </a:r>
            <a:r>
              <a:rPr sz="2800" b="1" spc="-35" dirty="0">
                <a:latin typeface="Tahoma"/>
                <a:cs typeface="Tahoma"/>
              </a:rPr>
              <a:t>NA: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43" y="2011679"/>
            <a:ext cx="2932430" cy="70739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  <a:tabLst>
                <a:tab pos="1342390" algn="l"/>
              </a:tabLst>
            </a:pPr>
            <a:r>
              <a:rPr sz="2000" spc="10" dirty="0">
                <a:latin typeface="Verdana"/>
                <a:cs typeface="Verdana"/>
              </a:rPr>
              <a:t>Grupo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de	</a:t>
            </a:r>
            <a:r>
              <a:rPr sz="2000" spc="-60" dirty="0">
                <a:latin typeface="Verdana"/>
                <a:cs typeface="Verdana"/>
              </a:rPr>
              <a:t>mamíferos</a:t>
            </a:r>
            <a:endParaRPr sz="20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000" spc="-30" dirty="0">
                <a:latin typeface="Verdana"/>
                <a:cs typeface="Verdana"/>
              </a:rPr>
              <a:t>vertebrados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9496" y="2045207"/>
            <a:ext cx="2932430" cy="39941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25"/>
              </a:spcBef>
            </a:pPr>
            <a:r>
              <a:rPr sz="2000" spc="30" dirty="0">
                <a:latin typeface="Verdana"/>
                <a:cs typeface="Verdana"/>
              </a:rPr>
              <a:t>Org</a:t>
            </a:r>
            <a:r>
              <a:rPr sz="2000" spc="40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100" dirty="0">
                <a:latin typeface="Verdana"/>
                <a:cs typeface="Verdana"/>
              </a:rPr>
              <a:t>sm</a:t>
            </a:r>
            <a:r>
              <a:rPr sz="2000" spc="-75" dirty="0">
                <a:latin typeface="Verdana"/>
                <a:cs typeface="Verdana"/>
              </a:rPr>
              <a:t>o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Pl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250" dirty="0">
                <a:latin typeface="Verdana"/>
                <a:cs typeface="Verdana"/>
              </a:rPr>
              <a:t>r</a:t>
            </a:r>
            <a:r>
              <a:rPr sz="2000" spc="-155" dirty="0">
                <a:latin typeface="Verdana"/>
                <a:cs typeface="Verdana"/>
              </a:rPr>
              <a:t>i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35" dirty="0">
                <a:latin typeface="Verdana"/>
                <a:cs typeface="Verdana"/>
              </a:rPr>
              <a:t>e</a:t>
            </a:r>
            <a:r>
              <a:rPr sz="2000" spc="-10" dirty="0">
                <a:latin typeface="Verdana"/>
                <a:cs typeface="Verdana"/>
              </a:rPr>
              <a:t>l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254" dirty="0"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9743" y="1776983"/>
            <a:ext cx="2932430" cy="101536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03200" marR="196215" algn="ctr">
              <a:lnSpc>
                <a:spcPct val="100000"/>
              </a:lnSpc>
              <a:spcBef>
                <a:spcPts val="335"/>
              </a:spcBef>
            </a:pPr>
            <a:r>
              <a:rPr sz="2000" spc="204" dirty="0">
                <a:latin typeface="Verdana"/>
                <a:cs typeface="Verdana"/>
              </a:rPr>
              <a:t>C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55" dirty="0">
                <a:latin typeface="Verdana"/>
                <a:cs typeface="Verdana"/>
              </a:rPr>
              <a:t>n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130" dirty="0">
                <a:latin typeface="Verdana"/>
                <a:cs typeface="Verdana"/>
              </a:rPr>
              <a:t>ej</a:t>
            </a:r>
            <a:r>
              <a:rPr sz="2000" spc="-65" dirty="0">
                <a:latin typeface="Verdana"/>
                <a:cs typeface="Verdana"/>
              </a:rPr>
              <a:t>i</a:t>
            </a:r>
            <a:r>
              <a:rPr sz="2000" spc="-30" dirty="0">
                <a:latin typeface="Verdana"/>
                <a:cs typeface="Verdana"/>
              </a:rPr>
              <a:t>do</a:t>
            </a:r>
            <a:r>
              <a:rPr sz="2000" spc="-20" dirty="0">
                <a:latin typeface="Verdana"/>
                <a:cs typeface="Verdana"/>
              </a:rPr>
              <a:t>s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de  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250" dirty="0">
                <a:latin typeface="Verdana"/>
                <a:cs typeface="Verdana"/>
              </a:rPr>
              <a:t>r</a:t>
            </a:r>
            <a:r>
              <a:rPr sz="2000" spc="-155" dirty="0">
                <a:latin typeface="Verdana"/>
                <a:cs typeface="Verdana"/>
              </a:rPr>
              <a:t>i</a:t>
            </a:r>
            <a:r>
              <a:rPr sz="2000" spc="60" dirty="0">
                <a:latin typeface="Verdana"/>
                <a:cs typeface="Verdana"/>
              </a:rPr>
              <a:t>c</a:t>
            </a:r>
            <a:r>
              <a:rPr sz="2000" spc="40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ó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h</a:t>
            </a:r>
            <a:r>
              <a:rPr sz="2000" spc="-5" dirty="0">
                <a:latin typeface="Verdana"/>
                <a:cs typeface="Verdana"/>
              </a:rPr>
              <a:t>e</a:t>
            </a:r>
            <a:r>
              <a:rPr sz="2000" spc="10" dirty="0">
                <a:latin typeface="Verdana"/>
                <a:cs typeface="Verdana"/>
              </a:rPr>
              <a:t>t</a:t>
            </a:r>
            <a:r>
              <a:rPr sz="2000" spc="-20" dirty="0">
                <a:latin typeface="Verdana"/>
                <a:cs typeface="Verdana"/>
              </a:rPr>
              <a:t>er</a:t>
            </a:r>
            <a:r>
              <a:rPr sz="2000" spc="-40" dirty="0">
                <a:latin typeface="Verdana"/>
                <a:cs typeface="Verdana"/>
              </a:rPr>
              <a:t>ó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r</a:t>
            </a:r>
            <a:r>
              <a:rPr sz="2000" spc="-105" dirty="0">
                <a:latin typeface="Verdana"/>
                <a:cs typeface="Verdana"/>
              </a:rPr>
              <a:t>o</a:t>
            </a:r>
            <a:r>
              <a:rPr sz="2000" spc="35" dirty="0">
                <a:latin typeface="Verdana"/>
                <a:cs typeface="Verdana"/>
              </a:rPr>
              <a:t>fa  </a:t>
            </a:r>
            <a:r>
              <a:rPr sz="2000" spc="-220" dirty="0">
                <a:latin typeface="Verdana"/>
                <a:cs typeface="Verdana"/>
              </a:rPr>
              <a:t>(</a:t>
            </a:r>
            <a:r>
              <a:rPr sz="2000" spc="50" dirty="0">
                <a:latin typeface="Verdana"/>
                <a:cs typeface="Verdana"/>
              </a:rPr>
              <a:t>m</a:t>
            </a:r>
            <a:r>
              <a:rPr sz="2000" spc="40" dirty="0">
                <a:latin typeface="Verdana"/>
                <a:cs typeface="Verdana"/>
              </a:rPr>
              <a:t>a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120" dirty="0">
                <a:latin typeface="Verdana"/>
                <a:cs typeface="Verdana"/>
              </a:rPr>
              <a:t>er</a:t>
            </a:r>
            <a:r>
              <a:rPr sz="2000" spc="-55" dirty="0">
                <a:latin typeface="Verdana"/>
                <a:cs typeface="Verdana"/>
              </a:rPr>
              <a:t>i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5" dirty="0">
                <a:latin typeface="Verdana"/>
                <a:cs typeface="Verdana"/>
              </a:rPr>
              <a:t>rg</a:t>
            </a:r>
            <a:r>
              <a:rPr sz="2000" spc="5" dirty="0">
                <a:latin typeface="Verdana"/>
                <a:cs typeface="Verdana"/>
              </a:rPr>
              <a:t>á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175" dirty="0">
                <a:latin typeface="Verdana"/>
                <a:cs typeface="Verdana"/>
              </a:rPr>
              <a:t>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343" y="5669279"/>
            <a:ext cx="2932430" cy="39941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350"/>
              </a:spcBef>
            </a:pPr>
            <a:r>
              <a:rPr sz="2000" spc="-160" dirty="0">
                <a:latin typeface="Verdana"/>
                <a:cs typeface="Verdana"/>
              </a:rPr>
              <a:t>D</a:t>
            </a:r>
            <a:r>
              <a:rPr sz="2000" spc="-45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ges</a:t>
            </a:r>
            <a:r>
              <a:rPr sz="2000" spc="-25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ó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 i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ern</a:t>
            </a:r>
            <a:r>
              <a:rPr sz="2000" spc="160" dirty="0"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51959" y="5870447"/>
            <a:ext cx="2932430" cy="39941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340"/>
              </a:spcBef>
            </a:pPr>
            <a:r>
              <a:rPr sz="2000" spc="-19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75" dirty="0">
                <a:latin typeface="Verdana"/>
                <a:cs typeface="Verdana"/>
              </a:rPr>
              <a:t>evad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i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35" dirty="0">
                <a:latin typeface="Verdana"/>
                <a:cs typeface="Verdana"/>
              </a:rPr>
              <a:t>e</a:t>
            </a:r>
            <a:r>
              <a:rPr sz="2000" spc="-10" dirty="0">
                <a:latin typeface="Verdana"/>
                <a:cs typeface="Verdana"/>
              </a:rPr>
              <a:t>l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45" dirty="0">
                <a:latin typeface="Verdana"/>
                <a:cs typeface="Verdana"/>
              </a:rPr>
              <a:t>ge</a:t>
            </a:r>
            <a:r>
              <a:rPr sz="2000" spc="55" dirty="0">
                <a:latin typeface="Verdana"/>
                <a:cs typeface="Verdana"/>
              </a:rPr>
              <a:t>n</a:t>
            </a:r>
            <a:r>
              <a:rPr sz="2000" spc="60" dirty="0">
                <a:latin typeface="Verdana"/>
                <a:cs typeface="Verdana"/>
              </a:rPr>
              <a:t>c</a:t>
            </a:r>
            <a:r>
              <a:rPr sz="2000" spc="40" dirty="0">
                <a:latin typeface="Verdana"/>
                <a:cs typeface="Verdana"/>
              </a:rPr>
              <a:t>i</a:t>
            </a:r>
            <a:r>
              <a:rPr sz="2000" spc="160" dirty="0"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9743" y="5160264"/>
            <a:ext cx="2932430" cy="10185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87960" marR="179070" indent="-3175" algn="ctr">
              <a:lnSpc>
                <a:spcPct val="100000"/>
              </a:lnSpc>
              <a:spcBef>
                <a:spcPts val="359"/>
              </a:spcBef>
            </a:pPr>
            <a:r>
              <a:rPr sz="2000" spc="125" dirty="0">
                <a:latin typeface="Verdana"/>
                <a:cs typeface="Verdana"/>
              </a:rPr>
              <a:t>Capacidad </a:t>
            </a:r>
            <a:r>
              <a:rPr sz="2000" spc="45" dirty="0">
                <a:latin typeface="Verdana"/>
                <a:cs typeface="Verdana"/>
              </a:rPr>
              <a:t>para 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e</a:t>
            </a:r>
            <a:r>
              <a:rPr sz="2000" spc="-10" dirty="0">
                <a:latin typeface="Verdana"/>
                <a:cs typeface="Verdana"/>
              </a:rPr>
              <a:t>l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114" dirty="0">
                <a:latin typeface="Verdana"/>
                <a:cs typeface="Verdana"/>
              </a:rPr>
              <a:t>b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40" dirty="0">
                <a:latin typeface="Verdana"/>
                <a:cs typeface="Verdana"/>
              </a:rPr>
              <a:t>r</a:t>
            </a:r>
            <a:r>
              <a:rPr sz="2000" spc="-55" dirty="0">
                <a:latin typeface="Verdana"/>
                <a:cs typeface="Verdana"/>
              </a:rPr>
              <a:t>a</a:t>
            </a:r>
            <a:r>
              <a:rPr sz="2000" spc="-254" dirty="0">
                <a:latin typeface="Verdana"/>
                <a:cs typeface="Verdana"/>
              </a:rPr>
              <a:t>r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114" dirty="0">
                <a:latin typeface="Verdana"/>
                <a:cs typeface="Verdana"/>
              </a:rPr>
              <a:t>b</a:t>
            </a:r>
            <a:r>
              <a:rPr sz="2000" spc="-110" dirty="0">
                <a:latin typeface="Verdana"/>
                <a:cs typeface="Verdana"/>
              </a:rPr>
              <a:t>je</a:t>
            </a:r>
            <a:r>
              <a:rPr sz="2000" spc="-70" dirty="0">
                <a:latin typeface="Verdana"/>
                <a:cs typeface="Verdana"/>
              </a:rPr>
              <a:t>t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y  </a:t>
            </a: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-70" dirty="0">
                <a:latin typeface="Verdana"/>
                <a:cs typeface="Verdana"/>
              </a:rPr>
              <a:t>r</a:t>
            </a:r>
            <a:r>
              <a:rPr sz="2000" spc="-105" dirty="0">
                <a:latin typeface="Verdana"/>
                <a:cs typeface="Verdana"/>
              </a:rPr>
              <a:t>o</a:t>
            </a:r>
            <a:r>
              <a:rPr sz="2000" spc="-130" dirty="0">
                <a:latin typeface="Verdana"/>
                <a:cs typeface="Verdana"/>
              </a:rPr>
              <a:t>y</a:t>
            </a:r>
            <a:r>
              <a:rPr sz="2000" spc="85" dirty="0">
                <a:latin typeface="Verdana"/>
                <a:cs typeface="Verdana"/>
              </a:rPr>
              <a:t>ec</a:t>
            </a:r>
            <a:r>
              <a:rPr sz="2000" spc="80" dirty="0">
                <a:latin typeface="Verdana"/>
                <a:cs typeface="Verdana"/>
              </a:rPr>
              <a:t>t</a:t>
            </a:r>
            <a:r>
              <a:rPr sz="2000" spc="-70" dirty="0">
                <a:latin typeface="Verdana"/>
                <a:cs typeface="Verdana"/>
              </a:rPr>
              <a:t>ars</a:t>
            </a:r>
            <a:r>
              <a:rPr sz="2000" spc="-75" dirty="0">
                <a:latin typeface="Verdana"/>
                <a:cs typeface="Verdana"/>
              </a:rPr>
              <a:t>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f</a:t>
            </a:r>
            <a:r>
              <a:rPr sz="2000" spc="-100" dirty="0">
                <a:latin typeface="Verdana"/>
                <a:cs typeface="Verdana"/>
              </a:rPr>
              <a:t>ut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85" dirty="0">
                <a:latin typeface="Verdana"/>
                <a:cs typeface="Verdana"/>
              </a:rPr>
              <a:t>ro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59" y="2791967"/>
            <a:ext cx="4962144" cy="28773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4320"/>
            <a:ext cx="4632960" cy="524510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320"/>
              </a:spcBef>
            </a:pPr>
            <a:r>
              <a:rPr spc="-204" dirty="0"/>
              <a:t>2</a:t>
            </a:r>
            <a:r>
              <a:rPr spc="-85" dirty="0"/>
              <a:t>.</a:t>
            </a:r>
            <a:r>
              <a:rPr spc="-30" dirty="0"/>
              <a:t>-</a:t>
            </a:r>
            <a:r>
              <a:rPr spc="-60" dirty="0"/>
              <a:t> </a:t>
            </a:r>
            <a:r>
              <a:rPr spc="-335" dirty="0"/>
              <a:t>E</a:t>
            </a:r>
            <a:r>
              <a:rPr spc="-305" dirty="0"/>
              <a:t>L</a:t>
            </a:r>
            <a:r>
              <a:rPr spc="-60" dirty="0"/>
              <a:t> </a:t>
            </a:r>
            <a:r>
              <a:rPr spc="-180" dirty="0"/>
              <a:t>CUER</a:t>
            </a:r>
            <a:r>
              <a:rPr spc="-165" dirty="0"/>
              <a:t>P</a:t>
            </a:r>
            <a:r>
              <a:rPr spc="200" dirty="0"/>
              <a:t>O</a:t>
            </a:r>
            <a:r>
              <a:rPr spc="-85" dirty="0"/>
              <a:t> </a:t>
            </a:r>
            <a:r>
              <a:rPr spc="-225" dirty="0"/>
              <a:t>H</a:t>
            </a:r>
            <a:r>
              <a:rPr spc="-50" dirty="0"/>
              <a:t>UMA</a:t>
            </a:r>
            <a:r>
              <a:rPr spc="-35" dirty="0"/>
              <a:t>N</a:t>
            </a:r>
            <a:r>
              <a:rPr spc="-15" dirty="0"/>
              <a:t>O:</a:t>
            </a:r>
          </a:p>
        </p:txBody>
      </p:sp>
      <p:sp>
        <p:nvSpPr>
          <p:cNvPr id="3" name="object 3"/>
          <p:cNvSpPr/>
          <p:nvPr/>
        </p:nvSpPr>
        <p:spPr>
          <a:xfrm>
            <a:off x="1011936" y="1182624"/>
            <a:ext cx="9573895" cy="463550"/>
          </a:xfrm>
          <a:custGeom>
            <a:avLst/>
            <a:gdLst/>
            <a:ahLst/>
            <a:cxnLst/>
            <a:rect l="l" t="t" r="r" b="b"/>
            <a:pathLst>
              <a:path w="9573895" h="463550">
                <a:moveTo>
                  <a:pt x="9573767" y="0"/>
                </a:moveTo>
                <a:lnTo>
                  <a:pt x="0" y="0"/>
                </a:lnTo>
                <a:lnTo>
                  <a:pt x="0" y="463296"/>
                </a:lnTo>
                <a:lnTo>
                  <a:pt x="9573767" y="463296"/>
                </a:lnTo>
                <a:lnTo>
                  <a:pt x="9573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1936" y="1182624"/>
            <a:ext cx="9573895" cy="46355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315"/>
              </a:spcBef>
            </a:pPr>
            <a:r>
              <a:rPr sz="2400" spc="-20" dirty="0">
                <a:latin typeface="Verdana"/>
                <a:cs typeface="Verdana"/>
              </a:rPr>
              <a:t>Diferencian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cinco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niveles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140" dirty="0">
                <a:latin typeface="Verdana"/>
                <a:cs typeface="Verdana"/>
              </a:rPr>
              <a:t>de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organización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140" dirty="0">
                <a:latin typeface="Verdana"/>
                <a:cs typeface="Verdana"/>
              </a:rPr>
              <a:t>de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la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materia</a:t>
            </a:r>
            <a:r>
              <a:rPr sz="2000" spc="-70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504" y="2029967"/>
            <a:ext cx="7538084" cy="4462780"/>
          </a:xfrm>
          <a:custGeom>
            <a:avLst/>
            <a:gdLst/>
            <a:ahLst/>
            <a:cxnLst/>
            <a:rect l="l" t="t" r="r" b="b"/>
            <a:pathLst>
              <a:path w="7538084" h="4462780">
                <a:moveTo>
                  <a:pt x="0" y="4462272"/>
                </a:moveTo>
                <a:lnTo>
                  <a:pt x="7537704" y="4462272"/>
                </a:lnTo>
                <a:lnTo>
                  <a:pt x="7537704" y="0"/>
                </a:lnTo>
                <a:lnTo>
                  <a:pt x="0" y="0"/>
                </a:lnTo>
                <a:lnTo>
                  <a:pt x="0" y="44622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1853" y="2058111"/>
            <a:ext cx="7234555" cy="435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  <a:tabLst>
                <a:tab pos="3323590" algn="l"/>
              </a:tabLst>
            </a:pPr>
            <a:r>
              <a:rPr sz="2800" b="1" spc="-70" dirty="0">
                <a:latin typeface="Tahoma"/>
                <a:cs typeface="Tahoma"/>
              </a:rPr>
              <a:t>Nivel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subatómico.	</a:t>
            </a:r>
            <a:r>
              <a:rPr sz="2400" spc="55" dirty="0">
                <a:latin typeface="Verdana"/>
                <a:cs typeface="Verdana"/>
              </a:rPr>
              <a:t>Comprende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partículas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875"/>
              </a:lnSpc>
            </a:pPr>
            <a:r>
              <a:rPr sz="2400" spc="-180" dirty="0">
                <a:latin typeface="Verdana"/>
                <a:cs typeface="Verdana"/>
              </a:rPr>
              <a:t>s</a:t>
            </a:r>
            <a:r>
              <a:rPr sz="2400" spc="-204" dirty="0">
                <a:latin typeface="Verdana"/>
                <a:cs typeface="Verdana"/>
              </a:rPr>
              <a:t>u</a:t>
            </a:r>
            <a:r>
              <a:rPr sz="2400" spc="165" dirty="0">
                <a:latin typeface="Verdana"/>
                <a:cs typeface="Verdana"/>
              </a:rPr>
              <a:t>b</a:t>
            </a:r>
            <a:r>
              <a:rPr sz="2400" spc="150" dirty="0">
                <a:latin typeface="Verdana"/>
                <a:cs typeface="Verdana"/>
              </a:rPr>
              <a:t>a</a:t>
            </a:r>
            <a:r>
              <a:rPr sz="2400" spc="-185" dirty="0">
                <a:latin typeface="Verdana"/>
                <a:cs typeface="Verdana"/>
              </a:rPr>
              <a:t>t</a:t>
            </a:r>
            <a:r>
              <a:rPr sz="2400" spc="95" dirty="0">
                <a:latin typeface="Verdana"/>
                <a:cs typeface="Verdana"/>
              </a:rPr>
              <a:t>ó</a:t>
            </a:r>
            <a:r>
              <a:rPr sz="2400" spc="-60" dirty="0">
                <a:latin typeface="Verdana"/>
                <a:cs typeface="Verdana"/>
              </a:rPr>
              <a:t>m</a:t>
            </a:r>
            <a:r>
              <a:rPr sz="2400" spc="35" dirty="0">
                <a:latin typeface="Verdana"/>
                <a:cs typeface="Verdana"/>
              </a:rPr>
              <a:t>i</a:t>
            </a:r>
            <a:r>
              <a:rPr sz="2400" spc="80" dirty="0">
                <a:latin typeface="Verdana"/>
                <a:cs typeface="Verdana"/>
              </a:rPr>
              <a:t>c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-320" dirty="0">
                <a:latin typeface="Verdana"/>
                <a:cs typeface="Verdana"/>
              </a:rPr>
              <a:t>s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254" dirty="0">
                <a:latin typeface="Verdana"/>
                <a:cs typeface="Verdana"/>
              </a:rPr>
              <a:t>(</a:t>
            </a:r>
            <a:r>
              <a:rPr sz="2400" spc="-20" dirty="0">
                <a:latin typeface="Verdana"/>
                <a:cs typeface="Verdana"/>
              </a:rPr>
              <a:t>pr</a:t>
            </a:r>
            <a:r>
              <a:rPr sz="2400" spc="-40" dirty="0">
                <a:latin typeface="Verdana"/>
                <a:cs typeface="Verdana"/>
              </a:rPr>
              <a:t>o</a:t>
            </a:r>
            <a:r>
              <a:rPr sz="2400" spc="-185" dirty="0">
                <a:latin typeface="Verdana"/>
                <a:cs typeface="Verdana"/>
              </a:rPr>
              <a:t>t</a:t>
            </a:r>
            <a:r>
              <a:rPr sz="2400" spc="95" dirty="0">
                <a:latin typeface="Verdana"/>
                <a:cs typeface="Verdana"/>
              </a:rPr>
              <a:t>o</a:t>
            </a:r>
            <a:r>
              <a:rPr sz="2400" spc="-40" dirty="0">
                <a:latin typeface="Verdana"/>
                <a:cs typeface="Verdana"/>
              </a:rPr>
              <a:t>n</a:t>
            </a:r>
            <a:r>
              <a:rPr sz="2400" spc="-95" dirty="0">
                <a:latin typeface="Verdana"/>
                <a:cs typeface="Verdana"/>
              </a:rPr>
              <a:t>es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y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e</a:t>
            </a:r>
            <a:r>
              <a:rPr sz="2400" spc="-135" dirty="0">
                <a:latin typeface="Verdana"/>
                <a:cs typeface="Verdana"/>
              </a:rPr>
              <a:t>l</a:t>
            </a:r>
            <a:r>
              <a:rPr sz="2400" spc="229" dirty="0">
                <a:latin typeface="Verdana"/>
                <a:cs typeface="Verdana"/>
              </a:rPr>
              <a:t>e</a:t>
            </a:r>
            <a:r>
              <a:rPr sz="2400" spc="204" dirty="0">
                <a:latin typeface="Verdana"/>
                <a:cs typeface="Verdana"/>
              </a:rPr>
              <a:t>c</a:t>
            </a:r>
            <a:r>
              <a:rPr sz="2400" spc="-185" dirty="0">
                <a:latin typeface="Verdana"/>
                <a:cs typeface="Verdana"/>
              </a:rPr>
              <a:t>t</a:t>
            </a:r>
            <a:r>
              <a:rPr sz="2400" spc="-80" dirty="0">
                <a:latin typeface="Verdana"/>
                <a:cs typeface="Verdana"/>
              </a:rPr>
              <a:t>r</a:t>
            </a:r>
            <a:r>
              <a:rPr sz="2400" spc="-130" dirty="0">
                <a:latin typeface="Verdana"/>
                <a:cs typeface="Verdana"/>
              </a:rPr>
              <a:t>o</a:t>
            </a:r>
            <a:r>
              <a:rPr sz="2400" spc="-114" dirty="0">
                <a:latin typeface="Verdana"/>
                <a:cs typeface="Verdana"/>
              </a:rPr>
              <a:t>nes)</a:t>
            </a:r>
            <a:endParaRPr sz="2400">
              <a:latin typeface="Verdana"/>
              <a:cs typeface="Verdana"/>
            </a:endParaRPr>
          </a:p>
          <a:p>
            <a:pPr marL="12700" marR="12065">
              <a:lnSpc>
                <a:spcPct val="100000"/>
              </a:lnSpc>
              <a:spcBef>
                <a:spcPts val="10"/>
              </a:spcBef>
            </a:pPr>
            <a:r>
              <a:rPr sz="2800" b="1" spc="-70" dirty="0">
                <a:latin typeface="Tahoma"/>
                <a:cs typeface="Tahoma"/>
              </a:rPr>
              <a:t>Nivel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atómico.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400" spc="-40" dirty="0">
                <a:latin typeface="Verdana"/>
                <a:cs typeface="Verdana"/>
              </a:rPr>
              <a:t>Átomos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(carbono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y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hidrógeno)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800" b="1" spc="-70" dirty="0">
                <a:latin typeface="Tahoma"/>
                <a:cs typeface="Tahoma"/>
              </a:rPr>
              <a:t>Nivel </a:t>
            </a:r>
            <a:r>
              <a:rPr sz="2800" b="1" spc="-25" dirty="0">
                <a:latin typeface="Tahoma"/>
                <a:cs typeface="Tahoma"/>
              </a:rPr>
              <a:t>molecular. </a:t>
            </a:r>
            <a:r>
              <a:rPr sz="2400" spc="25" dirty="0">
                <a:latin typeface="Verdana"/>
                <a:cs typeface="Verdana"/>
              </a:rPr>
              <a:t>Moléculas </a:t>
            </a:r>
            <a:r>
              <a:rPr sz="2400" spc="65" dirty="0">
                <a:latin typeface="Verdana"/>
                <a:cs typeface="Verdana"/>
              </a:rPr>
              <a:t>que </a:t>
            </a:r>
            <a:r>
              <a:rPr sz="2400" spc="-90" dirty="0">
                <a:latin typeface="Verdana"/>
                <a:cs typeface="Verdana"/>
              </a:rPr>
              <a:t>son </a:t>
            </a:r>
            <a:r>
              <a:rPr sz="2400" spc="35" dirty="0">
                <a:latin typeface="Verdana"/>
                <a:cs typeface="Verdana"/>
              </a:rPr>
              <a:t>la </a:t>
            </a:r>
            <a:r>
              <a:rPr sz="2400" spc="-50" dirty="0">
                <a:latin typeface="Verdana"/>
                <a:cs typeface="Verdana"/>
              </a:rPr>
              <a:t>unión 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150" dirty="0">
                <a:latin typeface="Verdana"/>
                <a:cs typeface="Verdana"/>
              </a:rPr>
              <a:t>d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50" dirty="0">
                <a:latin typeface="Verdana"/>
                <a:cs typeface="Verdana"/>
              </a:rPr>
              <a:t>d</a:t>
            </a:r>
            <a:r>
              <a:rPr sz="2400" spc="95" dirty="0">
                <a:latin typeface="Verdana"/>
                <a:cs typeface="Verdana"/>
              </a:rPr>
              <a:t>o</a:t>
            </a:r>
            <a:r>
              <a:rPr sz="2400" spc="-320" dirty="0">
                <a:latin typeface="Verdana"/>
                <a:cs typeface="Verdana"/>
              </a:rPr>
              <a:t>s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o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m</a:t>
            </a:r>
            <a:r>
              <a:rPr sz="2400" spc="185" dirty="0">
                <a:latin typeface="Verdana"/>
                <a:cs typeface="Verdana"/>
              </a:rPr>
              <a:t>á</a:t>
            </a:r>
            <a:r>
              <a:rPr sz="2400" spc="-320" dirty="0">
                <a:latin typeface="Verdana"/>
                <a:cs typeface="Verdana"/>
              </a:rPr>
              <a:t>s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185" dirty="0">
                <a:latin typeface="Verdana"/>
                <a:cs typeface="Verdana"/>
              </a:rPr>
              <a:t>á</a:t>
            </a:r>
            <a:r>
              <a:rPr sz="2400" spc="-185" dirty="0">
                <a:latin typeface="Verdana"/>
                <a:cs typeface="Verdana"/>
              </a:rPr>
              <a:t>t</a:t>
            </a:r>
            <a:r>
              <a:rPr sz="2400" spc="95" dirty="0">
                <a:latin typeface="Verdana"/>
                <a:cs typeface="Verdana"/>
              </a:rPr>
              <a:t>o</a:t>
            </a:r>
            <a:r>
              <a:rPr sz="2400" spc="-60" dirty="0">
                <a:latin typeface="Verdana"/>
                <a:cs typeface="Verdana"/>
              </a:rPr>
              <a:t>m</a:t>
            </a:r>
            <a:r>
              <a:rPr sz="2400" spc="95" dirty="0">
                <a:latin typeface="Verdana"/>
                <a:cs typeface="Verdana"/>
              </a:rPr>
              <a:t>o</a:t>
            </a:r>
            <a:r>
              <a:rPr sz="2400" spc="-320" dirty="0">
                <a:latin typeface="Verdana"/>
                <a:cs typeface="Verdana"/>
              </a:rPr>
              <a:t>s</a:t>
            </a:r>
            <a:r>
              <a:rPr sz="2400" spc="-220" dirty="0">
                <a:latin typeface="Verdana"/>
                <a:cs typeface="Verdana"/>
              </a:rPr>
              <a:t>,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l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-320" dirty="0">
                <a:latin typeface="Verdana"/>
                <a:cs typeface="Verdana"/>
              </a:rPr>
              <a:t>s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m</a:t>
            </a:r>
            <a:r>
              <a:rPr sz="2400" spc="95" dirty="0">
                <a:latin typeface="Verdana"/>
                <a:cs typeface="Verdana"/>
              </a:rPr>
              <a:t>o</a:t>
            </a:r>
            <a:r>
              <a:rPr sz="2400" spc="-135" dirty="0">
                <a:latin typeface="Verdana"/>
                <a:cs typeface="Verdana"/>
              </a:rPr>
              <a:t>l</a:t>
            </a:r>
            <a:r>
              <a:rPr sz="2400" spc="229" dirty="0">
                <a:latin typeface="Verdana"/>
                <a:cs typeface="Verdana"/>
              </a:rPr>
              <a:t>é</a:t>
            </a:r>
            <a:r>
              <a:rPr sz="2400" spc="204" dirty="0">
                <a:latin typeface="Verdana"/>
                <a:cs typeface="Verdana"/>
              </a:rPr>
              <a:t>c</a:t>
            </a:r>
            <a:r>
              <a:rPr sz="2400" spc="-80" dirty="0">
                <a:latin typeface="Verdana"/>
                <a:cs typeface="Verdana"/>
              </a:rPr>
              <a:t>u</a:t>
            </a:r>
            <a:r>
              <a:rPr sz="2400" spc="-160" dirty="0">
                <a:latin typeface="Verdana"/>
                <a:cs typeface="Verdana"/>
              </a:rPr>
              <a:t>l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-320" dirty="0">
                <a:latin typeface="Verdana"/>
                <a:cs typeface="Verdana"/>
              </a:rPr>
              <a:t>s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spc="150" dirty="0">
                <a:latin typeface="Verdana"/>
                <a:cs typeface="Verdana"/>
              </a:rPr>
              <a:t>d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85" dirty="0">
                <a:latin typeface="Verdana"/>
                <a:cs typeface="Verdana"/>
              </a:rPr>
              <a:t>gua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y  </a:t>
            </a:r>
            <a:r>
              <a:rPr sz="2400" spc="25" dirty="0">
                <a:latin typeface="Verdana"/>
                <a:cs typeface="Verdana"/>
              </a:rPr>
              <a:t>glucosa</a:t>
            </a:r>
            <a:endParaRPr sz="2400">
              <a:latin typeface="Verdana"/>
              <a:cs typeface="Verdana"/>
            </a:endParaRPr>
          </a:p>
          <a:p>
            <a:pPr marL="12700" marR="1229360">
              <a:lnSpc>
                <a:spcPct val="100000"/>
              </a:lnSpc>
              <a:spcBef>
                <a:spcPts val="5"/>
              </a:spcBef>
            </a:pPr>
            <a:r>
              <a:rPr sz="2800" b="1" spc="-100" dirty="0">
                <a:latin typeface="Tahoma"/>
                <a:cs typeface="Tahoma"/>
              </a:rPr>
              <a:t>Ni</a:t>
            </a:r>
            <a:r>
              <a:rPr sz="2800" b="1" spc="-95" dirty="0">
                <a:latin typeface="Tahoma"/>
                <a:cs typeface="Tahoma"/>
              </a:rPr>
              <a:t>v</a:t>
            </a:r>
            <a:r>
              <a:rPr sz="2800" b="1" spc="-30" dirty="0">
                <a:latin typeface="Tahoma"/>
                <a:cs typeface="Tahoma"/>
              </a:rPr>
              <a:t>e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celu</a:t>
            </a:r>
            <a:r>
              <a:rPr sz="2800" b="1" spc="-10" dirty="0">
                <a:latin typeface="Tahoma"/>
                <a:cs typeface="Tahoma"/>
              </a:rPr>
              <a:t>l</a:t>
            </a:r>
            <a:r>
              <a:rPr sz="2800" b="1" spc="-85" dirty="0">
                <a:latin typeface="Tahoma"/>
                <a:cs typeface="Tahoma"/>
              </a:rPr>
              <a:t>a</a:t>
            </a:r>
            <a:r>
              <a:rPr sz="2800" b="1" spc="-80" dirty="0">
                <a:latin typeface="Tahoma"/>
                <a:cs typeface="Tahoma"/>
              </a:rPr>
              <a:t>r</a:t>
            </a:r>
            <a:r>
              <a:rPr sz="2800" b="1" spc="-90" dirty="0">
                <a:latin typeface="Tahoma"/>
                <a:cs typeface="Tahoma"/>
              </a:rPr>
              <a:t>.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400" spc="265" dirty="0">
                <a:latin typeface="Verdana"/>
                <a:cs typeface="Verdana"/>
              </a:rPr>
              <a:t>C</a:t>
            </a:r>
            <a:r>
              <a:rPr sz="2400" spc="-35" dirty="0">
                <a:latin typeface="Verdana"/>
                <a:cs typeface="Verdana"/>
              </a:rPr>
              <a:t>é</a:t>
            </a:r>
            <a:r>
              <a:rPr sz="2400" spc="25" dirty="0">
                <a:latin typeface="Verdana"/>
                <a:cs typeface="Verdana"/>
              </a:rPr>
              <a:t>l</a:t>
            </a:r>
            <a:r>
              <a:rPr sz="2400" spc="-170" dirty="0">
                <a:latin typeface="Verdana"/>
                <a:cs typeface="Verdana"/>
              </a:rPr>
              <a:t>u</a:t>
            </a:r>
            <a:r>
              <a:rPr sz="2400" spc="-50" dirty="0">
                <a:latin typeface="Verdana"/>
                <a:cs typeface="Verdana"/>
              </a:rPr>
              <a:t>l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-320" dirty="0">
                <a:latin typeface="Verdana"/>
                <a:cs typeface="Verdana"/>
              </a:rPr>
              <a:t>s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spc="300" dirty="0">
                <a:latin typeface="Verdana"/>
                <a:cs typeface="Verdana"/>
              </a:rPr>
              <a:t>c</a:t>
            </a:r>
            <a:r>
              <a:rPr sz="2400" spc="95" dirty="0">
                <a:latin typeface="Verdana"/>
                <a:cs typeface="Verdana"/>
              </a:rPr>
              <a:t>o</a:t>
            </a:r>
            <a:r>
              <a:rPr sz="2400" spc="-60" dirty="0">
                <a:latin typeface="Verdana"/>
                <a:cs typeface="Verdana"/>
              </a:rPr>
              <a:t>m</a:t>
            </a:r>
            <a:r>
              <a:rPr sz="2400" spc="110" dirty="0">
                <a:latin typeface="Verdana"/>
                <a:cs typeface="Verdana"/>
              </a:rPr>
              <a:t>o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l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-320" dirty="0">
                <a:latin typeface="Verdana"/>
                <a:cs typeface="Verdana"/>
              </a:rPr>
              <a:t>s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300" dirty="0">
                <a:latin typeface="Verdana"/>
                <a:cs typeface="Verdana"/>
              </a:rPr>
              <a:t>c</a:t>
            </a:r>
            <a:r>
              <a:rPr sz="2400" spc="-35" dirty="0">
                <a:latin typeface="Verdana"/>
                <a:cs typeface="Verdana"/>
              </a:rPr>
              <a:t>é</a:t>
            </a:r>
            <a:r>
              <a:rPr sz="2400" spc="25" dirty="0">
                <a:latin typeface="Verdana"/>
                <a:cs typeface="Verdana"/>
              </a:rPr>
              <a:t>l</a:t>
            </a:r>
            <a:r>
              <a:rPr sz="2400" spc="-80" dirty="0">
                <a:latin typeface="Verdana"/>
                <a:cs typeface="Verdana"/>
              </a:rPr>
              <a:t>u</a:t>
            </a:r>
            <a:r>
              <a:rPr sz="2400" spc="-160" dirty="0">
                <a:latin typeface="Verdana"/>
                <a:cs typeface="Verdana"/>
              </a:rPr>
              <a:t>l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-250" dirty="0">
                <a:latin typeface="Verdana"/>
                <a:cs typeface="Verdana"/>
              </a:rPr>
              <a:t>s  </a:t>
            </a:r>
            <a:r>
              <a:rPr sz="2400" spc="-80" dirty="0">
                <a:latin typeface="Verdana"/>
                <a:cs typeface="Verdana"/>
              </a:rPr>
              <a:t>ner</a:t>
            </a:r>
            <a:r>
              <a:rPr sz="2400" spc="-100" dirty="0">
                <a:latin typeface="Verdana"/>
                <a:cs typeface="Verdana"/>
              </a:rPr>
              <a:t>v</a:t>
            </a:r>
            <a:r>
              <a:rPr sz="2400" spc="-25" dirty="0">
                <a:latin typeface="Verdana"/>
                <a:cs typeface="Verdana"/>
              </a:rPr>
              <a:t>i</a:t>
            </a:r>
            <a:r>
              <a:rPr sz="2400" spc="-60" dirty="0">
                <a:latin typeface="Verdana"/>
                <a:cs typeface="Verdana"/>
              </a:rPr>
              <a:t>o</a:t>
            </a:r>
            <a:r>
              <a:rPr sz="2400" spc="-155" dirty="0">
                <a:latin typeface="Verdana"/>
                <a:cs typeface="Verdana"/>
              </a:rPr>
              <a:t>sa</a:t>
            </a:r>
            <a:r>
              <a:rPr sz="2400" spc="-140" dirty="0">
                <a:latin typeface="Verdana"/>
                <a:cs typeface="Verdana"/>
              </a:rPr>
              <a:t>s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y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l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-320" dirty="0">
                <a:latin typeface="Verdana"/>
                <a:cs typeface="Verdana"/>
              </a:rPr>
              <a:t>s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m</a:t>
            </a:r>
            <a:r>
              <a:rPr sz="2400" spc="-210" dirty="0">
                <a:latin typeface="Verdana"/>
                <a:cs typeface="Verdana"/>
              </a:rPr>
              <a:t>u</a:t>
            </a:r>
            <a:r>
              <a:rPr sz="2400" spc="-170" dirty="0">
                <a:latin typeface="Verdana"/>
                <a:cs typeface="Verdana"/>
              </a:rPr>
              <a:t>s</a:t>
            </a:r>
            <a:r>
              <a:rPr sz="2400" spc="300" dirty="0">
                <a:latin typeface="Verdana"/>
                <a:cs typeface="Verdana"/>
              </a:rPr>
              <a:t>c</a:t>
            </a:r>
            <a:r>
              <a:rPr sz="2400" spc="-170" dirty="0">
                <a:latin typeface="Verdana"/>
                <a:cs typeface="Verdana"/>
              </a:rPr>
              <a:t>u</a:t>
            </a:r>
            <a:r>
              <a:rPr sz="2400" spc="-50" dirty="0">
                <a:latin typeface="Verdana"/>
                <a:cs typeface="Verdana"/>
              </a:rPr>
              <a:t>l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-165" dirty="0">
                <a:latin typeface="Verdana"/>
                <a:cs typeface="Verdana"/>
              </a:rPr>
              <a:t>res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70" dirty="0">
                <a:latin typeface="Tahoma"/>
                <a:cs typeface="Tahoma"/>
              </a:rPr>
              <a:t>Nivel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spc="-75" dirty="0">
                <a:latin typeface="Tahoma"/>
                <a:cs typeface="Tahoma"/>
              </a:rPr>
              <a:t>pluricelular.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400" spc="-145" dirty="0">
                <a:latin typeface="Verdana"/>
                <a:cs typeface="Verdana"/>
              </a:rPr>
              <a:t>Tejidos,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órganos,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aparatos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y </a:t>
            </a:r>
            <a:r>
              <a:rPr sz="2400" spc="-825" dirty="0">
                <a:latin typeface="Verdana"/>
                <a:cs typeface="Verdana"/>
              </a:rPr>
              <a:t> </a:t>
            </a:r>
            <a:r>
              <a:rPr sz="2400" spc="-145" dirty="0">
                <a:latin typeface="Verdana"/>
                <a:cs typeface="Verdana"/>
              </a:rPr>
              <a:t>sistemas, </a:t>
            </a:r>
            <a:r>
              <a:rPr sz="2400" spc="-25" dirty="0">
                <a:latin typeface="Verdana"/>
                <a:cs typeface="Verdana"/>
              </a:rPr>
              <a:t>por </a:t>
            </a:r>
            <a:r>
              <a:rPr sz="2400" spc="-5" dirty="0">
                <a:latin typeface="Verdana"/>
                <a:cs typeface="Verdana"/>
              </a:rPr>
              <a:t>ejemplo </a:t>
            </a:r>
            <a:r>
              <a:rPr sz="2400" spc="-55" dirty="0">
                <a:latin typeface="Verdana"/>
                <a:cs typeface="Verdana"/>
              </a:rPr>
              <a:t>tejido </a:t>
            </a:r>
            <a:r>
              <a:rPr sz="2400" spc="-65" dirty="0">
                <a:latin typeface="Verdana"/>
                <a:cs typeface="Verdana"/>
              </a:rPr>
              <a:t>conjuntivo, </a:t>
            </a:r>
            <a:r>
              <a:rPr sz="2400" spc="-25" dirty="0">
                <a:latin typeface="Verdana"/>
                <a:cs typeface="Verdana"/>
              </a:rPr>
              <a:t>el </a:t>
            </a:r>
            <a:r>
              <a:rPr sz="2400" spc="-120" dirty="0">
                <a:latin typeface="Verdana"/>
                <a:cs typeface="Verdana"/>
              </a:rPr>
              <a:t>riñón, 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254" dirty="0">
                <a:latin typeface="Verdana"/>
                <a:cs typeface="Verdana"/>
              </a:rPr>
              <a:t>si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-185" dirty="0">
                <a:latin typeface="Verdana"/>
                <a:cs typeface="Verdana"/>
              </a:rPr>
              <a:t>t</a:t>
            </a:r>
            <a:r>
              <a:rPr sz="2400" spc="15" dirty="0">
                <a:latin typeface="Verdana"/>
                <a:cs typeface="Verdana"/>
              </a:rPr>
              <a:t>e</a:t>
            </a:r>
            <a:r>
              <a:rPr sz="2400" spc="50" dirty="0">
                <a:latin typeface="Verdana"/>
                <a:cs typeface="Verdana"/>
              </a:rPr>
              <a:t>m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ner</a:t>
            </a:r>
            <a:r>
              <a:rPr sz="2400" spc="-95" dirty="0">
                <a:latin typeface="Verdana"/>
                <a:cs typeface="Verdana"/>
              </a:rPr>
              <a:t>v</a:t>
            </a:r>
            <a:r>
              <a:rPr sz="2400" spc="-25" dirty="0">
                <a:latin typeface="Verdana"/>
                <a:cs typeface="Verdana"/>
              </a:rPr>
              <a:t>i</a:t>
            </a:r>
            <a:r>
              <a:rPr sz="2400" spc="-60" dirty="0">
                <a:latin typeface="Verdana"/>
                <a:cs typeface="Verdana"/>
              </a:rPr>
              <a:t>o</a:t>
            </a:r>
            <a:r>
              <a:rPr sz="2400" spc="-100" dirty="0">
                <a:latin typeface="Verdana"/>
                <a:cs typeface="Verdana"/>
              </a:rPr>
              <a:t>s</a:t>
            </a:r>
            <a:r>
              <a:rPr sz="2400" spc="-125" dirty="0">
                <a:latin typeface="Verdana"/>
                <a:cs typeface="Verdana"/>
              </a:rPr>
              <a:t>o</a:t>
            </a:r>
            <a:r>
              <a:rPr sz="2400" spc="-210" dirty="0">
                <a:latin typeface="Verdana"/>
                <a:cs typeface="Verdana"/>
              </a:rPr>
              <a:t>,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185" dirty="0">
                <a:latin typeface="Verdana"/>
                <a:cs typeface="Verdana"/>
              </a:rPr>
              <a:t>a</a:t>
            </a:r>
            <a:r>
              <a:rPr sz="2400" spc="165" dirty="0">
                <a:latin typeface="Verdana"/>
                <a:cs typeface="Verdana"/>
              </a:rPr>
              <a:t>p</a:t>
            </a:r>
            <a:r>
              <a:rPr sz="2400" spc="150" dirty="0">
                <a:latin typeface="Verdana"/>
                <a:cs typeface="Verdana"/>
              </a:rPr>
              <a:t>a</a:t>
            </a:r>
            <a:r>
              <a:rPr sz="2400" spc="-45" dirty="0">
                <a:latin typeface="Verdana"/>
                <a:cs typeface="Verdana"/>
              </a:rPr>
              <a:t>r</a:t>
            </a:r>
            <a:r>
              <a:rPr sz="2400" spc="-75" dirty="0">
                <a:latin typeface="Verdana"/>
                <a:cs typeface="Verdana"/>
              </a:rPr>
              <a:t>a</a:t>
            </a:r>
            <a:r>
              <a:rPr sz="2400" spc="-185" dirty="0">
                <a:latin typeface="Verdana"/>
                <a:cs typeface="Verdana"/>
              </a:rPr>
              <a:t>t</a:t>
            </a:r>
            <a:r>
              <a:rPr sz="2400" spc="114" dirty="0">
                <a:latin typeface="Verdana"/>
                <a:cs typeface="Verdana"/>
              </a:rPr>
              <a:t>o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res</a:t>
            </a:r>
            <a:r>
              <a:rPr sz="2400" spc="-110" dirty="0">
                <a:latin typeface="Verdana"/>
                <a:cs typeface="Verdana"/>
              </a:rPr>
              <a:t>p</a:t>
            </a:r>
            <a:r>
              <a:rPr sz="2400" spc="-85" dirty="0">
                <a:latin typeface="Verdana"/>
                <a:cs typeface="Verdana"/>
              </a:rPr>
              <a:t>ir</a:t>
            </a:r>
            <a:r>
              <a:rPr sz="2400" spc="-145" dirty="0">
                <a:latin typeface="Verdana"/>
                <a:cs typeface="Verdana"/>
              </a:rPr>
              <a:t>a</a:t>
            </a:r>
            <a:r>
              <a:rPr sz="2400" spc="-185" dirty="0">
                <a:latin typeface="Verdana"/>
                <a:cs typeface="Verdana"/>
              </a:rPr>
              <a:t>t</a:t>
            </a:r>
            <a:r>
              <a:rPr sz="2400" spc="100" dirty="0">
                <a:latin typeface="Verdana"/>
                <a:cs typeface="Verdana"/>
              </a:rPr>
              <a:t>o</a:t>
            </a:r>
            <a:r>
              <a:rPr sz="2400" spc="-100" dirty="0">
                <a:latin typeface="Verdana"/>
                <a:cs typeface="Verdana"/>
              </a:rPr>
              <a:t>ri</a:t>
            </a:r>
            <a:r>
              <a:rPr sz="2400" spc="-190" dirty="0">
                <a:latin typeface="Verdana"/>
                <a:cs typeface="Verdana"/>
              </a:rPr>
              <a:t>o</a:t>
            </a:r>
            <a:r>
              <a:rPr sz="2400" spc="-2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9768" y="2029967"/>
            <a:ext cx="3971544" cy="4462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87" y="3816263"/>
            <a:ext cx="3139796" cy="25201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1744" y="249936"/>
            <a:ext cx="8967470" cy="524510"/>
          </a:xfrm>
          <a:prstGeom prst="rect">
            <a:avLst/>
          </a:prstGeom>
          <a:solidFill>
            <a:srgbClr val="FFFFFF"/>
          </a:solidFill>
          <a:ln w="12192">
            <a:solidFill>
              <a:srgbClr val="9D074E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330"/>
              </a:spcBef>
            </a:pPr>
            <a:r>
              <a:rPr spc="-195" dirty="0"/>
              <a:t>3</a:t>
            </a:r>
            <a:r>
              <a:rPr spc="-95" dirty="0"/>
              <a:t>.</a:t>
            </a:r>
            <a:r>
              <a:rPr spc="-30" dirty="0"/>
              <a:t>-</a:t>
            </a:r>
            <a:r>
              <a:rPr spc="-60" dirty="0"/>
              <a:t> </a:t>
            </a:r>
            <a:r>
              <a:rPr spc="-430" dirty="0"/>
              <a:t>TI</a:t>
            </a:r>
            <a:r>
              <a:rPr spc="-505" dirty="0"/>
              <a:t>P</a:t>
            </a:r>
            <a:r>
              <a:rPr spc="-60" dirty="0"/>
              <a:t>OS</a:t>
            </a:r>
            <a:r>
              <a:rPr spc="-80" dirty="0"/>
              <a:t> </a:t>
            </a:r>
            <a:r>
              <a:rPr spc="-235" dirty="0"/>
              <a:t>D</a:t>
            </a:r>
            <a:r>
              <a:rPr spc="-190" dirty="0"/>
              <a:t>E</a:t>
            </a:r>
            <a:r>
              <a:rPr spc="-50" dirty="0"/>
              <a:t> </a:t>
            </a:r>
            <a:r>
              <a:rPr spc="120" dirty="0"/>
              <a:t>M</a:t>
            </a:r>
            <a:r>
              <a:rPr spc="90" dirty="0"/>
              <a:t>O</a:t>
            </a:r>
            <a:r>
              <a:rPr spc="-385" dirty="0"/>
              <a:t>L</a:t>
            </a:r>
            <a:r>
              <a:rPr spc="-160" dirty="0"/>
              <a:t>ÉCU</a:t>
            </a:r>
            <a:r>
              <a:rPr spc="-145" dirty="0"/>
              <a:t>L</a:t>
            </a:r>
            <a:r>
              <a:rPr spc="165" dirty="0"/>
              <a:t>A</a:t>
            </a:r>
            <a:r>
              <a:rPr spc="-315" dirty="0"/>
              <a:t>S</a:t>
            </a:r>
            <a:r>
              <a:rPr spc="-50" dirty="0"/>
              <a:t> </a:t>
            </a:r>
            <a:r>
              <a:rPr spc="-285" dirty="0"/>
              <a:t>DE</a:t>
            </a:r>
            <a:r>
              <a:rPr spc="-235" dirty="0"/>
              <a:t>L</a:t>
            </a:r>
            <a:r>
              <a:rPr spc="-60" dirty="0"/>
              <a:t> </a:t>
            </a:r>
            <a:r>
              <a:rPr spc="-180" dirty="0"/>
              <a:t>CUER</a:t>
            </a:r>
            <a:r>
              <a:rPr spc="-165" dirty="0"/>
              <a:t>P</a:t>
            </a:r>
            <a:r>
              <a:rPr spc="200" dirty="0"/>
              <a:t>O</a:t>
            </a:r>
            <a:r>
              <a:rPr spc="-85" dirty="0"/>
              <a:t> </a:t>
            </a:r>
            <a:r>
              <a:rPr spc="-225" dirty="0"/>
              <a:t>H</a:t>
            </a:r>
            <a:r>
              <a:rPr spc="-50" dirty="0"/>
              <a:t>UMA</a:t>
            </a:r>
            <a:r>
              <a:rPr spc="-35" dirty="0"/>
              <a:t>N</a:t>
            </a:r>
            <a:r>
              <a:rPr spc="200" dirty="0"/>
              <a:t>O</a:t>
            </a:r>
            <a:r>
              <a:rPr spc="-110" dirty="0"/>
              <a:t> </a:t>
            </a:r>
            <a:r>
              <a:rPr spc="-235" dirty="0"/>
              <a:t>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53896" y="954024"/>
            <a:ext cx="9583420" cy="411480"/>
            <a:chOff x="1453896" y="954024"/>
            <a:chExt cx="9583420" cy="411480"/>
          </a:xfrm>
        </p:grpSpPr>
        <p:sp>
          <p:nvSpPr>
            <p:cNvPr id="5" name="object 5"/>
            <p:cNvSpPr/>
            <p:nvPr/>
          </p:nvSpPr>
          <p:spPr>
            <a:xfrm>
              <a:off x="1459992" y="960120"/>
              <a:ext cx="9570720" cy="399415"/>
            </a:xfrm>
            <a:custGeom>
              <a:avLst/>
              <a:gdLst/>
              <a:ahLst/>
              <a:cxnLst/>
              <a:rect l="l" t="t" r="r" b="b"/>
              <a:pathLst>
                <a:path w="9570720" h="399415">
                  <a:moveTo>
                    <a:pt x="957072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9570720" y="399288"/>
                  </a:lnTo>
                  <a:lnTo>
                    <a:pt x="9570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9992" y="960120"/>
              <a:ext cx="9570720" cy="399415"/>
            </a:xfrm>
            <a:custGeom>
              <a:avLst/>
              <a:gdLst/>
              <a:ahLst/>
              <a:cxnLst/>
              <a:rect l="l" t="t" r="r" b="b"/>
              <a:pathLst>
                <a:path w="9570720" h="399415">
                  <a:moveTo>
                    <a:pt x="0" y="399288"/>
                  </a:moveTo>
                  <a:lnTo>
                    <a:pt x="9570720" y="399288"/>
                  </a:lnTo>
                  <a:lnTo>
                    <a:pt x="957072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59991" y="960119"/>
            <a:ext cx="9570720" cy="39941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50594">
              <a:lnSpc>
                <a:spcPct val="100000"/>
              </a:lnSpc>
              <a:spcBef>
                <a:spcPts val="330"/>
              </a:spcBef>
            </a:pPr>
            <a:r>
              <a:rPr sz="2000" spc="-120" dirty="0">
                <a:latin typeface="Verdana"/>
                <a:cs typeface="Verdana"/>
              </a:rPr>
              <a:t>Son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las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denominadas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biomoléculas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humanas,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se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clasifican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en: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8972" y="1623440"/>
            <a:ext cx="2832735" cy="786765"/>
          </a:xfrm>
          <a:custGeom>
            <a:avLst/>
            <a:gdLst/>
            <a:ahLst/>
            <a:cxnLst/>
            <a:rect l="l" t="t" r="r" b="b"/>
            <a:pathLst>
              <a:path w="2832734" h="786764">
                <a:moveTo>
                  <a:pt x="2832227" y="786257"/>
                </a:moveTo>
                <a:lnTo>
                  <a:pt x="2815132" y="763524"/>
                </a:lnTo>
                <a:lnTo>
                  <a:pt x="2781046" y="718185"/>
                </a:lnTo>
                <a:lnTo>
                  <a:pt x="2766872" y="746531"/>
                </a:lnTo>
                <a:lnTo>
                  <a:pt x="1273810" y="0"/>
                </a:lnTo>
                <a:lnTo>
                  <a:pt x="1271117" y="5486"/>
                </a:lnTo>
                <a:lnTo>
                  <a:pt x="1267968" y="254"/>
                </a:lnTo>
                <a:lnTo>
                  <a:pt x="61569" y="741045"/>
                </a:lnTo>
                <a:lnTo>
                  <a:pt x="44958" y="713994"/>
                </a:lnTo>
                <a:lnTo>
                  <a:pt x="0" y="786257"/>
                </a:lnTo>
                <a:lnTo>
                  <a:pt x="84836" y="778891"/>
                </a:lnTo>
                <a:lnTo>
                  <a:pt x="72263" y="758444"/>
                </a:lnTo>
                <a:lnTo>
                  <a:pt x="68199" y="751827"/>
                </a:lnTo>
                <a:lnTo>
                  <a:pt x="1271485" y="13068"/>
                </a:lnTo>
                <a:lnTo>
                  <a:pt x="2761196" y="757872"/>
                </a:lnTo>
                <a:lnTo>
                  <a:pt x="2747010" y="786257"/>
                </a:lnTo>
                <a:lnTo>
                  <a:pt x="2832227" y="786257"/>
                </a:lnTo>
                <a:close/>
              </a:path>
            </a:pathLst>
          </a:custGeom>
          <a:solidFill>
            <a:srgbClr val="E42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31767" y="2486025"/>
            <a:ext cx="1329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Verdana"/>
                <a:cs typeface="Verdana"/>
              </a:rPr>
              <a:t>Inorgánicas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1081" y="2437003"/>
            <a:ext cx="1183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Verdana"/>
                <a:cs typeface="Verdana"/>
              </a:rPr>
              <a:t>Orgánicas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58640" y="2863595"/>
            <a:ext cx="76200" cy="523240"/>
          </a:xfrm>
          <a:custGeom>
            <a:avLst/>
            <a:gdLst/>
            <a:ahLst/>
            <a:cxnLst/>
            <a:rect l="l" t="t" r="r" b="b"/>
            <a:pathLst>
              <a:path w="76200" h="523239">
                <a:moveTo>
                  <a:pt x="31750" y="446531"/>
                </a:moveTo>
                <a:lnTo>
                  <a:pt x="0" y="446531"/>
                </a:lnTo>
                <a:lnTo>
                  <a:pt x="38100" y="522731"/>
                </a:lnTo>
                <a:lnTo>
                  <a:pt x="69850" y="459231"/>
                </a:lnTo>
                <a:lnTo>
                  <a:pt x="31750" y="459231"/>
                </a:lnTo>
                <a:lnTo>
                  <a:pt x="31750" y="446531"/>
                </a:lnTo>
                <a:close/>
              </a:path>
              <a:path w="76200" h="523239">
                <a:moveTo>
                  <a:pt x="44450" y="0"/>
                </a:moveTo>
                <a:lnTo>
                  <a:pt x="31750" y="0"/>
                </a:lnTo>
                <a:lnTo>
                  <a:pt x="31750" y="459231"/>
                </a:lnTo>
                <a:lnTo>
                  <a:pt x="44450" y="459231"/>
                </a:lnTo>
                <a:lnTo>
                  <a:pt x="44450" y="0"/>
                </a:lnTo>
                <a:close/>
              </a:path>
              <a:path w="76200" h="523239">
                <a:moveTo>
                  <a:pt x="76200" y="446531"/>
                </a:moveTo>
                <a:lnTo>
                  <a:pt x="44450" y="446531"/>
                </a:lnTo>
                <a:lnTo>
                  <a:pt x="44450" y="459231"/>
                </a:lnTo>
                <a:lnTo>
                  <a:pt x="69850" y="459231"/>
                </a:lnTo>
                <a:lnTo>
                  <a:pt x="76200" y="446531"/>
                </a:lnTo>
                <a:close/>
              </a:path>
            </a:pathLst>
          </a:custGeom>
          <a:solidFill>
            <a:srgbClr val="E42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5968" y="2955035"/>
            <a:ext cx="76200" cy="523240"/>
          </a:xfrm>
          <a:custGeom>
            <a:avLst/>
            <a:gdLst/>
            <a:ahLst/>
            <a:cxnLst/>
            <a:rect l="l" t="t" r="r" b="b"/>
            <a:pathLst>
              <a:path w="76200" h="523239">
                <a:moveTo>
                  <a:pt x="31750" y="446531"/>
                </a:moveTo>
                <a:lnTo>
                  <a:pt x="0" y="446531"/>
                </a:lnTo>
                <a:lnTo>
                  <a:pt x="38100" y="522731"/>
                </a:lnTo>
                <a:lnTo>
                  <a:pt x="69850" y="459231"/>
                </a:lnTo>
                <a:lnTo>
                  <a:pt x="31750" y="459231"/>
                </a:lnTo>
                <a:lnTo>
                  <a:pt x="31750" y="446531"/>
                </a:lnTo>
                <a:close/>
              </a:path>
              <a:path w="76200" h="523239">
                <a:moveTo>
                  <a:pt x="44450" y="0"/>
                </a:moveTo>
                <a:lnTo>
                  <a:pt x="31750" y="0"/>
                </a:lnTo>
                <a:lnTo>
                  <a:pt x="31750" y="459231"/>
                </a:lnTo>
                <a:lnTo>
                  <a:pt x="44450" y="459231"/>
                </a:lnTo>
                <a:lnTo>
                  <a:pt x="44450" y="0"/>
                </a:lnTo>
                <a:close/>
              </a:path>
              <a:path w="76200" h="523239">
                <a:moveTo>
                  <a:pt x="76200" y="446531"/>
                </a:moveTo>
                <a:lnTo>
                  <a:pt x="44450" y="446531"/>
                </a:lnTo>
                <a:lnTo>
                  <a:pt x="44450" y="459231"/>
                </a:lnTo>
                <a:lnTo>
                  <a:pt x="69850" y="459231"/>
                </a:lnTo>
                <a:lnTo>
                  <a:pt x="76200" y="446531"/>
                </a:lnTo>
                <a:close/>
              </a:path>
            </a:pathLst>
          </a:custGeom>
          <a:solidFill>
            <a:srgbClr val="E42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97173" y="4817745"/>
            <a:ext cx="34702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10" dirty="0">
                <a:latin typeface="Verdana"/>
                <a:cs typeface="Verdana"/>
              </a:rPr>
              <a:t>A</a:t>
            </a:r>
            <a:r>
              <a:rPr sz="1800" spc="70" dirty="0">
                <a:latin typeface="Verdana"/>
                <a:cs typeface="Verdana"/>
              </a:rPr>
              <a:t>g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160" dirty="0">
                <a:latin typeface="Verdana"/>
                <a:cs typeface="Verdana"/>
              </a:rPr>
              <a:t>a</a:t>
            </a:r>
            <a:r>
              <a:rPr sz="1800" spc="-320" dirty="0">
                <a:latin typeface="Verdana"/>
                <a:cs typeface="Verdana"/>
              </a:rPr>
              <a:t>: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H</a:t>
            </a:r>
            <a:r>
              <a:rPr sz="1800" spc="-145" dirty="0">
                <a:latin typeface="Verdana"/>
                <a:cs typeface="Verdana"/>
              </a:rPr>
              <a:t>2</a:t>
            </a:r>
            <a:r>
              <a:rPr sz="1800" spc="-150" dirty="0">
                <a:latin typeface="Verdana"/>
                <a:cs typeface="Verdana"/>
              </a:rPr>
              <a:t>0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(</a:t>
            </a:r>
            <a:r>
              <a:rPr sz="1800" spc="-145" dirty="0">
                <a:latin typeface="Verdana"/>
                <a:cs typeface="Verdana"/>
              </a:rPr>
              <a:t>63</a:t>
            </a:r>
            <a:r>
              <a:rPr sz="1800" spc="-545" dirty="0">
                <a:latin typeface="Verdana"/>
                <a:cs typeface="Verdana"/>
              </a:rPr>
              <a:t>%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peso)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160" dirty="0">
                <a:latin typeface="Verdana"/>
                <a:cs typeface="Verdana"/>
              </a:rPr>
              <a:t>G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135" dirty="0">
                <a:latin typeface="Verdana"/>
                <a:cs typeface="Verdana"/>
              </a:rPr>
              <a:t>se</a:t>
            </a:r>
            <a:r>
              <a:rPr sz="1800" spc="-125" dirty="0">
                <a:latin typeface="Verdana"/>
                <a:cs typeface="Verdana"/>
              </a:rPr>
              <a:t>s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CO</a:t>
            </a:r>
            <a:r>
              <a:rPr sz="1800" spc="65" dirty="0">
                <a:latin typeface="Verdana"/>
                <a:cs typeface="Verdana"/>
              </a:rPr>
              <a:t>2</a:t>
            </a:r>
            <a:r>
              <a:rPr sz="1800" spc="-160" dirty="0">
                <a:latin typeface="Verdana"/>
                <a:cs typeface="Verdana"/>
              </a:rPr>
              <a:t>,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</a:t>
            </a:r>
            <a:r>
              <a:rPr sz="1800" dirty="0">
                <a:latin typeface="Verdana"/>
                <a:cs typeface="Verdana"/>
              </a:rPr>
              <a:t>2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15" dirty="0">
                <a:latin typeface="Verdana"/>
                <a:cs typeface="Verdana"/>
              </a:rPr>
              <a:t>(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70" dirty="0">
                <a:latin typeface="Verdana"/>
                <a:cs typeface="Verdana"/>
              </a:rPr>
              <a:t>s</a:t>
            </a:r>
            <a:r>
              <a:rPr sz="1800" spc="-85" dirty="0">
                <a:latin typeface="Verdana"/>
                <a:cs typeface="Verdana"/>
              </a:rPr>
              <a:t>p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40" dirty="0">
                <a:latin typeface="Verdana"/>
                <a:cs typeface="Verdana"/>
              </a:rPr>
              <a:t>ón)</a:t>
            </a:r>
            <a:endParaRPr sz="1800">
              <a:latin typeface="Verdana"/>
              <a:cs typeface="Verdana"/>
            </a:endParaRPr>
          </a:p>
          <a:p>
            <a:pPr marL="12700" marR="14351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345" dirty="0">
                <a:latin typeface="Verdana"/>
                <a:cs typeface="Verdana"/>
              </a:rPr>
              <a:t>S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95" dirty="0">
                <a:latin typeface="Verdana"/>
                <a:cs typeface="Verdana"/>
              </a:rPr>
              <a:t>le</a:t>
            </a:r>
            <a:r>
              <a:rPr sz="1800" spc="-105" dirty="0">
                <a:latin typeface="Verdana"/>
                <a:cs typeface="Verdana"/>
              </a:rPr>
              <a:t>s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</a:t>
            </a:r>
            <a:r>
              <a:rPr sz="1800" spc="20" dirty="0">
                <a:latin typeface="Verdana"/>
                <a:cs typeface="Verdana"/>
              </a:rPr>
              <a:t>i</a:t>
            </a:r>
            <a:r>
              <a:rPr sz="1800" spc="30" dirty="0">
                <a:latin typeface="Verdana"/>
                <a:cs typeface="Verdana"/>
              </a:rPr>
              <a:t>ne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95" dirty="0">
                <a:latin typeface="Verdana"/>
                <a:cs typeface="Verdana"/>
              </a:rPr>
              <a:t>le</a:t>
            </a:r>
            <a:r>
              <a:rPr sz="1800" spc="-105" dirty="0">
                <a:latin typeface="Verdana"/>
                <a:cs typeface="Verdana"/>
              </a:rPr>
              <a:t>s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N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50" dirty="0">
                <a:latin typeface="Verdana"/>
                <a:cs typeface="Verdana"/>
              </a:rPr>
              <a:t>C</a:t>
            </a:r>
            <a:r>
              <a:rPr sz="1800" spc="15" dirty="0">
                <a:latin typeface="Verdana"/>
                <a:cs typeface="Verdana"/>
              </a:rPr>
              <a:t>l</a:t>
            </a:r>
            <a:r>
              <a:rPr sz="1800" spc="-155" dirty="0">
                <a:latin typeface="Verdana"/>
                <a:cs typeface="Verdana"/>
              </a:rPr>
              <a:t>.  </a:t>
            </a:r>
            <a:r>
              <a:rPr sz="1800" spc="-140" dirty="0">
                <a:latin typeface="Verdana"/>
                <a:cs typeface="Verdana"/>
              </a:rPr>
              <a:t>D</a:t>
            </a:r>
            <a:r>
              <a:rPr sz="1800" spc="-25" dirty="0">
                <a:latin typeface="Verdana"/>
                <a:cs typeface="Verdana"/>
              </a:rPr>
              <a:t>i</a:t>
            </a:r>
            <a:r>
              <a:rPr sz="1800" spc="-135" dirty="0">
                <a:latin typeface="Verdana"/>
                <a:cs typeface="Verdana"/>
              </a:rPr>
              <a:t>s</a:t>
            </a:r>
            <a:r>
              <a:rPr sz="1800" spc="-155" dirty="0">
                <a:latin typeface="Verdana"/>
                <a:cs typeface="Verdana"/>
              </a:rPr>
              <a:t>u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105" dirty="0">
                <a:latin typeface="Verdana"/>
                <a:cs typeface="Verdana"/>
              </a:rPr>
              <a:t>l</a:t>
            </a:r>
            <a:r>
              <a:rPr sz="1800" spc="-155" dirty="0">
                <a:latin typeface="Verdana"/>
                <a:cs typeface="Verdana"/>
              </a:rPr>
              <a:t>t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s</a:t>
            </a:r>
            <a:r>
              <a:rPr sz="1800" spc="-60" dirty="0">
                <a:latin typeface="Verdana"/>
                <a:cs typeface="Verdana"/>
              </a:rPr>
              <a:t>a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70" dirty="0">
                <a:latin typeface="Verdana"/>
                <a:cs typeface="Verdana"/>
              </a:rPr>
              <a:t>g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245" dirty="0">
                <a:latin typeface="Verdana"/>
                <a:cs typeface="Verdana"/>
              </a:rPr>
              <a:t>–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75" dirty="0">
                <a:latin typeface="Verdana"/>
                <a:cs typeface="Verdana"/>
              </a:rPr>
              <a:t>or</a:t>
            </a:r>
            <a:r>
              <a:rPr sz="1800" spc="-195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  célula.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165" dirty="0">
                <a:latin typeface="Verdana"/>
                <a:cs typeface="Verdana"/>
              </a:rPr>
              <a:t>CaC</a:t>
            </a:r>
            <a:r>
              <a:rPr sz="1800" spc="190" dirty="0">
                <a:latin typeface="Verdana"/>
                <a:cs typeface="Verdana"/>
              </a:rPr>
              <a:t>O</a:t>
            </a:r>
            <a:r>
              <a:rPr sz="1800" spc="-150" dirty="0">
                <a:latin typeface="Verdana"/>
                <a:cs typeface="Verdana"/>
              </a:rPr>
              <a:t>3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45" dirty="0">
                <a:latin typeface="Verdana"/>
                <a:cs typeface="Verdana"/>
              </a:rPr>
              <a:t>–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Ca3</a:t>
            </a:r>
            <a:r>
              <a:rPr sz="1800" spc="-225" dirty="0">
                <a:latin typeface="Verdana"/>
                <a:cs typeface="Verdana"/>
              </a:rPr>
              <a:t>(</a:t>
            </a:r>
            <a:r>
              <a:rPr sz="1800" spc="-35" dirty="0">
                <a:latin typeface="Verdana"/>
                <a:cs typeface="Verdana"/>
              </a:rPr>
              <a:t>P</a:t>
            </a:r>
            <a:r>
              <a:rPr sz="1800" spc="-5" dirty="0">
                <a:latin typeface="Verdana"/>
                <a:cs typeface="Verdana"/>
              </a:rPr>
              <a:t>O</a:t>
            </a:r>
            <a:r>
              <a:rPr sz="1800" spc="5" dirty="0">
                <a:latin typeface="Verdana"/>
                <a:cs typeface="Verdana"/>
              </a:rPr>
              <a:t>4</a:t>
            </a:r>
            <a:r>
              <a:rPr sz="1800" spc="-175" dirty="0">
                <a:latin typeface="Verdana"/>
                <a:cs typeface="Verdana"/>
              </a:rPr>
              <a:t>)</a:t>
            </a:r>
            <a:r>
              <a:rPr sz="1800" spc="-150" dirty="0">
                <a:latin typeface="Verdana"/>
                <a:cs typeface="Verdana"/>
              </a:rPr>
              <a:t>2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h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80" dirty="0">
                <a:latin typeface="Verdana"/>
                <a:cs typeface="Verdana"/>
              </a:rPr>
              <a:t>s</a:t>
            </a:r>
            <a:r>
              <a:rPr sz="1800" spc="-95" dirty="0">
                <a:latin typeface="Verdana"/>
                <a:cs typeface="Verdana"/>
              </a:rPr>
              <a:t>o</a:t>
            </a:r>
            <a:r>
              <a:rPr sz="1800" spc="-24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38109" y="4897577"/>
            <a:ext cx="441706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160" dirty="0">
                <a:latin typeface="Verdana"/>
                <a:cs typeface="Verdana"/>
              </a:rPr>
              <a:t>G</a:t>
            </a:r>
            <a:r>
              <a:rPr sz="1800" spc="-60" dirty="0">
                <a:latin typeface="Verdana"/>
                <a:cs typeface="Verdana"/>
              </a:rPr>
              <a:t>l</a:t>
            </a:r>
            <a:r>
              <a:rPr sz="1800" spc="-120" dirty="0">
                <a:latin typeface="Verdana"/>
                <a:cs typeface="Verdana"/>
              </a:rPr>
              <a:t>u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85" dirty="0">
                <a:latin typeface="Verdana"/>
                <a:cs typeface="Verdana"/>
              </a:rPr>
              <a:t>ó</a:t>
            </a:r>
            <a:r>
              <a:rPr sz="1800" spc="-80" dirty="0">
                <a:latin typeface="Verdana"/>
                <a:cs typeface="Verdana"/>
              </a:rPr>
              <a:t>s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95" dirty="0">
                <a:latin typeface="Verdana"/>
                <a:cs typeface="Verdana"/>
              </a:rPr>
              <a:t>d</a:t>
            </a:r>
            <a:r>
              <a:rPr sz="1800" spc="-85" dirty="0">
                <a:latin typeface="Verdana"/>
                <a:cs typeface="Verdana"/>
              </a:rPr>
              <a:t>o</a:t>
            </a:r>
            <a:r>
              <a:rPr sz="1800" spc="-80" dirty="0">
                <a:latin typeface="Verdana"/>
                <a:cs typeface="Verdana"/>
              </a:rPr>
              <a:t>s</a:t>
            </a:r>
            <a:r>
              <a:rPr sz="1800" spc="-320" dirty="0">
                <a:latin typeface="Verdana"/>
                <a:cs typeface="Verdana"/>
              </a:rPr>
              <a:t>: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60" dirty="0">
                <a:latin typeface="Verdana"/>
                <a:cs typeface="Verdana"/>
              </a:rPr>
              <a:t>G</a:t>
            </a:r>
            <a:r>
              <a:rPr sz="1800" spc="-60" dirty="0">
                <a:latin typeface="Verdana"/>
                <a:cs typeface="Verdana"/>
              </a:rPr>
              <a:t>l</a:t>
            </a:r>
            <a:r>
              <a:rPr sz="1800" spc="-120" dirty="0">
                <a:latin typeface="Verdana"/>
                <a:cs typeface="Verdana"/>
              </a:rPr>
              <a:t>u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85" dirty="0">
                <a:latin typeface="Verdana"/>
                <a:cs typeface="Verdana"/>
              </a:rPr>
              <a:t>o</a:t>
            </a:r>
            <a:r>
              <a:rPr sz="1800" spc="-80" dirty="0">
                <a:latin typeface="Verdana"/>
                <a:cs typeface="Verdana"/>
              </a:rPr>
              <a:t>s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160" dirty="0">
                <a:latin typeface="Verdana"/>
                <a:cs typeface="Verdana"/>
              </a:rPr>
              <a:t>,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235" dirty="0">
                <a:latin typeface="Verdana"/>
                <a:cs typeface="Verdana"/>
              </a:rPr>
              <a:t>c</a:t>
            </a:r>
            <a:r>
              <a:rPr sz="1800" spc="-25" dirty="0">
                <a:latin typeface="Verdana"/>
                <a:cs typeface="Verdana"/>
              </a:rPr>
              <a:t>elu</a:t>
            </a:r>
            <a:r>
              <a:rPr sz="1800" spc="-95" dirty="0">
                <a:latin typeface="Verdana"/>
                <a:cs typeface="Verdana"/>
              </a:rPr>
              <a:t>lo</a:t>
            </a:r>
            <a:r>
              <a:rPr sz="1800" spc="-120" dirty="0">
                <a:latin typeface="Verdana"/>
                <a:cs typeface="Verdana"/>
              </a:rPr>
              <a:t>s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160" dirty="0">
                <a:latin typeface="Verdana"/>
                <a:cs typeface="Verdana"/>
              </a:rPr>
              <a:t>,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Verdana"/>
                <a:cs typeface="Verdana"/>
              </a:rPr>
              <a:t>almidón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90" dirty="0">
                <a:latin typeface="Verdana"/>
                <a:cs typeface="Verdana"/>
              </a:rPr>
              <a:t>Lípidos: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Insolubles,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Grasas,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colesterol</a:t>
            </a:r>
            <a:endParaRPr sz="18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35" dirty="0">
                <a:latin typeface="Verdana"/>
                <a:cs typeface="Verdana"/>
              </a:rPr>
              <a:t>P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-10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t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60" dirty="0">
                <a:latin typeface="Verdana"/>
                <a:cs typeface="Verdana"/>
              </a:rPr>
              <a:t>í</a:t>
            </a:r>
            <a:r>
              <a:rPr sz="1800" spc="-125" dirty="0">
                <a:latin typeface="Verdana"/>
                <a:cs typeface="Verdana"/>
              </a:rPr>
              <a:t>n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305" dirty="0">
                <a:latin typeface="Verdana"/>
                <a:cs typeface="Verdana"/>
              </a:rPr>
              <a:t>s</a:t>
            </a:r>
            <a:r>
              <a:rPr sz="1800" spc="-260" dirty="0">
                <a:latin typeface="Verdana"/>
                <a:cs typeface="Verdana"/>
              </a:rPr>
              <a:t>: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Cons</a:t>
            </a:r>
            <a:r>
              <a:rPr sz="1800" spc="-25" dirty="0">
                <a:latin typeface="Verdana"/>
                <a:cs typeface="Verdana"/>
              </a:rPr>
              <a:t>t</a:t>
            </a:r>
            <a:r>
              <a:rPr sz="1800" spc="-114" dirty="0">
                <a:latin typeface="Verdana"/>
                <a:cs typeface="Verdana"/>
              </a:rPr>
              <a:t>it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100" dirty="0">
                <a:latin typeface="Verdana"/>
                <a:cs typeface="Verdana"/>
              </a:rPr>
              <a:t>d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190" dirty="0">
                <a:latin typeface="Verdana"/>
                <a:cs typeface="Verdana"/>
              </a:rPr>
              <a:t>s  </a:t>
            </a:r>
            <a:r>
              <a:rPr sz="1800" spc="-20" dirty="0">
                <a:latin typeface="Verdana"/>
                <a:cs typeface="Verdana"/>
              </a:rPr>
              <a:t>(aminoácidos)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220" dirty="0">
                <a:latin typeface="Verdana"/>
                <a:cs typeface="Verdana"/>
              </a:rPr>
              <a:t>-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Albúmina,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colágeno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10" dirty="0">
                <a:latin typeface="Verdana"/>
                <a:cs typeface="Verdana"/>
              </a:rPr>
              <a:t>Á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95" dirty="0">
                <a:latin typeface="Verdana"/>
                <a:cs typeface="Verdana"/>
              </a:rPr>
              <a:t>d</a:t>
            </a:r>
            <a:r>
              <a:rPr sz="1800" spc="-80" dirty="0">
                <a:latin typeface="Verdana"/>
                <a:cs typeface="Verdana"/>
              </a:rPr>
              <a:t>os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N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70" dirty="0">
                <a:latin typeface="Verdana"/>
                <a:cs typeface="Verdana"/>
              </a:rPr>
              <a:t>le</a:t>
            </a:r>
            <a:r>
              <a:rPr sz="1800" spc="-25" dirty="0">
                <a:latin typeface="Verdana"/>
                <a:cs typeface="Verdana"/>
              </a:rPr>
              <a:t>i</a:t>
            </a:r>
            <a:r>
              <a:rPr sz="1800" spc="229" dirty="0">
                <a:latin typeface="Verdana"/>
                <a:cs typeface="Verdana"/>
              </a:rPr>
              <a:t>c</a:t>
            </a:r>
            <a:r>
              <a:rPr sz="1800" spc="-85" dirty="0">
                <a:latin typeface="Verdana"/>
                <a:cs typeface="Verdana"/>
              </a:rPr>
              <a:t>o</a:t>
            </a:r>
            <a:r>
              <a:rPr sz="1800" spc="-80" dirty="0">
                <a:latin typeface="Verdana"/>
                <a:cs typeface="Verdana"/>
              </a:rPr>
              <a:t>s</a:t>
            </a:r>
            <a:r>
              <a:rPr sz="1800" spc="-320" dirty="0">
                <a:latin typeface="Verdana"/>
                <a:cs typeface="Verdana"/>
              </a:rPr>
              <a:t>: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</a:t>
            </a:r>
            <a:r>
              <a:rPr sz="1800" spc="-35" dirty="0">
                <a:latin typeface="Verdana"/>
                <a:cs typeface="Verdana"/>
              </a:rPr>
              <a:t>D</a:t>
            </a:r>
            <a:r>
              <a:rPr sz="1800" spc="-20" dirty="0">
                <a:latin typeface="Verdana"/>
                <a:cs typeface="Verdana"/>
              </a:rPr>
              <a:t>N</a:t>
            </a:r>
            <a:r>
              <a:rPr sz="1800" spc="-160" dirty="0">
                <a:latin typeface="Verdana"/>
                <a:cs typeface="Verdana"/>
              </a:rPr>
              <a:t>,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</a:t>
            </a:r>
            <a:r>
              <a:rPr sz="1800" spc="-155" dirty="0">
                <a:latin typeface="Verdana"/>
                <a:cs typeface="Verdana"/>
              </a:rPr>
              <a:t>R</a:t>
            </a:r>
            <a:r>
              <a:rPr sz="1800" spc="-10" dirty="0">
                <a:latin typeface="Verdana"/>
                <a:cs typeface="Verdana"/>
              </a:rPr>
              <a:t>N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04359" y="4125467"/>
            <a:ext cx="76200" cy="523240"/>
          </a:xfrm>
          <a:custGeom>
            <a:avLst/>
            <a:gdLst/>
            <a:ahLst/>
            <a:cxnLst/>
            <a:rect l="l" t="t" r="r" b="b"/>
            <a:pathLst>
              <a:path w="76200" h="523239">
                <a:moveTo>
                  <a:pt x="31750" y="446531"/>
                </a:moveTo>
                <a:lnTo>
                  <a:pt x="0" y="446531"/>
                </a:lnTo>
                <a:lnTo>
                  <a:pt x="38100" y="522731"/>
                </a:lnTo>
                <a:lnTo>
                  <a:pt x="69850" y="459231"/>
                </a:lnTo>
                <a:lnTo>
                  <a:pt x="31750" y="459231"/>
                </a:lnTo>
                <a:lnTo>
                  <a:pt x="31750" y="446531"/>
                </a:lnTo>
                <a:close/>
              </a:path>
              <a:path w="76200" h="523239">
                <a:moveTo>
                  <a:pt x="44450" y="0"/>
                </a:moveTo>
                <a:lnTo>
                  <a:pt x="31750" y="0"/>
                </a:lnTo>
                <a:lnTo>
                  <a:pt x="31750" y="459231"/>
                </a:lnTo>
                <a:lnTo>
                  <a:pt x="44450" y="459231"/>
                </a:lnTo>
                <a:lnTo>
                  <a:pt x="44450" y="0"/>
                </a:lnTo>
                <a:close/>
              </a:path>
              <a:path w="76200" h="523239">
                <a:moveTo>
                  <a:pt x="76200" y="446531"/>
                </a:moveTo>
                <a:lnTo>
                  <a:pt x="44450" y="446531"/>
                </a:lnTo>
                <a:lnTo>
                  <a:pt x="44450" y="459231"/>
                </a:lnTo>
                <a:lnTo>
                  <a:pt x="69850" y="459231"/>
                </a:lnTo>
                <a:lnTo>
                  <a:pt x="76200" y="446531"/>
                </a:lnTo>
                <a:close/>
              </a:path>
            </a:pathLst>
          </a:custGeom>
          <a:solidFill>
            <a:srgbClr val="E42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49548" y="3505327"/>
            <a:ext cx="2398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Verdana"/>
                <a:cs typeface="Verdana"/>
              </a:rPr>
              <a:t>N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200" dirty="0">
                <a:latin typeface="Verdana"/>
                <a:cs typeface="Verdana"/>
              </a:rPr>
              <a:t>s</a:t>
            </a:r>
            <a:r>
              <a:rPr sz="1800" spc="-165" dirty="0">
                <a:latin typeface="Verdana"/>
                <a:cs typeface="Verdana"/>
              </a:rPr>
              <a:t>t</a:t>
            </a:r>
            <a:r>
              <a:rPr sz="1800" spc="135" dirty="0">
                <a:latin typeface="Verdana"/>
                <a:cs typeface="Verdana"/>
              </a:rPr>
              <a:t>á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235" dirty="0">
                <a:latin typeface="Verdana"/>
                <a:cs typeface="Verdana"/>
              </a:rPr>
              <a:t>c</a:t>
            </a:r>
            <a:r>
              <a:rPr sz="1800" spc="-80" dirty="0">
                <a:latin typeface="Verdana"/>
                <a:cs typeface="Verdana"/>
              </a:rPr>
              <a:t>ons</a:t>
            </a:r>
            <a:r>
              <a:rPr sz="1800" spc="-65" dirty="0">
                <a:latin typeface="Verdana"/>
                <a:cs typeface="Verdana"/>
              </a:rPr>
              <a:t>t</a:t>
            </a:r>
            <a:r>
              <a:rPr sz="1800" spc="-114" dirty="0">
                <a:latin typeface="Verdana"/>
                <a:cs typeface="Verdana"/>
              </a:rPr>
              <a:t>it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100" dirty="0">
                <a:latin typeface="Verdana"/>
                <a:cs typeface="Verdana"/>
              </a:rPr>
              <a:t>d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24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90" dirty="0">
                <a:latin typeface="Verdana"/>
                <a:cs typeface="Verdana"/>
              </a:rPr>
              <a:t>p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140" dirty="0">
                <a:latin typeface="Verdana"/>
                <a:cs typeface="Verdana"/>
              </a:rPr>
              <a:t>á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10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m</a:t>
            </a:r>
            <a:r>
              <a:rPr sz="1800" spc="-80" dirty="0">
                <a:latin typeface="Verdana"/>
                <a:cs typeface="Verdana"/>
              </a:rPr>
              <a:t>os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de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204" dirty="0">
                <a:latin typeface="Verdana"/>
                <a:cs typeface="Verdana"/>
              </a:rPr>
              <a:t>C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y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25968" y="4265676"/>
            <a:ext cx="76200" cy="523240"/>
          </a:xfrm>
          <a:custGeom>
            <a:avLst/>
            <a:gdLst/>
            <a:ahLst/>
            <a:cxnLst/>
            <a:rect l="l" t="t" r="r" b="b"/>
            <a:pathLst>
              <a:path w="76200" h="523239">
                <a:moveTo>
                  <a:pt x="31750" y="446531"/>
                </a:moveTo>
                <a:lnTo>
                  <a:pt x="0" y="446531"/>
                </a:lnTo>
                <a:lnTo>
                  <a:pt x="38100" y="522731"/>
                </a:lnTo>
                <a:lnTo>
                  <a:pt x="69850" y="459231"/>
                </a:lnTo>
                <a:lnTo>
                  <a:pt x="31750" y="459231"/>
                </a:lnTo>
                <a:lnTo>
                  <a:pt x="31750" y="446531"/>
                </a:lnTo>
                <a:close/>
              </a:path>
              <a:path w="76200" h="523239">
                <a:moveTo>
                  <a:pt x="44450" y="0"/>
                </a:moveTo>
                <a:lnTo>
                  <a:pt x="31750" y="0"/>
                </a:lnTo>
                <a:lnTo>
                  <a:pt x="31750" y="459231"/>
                </a:lnTo>
                <a:lnTo>
                  <a:pt x="44450" y="459231"/>
                </a:lnTo>
                <a:lnTo>
                  <a:pt x="44450" y="0"/>
                </a:lnTo>
                <a:close/>
              </a:path>
              <a:path w="76200" h="523239">
                <a:moveTo>
                  <a:pt x="76200" y="446531"/>
                </a:moveTo>
                <a:lnTo>
                  <a:pt x="44450" y="446531"/>
                </a:lnTo>
                <a:lnTo>
                  <a:pt x="44450" y="459231"/>
                </a:lnTo>
                <a:lnTo>
                  <a:pt x="69850" y="459231"/>
                </a:lnTo>
                <a:lnTo>
                  <a:pt x="76200" y="446531"/>
                </a:lnTo>
                <a:close/>
              </a:path>
            </a:pathLst>
          </a:custGeom>
          <a:solidFill>
            <a:srgbClr val="E42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61352" y="3607384"/>
            <a:ext cx="232029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0" dirty="0">
                <a:latin typeface="Verdana"/>
                <a:cs typeface="Verdana"/>
              </a:rPr>
              <a:t>Si</a:t>
            </a:r>
            <a:r>
              <a:rPr sz="1800" spc="33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están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constituidas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90" dirty="0">
                <a:latin typeface="Verdana"/>
                <a:cs typeface="Verdana"/>
              </a:rPr>
              <a:t>p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135" dirty="0">
                <a:latin typeface="Verdana"/>
                <a:cs typeface="Verdana"/>
              </a:rPr>
              <a:t>á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o</a:t>
            </a:r>
            <a:r>
              <a:rPr sz="1800" spc="-30" dirty="0">
                <a:latin typeface="Verdana"/>
                <a:cs typeface="Verdana"/>
              </a:rPr>
              <a:t>m</a:t>
            </a:r>
            <a:r>
              <a:rPr sz="1800" spc="-80" dirty="0">
                <a:latin typeface="Verdana"/>
                <a:cs typeface="Verdana"/>
              </a:rPr>
              <a:t>os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204" dirty="0">
                <a:latin typeface="Verdana"/>
                <a:cs typeface="Verdana"/>
              </a:rPr>
              <a:t>C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y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H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669</Words>
  <Application>Microsoft Office PowerPoint</Application>
  <PresentationFormat>Panorámica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Calibri</vt:lpstr>
      <vt:lpstr>Microsoft Sans Serif</vt:lpstr>
      <vt:lpstr>Tahoma</vt:lpstr>
      <vt:lpstr>Verdana</vt:lpstr>
      <vt:lpstr>Wingdings</vt:lpstr>
      <vt:lpstr>Office Theme</vt:lpstr>
      <vt:lpstr>Presentación de PowerPoint</vt:lpstr>
      <vt:lpstr>MORFOLOGIA</vt:lpstr>
      <vt:lpstr>MORFOLOGIA HUMANA</vt:lpstr>
      <vt:lpstr>FISIOLOGIA</vt:lpstr>
      <vt:lpstr>FISIOLOGIA HUMANA</vt:lpstr>
      <vt:lpstr>MORFOFISIOLOGIA</vt:lpstr>
      <vt:lpstr>MORFOFISIOLOGIA HUMANA</vt:lpstr>
      <vt:lpstr>2.- EL CUERPO HUMANO:</vt:lpstr>
      <vt:lpstr>3.- TIPOS DE MOLÉCULAS DEL CUERPO HUMANO :</vt:lpstr>
      <vt:lpstr>4.- CÉLULAS</vt:lpstr>
      <vt:lpstr>5.- TEJIDOS</vt:lpstr>
      <vt:lpstr>6.- ÓRGANOS</vt:lpstr>
      <vt:lpstr>7.- SISTEMAS</vt:lpstr>
      <vt:lpstr>8.- APARATOS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IDC</dc:creator>
  <cp:lastModifiedBy>Cintya Belen Moreno Tapia</cp:lastModifiedBy>
  <cp:revision>2</cp:revision>
  <dcterms:created xsi:type="dcterms:W3CDTF">2023-10-12T17:06:34Z</dcterms:created>
  <dcterms:modified xsi:type="dcterms:W3CDTF">2023-10-12T21:05:18Z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2023-10-12T00:00:00Z</vt:filetime>
  </property>
</Properties>
</file>