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74" r:id="rId4"/>
    <p:sldId id="276" r:id="rId5"/>
    <p:sldId id="277" r:id="rId6"/>
    <p:sldId id="278" r:id="rId7"/>
    <p:sldId id="279" r:id="rId8"/>
    <p:sldId id="286" r:id="rId9"/>
    <p:sldId id="280" r:id="rId10"/>
    <p:sldId id="287" r:id="rId11"/>
    <p:sldId id="281" r:id="rId12"/>
    <p:sldId id="282" r:id="rId13"/>
    <p:sldId id="283" r:id="rId14"/>
    <p:sldId id="285" r:id="rId15"/>
    <p:sldId id="266" r:id="rId16"/>
    <p:sldId id="28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4"/>
    <p:restoredTop sz="94640"/>
  </p:normalViewPr>
  <p:slideViewPr>
    <p:cSldViewPr snapToGrid="0" snapToObjects="1">
      <p:cViewPr varScale="1">
        <p:scale>
          <a:sx n="92" d="100"/>
          <a:sy n="92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4794A6-BB9E-BE41-96FE-5FA5B7F71406}" type="doc">
      <dgm:prSet loTypeId="urn:microsoft.com/office/officeart/2005/8/layout/hList6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2990221-60AF-AB47-8184-34C1E708EA36}">
      <dgm:prSet phldrT="[Texto]"/>
      <dgm:spPr/>
      <dgm:t>
        <a:bodyPr/>
        <a:lstStyle/>
        <a:p>
          <a:r>
            <a:rPr lang="es-MX" dirty="0"/>
            <a:t>Hora Juego Diagnóstica</a:t>
          </a:r>
        </a:p>
      </dgm:t>
    </dgm:pt>
    <dgm:pt modelId="{0EF79B13-D66D-F047-8C78-B7FA6DA2226A}" type="parTrans" cxnId="{1E048EE7-8993-1749-BF3D-65CF9A345C26}">
      <dgm:prSet/>
      <dgm:spPr/>
      <dgm:t>
        <a:bodyPr/>
        <a:lstStyle/>
        <a:p>
          <a:endParaRPr lang="es-MX"/>
        </a:p>
      </dgm:t>
    </dgm:pt>
    <dgm:pt modelId="{29442D15-5F2D-9844-AE29-ABAE7F2EF606}" type="sibTrans" cxnId="{1E048EE7-8993-1749-BF3D-65CF9A345C26}">
      <dgm:prSet/>
      <dgm:spPr/>
      <dgm:t>
        <a:bodyPr/>
        <a:lstStyle/>
        <a:p>
          <a:endParaRPr lang="es-MX"/>
        </a:p>
      </dgm:t>
    </dgm:pt>
    <dgm:pt modelId="{5B738FFD-59FF-FA4A-9388-6B648B5FA318}">
      <dgm:prSet phldrT="[Texto]"/>
      <dgm:spPr/>
      <dgm:t>
        <a:bodyPr/>
        <a:lstStyle/>
        <a:p>
          <a:r>
            <a:rPr lang="es-MX" dirty="0"/>
            <a:t>Conocer y comprender </a:t>
          </a:r>
        </a:p>
      </dgm:t>
    </dgm:pt>
    <dgm:pt modelId="{5378A2EF-9E4B-DD4A-8C10-B1F613D41DCB}" type="parTrans" cxnId="{E04BCCF9-9F1B-514C-A2AC-33B40F8431C4}">
      <dgm:prSet/>
      <dgm:spPr/>
      <dgm:t>
        <a:bodyPr/>
        <a:lstStyle/>
        <a:p>
          <a:endParaRPr lang="es-MX"/>
        </a:p>
      </dgm:t>
    </dgm:pt>
    <dgm:pt modelId="{5E140588-B5A2-1D40-B0F1-734F0E1D2861}" type="sibTrans" cxnId="{E04BCCF9-9F1B-514C-A2AC-33B40F8431C4}">
      <dgm:prSet/>
      <dgm:spPr/>
      <dgm:t>
        <a:bodyPr/>
        <a:lstStyle/>
        <a:p>
          <a:endParaRPr lang="es-MX"/>
        </a:p>
      </dgm:t>
    </dgm:pt>
    <dgm:pt modelId="{8573846A-A8F7-6A4A-A448-745422512F11}">
      <dgm:prSet phldrT="[Texto]"/>
      <dgm:spPr/>
      <dgm:t>
        <a:bodyPr/>
        <a:lstStyle/>
        <a:p>
          <a:r>
            <a:rPr lang="es-MX" dirty="0"/>
            <a:t>Evaluación integral</a:t>
          </a:r>
        </a:p>
      </dgm:t>
    </dgm:pt>
    <dgm:pt modelId="{62C4887E-0970-F247-8290-C17AB290DA94}" type="parTrans" cxnId="{EA522D60-A208-4944-B7E5-09DE36B18F63}">
      <dgm:prSet/>
      <dgm:spPr/>
      <dgm:t>
        <a:bodyPr/>
        <a:lstStyle/>
        <a:p>
          <a:endParaRPr lang="es-MX"/>
        </a:p>
      </dgm:t>
    </dgm:pt>
    <dgm:pt modelId="{F0A589FA-7A15-D04C-9842-D61EC63B1F43}" type="sibTrans" cxnId="{EA522D60-A208-4944-B7E5-09DE36B18F63}">
      <dgm:prSet/>
      <dgm:spPr/>
      <dgm:t>
        <a:bodyPr/>
        <a:lstStyle/>
        <a:p>
          <a:endParaRPr lang="es-MX"/>
        </a:p>
      </dgm:t>
    </dgm:pt>
    <dgm:pt modelId="{802F7E30-A774-FC43-B723-1E45D8B9B33F}">
      <dgm:prSet phldrT="[Texto]"/>
      <dgm:spPr/>
      <dgm:t>
        <a:bodyPr/>
        <a:lstStyle/>
        <a:p>
          <a:r>
            <a:rPr lang="es-MX" dirty="0"/>
            <a:t>FIS</a:t>
          </a:r>
        </a:p>
      </dgm:t>
    </dgm:pt>
    <dgm:pt modelId="{28467247-F4CA-854F-9BBC-77D6FCC3714B}" type="parTrans" cxnId="{4ADECD9F-33A5-C34C-A327-42EE190C9306}">
      <dgm:prSet/>
      <dgm:spPr/>
      <dgm:t>
        <a:bodyPr/>
        <a:lstStyle/>
        <a:p>
          <a:endParaRPr lang="es-MX"/>
        </a:p>
      </dgm:t>
    </dgm:pt>
    <dgm:pt modelId="{33F4AAF0-F3A8-F545-87BB-C538600D6D90}" type="sibTrans" cxnId="{4ADECD9F-33A5-C34C-A327-42EE190C9306}">
      <dgm:prSet/>
      <dgm:spPr/>
      <dgm:t>
        <a:bodyPr/>
        <a:lstStyle/>
        <a:p>
          <a:endParaRPr lang="es-MX"/>
        </a:p>
      </dgm:t>
    </dgm:pt>
    <dgm:pt modelId="{FC8A5131-8D6C-0A4C-8EC5-61A385317A6D}">
      <dgm:prSet phldrT="[Texto]"/>
      <dgm:spPr/>
      <dgm:t>
        <a:bodyPr/>
        <a:lstStyle/>
        <a:p>
          <a:r>
            <a:rPr lang="es-EC" b="0" i="0" u="none" dirty="0"/>
            <a:t>Evaluar sentimientos, actitudes y valores de las personas ante situaciones y relaciones individuales.</a:t>
          </a:r>
          <a:endParaRPr lang="es-MX" dirty="0"/>
        </a:p>
      </dgm:t>
    </dgm:pt>
    <dgm:pt modelId="{076127F6-E07D-8C4F-90EF-FE4826B467F9}" type="parTrans" cxnId="{D841D9DD-B7BD-5245-9708-AD7DB3BE9878}">
      <dgm:prSet/>
      <dgm:spPr/>
      <dgm:t>
        <a:bodyPr/>
        <a:lstStyle/>
        <a:p>
          <a:endParaRPr lang="es-MX"/>
        </a:p>
      </dgm:t>
    </dgm:pt>
    <dgm:pt modelId="{10E4C2A3-3627-8749-8854-EB5459D84955}" type="sibTrans" cxnId="{D841D9DD-B7BD-5245-9708-AD7DB3BE9878}">
      <dgm:prSet/>
      <dgm:spPr/>
      <dgm:t>
        <a:bodyPr/>
        <a:lstStyle/>
        <a:p>
          <a:endParaRPr lang="es-MX"/>
        </a:p>
      </dgm:t>
    </dgm:pt>
    <dgm:pt modelId="{268CF0B3-6823-3345-B7C7-61F5AE12B36A}">
      <dgm:prSet phldrT="[Texto]"/>
      <dgm:spPr/>
      <dgm:t>
        <a:bodyPr/>
        <a:lstStyle/>
        <a:p>
          <a:r>
            <a:rPr lang="es-MX" dirty="0"/>
            <a:t>Desiderativo</a:t>
          </a:r>
        </a:p>
      </dgm:t>
    </dgm:pt>
    <dgm:pt modelId="{5E82C528-AFE2-594D-8433-F03C8F250B54}" type="parTrans" cxnId="{69D864A1-6DCA-5B41-A2FF-0A8A953B6F95}">
      <dgm:prSet/>
      <dgm:spPr/>
      <dgm:t>
        <a:bodyPr/>
        <a:lstStyle/>
        <a:p>
          <a:endParaRPr lang="es-MX"/>
        </a:p>
      </dgm:t>
    </dgm:pt>
    <dgm:pt modelId="{837CE71F-A751-FE44-B249-5944D14890D0}" type="sibTrans" cxnId="{69D864A1-6DCA-5B41-A2FF-0A8A953B6F95}">
      <dgm:prSet/>
      <dgm:spPr/>
      <dgm:t>
        <a:bodyPr/>
        <a:lstStyle/>
        <a:p>
          <a:endParaRPr lang="es-MX"/>
        </a:p>
      </dgm:t>
    </dgm:pt>
    <dgm:pt modelId="{6CEF7604-268B-2440-AE67-891DED380336}">
      <dgm:prSet phldrT="[Texto]"/>
      <dgm:spPr/>
      <dgm:t>
        <a:bodyPr/>
        <a:lstStyle/>
        <a:p>
          <a:r>
            <a:rPr lang="es-EC" b="0" i="0" u="none" dirty="0"/>
            <a:t>Evalúa el grado de estructuración del Yo, mecanismos de defensa y rasgos de personalidad predominantes en cada sujeto</a:t>
          </a:r>
          <a:endParaRPr lang="es-MX" dirty="0"/>
        </a:p>
      </dgm:t>
    </dgm:pt>
    <dgm:pt modelId="{9D618DE5-F1BB-104D-9835-AC818EBC99B1}" type="parTrans" cxnId="{A12128BE-219E-3440-95FF-8766CCAFFF40}">
      <dgm:prSet/>
      <dgm:spPr/>
      <dgm:t>
        <a:bodyPr/>
        <a:lstStyle/>
        <a:p>
          <a:endParaRPr lang="es-MX"/>
        </a:p>
      </dgm:t>
    </dgm:pt>
    <dgm:pt modelId="{7BE218BE-13F9-1C4F-8840-E012B2918098}" type="sibTrans" cxnId="{A12128BE-219E-3440-95FF-8766CCAFFF40}">
      <dgm:prSet/>
      <dgm:spPr/>
      <dgm:t>
        <a:bodyPr/>
        <a:lstStyle/>
        <a:p>
          <a:endParaRPr lang="es-MX"/>
        </a:p>
      </dgm:t>
    </dgm:pt>
    <dgm:pt modelId="{779BEE86-77F0-DE44-9971-A328B03A3605}" type="pres">
      <dgm:prSet presAssocID="{134794A6-BB9E-BE41-96FE-5FA5B7F71406}" presName="Name0" presStyleCnt="0">
        <dgm:presLayoutVars>
          <dgm:dir/>
          <dgm:resizeHandles val="exact"/>
        </dgm:presLayoutVars>
      </dgm:prSet>
      <dgm:spPr/>
    </dgm:pt>
    <dgm:pt modelId="{C618EC84-23C1-5440-A517-477FE5D9ED53}" type="pres">
      <dgm:prSet presAssocID="{E2990221-60AF-AB47-8184-34C1E708EA36}" presName="node" presStyleLbl="node1" presStyleIdx="0" presStyleCnt="3">
        <dgm:presLayoutVars>
          <dgm:bulletEnabled val="1"/>
        </dgm:presLayoutVars>
      </dgm:prSet>
      <dgm:spPr/>
    </dgm:pt>
    <dgm:pt modelId="{443D0CE2-4F68-5D4B-A7FE-272B683DF6D0}" type="pres">
      <dgm:prSet presAssocID="{29442D15-5F2D-9844-AE29-ABAE7F2EF606}" presName="sibTrans" presStyleCnt="0"/>
      <dgm:spPr/>
    </dgm:pt>
    <dgm:pt modelId="{953962C2-C56B-E043-9C8E-47897B67024A}" type="pres">
      <dgm:prSet presAssocID="{802F7E30-A774-FC43-B723-1E45D8B9B33F}" presName="node" presStyleLbl="node1" presStyleIdx="1" presStyleCnt="3">
        <dgm:presLayoutVars>
          <dgm:bulletEnabled val="1"/>
        </dgm:presLayoutVars>
      </dgm:prSet>
      <dgm:spPr/>
    </dgm:pt>
    <dgm:pt modelId="{790B5600-0938-D940-86EF-2254A503D5ED}" type="pres">
      <dgm:prSet presAssocID="{33F4AAF0-F3A8-F545-87BB-C538600D6D90}" presName="sibTrans" presStyleCnt="0"/>
      <dgm:spPr/>
    </dgm:pt>
    <dgm:pt modelId="{D7689FFC-F85D-6047-B944-485F6201FC96}" type="pres">
      <dgm:prSet presAssocID="{268CF0B3-6823-3345-B7C7-61F5AE12B36A}" presName="node" presStyleLbl="node1" presStyleIdx="2" presStyleCnt="3">
        <dgm:presLayoutVars>
          <dgm:bulletEnabled val="1"/>
        </dgm:presLayoutVars>
      </dgm:prSet>
      <dgm:spPr/>
    </dgm:pt>
  </dgm:ptLst>
  <dgm:cxnLst>
    <dgm:cxn modelId="{2DB5F014-2B0F-FE4C-B341-609171DE163D}" type="presOf" srcId="{FC8A5131-8D6C-0A4C-8EC5-61A385317A6D}" destId="{953962C2-C56B-E043-9C8E-47897B67024A}" srcOrd="0" destOrd="1" presId="urn:microsoft.com/office/officeart/2005/8/layout/hList6"/>
    <dgm:cxn modelId="{9AA27937-1C0A-124E-8BEA-748C23844168}" type="presOf" srcId="{802F7E30-A774-FC43-B723-1E45D8B9B33F}" destId="{953962C2-C56B-E043-9C8E-47897B67024A}" srcOrd="0" destOrd="0" presId="urn:microsoft.com/office/officeart/2005/8/layout/hList6"/>
    <dgm:cxn modelId="{6B814F45-BCEC-DB4E-8657-E18992A2A173}" type="presOf" srcId="{E2990221-60AF-AB47-8184-34C1E708EA36}" destId="{C618EC84-23C1-5440-A517-477FE5D9ED53}" srcOrd="0" destOrd="0" presId="urn:microsoft.com/office/officeart/2005/8/layout/hList6"/>
    <dgm:cxn modelId="{EA522D60-A208-4944-B7E5-09DE36B18F63}" srcId="{E2990221-60AF-AB47-8184-34C1E708EA36}" destId="{8573846A-A8F7-6A4A-A448-745422512F11}" srcOrd="1" destOrd="0" parTransId="{62C4887E-0970-F247-8290-C17AB290DA94}" sibTransId="{F0A589FA-7A15-D04C-9842-D61EC63B1F43}"/>
    <dgm:cxn modelId="{7A728C75-1DF2-FE4A-9B16-A8C4E6295B13}" type="presOf" srcId="{6CEF7604-268B-2440-AE67-891DED380336}" destId="{D7689FFC-F85D-6047-B944-485F6201FC96}" srcOrd="0" destOrd="1" presId="urn:microsoft.com/office/officeart/2005/8/layout/hList6"/>
    <dgm:cxn modelId="{4DAF6F78-5FD5-BD47-AD54-04167F360ADF}" type="presOf" srcId="{5B738FFD-59FF-FA4A-9388-6B648B5FA318}" destId="{C618EC84-23C1-5440-A517-477FE5D9ED53}" srcOrd="0" destOrd="1" presId="urn:microsoft.com/office/officeart/2005/8/layout/hList6"/>
    <dgm:cxn modelId="{F7EB208F-D226-EA45-9199-771073442722}" type="presOf" srcId="{134794A6-BB9E-BE41-96FE-5FA5B7F71406}" destId="{779BEE86-77F0-DE44-9971-A328B03A3605}" srcOrd="0" destOrd="0" presId="urn:microsoft.com/office/officeart/2005/8/layout/hList6"/>
    <dgm:cxn modelId="{37677496-3EB4-064E-A405-7FCDDBE4F450}" type="presOf" srcId="{268CF0B3-6823-3345-B7C7-61F5AE12B36A}" destId="{D7689FFC-F85D-6047-B944-485F6201FC96}" srcOrd="0" destOrd="0" presId="urn:microsoft.com/office/officeart/2005/8/layout/hList6"/>
    <dgm:cxn modelId="{8AEB8298-202D-B54B-AE65-FCEEE9EA8C16}" type="presOf" srcId="{8573846A-A8F7-6A4A-A448-745422512F11}" destId="{C618EC84-23C1-5440-A517-477FE5D9ED53}" srcOrd="0" destOrd="2" presId="urn:microsoft.com/office/officeart/2005/8/layout/hList6"/>
    <dgm:cxn modelId="{4ADECD9F-33A5-C34C-A327-42EE190C9306}" srcId="{134794A6-BB9E-BE41-96FE-5FA5B7F71406}" destId="{802F7E30-A774-FC43-B723-1E45D8B9B33F}" srcOrd="1" destOrd="0" parTransId="{28467247-F4CA-854F-9BBC-77D6FCC3714B}" sibTransId="{33F4AAF0-F3A8-F545-87BB-C538600D6D90}"/>
    <dgm:cxn modelId="{69D864A1-6DCA-5B41-A2FF-0A8A953B6F95}" srcId="{134794A6-BB9E-BE41-96FE-5FA5B7F71406}" destId="{268CF0B3-6823-3345-B7C7-61F5AE12B36A}" srcOrd="2" destOrd="0" parTransId="{5E82C528-AFE2-594D-8433-F03C8F250B54}" sibTransId="{837CE71F-A751-FE44-B249-5944D14890D0}"/>
    <dgm:cxn modelId="{A12128BE-219E-3440-95FF-8766CCAFFF40}" srcId="{268CF0B3-6823-3345-B7C7-61F5AE12B36A}" destId="{6CEF7604-268B-2440-AE67-891DED380336}" srcOrd="0" destOrd="0" parTransId="{9D618DE5-F1BB-104D-9835-AC818EBC99B1}" sibTransId="{7BE218BE-13F9-1C4F-8840-E012B2918098}"/>
    <dgm:cxn modelId="{D841D9DD-B7BD-5245-9708-AD7DB3BE9878}" srcId="{802F7E30-A774-FC43-B723-1E45D8B9B33F}" destId="{FC8A5131-8D6C-0A4C-8EC5-61A385317A6D}" srcOrd="0" destOrd="0" parTransId="{076127F6-E07D-8C4F-90EF-FE4826B467F9}" sibTransId="{10E4C2A3-3627-8749-8854-EB5459D84955}"/>
    <dgm:cxn modelId="{1E048EE7-8993-1749-BF3D-65CF9A345C26}" srcId="{134794A6-BB9E-BE41-96FE-5FA5B7F71406}" destId="{E2990221-60AF-AB47-8184-34C1E708EA36}" srcOrd="0" destOrd="0" parTransId="{0EF79B13-D66D-F047-8C78-B7FA6DA2226A}" sibTransId="{29442D15-5F2D-9844-AE29-ABAE7F2EF606}"/>
    <dgm:cxn modelId="{E04BCCF9-9F1B-514C-A2AC-33B40F8431C4}" srcId="{E2990221-60AF-AB47-8184-34C1E708EA36}" destId="{5B738FFD-59FF-FA4A-9388-6B648B5FA318}" srcOrd="0" destOrd="0" parTransId="{5378A2EF-9E4B-DD4A-8C10-B1F613D41DCB}" sibTransId="{5E140588-B5A2-1D40-B0F1-734F0E1D2861}"/>
    <dgm:cxn modelId="{89001D15-6F97-6249-8284-54FDF704C8EA}" type="presParOf" srcId="{779BEE86-77F0-DE44-9971-A328B03A3605}" destId="{C618EC84-23C1-5440-A517-477FE5D9ED53}" srcOrd="0" destOrd="0" presId="urn:microsoft.com/office/officeart/2005/8/layout/hList6"/>
    <dgm:cxn modelId="{553DCA66-FADD-4A45-80FB-FA3186E27E07}" type="presParOf" srcId="{779BEE86-77F0-DE44-9971-A328B03A3605}" destId="{443D0CE2-4F68-5D4B-A7FE-272B683DF6D0}" srcOrd="1" destOrd="0" presId="urn:microsoft.com/office/officeart/2005/8/layout/hList6"/>
    <dgm:cxn modelId="{93FDB0F2-DBE0-214D-BC7F-800BC6CBD81A}" type="presParOf" srcId="{779BEE86-77F0-DE44-9971-A328B03A3605}" destId="{953962C2-C56B-E043-9C8E-47897B67024A}" srcOrd="2" destOrd="0" presId="urn:microsoft.com/office/officeart/2005/8/layout/hList6"/>
    <dgm:cxn modelId="{6B54D234-1E0D-9047-9467-9D30FF268D3A}" type="presParOf" srcId="{779BEE86-77F0-DE44-9971-A328B03A3605}" destId="{790B5600-0938-D940-86EF-2254A503D5ED}" srcOrd="3" destOrd="0" presId="urn:microsoft.com/office/officeart/2005/8/layout/hList6"/>
    <dgm:cxn modelId="{6FA6ACA5-34C1-0D4C-AC42-7905AD47F4BA}" type="presParOf" srcId="{779BEE86-77F0-DE44-9971-A328B03A3605}" destId="{D7689FFC-F85D-6047-B944-485F6201FC96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8EC84-23C1-5440-A517-477FE5D9ED53}">
      <dsp:nvSpPr>
        <dsp:cNvPr id="0" name=""/>
        <dsp:cNvSpPr/>
      </dsp:nvSpPr>
      <dsp:spPr>
        <a:xfrm rot="16200000">
          <a:off x="-917359" y="918661"/>
          <a:ext cx="5223163" cy="338584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10440" bIns="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300" kern="1200" dirty="0"/>
            <a:t>Hora Juego Diagnóstica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600" kern="1200" dirty="0"/>
            <a:t>Conocer y comprender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600" kern="1200" dirty="0"/>
            <a:t>Evaluación integral</a:t>
          </a:r>
        </a:p>
      </dsp:txBody>
      <dsp:txXfrm rot="5400000">
        <a:off x="1303" y="1044632"/>
        <a:ext cx="3385840" cy="3133897"/>
      </dsp:txXfrm>
    </dsp:sp>
    <dsp:sp modelId="{953962C2-C56B-E043-9C8E-47897B67024A}">
      <dsp:nvSpPr>
        <dsp:cNvPr id="0" name=""/>
        <dsp:cNvSpPr/>
      </dsp:nvSpPr>
      <dsp:spPr>
        <a:xfrm rot="16200000">
          <a:off x="2722419" y="918661"/>
          <a:ext cx="5223163" cy="338584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10440" bIns="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300" kern="1200" dirty="0"/>
            <a:t>FIS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2600" b="0" i="0" u="none" kern="1200" dirty="0"/>
            <a:t>Evaluar sentimientos, actitudes y valores de las personas ante situaciones y relaciones individuales.</a:t>
          </a:r>
          <a:endParaRPr lang="es-MX" sz="2600" kern="1200" dirty="0"/>
        </a:p>
      </dsp:txBody>
      <dsp:txXfrm rot="5400000">
        <a:off x="3641081" y="1044632"/>
        <a:ext cx="3385840" cy="3133897"/>
      </dsp:txXfrm>
    </dsp:sp>
    <dsp:sp modelId="{D7689FFC-F85D-6047-B944-485F6201FC96}">
      <dsp:nvSpPr>
        <dsp:cNvPr id="0" name=""/>
        <dsp:cNvSpPr/>
      </dsp:nvSpPr>
      <dsp:spPr>
        <a:xfrm rot="16200000">
          <a:off x="6362197" y="918661"/>
          <a:ext cx="5223163" cy="338584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10440" bIns="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300" kern="1200" dirty="0"/>
            <a:t>Desiderativo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2600" b="0" i="0" u="none" kern="1200" dirty="0"/>
            <a:t>Evalúa el grado de estructuración del Yo, mecanismos de defensa y rasgos de personalidad predominantes en cada sujeto</a:t>
          </a:r>
          <a:endParaRPr lang="es-MX" sz="2600" kern="1200" dirty="0"/>
        </a:p>
      </dsp:txBody>
      <dsp:txXfrm rot="5400000">
        <a:off x="7280859" y="1044632"/>
        <a:ext cx="3385840" cy="31338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58956" y="1480930"/>
            <a:ext cx="4975700" cy="3672027"/>
          </a:xfrm>
        </p:spPr>
        <p:txBody>
          <a:bodyPr anchor="ctr">
            <a:normAutofit/>
          </a:bodyPr>
          <a:lstStyle/>
          <a:p>
            <a:pPr algn="r"/>
            <a:r>
              <a:rPr lang="es-ES_tradnl" sz="4800"/>
              <a:t>Reglas generales de interpretación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0C278AD9-8C0E-47BF-8DB3-634791AE14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867" y="6453386"/>
            <a:ext cx="1786692" cy="404614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122CAD3B-B424-4C2B-BC7A-D3EDBA2C4C2E}" type="datetime1">
              <a:rPr lang="en-US" smtClean="0">
                <a:solidFill>
                  <a:srgbClr val="191B0E"/>
                </a:solidFill>
              </a:rPr>
              <a:pPr algn="r">
                <a:spcAft>
                  <a:spcPts val="600"/>
                </a:spcAft>
              </a:pPr>
              <a:t>11/10/22</a:t>
            </a:fld>
            <a:endParaRPr lang="en-US" dirty="0">
              <a:solidFill>
                <a:srgbClr val="191B0E"/>
              </a:solidFill>
            </a:endParaRPr>
          </a:p>
        </p:txBody>
      </p:sp>
      <p:sp>
        <p:nvSpPr>
          <p:cNvPr id="11" name="Footer Placeholder 14">
            <a:extLst>
              <a:ext uri="{FF2B5EF4-FFF2-40B4-BE49-F238E27FC236}">
                <a16:creationId xmlns:a16="http://schemas.microsoft.com/office/drawing/2014/main" id="{4BAF42F9-0DEA-4BFB-9ED5-332ED2E16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3357" y="6453386"/>
            <a:ext cx="4843626" cy="404614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13" name="Slide Number Placeholder 15">
            <a:extLst>
              <a:ext uri="{FF2B5EF4-FFF2-40B4-BE49-F238E27FC236}">
                <a16:creationId xmlns:a16="http://schemas.microsoft.com/office/drawing/2014/main" id="{7EA63880-5DCD-4CFA-B623-F802D3CF8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10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C156C0CE-C29D-5049-7490-B2D44A87E4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523713"/>
              </p:ext>
            </p:extLst>
          </p:nvPr>
        </p:nvGraphicFramePr>
        <p:xfrm>
          <a:off x="1025235" y="360218"/>
          <a:ext cx="10668001" cy="522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372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209804-28A8-DF40-8A40-FF53913D6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764" y="1327355"/>
            <a:ext cx="3559425" cy="4482564"/>
          </a:xfrm>
        </p:spPr>
        <p:txBody>
          <a:bodyPr>
            <a:normAutofit/>
          </a:bodyPr>
          <a:lstStyle/>
          <a:p>
            <a:r>
              <a:rPr lang="es-ES_tradnl" b="1" dirty="0"/>
              <a:t>Los resultados del test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BC3449-8E95-2B4D-B46C-0020327F4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0123" y="1327356"/>
            <a:ext cx="4872677" cy="4482564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s-ES_tradnl" sz="2800" b="1" dirty="0"/>
              <a:t>Todos los resultados obtenidos durante la administración del test, tanto en las respuestas obtenidas como los  registros realizados (conducta verbal y no verbal)</a:t>
            </a:r>
          </a:p>
          <a:p>
            <a:pPr>
              <a:lnSpc>
                <a:spcPct val="150000"/>
              </a:lnSpc>
            </a:pPr>
            <a:endParaRPr lang="es-ES_tradnl" sz="3600" dirty="0"/>
          </a:p>
        </p:txBody>
      </p:sp>
      <p:sp>
        <p:nvSpPr>
          <p:cNvPr id="8" name="Date Placeholder 13">
            <a:extLst>
              <a:ext uri="{FF2B5EF4-FFF2-40B4-BE49-F238E27FC236}">
                <a16:creationId xmlns:a16="http://schemas.microsoft.com/office/drawing/2014/main" id="{4C095C69-FB0D-40F1-94F4-44D6C2B2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3764" y="6453386"/>
            <a:ext cx="1341458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923F3654-0951-43E0-879B-08AC08A10063}" type="datetime1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11/10/22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Footer Placeholder 14">
            <a:extLst>
              <a:ext uri="{FF2B5EF4-FFF2-40B4-BE49-F238E27FC236}">
                <a16:creationId xmlns:a16="http://schemas.microsoft.com/office/drawing/2014/main" id="{032228E8-9F37-4BE8-91F3-2A68F3F27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</p:spPr>
        <p:txBody>
          <a:bodyPr/>
          <a:lstStyle/>
          <a:p>
            <a:pPr algn="l">
              <a:spcAft>
                <a:spcPts val="600"/>
              </a:spcAft>
            </a:pPr>
            <a:r>
              <a:rPr lang="en-US" dirty="0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12" name="Slide Number Placeholder 15">
            <a:extLst>
              <a:ext uri="{FF2B5EF4-FFF2-40B4-BE49-F238E27FC236}">
                <a16:creationId xmlns:a16="http://schemas.microsoft.com/office/drawing/2014/main" id="{D82E7C7E-F785-453B-9FE3-81B0F1F7D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7876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7D30D-3C99-B341-A750-E6C63D126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6367" y="685800"/>
            <a:ext cx="3742662" cy="5181601"/>
          </a:xfrm>
        </p:spPr>
        <p:txBody>
          <a:bodyPr>
            <a:normAutofit/>
          </a:bodyPr>
          <a:lstStyle/>
          <a:p>
            <a:r>
              <a:rPr lang="es-ES_tradnl" b="1"/>
              <a:t>Consideración de la totalidad de las historias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45C31A-7517-9341-96A6-471615C4F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563" y="1329267"/>
            <a:ext cx="4461934" cy="4538134"/>
          </a:xfrm>
        </p:spPr>
        <p:txBody>
          <a:bodyPr anchor="b">
            <a:normAutofit/>
          </a:bodyPr>
          <a:lstStyle/>
          <a:p>
            <a:r>
              <a:rPr lang="es-ES_tradnl" sz="2400" b="1" dirty="0"/>
              <a:t>El conocimiento de los factores de la personalidad del sujeto únicamente puede lograrse tras la consideración de todos los motivos hallados en el repertorio de historias.</a:t>
            </a:r>
          </a:p>
          <a:p>
            <a:pPr marL="0" indent="0">
              <a:buNone/>
            </a:pPr>
            <a:endParaRPr lang="es-ES_tradnl" sz="2400" dirty="0"/>
          </a:p>
        </p:txBody>
      </p:sp>
      <p:sp>
        <p:nvSpPr>
          <p:cNvPr id="12" name="Slide Number Placeholder 12">
            <a:extLst>
              <a:ext uri="{FF2B5EF4-FFF2-40B4-BE49-F238E27FC236}">
                <a16:creationId xmlns:a16="http://schemas.microsoft.com/office/drawing/2014/main" id="{DDF65F1B-5CE2-4D17-BAB4-9785DF03F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7C7A3B-5566-7B41-9E7F-91AF1EFBC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764" y="1327355"/>
            <a:ext cx="3559425" cy="4482564"/>
          </a:xfrm>
        </p:spPr>
        <p:txBody>
          <a:bodyPr>
            <a:normAutofit/>
          </a:bodyPr>
          <a:lstStyle/>
          <a:p>
            <a:r>
              <a:rPr lang="es-ES_tradnl" b="1"/>
              <a:t>Consideración de las recurrencias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42289A-F33C-054A-BF67-FDB1CD7B1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0123" y="1327356"/>
            <a:ext cx="4872677" cy="4482564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s-ES_tradnl" sz="2800" b="1" dirty="0"/>
              <a:t>Una vez aislado algún motivo o secuencia dinámica significativa, el psicólogo debe estar alerta para descubrir su repetición en otras o en todas las demás respuestas.</a:t>
            </a:r>
          </a:p>
          <a:p>
            <a:pPr>
              <a:lnSpc>
                <a:spcPct val="150000"/>
              </a:lnSpc>
            </a:pPr>
            <a:endParaRPr lang="es-ES_tradnl" sz="2800" dirty="0"/>
          </a:p>
        </p:txBody>
      </p:sp>
      <p:sp>
        <p:nvSpPr>
          <p:cNvPr id="8" name="Date Placeholder 13">
            <a:extLst>
              <a:ext uri="{FF2B5EF4-FFF2-40B4-BE49-F238E27FC236}">
                <a16:creationId xmlns:a16="http://schemas.microsoft.com/office/drawing/2014/main" id="{ADA83A82-6ED8-4B7B-9A0E-522635AB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3764" y="6453386"/>
            <a:ext cx="1341458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923F3654-0951-43E0-879B-08AC08A10063}" type="datetime1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11/10/22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Footer Placeholder 14">
            <a:extLst>
              <a:ext uri="{FF2B5EF4-FFF2-40B4-BE49-F238E27FC236}">
                <a16:creationId xmlns:a16="http://schemas.microsoft.com/office/drawing/2014/main" id="{19DC6023-8F56-4F56-A314-6FB55AF3A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</p:spPr>
        <p:txBody>
          <a:bodyPr/>
          <a:lstStyle/>
          <a:p>
            <a:pPr algn="l">
              <a:spcAft>
                <a:spcPts val="600"/>
              </a:spcAft>
            </a:pPr>
            <a:r>
              <a:rPr lang="en-US" dirty="0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12" name="Slide Number Placeholder 15">
            <a:extLst>
              <a:ext uri="{FF2B5EF4-FFF2-40B4-BE49-F238E27FC236}">
                <a16:creationId xmlns:a16="http://schemas.microsoft.com/office/drawing/2014/main" id="{40A895EA-0484-4F6B-8ACB-0180E586F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45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C3E17B-83A5-C54A-942A-5A7E82993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341" y="2232748"/>
            <a:ext cx="9797318" cy="3698383"/>
          </a:xfrm>
        </p:spPr>
        <p:txBody>
          <a:bodyPr anchor="t">
            <a:normAutofit/>
          </a:bodyPr>
          <a:lstStyle/>
          <a:p>
            <a:r>
              <a:rPr lang="es-ES_tradnl" sz="6100" b="1" dirty="0"/>
              <a:t>Reglas específicas de interpretación gráfica</a:t>
            </a:r>
            <a:endParaRPr lang="es-ES_tradnl" sz="6100" dirty="0"/>
          </a:p>
        </p:txBody>
      </p:sp>
    </p:spTree>
    <p:extLst>
      <p:ext uri="{BB962C8B-B14F-4D97-AF65-F5344CB8AC3E}">
        <p14:creationId xmlns:p14="http://schemas.microsoft.com/office/powerpoint/2010/main" val="6734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69430" y="2286000"/>
            <a:ext cx="10103370" cy="358140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_tradnl" sz="3600" b="1" dirty="0">
                <a:solidFill>
                  <a:schemeClr val="tx1"/>
                </a:solidFill>
              </a:rPr>
              <a:t>Visión gestáltica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5127885" y="530900"/>
            <a:ext cx="6910466" cy="62051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es-ES_tradnl" sz="2800" b="1" dirty="0">
                <a:solidFill>
                  <a:schemeClr val="tx1"/>
                </a:solidFill>
              </a:rPr>
              <a:t>Contratransferencia: impresión que nos causa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2800" b="1" dirty="0">
                <a:solidFill>
                  <a:schemeClr val="tx1"/>
                </a:solidFill>
              </a:rPr>
              <a:t>Asociaciones 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2800" b="1" dirty="0">
                <a:solidFill>
                  <a:schemeClr val="tx1"/>
                </a:solidFill>
              </a:rPr>
              <a:t>Detalle que nos llama la atención:</a:t>
            </a:r>
            <a:endParaRPr lang="es-ES_tradnl" sz="2700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s-ES_tradnl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Contrasentido</a:t>
            </a:r>
          </a:p>
          <a:p>
            <a:pPr marL="342900" indent="-342900">
              <a:buFont typeface="+mj-lt"/>
              <a:buAutoNum type="alphaLcParenR"/>
            </a:pPr>
            <a:r>
              <a:rPr lang="es-ES_tradnl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Omisión </a:t>
            </a:r>
          </a:p>
          <a:p>
            <a:pPr marL="342900" indent="-342900">
              <a:buFont typeface="+mj-lt"/>
              <a:buAutoNum type="alphaLcParenR"/>
            </a:pPr>
            <a:r>
              <a:rPr lang="es-ES_tradnl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Distorsión </a:t>
            </a:r>
          </a:p>
          <a:p>
            <a:pPr marL="342900" indent="-342900">
              <a:buFont typeface="+mj-lt"/>
              <a:buAutoNum type="alphaLcParenR"/>
            </a:pPr>
            <a:r>
              <a:rPr lang="es-ES_tradnl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Adiciones</a:t>
            </a:r>
          </a:p>
          <a:p>
            <a:pPr marL="342900" indent="-342900">
              <a:buFont typeface="+mj-lt"/>
              <a:buAutoNum type="alphaLcParenR"/>
            </a:pPr>
            <a:r>
              <a:rPr lang="es-ES_tradnl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Movimiento</a:t>
            </a:r>
          </a:p>
          <a:p>
            <a:pPr marL="342900" indent="-342900">
              <a:buFont typeface="+mj-lt"/>
              <a:buAutoNum type="alphaLcParenR"/>
            </a:pPr>
            <a:r>
              <a:rPr lang="es-ES_tradnl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Monotonía</a:t>
            </a:r>
          </a:p>
          <a:p>
            <a:pPr marL="342900" indent="-342900">
              <a:buFont typeface="+mj-lt"/>
              <a:buAutoNum type="alphaLcParenR"/>
            </a:pPr>
            <a:r>
              <a:rPr lang="es-ES_tradnl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Énfasis</a:t>
            </a:r>
          </a:p>
          <a:p>
            <a:pPr marL="342900" indent="-342900">
              <a:buFont typeface="+mj-lt"/>
              <a:buAutoNum type="alphaLcParenR"/>
            </a:pPr>
            <a:r>
              <a:rPr lang="es-ES_tradnl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Dispersión</a:t>
            </a:r>
            <a:endParaRPr lang="es-ES_tradnl" sz="27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815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60DBC4-685F-1342-990E-98026B8B1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764" y="1327355"/>
            <a:ext cx="3559425" cy="4482564"/>
          </a:xfrm>
        </p:spPr>
        <p:txBody>
          <a:bodyPr>
            <a:normAutofit/>
          </a:bodyPr>
          <a:lstStyle/>
          <a:p>
            <a:pPr marL="742950" lvl="0" indent="-742950">
              <a:spcBef>
                <a:spcPts val="1000"/>
              </a:spcBef>
              <a:spcAft>
                <a:spcPts val="200"/>
              </a:spcAft>
            </a:pPr>
            <a:r>
              <a:rPr lang="es-ES_tradnl" b="1"/>
              <a:t>2. Análisis detallado </a:t>
            </a:r>
            <a:br>
              <a:rPr lang="es-ES_tradnl" b="1"/>
            </a:b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7D06EA-C165-8A44-BCBA-9BB90A204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6840" y="1327356"/>
            <a:ext cx="6644639" cy="4482564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3200" b="1" dirty="0"/>
              <a:t>Pautas formales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3200" b="1" dirty="0"/>
              <a:t>Pautas de contenido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3200" b="1" dirty="0"/>
              <a:t>Análisis de asociaciones verbales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3200" b="1" dirty="0"/>
              <a:t>Análisis del conjunto</a:t>
            </a:r>
            <a:endParaRPr lang="es-ES_tradnl" sz="3200" dirty="0"/>
          </a:p>
          <a:p>
            <a:pPr>
              <a:lnSpc>
                <a:spcPct val="150000"/>
              </a:lnSpc>
            </a:pPr>
            <a:endParaRPr lang="es-ES_tradnl" sz="3200" dirty="0"/>
          </a:p>
        </p:txBody>
      </p:sp>
      <p:sp>
        <p:nvSpPr>
          <p:cNvPr id="8" name="Date Placeholder 13">
            <a:extLst>
              <a:ext uri="{FF2B5EF4-FFF2-40B4-BE49-F238E27FC236}">
                <a16:creationId xmlns:a16="http://schemas.microsoft.com/office/drawing/2014/main" id="{55E63754-A4D9-409D-B7F1-A80BC3CADD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3764" y="6453386"/>
            <a:ext cx="1341458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923F3654-0951-43E0-879B-08AC08A10063}" type="datetime1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11/10/22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Footer Placeholder 14">
            <a:extLst>
              <a:ext uri="{FF2B5EF4-FFF2-40B4-BE49-F238E27FC236}">
                <a16:creationId xmlns:a16="http://schemas.microsoft.com/office/drawing/2014/main" id="{EFE5F0C5-1CEC-4952-9BEC-687D833D7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</p:spPr>
        <p:txBody>
          <a:bodyPr/>
          <a:lstStyle/>
          <a:p>
            <a:pPr algn="l">
              <a:spcAft>
                <a:spcPts val="600"/>
              </a:spcAft>
            </a:pPr>
            <a:r>
              <a:rPr lang="en-US" dirty="0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12" name="Slide Number Placeholder 15">
            <a:extLst>
              <a:ext uri="{FF2B5EF4-FFF2-40B4-BE49-F238E27FC236}">
                <a16:creationId xmlns:a16="http://schemas.microsoft.com/office/drawing/2014/main" id="{996DA30D-0AD7-4858-8D67-86EBE3291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04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D543F0-3F0B-7744-BD91-4D6805478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8988" y="705944"/>
            <a:ext cx="5678099" cy="1465756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  <a:spcAft>
                <a:spcPts val="200"/>
              </a:spcAft>
            </a:pPr>
            <a:r>
              <a:rPr lang="es-ES_tradnl" b="1" dirty="0">
                <a:solidFill>
                  <a:srgbClr val="C00000"/>
                </a:solidFill>
              </a:rPr>
              <a:t>Conocimiento del caso</a:t>
            </a:r>
            <a:br>
              <a:rPr lang="es-ES_tradnl" sz="1400" b="1" dirty="0"/>
            </a:br>
            <a:br>
              <a:rPr lang="es-ES_tradnl" sz="1400" b="1" dirty="0"/>
            </a:br>
            <a:r>
              <a:rPr lang="es-ES_tradnl" sz="2000" b="1" dirty="0"/>
              <a:t>Se debe disponer de una historia del caso, lo más completo posible a fin de emplearlo para: </a:t>
            </a:r>
            <a:br>
              <a:rPr lang="es-ES_tradnl" sz="1400" b="1" dirty="0"/>
            </a:br>
            <a:endParaRPr lang="es-ES_tradnl" sz="1400" dirty="0"/>
          </a:p>
        </p:txBody>
      </p:sp>
      <p:pic>
        <p:nvPicPr>
          <p:cNvPr id="1026" name="Picture 2" descr="Historia clínica y diagnóstico de la tarjeta del paciente | Vector Premium">
            <a:extLst>
              <a:ext uri="{FF2B5EF4-FFF2-40B4-BE49-F238E27FC236}">
                <a16:creationId xmlns:a16="http://schemas.microsoft.com/office/drawing/2014/main" id="{B6D69F80-5C9A-EA4F-8251-0B58756FC9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857"/>
          <a:stretch/>
        </p:blipFill>
        <p:spPr bwMode="auto">
          <a:xfrm>
            <a:off x="962602" y="1300304"/>
            <a:ext cx="3517958" cy="383557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532405-86D8-DE45-B264-C3A32ACF1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218092"/>
            <a:ext cx="6095999" cy="2621280"/>
          </a:xfrm>
        </p:spPr>
        <p:txBody>
          <a:bodyPr>
            <a:normAutofit/>
          </a:bodyPr>
          <a:lstStyle/>
          <a:p>
            <a:r>
              <a:rPr lang="es-ES_tradnl" sz="3200" b="1" dirty="0"/>
              <a:t>Guía y control de las hipótesis de trabajo formuladas  </a:t>
            </a:r>
          </a:p>
          <a:p>
            <a:r>
              <a:rPr lang="es-ES_tradnl" sz="3200" b="1" dirty="0"/>
              <a:t>Para verificar los resultados de la interpretación</a:t>
            </a:r>
          </a:p>
          <a:p>
            <a:endParaRPr lang="es-ES_tradnl" sz="3200" dirty="0"/>
          </a:p>
        </p:txBody>
      </p:sp>
      <p:sp>
        <p:nvSpPr>
          <p:cNvPr id="8" name="Date Placeholder 13">
            <a:extLst>
              <a:ext uri="{FF2B5EF4-FFF2-40B4-BE49-F238E27FC236}">
                <a16:creationId xmlns:a16="http://schemas.microsoft.com/office/drawing/2014/main" id="{15708F9C-942C-4FDA-96A5-FE2E25C6A8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23F3654-0951-43E0-879B-08AC08A10063}" type="datetime1">
              <a:rPr lang="en-US" smtClean="0"/>
              <a:pPr>
                <a:spcAft>
                  <a:spcPts val="600"/>
                </a:spcAft>
              </a:pPr>
              <a:t>11/10/22</a:t>
            </a:fld>
            <a:endParaRPr lang="en-US"/>
          </a:p>
        </p:txBody>
      </p:sp>
      <p:sp>
        <p:nvSpPr>
          <p:cNvPr id="10" name="Footer Placeholder 14">
            <a:extLst>
              <a:ext uri="{FF2B5EF4-FFF2-40B4-BE49-F238E27FC236}">
                <a16:creationId xmlns:a16="http://schemas.microsoft.com/office/drawing/2014/main" id="{041364E9-6F68-4E89-95E5-1144D4677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12" name="Slide Number Placeholder 15">
            <a:extLst>
              <a:ext uri="{FF2B5EF4-FFF2-40B4-BE49-F238E27FC236}">
                <a16:creationId xmlns:a16="http://schemas.microsoft.com/office/drawing/2014/main" id="{51BFD67E-4035-4374-A712-7BECB9A8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4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D4883017-7A4C-0D4E-808C-0727461B5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316" y="2742246"/>
            <a:ext cx="5690324" cy="2845161"/>
          </a:xfrm>
          <a:prstGeom prst="rect">
            <a:avLst/>
          </a:prstGeom>
          <a:noFill/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4286C17-8E52-EB44-8C8B-13B7B340F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670" y="180687"/>
            <a:ext cx="6600305" cy="2389245"/>
          </a:xfrm>
        </p:spPr>
        <p:txBody>
          <a:bodyPr>
            <a:normAutofit/>
          </a:bodyPr>
          <a:lstStyle/>
          <a:p>
            <a:r>
              <a:rPr lang="es-ES_tradnl" sz="7000" b="1" dirty="0"/>
              <a:t>Objetivos del test</a:t>
            </a:r>
            <a:endParaRPr lang="es-ES_tradnl" sz="7000" dirty="0"/>
          </a:p>
        </p:txBody>
      </p:sp>
      <p:sp>
        <p:nvSpPr>
          <p:cNvPr id="16" name="Date Placeholder 6">
            <a:extLst>
              <a:ext uri="{FF2B5EF4-FFF2-40B4-BE49-F238E27FC236}">
                <a16:creationId xmlns:a16="http://schemas.microsoft.com/office/drawing/2014/main" id="{4DF3B749-45FC-42D4-A5C7-D1A92EEF5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AA75D73B-C228-4C07-9A2F-DE1AB309C18A}" type="datetime1">
              <a:rPr lang="en-US" smtClean="0"/>
              <a:pPr>
                <a:spcAft>
                  <a:spcPts val="600"/>
                </a:spcAft>
              </a:pPr>
              <a:t>11/10/22</a:t>
            </a:fld>
            <a:endParaRPr lang="en-US"/>
          </a:p>
        </p:txBody>
      </p:sp>
      <p:sp>
        <p:nvSpPr>
          <p:cNvPr id="18" name="Footer Placeholder 14">
            <a:extLst>
              <a:ext uri="{FF2B5EF4-FFF2-40B4-BE49-F238E27FC236}">
                <a16:creationId xmlns:a16="http://schemas.microsoft.com/office/drawing/2014/main" id="{7472216E-9F2F-4CF4-BA92-E09EA7C78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20" name="Slide Number Placeholder 15">
            <a:extLst>
              <a:ext uri="{FF2B5EF4-FFF2-40B4-BE49-F238E27FC236}">
                <a16:creationId xmlns:a16="http://schemas.microsoft.com/office/drawing/2014/main" id="{89173C32-9F16-46A9-9E2C-209298D9E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79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6C59A6-3EB7-0240-9051-0046F978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3282695" cy="1485900"/>
          </a:xfrm>
        </p:spPr>
        <p:txBody>
          <a:bodyPr>
            <a:normAutofit/>
          </a:bodyPr>
          <a:lstStyle/>
          <a:p>
            <a:r>
              <a:rPr lang="es-ES_tradnl" b="1"/>
              <a:t>Familia </a:t>
            </a:r>
            <a:br>
              <a:rPr lang="es-ES_tradnl" b="1"/>
            </a:b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36A570-EBED-A840-98DB-C5A5CCE99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3282694" cy="3581400"/>
          </a:xfrm>
        </p:spPr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s-ES_tradnl" sz="19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Explora dificultades de adaptación al medio familia.</a:t>
            </a:r>
          </a:p>
          <a:p>
            <a:pPr marL="457200" indent="-457200">
              <a:buFont typeface="Arial" charset="0"/>
              <a:buChar char="•"/>
            </a:pPr>
            <a:r>
              <a:rPr lang="es-ES_tradnl" sz="19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Comunicación del sujeto con los otros miembros de la familia</a:t>
            </a:r>
          </a:p>
          <a:p>
            <a:pPr marL="457200" indent="-457200">
              <a:buFont typeface="Arial" charset="0"/>
              <a:buChar char="•"/>
            </a:pPr>
            <a:r>
              <a:rPr lang="es-ES_tradnl" sz="19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Comunicación entre los miembros de la familia entre si.</a:t>
            </a:r>
          </a:p>
          <a:p>
            <a:pPr marL="457200" indent="-457200">
              <a:buFont typeface="Arial" charset="0"/>
              <a:buChar char="•"/>
            </a:pPr>
            <a:r>
              <a:rPr lang="es-ES_tradnl" sz="19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Percepción del lugar que ocupa</a:t>
            </a:r>
            <a:endParaRPr lang="es-ES_tradnl" sz="1900"/>
          </a:p>
        </p:txBody>
      </p:sp>
      <p:pic>
        <p:nvPicPr>
          <p:cNvPr id="3074" name="Picture 2" descr="Psicodiagnosis: Psicología infantil y juvenil">
            <a:extLst>
              <a:ext uri="{FF2B5EF4-FFF2-40B4-BE49-F238E27FC236}">
                <a16:creationId xmlns:a16="http://schemas.microsoft.com/office/drawing/2014/main" id="{658D02AB-72D1-534F-BC8B-227E09057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31467" y="932673"/>
            <a:ext cx="6517065" cy="4672612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1" name="Date Placeholder 4">
            <a:extLst>
              <a:ext uri="{FF2B5EF4-FFF2-40B4-BE49-F238E27FC236}">
                <a16:creationId xmlns:a16="http://schemas.microsoft.com/office/drawing/2014/main" id="{08137736-2590-4B60-812B-B0C4650FBC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7D7451B3-FBC2-45F8-8DA8-A247F2EBCAE2}" type="datetime1">
              <a:rPr lang="en-US" smtClean="0"/>
              <a:pPr>
                <a:spcAft>
                  <a:spcPts val="600"/>
                </a:spcAft>
              </a:pPr>
              <a:t>11/10/22</a:t>
            </a:fld>
            <a:endParaRPr lang="en-US"/>
          </a:p>
        </p:txBody>
      </p:sp>
      <p:sp>
        <p:nvSpPr>
          <p:cNvPr id="73" name="Footer Placeholder 5">
            <a:extLst>
              <a:ext uri="{FF2B5EF4-FFF2-40B4-BE49-F238E27FC236}">
                <a16:creationId xmlns:a16="http://schemas.microsoft.com/office/drawing/2014/main" id="{86B97DBB-5DFA-44CF-85A5-C1EE30EED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75" name="Slide Number Placeholder 7">
            <a:extLst>
              <a:ext uri="{FF2B5EF4-FFF2-40B4-BE49-F238E27FC236}">
                <a16:creationId xmlns:a16="http://schemas.microsoft.com/office/drawing/2014/main" id="{64C0A67B-7F99-40FE-BB00-CADBB449C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30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5D20FA-AF04-3546-87C8-C3508CEB0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053039" cy="1060817"/>
          </a:xfrm>
        </p:spPr>
        <p:txBody>
          <a:bodyPr anchor="b">
            <a:normAutofit/>
          </a:bodyPr>
          <a:lstStyle/>
          <a:p>
            <a:r>
              <a:rPr lang="es-ES_tradnl" sz="2800" b="1"/>
              <a:t>HTP</a:t>
            </a:r>
            <a:br>
              <a:rPr lang="es-ES_tradnl" sz="2800" b="1"/>
            </a:br>
            <a:endParaRPr lang="es-ES_tradnl" sz="2800"/>
          </a:p>
        </p:txBody>
      </p:sp>
      <p:pic>
        <p:nvPicPr>
          <p:cNvPr id="4098" name="Picture 2" descr="LOS ESTADOS ANIMICOS EN EL TEST DE LA CASA - YouTube">
            <a:extLst>
              <a:ext uri="{FF2B5EF4-FFF2-40B4-BE49-F238E27FC236}">
                <a16:creationId xmlns:a16="http://schemas.microsoft.com/office/drawing/2014/main" id="{C5F2FA08-8DA6-2548-BDF9-D2BF9AD8B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4275" y="844688"/>
            <a:ext cx="6900380" cy="5168624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9ACE8B-2C26-D140-8D68-D276FF8BD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423" y="2286000"/>
            <a:ext cx="3053039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16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CASA</a:t>
            </a:r>
          </a:p>
          <a:p>
            <a:pPr marL="457200" indent="-457200">
              <a:buFont typeface="Arial" charset="0"/>
              <a:buChar char="•"/>
            </a:pPr>
            <a:endParaRPr lang="es-ES_tradnl" sz="160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>
              <a:buFont typeface="Arial" charset="0"/>
              <a:buChar char="•"/>
            </a:pPr>
            <a:r>
              <a:rPr lang="es-ES_tradnl" sz="16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Busca asociaciones conscientes e inconscientes sobre el hogar y las relaciones interpersonales. </a:t>
            </a:r>
          </a:p>
          <a:p>
            <a:pPr marL="457200" indent="-457200">
              <a:buFont typeface="Arial" charset="0"/>
              <a:buChar char="•"/>
            </a:pPr>
            <a:r>
              <a:rPr lang="es-ES_tradnl" sz="16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Habilidad para funcionar bajo relaciones humanas íntimas </a:t>
            </a:r>
          </a:p>
        </p:txBody>
      </p:sp>
      <p:sp>
        <p:nvSpPr>
          <p:cNvPr id="71" name="Date Placeholder 3">
            <a:extLst>
              <a:ext uri="{FF2B5EF4-FFF2-40B4-BE49-F238E27FC236}">
                <a16:creationId xmlns:a16="http://schemas.microsoft.com/office/drawing/2014/main" id="{C22C7DEA-29C7-42E9-9687-3B803156B1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3E38414D-24B1-46D7-B176-DBEBE2310552}" type="datetime1">
              <a:rPr lang="en-US" smtClean="0"/>
              <a:pPr>
                <a:spcAft>
                  <a:spcPts val="600"/>
                </a:spcAft>
              </a:pPr>
              <a:t>11/10/22</a:t>
            </a:fld>
            <a:endParaRPr lang="en-US" dirty="0"/>
          </a:p>
        </p:txBody>
      </p:sp>
      <p:sp>
        <p:nvSpPr>
          <p:cNvPr id="73" name="Footer Placeholder 4">
            <a:extLst>
              <a:ext uri="{FF2B5EF4-FFF2-40B4-BE49-F238E27FC236}">
                <a16:creationId xmlns:a16="http://schemas.microsoft.com/office/drawing/2014/main" id="{13ED997A-D5FA-4833-92AE-83C0EAA57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75" name="Slide Number Placeholder 5">
            <a:extLst>
              <a:ext uri="{FF2B5EF4-FFF2-40B4-BE49-F238E27FC236}">
                <a16:creationId xmlns:a16="http://schemas.microsoft.com/office/drawing/2014/main" id="{A4D6FED6-CEE7-4219-9BA4-A5640E4D8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57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186A0-7E2A-0F42-902F-990B766CE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743" y="2286000"/>
            <a:ext cx="5793475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ÁRBOL</a:t>
            </a:r>
          </a:p>
          <a:p>
            <a:pPr marL="457200" indent="-457200">
              <a:buFont typeface="Arial" charset="0"/>
              <a:buChar char="•"/>
            </a:pPr>
            <a:endParaRPr lang="es-ES_tradnl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>
              <a:buFont typeface="Arial" charset="0"/>
              <a:buChar char="•"/>
            </a:pPr>
            <a:r>
              <a:rPr lang="es-ES_tradnl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Situaciones y contactos del sujeto con su medio ambiente, su experiencia</a:t>
            </a:r>
          </a:p>
          <a:p>
            <a:pPr marL="457200" indent="-457200">
              <a:buFont typeface="Arial" charset="0"/>
              <a:buChar char="•"/>
            </a:pPr>
            <a:r>
              <a:rPr lang="es-ES_tradnl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Los sentimientos de equilibrio interpersonal y a partir del ambiente. </a:t>
            </a:r>
          </a:p>
          <a:p>
            <a:endParaRPr lang="es-ES_tradnl" dirty="0"/>
          </a:p>
        </p:txBody>
      </p:sp>
      <p:pic>
        <p:nvPicPr>
          <p:cNvPr id="5122" name="Picture 2" descr="El Test del Árbol: cómo analizarlo y aplicarlo - depsicologia.com">
            <a:extLst>
              <a:ext uri="{FF2B5EF4-FFF2-40B4-BE49-F238E27FC236}">
                <a16:creationId xmlns:a16="http://schemas.microsoft.com/office/drawing/2014/main" id="{AE15E736-FE7B-704D-A4A9-60DDEE0E0D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1" r="-1" b="-1"/>
          <a:stretch/>
        </p:blipFill>
        <p:spPr bwMode="auto">
          <a:xfrm>
            <a:off x="7612260" y="10"/>
            <a:ext cx="4579739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7" name="Slide Number Placeholder 11">
            <a:extLst>
              <a:ext uri="{FF2B5EF4-FFF2-40B4-BE49-F238E27FC236}">
                <a16:creationId xmlns:a16="http://schemas.microsoft.com/office/drawing/2014/main" id="{43A058DF-A3C0-429D-8B3C-5B49FEF2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rPr>
              <a:pPr>
                <a:spcAft>
                  <a:spcPts val="600"/>
                </a:spcAft>
              </a:pPr>
              <a:t>6</a:t>
            </a:fld>
            <a:endParaRPr lang="en-US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143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est de la persona con arma, interpretacion del Test Gráfico en la  evaluación Psicológica, ejemplos, consejos, tips del psicotecnico hombre  con arma">
            <a:extLst>
              <a:ext uri="{FF2B5EF4-FFF2-40B4-BE49-F238E27FC236}">
                <a16:creationId xmlns:a16="http://schemas.microsoft.com/office/drawing/2014/main" id="{5331E2DC-0EB7-BF4E-B7B2-0A6D413FF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55841" y="1645748"/>
            <a:ext cx="2827797" cy="4439168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9BD2C5A-E2F3-6E40-A6F1-33F13C218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31423" y="1522493"/>
            <a:ext cx="5607908" cy="3254321"/>
          </a:xfrm>
        </p:spPr>
        <p:txBody>
          <a:bodyPr>
            <a:noAutofit/>
          </a:bodyPr>
          <a:lstStyle/>
          <a:p>
            <a:pPr algn="l"/>
            <a:r>
              <a:rPr lang="es-ES_tradnl" sz="2000" b="1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Persona</a:t>
            </a:r>
            <a:br>
              <a:rPr lang="es-ES_tradnl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es-ES_tradnl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ES_tradnl" sz="20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Explorar rasgos de personalidad</a:t>
            </a:r>
            <a:br>
              <a:rPr lang="es-ES_tradnl" sz="20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es-ES_tradnl" sz="20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ES_tradnl" sz="20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Vivencias del esquema e imagen corporal</a:t>
            </a:r>
            <a:br>
              <a:rPr lang="es-ES_tradnl" sz="20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es-ES_tradnl" sz="20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ES_tradnl" sz="20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Aspectos de madurez emocional y psicosexual</a:t>
            </a:r>
            <a:br>
              <a:rPr lang="es-ES_tradnl" sz="20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es-ES_tradnl" sz="20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ES_tradnl" sz="20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Conflicto predominante </a:t>
            </a:r>
            <a:endParaRPr lang="es-ES_tradnl" sz="2000" dirty="0"/>
          </a:p>
        </p:txBody>
      </p:sp>
      <p:sp>
        <p:nvSpPr>
          <p:cNvPr id="73" name="Date Placeholder 6">
            <a:extLst>
              <a:ext uri="{FF2B5EF4-FFF2-40B4-BE49-F238E27FC236}">
                <a16:creationId xmlns:a16="http://schemas.microsoft.com/office/drawing/2014/main" id="{F671A597-B452-458B-A493-80A1DC8D5A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AA75D73B-C228-4C07-9A2F-DE1AB309C18A}" type="datetime1">
              <a:rPr lang="en-US" smtClean="0"/>
              <a:pPr>
                <a:spcAft>
                  <a:spcPts val="600"/>
                </a:spcAft>
              </a:pPr>
              <a:t>11/10/22</a:t>
            </a:fld>
            <a:endParaRPr lang="en-US"/>
          </a:p>
        </p:txBody>
      </p:sp>
      <p:sp>
        <p:nvSpPr>
          <p:cNvPr id="75" name="Footer Placeholder 14">
            <a:extLst>
              <a:ext uri="{FF2B5EF4-FFF2-40B4-BE49-F238E27FC236}">
                <a16:creationId xmlns:a16="http://schemas.microsoft.com/office/drawing/2014/main" id="{7D6D6A72-5C64-46AC-9E00-0E6F39712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77" name="Slide Number Placeholder 15">
            <a:extLst>
              <a:ext uri="{FF2B5EF4-FFF2-40B4-BE49-F238E27FC236}">
                <a16:creationId xmlns:a16="http://schemas.microsoft.com/office/drawing/2014/main" id="{1843F0AE-0DBD-4F2D-8046-ED51C6862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450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039E3-ADBE-CB10-BD25-844C6A790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053039" cy="1060817"/>
          </a:xfrm>
        </p:spPr>
        <p:txBody>
          <a:bodyPr anchor="b">
            <a:normAutofit/>
          </a:bodyPr>
          <a:lstStyle/>
          <a:p>
            <a:r>
              <a:rPr lang="es-ES_tradnl" sz="2800"/>
              <a:t>Persona bajo la lluvia</a:t>
            </a:r>
          </a:p>
        </p:txBody>
      </p:sp>
      <p:pic>
        <p:nvPicPr>
          <p:cNvPr id="1026" name="Picture 2" descr="Test &quot;Persona bajo la lluvia&quot;: cómo funciona y conclusiones -  depsicologia.com">
            <a:extLst>
              <a:ext uri="{FF2B5EF4-FFF2-40B4-BE49-F238E27FC236}">
                <a16:creationId xmlns:a16="http://schemas.microsoft.com/office/drawing/2014/main" id="{D952C400-7FCD-25F6-40E6-E772B91B8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7208" y="640080"/>
            <a:ext cx="5754513" cy="557784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2B73B-6DD0-A8EB-6172-F9A9DACC5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9165" y="2286000"/>
            <a:ext cx="4015298" cy="3075709"/>
          </a:xfrm>
        </p:spPr>
        <p:txBody>
          <a:bodyPr>
            <a:normAutofit/>
          </a:bodyPr>
          <a:lstStyle/>
          <a:p>
            <a:r>
              <a:rPr lang="es-EC" dirty="0"/>
              <a:t>P</a:t>
            </a:r>
            <a:r>
              <a:rPr lang="es-EC" dirty="0">
                <a:effectLst/>
              </a:rPr>
              <a:t>ermite </a:t>
            </a:r>
            <a:r>
              <a:rPr lang="es-EC" b="1" dirty="0">
                <a:effectLst/>
              </a:rPr>
              <a:t>evaluar la ansiedad </a:t>
            </a:r>
            <a:r>
              <a:rPr lang="es-EC" dirty="0">
                <a:effectLst/>
              </a:rPr>
              <a:t>y el temor del paciente en determinados ámbitos; se puede ver cuáles son sus </a:t>
            </a:r>
            <a:r>
              <a:rPr lang="es-EC" b="1" dirty="0">
                <a:effectLst/>
              </a:rPr>
              <a:t>defensas </a:t>
            </a:r>
            <a:r>
              <a:rPr lang="es-EC" dirty="0">
                <a:effectLst/>
              </a:rPr>
              <a:t>(entendido como recursos) </a:t>
            </a:r>
          </a:p>
          <a:p>
            <a:r>
              <a:rPr lang="es-EC" dirty="0">
                <a:effectLst/>
              </a:rPr>
              <a:t>La imagen corporal del individuo bajo condiciones desagradables </a:t>
            </a:r>
          </a:p>
          <a:p>
            <a:endParaRPr lang="es-ES_tradnl" dirty="0"/>
          </a:p>
        </p:txBody>
      </p:sp>
      <p:sp>
        <p:nvSpPr>
          <p:cNvPr id="1031" name="Date Placeholder 3">
            <a:extLst>
              <a:ext uri="{FF2B5EF4-FFF2-40B4-BE49-F238E27FC236}">
                <a16:creationId xmlns:a16="http://schemas.microsoft.com/office/drawing/2014/main" id="{B84311B2-1F7C-9F18-7B55-0F43155BB1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3E38414D-24B1-46D7-B176-DBEBE2310552}" type="datetime1">
              <a:rPr lang="en-US" smtClean="0"/>
              <a:pPr>
                <a:spcAft>
                  <a:spcPts val="600"/>
                </a:spcAft>
              </a:pPr>
              <a:t>11/10/22</a:t>
            </a:fld>
            <a:endParaRPr lang="en-US" dirty="0"/>
          </a:p>
        </p:txBody>
      </p:sp>
      <p:sp>
        <p:nvSpPr>
          <p:cNvPr id="1033" name="Footer Placeholder 4">
            <a:extLst>
              <a:ext uri="{FF2B5EF4-FFF2-40B4-BE49-F238E27FC236}">
                <a16:creationId xmlns:a16="http://schemas.microsoft.com/office/drawing/2014/main" id="{F2D1011A-162E-1D36-8005-F96BE8A99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1035" name="Slide Number Placeholder 5">
            <a:extLst>
              <a:ext uri="{FF2B5EF4-FFF2-40B4-BE49-F238E27FC236}">
                <a16:creationId xmlns:a16="http://schemas.microsoft.com/office/drawing/2014/main" id="{287B7510-B365-7302-3A2C-8D3EFF211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7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AB5831-B6C7-2B47-99EE-0E98C1E86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es-ES_tradnl" dirty="0"/>
              <a:t>CAT   TAT   TRO </a:t>
            </a:r>
            <a:br>
              <a:rPr lang="es-ES_tradnl" dirty="0"/>
            </a:br>
            <a:r>
              <a:rPr lang="es-ES_tradnl" dirty="0"/>
              <a:t>La pata negra.</a:t>
            </a:r>
          </a:p>
        </p:txBody>
      </p:sp>
      <p:pic>
        <p:nvPicPr>
          <p:cNvPr id="7172" name="Picture 4" descr="Test de Apercepción Temática (TAT): sus características">
            <a:extLst>
              <a:ext uri="{FF2B5EF4-FFF2-40B4-BE49-F238E27FC236}">
                <a16:creationId xmlns:a16="http://schemas.microsoft.com/office/drawing/2014/main" id="{53D13A87-5D29-CA42-A434-9F5DA85B8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5182" y="690294"/>
            <a:ext cx="3149683" cy="165612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pic>
        <p:nvPicPr>
          <p:cNvPr id="7174" name="Picture 6" descr="TRO Phillipson - Test de relaciones objetales">
            <a:extLst>
              <a:ext uri="{FF2B5EF4-FFF2-40B4-BE49-F238E27FC236}">
                <a16:creationId xmlns:a16="http://schemas.microsoft.com/office/drawing/2014/main" id="{92585274-1494-CB4D-A81F-0F844EA77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8465" y="2554112"/>
            <a:ext cx="1310643" cy="174977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pic>
        <p:nvPicPr>
          <p:cNvPr id="7170" name="Picture 2" descr="CAT: Test de Apercepción Infantil - depsicologia.com">
            <a:extLst>
              <a:ext uri="{FF2B5EF4-FFF2-40B4-BE49-F238E27FC236}">
                <a16:creationId xmlns:a16="http://schemas.microsoft.com/office/drawing/2014/main" id="{2FD88690-0318-0F40-8170-3D6D69947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9930" y="4464756"/>
            <a:ext cx="2387715" cy="174977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E38663-75AB-B142-A0B4-101EE2DA2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2286000"/>
            <a:ext cx="6176776" cy="3581400"/>
          </a:xfrm>
        </p:spPr>
        <p:txBody>
          <a:bodyPr>
            <a:normAutofit/>
          </a:bodyPr>
          <a:lstStyle/>
          <a:p>
            <a:r>
              <a:rPr lang="es-ES_tradn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Descubrimiento de determinadas tendencias subyacentes inhibidas. </a:t>
            </a:r>
          </a:p>
          <a:p>
            <a:r>
              <a:rPr lang="es-ES_tradn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Estudio amplio de la personalidad, así como para la interpretación de las alteraciones de la conducta.</a:t>
            </a:r>
          </a:p>
          <a:p>
            <a:r>
              <a:rPr lang="es-ES_tradn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Enfermedades psicosomáticas, neurosis, psicosis</a:t>
            </a:r>
          </a:p>
        </p:txBody>
      </p:sp>
      <p:sp>
        <p:nvSpPr>
          <p:cNvPr id="75" name="Date Placeholder 8">
            <a:extLst>
              <a:ext uri="{FF2B5EF4-FFF2-40B4-BE49-F238E27FC236}">
                <a16:creationId xmlns:a16="http://schemas.microsoft.com/office/drawing/2014/main" id="{A7623604-E1ED-4EE3-A28E-7328BB31A9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733" y="6453386"/>
            <a:ext cx="120457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CD38B4A6-45AC-4DE1-8FAF-E070AFB20583}" type="datetime1">
              <a:rPr lang="en-US"/>
              <a:pPr>
                <a:spcAft>
                  <a:spcPts val="600"/>
                </a:spcAft>
              </a:pPr>
              <a:t>11/10/22</a:t>
            </a:fld>
            <a:endParaRPr lang="en-US" dirty="0"/>
          </a:p>
        </p:txBody>
      </p:sp>
      <p:sp>
        <p:nvSpPr>
          <p:cNvPr id="77" name="Footer Placeholder 9">
            <a:extLst>
              <a:ext uri="{FF2B5EF4-FFF2-40B4-BE49-F238E27FC236}">
                <a16:creationId xmlns:a16="http://schemas.microsoft.com/office/drawing/2014/main" id="{C005EE19-F5CA-44CF-A245-84A49A5E5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00824" y="6453386"/>
            <a:ext cx="4073570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Sample Footer Text</a:t>
            </a:r>
          </a:p>
        </p:txBody>
      </p:sp>
      <p:sp>
        <p:nvSpPr>
          <p:cNvPr id="79" name="Slide Number Placeholder 10">
            <a:extLst>
              <a:ext uri="{FF2B5EF4-FFF2-40B4-BE49-F238E27FC236}">
                <a16:creationId xmlns:a16="http://schemas.microsoft.com/office/drawing/2014/main" id="{A07825EC-08B9-4AA6-9841-43E000F23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37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F10001025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452</TotalTime>
  <Words>476</Words>
  <Application>Microsoft Macintosh PowerPoint</Application>
  <PresentationFormat>Panorámica</PresentationFormat>
  <Paragraphs>93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Franklin Gothic Book</vt:lpstr>
      <vt:lpstr>TF10001025</vt:lpstr>
      <vt:lpstr>Reglas generales de interpretación</vt:lpstr>
      <vt:lpstr>Conocimiento del caso  Se debe disponer de una historia del caso, lo más completo posible a fin de emplearlo para:  </vt:lpstr>
      <vt:lpstr>Objetivos del test</vt:lpstr>
      <vt:lpstr>Familia  </vt:lpstr>
      <vt:lpstr>HTP </vt:lpstr>
      <vt:lpstr>Presentación de PowerPoint</vt:lpstr>
      <vt:lpstr>Persona  Explorar rasgos de personalidad  Vivencias del esquema e imagen corporal  Aspectos de madurez emocional y psicosexual  Conflicto predominante </vt:lpstr>
      <vt:lpstr>Persona bajo la lluvia</vt:lpstr>
      <vt:lpstr>CAT   TAT   TRO  La pata negra.</vt:lpstr>
      <vt:lpstr>Presentación de PowerPoint</vt:lpstr>
      <vt:lpstr>Los resultados del test</vt:lpstr>
      <vt:lpstr>Consideración de la totalidad de las historias</vt:lpstr>
      <vt:lpstr>Consideración de las recurrencias</vt:lpstr>
      <vt:lpstr>Reglas específicas de interpretación gráfica</vt:lpstr>
      <vt:lpstr>Presentación de PowerPoint</vt:lpstr>
      <vt:lpstr>2. Análisis detallado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Reglas generales de interpretación</dc:title>
  <dc:creator>María Soledad Fierro Villacreses</dc:creator>
  <cp:lastModifiedBy>María Soledad Fierro Villacreses</cp:lastModifiedBy>
  <cp:revision>23</cp:revision>
  <dcterms:created xsi:type="dcterms:W3CDTF">2016-10-25T16:30:09Z</dcterms:created>
  <dcterms:modified xsi:type="dcterms:W3CDTF">2022-11-10T17:00:47Z</dcterms:modified>
</cp:coreProperties>
</file>