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E686C-06C2-4E1B-8E7F-4A138F310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4B88B4-0B34-4665-A928-D48811EAA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B1E1D-D3D6-414C-BE4F-E0D2C669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C22-F2E4-4B80-92B3-0302B3863290}" type="datetimeFigureOut">
              <a:rPr lang="es-EC" smtClean="0"/>
              <a:t>7/10/2023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FC1328-014F-4FDE-9CE3-D615EA88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73CBC-98CA-4EE4-BFC8-A791D545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288B-299A-4714-BF6A-2BF235E909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647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41A1D-A5C7-426C-AD29-460DB5DF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61B004-9516-4621-9B46-805F8F63D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A4EC2E-4B37-4A71-AFDE-779E2C7A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C22-F2E4-4B80-92B3-0302B3863290}" type="datetimeFigureOut">
              <a:rPr lang="es-EC" smtClean="0"/>
              <a:t>7/10/2023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33D387-929C-4E9D-B1DA-9271E363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81EA80-8FAC-4F46-9840-A6083BEE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288B-299A-4714-BF6A-2BF235E909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67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F8CE81-F787-4821-86D6-710FB180B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F16E0C-776A-4987-A187-C72C3FC82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40840A-5245-408A-A037-30E27A0E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C22-F2E4-4B80-92B3-0302B3863290}" type="datetimeFigureOut">
              <a:rPr lang="es-EC" smtClean="0"/>
              <a:t>7/10/2023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C4DABF-7058-4F05-8D4F-DC195463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4AF404-D7B6-49CE-ACB1-1C99864A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288B-299A-4714-BF6A-2BF235E909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565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D5C57-1684-4997-8522-12C2AAAA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E9B9F4-A005-4915-8C78-BBF75B4B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CA92A5-6260-4B34-AD30-386367F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C22-F2E4-4B80-92B3-0302B3863290}" type="datetimeFigureOut">
              <a:rPr lang="es-EC" smtClean="0"/>
              <a:t>7/10/2023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E49BE8-BE6B-4777-88D6-2934C1B8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914242-56FE-4C02-8C2D-8D9E1CAE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288B-299A-4714-BF6A-2BF235E909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271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0E6B5-EB9E-4351-AE96-F2ADD1DD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E282A0-48D0-45D2-867A-6BC155B90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E1CB80-EEF9-453C-9C62-AF053C96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C22-F2E4-4B80-92B3-0302B3863290}" type="datetimeFigureOut">
              <a:rPr lang="es-EC" smtClean="0"/>
              <a:t>7/10/2023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F25306-3F66-49C8-946B-88F5CE5B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1939AD-53A9-45C3-8539-7B89AA7A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288B-299A-4714-BF6A-2BF235E909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030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E81F-A466-4966-9D37-76F37C02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2A4A6F-5B62-4186-8AE4-0DE70D766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57D47A-3307-4C6F-AB93-63D0EDE07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D98179-2921-4D60-9647-1982EB9A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C22-F2E4-4B80-92B3-0302B3863290}" type="datetimeFigureOut">
              <a:rPr lang="es-EC" smtClean="0"/>
              <a:t>7/10/2023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D95EA1-C632-490D-90C0-1DC408AF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91A593-DF71-4A88-9AAA-337B9C5B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288B-299A-4714-BF6A-2BF235E909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715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BCC48-C949-4F7A-A8B5-524F62B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CEE004-9064-4402-AD12-17741E1F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9A68AB-808C-42B2-B52E-F2A4FD401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1EA1DA-EA63-4FB2-960B-9D2FF27A2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38AB68-A78F-495C-9328-A2C414332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A3F35D0-7B15-42D6-AAA9-0ED40897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C22-F2E4-4B80-92B3-0302B3863290}" type="datetimeFigureOut">
              <a:rPr lang="es-EC" smtClean="0"/>
              <a:t>7/10/2023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3E22C06-F100-45D6-830B-4F9CE430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4BE2C5-5B87-4C90-ADAD-AF5DF9F2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288B-299A-4714-BF6A-2BF235E909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780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A0349-8740-4692-9D4A-858D5DF6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29FF0D-5943-4BBA-B20F-E2833C0C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C22-F2E4-4B80-92B3-0302B3863290}" type="datetimeFigureOut">
              <a:rPr lang="es-EC" smtClean="0"/>
              <a:t>7/10/2023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18A487-E27C-4ACD-8268-9C349674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DA4A37-C464-4220-9610-E0EADC97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288B-299A-4714-BF6A-2BF235E909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981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29BC42-500D-4FDA-856A-68D231991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C22-F2E4-4B80-92B3-0302B3863290}" type="datetimeFigureOut">
              <a:rPr lang="es-EC" smtClean="0"/>
              <a:t>7/10/2023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4B59045-298C-472F-A016-53E9CEDB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F5A2C7-8CCD-4CF9-B854-04EEEEA0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288B-299A-4714-BF6A-2BF235E909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132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4D196-F471-4A36-B435-BFAE7BFC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354BF2-0A14-4687-B96D-CDEC52F17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F0CC02-6B28-4FFA-8FD6-90B958A1E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AECE6C-FF7B-4AFB-87CC-777EE8B9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C22-F2E4-4B80-92B3-0302B3863290}" type="datetimeFigureOut">
              <a:rPr lang="es-EC" smtClean="0"/>
              <a:t>7/10/2023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D8CD6B-13F1-4DDC-9B7D-F9D97F8F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42F9F0-F5A4-4DEA-A0AB-694EBAB2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288B-299A-4714-BF6A-2BF235E909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049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AC507-B386-40E9-8314-4E305940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A950BD-1B63-48F5-995C-B3CBCDDCA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D21D76-BF46-4570-BDD5-4D127A077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F6CB6E-7F02-4802-9522-A882DC28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C22-F2E4-4B80-92B3-0302B3863290}" type="datetimeFigureOut">
              <a:rPr lang="es-EC" smtClean="0"/>
              <a:t>7/10/2023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6D6D30-9912-4DCA-9BAB-06146EA8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6146D9-390D-424A-833A-59EF1C93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288B-299A-4714-BF6A-2BF235E909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44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2C4392-A019-4849-AE5F-8A502661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4A2C53-C00D-491A-9F84-163CC6CFD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7B6A58-E8A7-4FC1-B6C1-4163AA0A0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4C22-F2E4-4B80-92B3-0302B3863290}" type="datetimeFigureOut">
              <a:rPr lang="es-EC" smtClean="0"/>
              <a:t>7/10/2023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095846-489D-4E86-9146-B9FB2194D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CC6D74-49B6-4585-836D-08D3CD2D4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8288B-299A-4714-BF6A-2BF235E909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529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0662B-4F8A-0AE1-1694-FC43BA30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49" y="1447091"/>
            <a:ext cx="6143152" cy="2852737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TIPOLOGÍA DE ESTABLECIMIENTOS DE SALUD -ECUADOR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0B0F4174-D966-9B05-B0D2-48B02DC9C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5" r="-3032"/>
          <a:stretch/>
        </p:blipFill>
        <p:spPr>
          <a:xfrm>
            <a:off x="142807" y="170025"/>
            <a:ext cx="5946843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5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EA07CBE-1665-43DA-97D2-A2CB5CD1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3" t="36020" r="11456" b="31344"/>
          <a:stretch/>
        </p:blipFill>
        <p:spPr>
          <a:xfrm>
            <a:off x="382133" y="2115403"/>
            <a:ext cx="11333301" cy="26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8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79CF9CE1-3D94-4A9A-82CA-EB16D74B98B4}"/>
              </a:ext>
            </a:extLst>
          </p:cNvPr>
          <p:cNvSpPr/>
          <p:nvPr/>
        </p:nvSpPr>
        <p:spPr>
          <a:xfrm>
            <a:off x="2430517" y="1030015"/>
            <a:ext cx="7330966" cy="52867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91305B4-1D03-4B28-B11C-CCEBD2CC2F32}"/>
              </a:ext>
            </a:extLst>
          </p:cNvPr>
          <p:cNvCxnSpPr/>
          <p:nvPr/>
        </p:nvCxnSpPr>
        <p:spPr>
          <a:xfrm>
            <a:off x="3363310" y="4992414"/>
            <a:ext cx="54548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84432E6-C88B-43E7-BE85-E2726A1ECAB3}"/>
              </a:ext>
            </a:extLst>
          </p:cNvPr>
          <p:cNvCxnSpPr>
            <a:cxnSpLocks/>
          </p:cNvCxnSpPr>
          <p:nvPr/>
        </p:nvCxnSpPr>
        <p:spPr>
          <a:xfrm flipV="1">
            <a:off x="4162096" y="3846786"/>
            <a:ext cx="385729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6886513-DAB2-45F4-B44E-4AA0F58C149F}"/>
              </a:ext>
            </a:extLst>
          </p:cNvPr>
          <p:cNvCxnSpPr>
            <a:cxnSpLocks/>
          </p:cNvCxnSpPr>
          <p:nvPr/>
        </p:nvCxnSpPr>
        <p:spPr>
          <a:xfrm flipV="1">
            <a:off x="4855779" y="2774731"/>
            <a:ext cx="2396359" cy="157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A0ACDB-3A56-4C7E-B798-5C95854841BB}"/>
              </a:ext>
            </a:extLst>
          </p:cNvPr>
          <p:cNvSpPr txBox="1"/>
          <p:nvPr/>
        </p:nvSpPr>
        <p:spPr>
          <a:xfrm>
            <a:off x="4776951" y="5403467"/>
            <a:ext cx="262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solidFill>
                  <a:srgbClr val="FFFF00"/>
                </a:solidFill>
              </a:rPr>
              <a:t>1er. Nivel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5B9BE-0231-474B-B77E-05002EB4E313}"/>
              </a:ext>
            </a:extLst>
          </p:cNvPr>
          <p:cNvSpPr txBox="1"/>
          <p:nvPr/>
        </p:nvSpPr>
        <p:spPr>
          <a:xfrm>
            <a:off x="4740165" y="4157990"/>
            <a:ext cx="262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solidFill>
                  <a:srgbClr val="FFFF00"/>
                </a:solidFill>
              </a:rPr>
              <a:t>2do. Nivel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F43E8C6-E2F8-468A-90FA-C0C3F16888B0}"/>
              </a:ext>
            </a:extLst>
          </p:cNvPr>
          <p:cNvSpPr txBox="1"/>
          <p:nvPr/>
        </p:nvSpPr>
        <p:spPr>
          <a:xfrm>
            <a:off x="4782209" y="3075436"/>
            <a:ext cx="262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solidFill>
                  <a:srgbClr val="FFFF00"/>
                </a:solidFill>
              </a:rPr>
              <a:t>3er. Nivel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470AAF-3BDF-4C29-9699-43C8ED56E899}"/>
              </a:ext>
            </a:extLst>
          </p:cNvPr>
          <p:cNvSpPr txBox="1"/>
          <p:nvPr/>
        </p:nvSpPr>
        <p:spPr>
          <a:xfrm>
            <a:off x="4771698" y="1982362"/>
            <a:ext cx="262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solidFill>
                  <a:srgbClr val="FFFF00"/>
                </a:solidFill>
              </a:rPr>
              <a:t>4to. Nivel</a:t>
            </a:r>
          </a:p>
        </p:txBody>
      </p:sp>
      <p:sp>
        <p:nvSpPr>
          <p:cNvPr id="16" name="Flecha: curvada hacia la derecha 15">
            <a:extLst>
              <a:ext uri="{FF2B5EF4-FFF2-40B4-BE49-F238E27FC236}">
                <a16:creationId xmlns:a16="http://schemas.microsoft.com/office/drawing/2014/main" id="{D6B95461-099D-4A0A-810C-DAA44D340C11}"/>
              </a:ext>
            </a:extLst>
          </p:cNvPr>
          <p:cNvSpPr/>
          <p:nvPr/>
        </p:nvSpPr>
        <p:spPr>
          <a:xfrm rot="1918311" flipV="1">
            <a:off x="1658006" y="4168506"/>
            <a:ext cx="1095707" cy="17803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7" name="Flecha: curvada hacia la derecha 16">
            <a:extLst>
              <a:ext uri="{FF2B5EF4-FFF2-40B4-BE49-F238E27FC236}">
                <a16:creationId xmlns:a16="http://schemas.microsoft.com/office/drawing/2014/main" id="{4F4CAE54-E7A6-4842-853A-D8362AE9D6C0}"/>
              </a:ext>
            </a:extLst>
          </p:cNvPr>
          <p:cNvSpPr/>
          <p:nvPr/>
        </p:nvSpPr>
        <p:spPr>
          <a:xfrm rot="2365145" flipV="1">
            <a:off x="2850127" y="2389357"/>
            <a:ext cx="1095707" cy="17803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8" name="Flecha: curvada hacia la derecha 17">
            <a:extLst>
              <a:ext uri="{FF2B5EF4-FFF2-40B4-BE49-F238E27FC236}">
                <a16:creationId xmlns:a16="http://schemas.microsoft.com/office/drawing/2014/main" id="{1B193768-5014-44AB-B3DB-F7BBABC98C3F}"/>
              </a:ext>
            </a:extLst>
          </p:cNvPr>
          <p:cNvSpPr/>
          <p:nvPr/>
        </p:nvSpPr>
        <p:spPr>
          <a:xfrm rot="9396823" flipV="1">
            <a:off x="9421979" y="4000912"/>
            <a:ext cx="1095707" cy="17803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9" name="Flecha: curvada hacia la derecha 18">
            <a:extLst>
              <a:ext uri="{FF2B5EF4-FFF2-40B4-BE49-F238E27FC236}">
                <a16:creationId xmlns:a16="http://schemas.microsoft.com/office/drawing/2014/main" id="{B3FCB98D-D52E-40C3-8F00-82DACFCE86FE}"/>
              </a:ext>
            </a:extLst>
          </p:cNvPr>
          <p:cNvSpPr/>
          <p:nvPr/>
        </p:nvSpPr>
        <p:spPr>
          <a:xfrm rot="9203354" flipV="1">
            <a:off x="8246140" y="2395073"/>
            <a:ext cx="1095707" cy="17803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105E2F3-63EC-4A60-82C6-1813635E2DAF}"/>
              </a:ext>
            </a:extLst>
          </p:cNvPr>
          <p:cNvSpPr txBox="1"/>
          <p:nvPr/>
        </p:nvSpPr>
        <p:spPr>
          <a:xfrm rot="10800000" flipH="1" flipV="1">
            <a:off x="3403419" y="328963"/>
            <a:ext cx="59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solidFill>
                  <a:srgbClr val="0070C0"/>
                </a:solidFill>
              </a:rPr>
              <a:t>NIVELES DE ATENCIÓN</a:t>
            </a:r>
          </a:p>
        </p:txBody>
      </p:sp>
    </p:spTree>
    <p:extLst>
      <p:ext uri="{BB962C8B-B14F-4D97-AF65-F5344CB8AC3E}">
        <p14:creationId xmlns:p14="http://schemas.microsoft.com/office/powerpoint/2010/main" val="299451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79CF9CE1-3D94-4A9A-82CA-EB16D74B98B4}"/>
              </a:ext>
            </a:extLst>
          </p:cNvPr>
          <p:cNvSpPr/>
          <p:nvPr/>
        </p:nvSpPr>
        <p:spPr>
          <a:xfrm>
            <a:off x="2430517" y="129257"/>
            <a:ext cx="7330966" cy="52867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91305B4-1D03-4B28-B11C-CCEBD2CC2F32}"/>
              </a:ext>
            </a:extLst>
          </p:cNvPr>
          <p:cNvCxnSpPr/>
          <p:nvPr/>
        </p:nvCxnSpPr>
        <p:spPr>
          <a:xfrm>
            <a:off x="3363310" y="4091656"/>
            <a:ext cx="54548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84432E6-C88B-43E7-BE85-E2726A1ECAB3}"/>
              </a:ext>
            </a:extLst>
          </p:cNvPr>
          <p:cNvCxnSpPr>
            <a:cxnSpLocks/>
          </p:cNvCxnSpPr>
          <p:nvPr/>
        </p:nvCxnSpPr>
        <p:spPr>
          <a:xfrm flipV="1">
            <a:off x="4162096" y="2946028"/>
            <a:ext cx="385729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6886513-DAB2-45F4-B44E-4AA0F58C149F}"/>
              </a:ext>
            </a:extLst>
          </p:cNvPr>
          <p:cNvCxnSpPr>
            <a:cxnSpLocks/>
          </p:cNvCxnSpPr>
          <p:nvPr/>
        </p:nvCxnSpPr>
        <p:spPr>
          <a:xfrm flipV="1">
            <a:off x="4855779" y="1873973"/>
            <a:ext cx="2396359" cy="157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A0ACDB-3A56-4C7E-B798-5C95854841BB}"/>
              </a:ext>
            </a:extLst>
          </p:cNvPr>
          <p:cNvSpPr txBox="1"/>
          <p:nvPr/>
        </p:nvSpPr>
        <p:spPr>
          <a:xfrm>
            <a:off x="4776951" y="4502709"/>
            <a:ext cx="2627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300" dirty="0">
                <a:solidFill>
                  <a:srgbClr val="FFFF00"/>
                </a:solidFill>
              </a:rPr>
              <a:t>1er. Nivel: AMBULATORIO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5B9BE-0231-474B-B77E-05002EB4E313}"/>
              </a:ext>
            </a:extLst>
          </p:cNvPr>
          <p:cNvSpPr txBox="1"/>
          <p:nvPr/>
        </p:nvSpPr>
        <p:spPr>
          <a:xfrm>
            <a:off x="4740165" y="3047030"/>
            <a:ext cx="262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chemeClr val="bg1"/>
                </a:solidFill>
              </a:rPr>
              <a:t>2do. Nivel</a:t>
            </a:r>
          </a:p>
          <a:p>
            <a:pPr algn="ctr"/>
            <a:r>
              <a:rPr lang="es-EC" sz="2000" dirty="0">
                <a:solidFill>
                  <a:schemeClr val="bg1"/>
                </a:solidFill>
              </a:rPr>
              <a:t>AMBULATORIO INTERNACIÓN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F43E8C6-E2F8-468A-90FA-C0C3F16888B0}"/>
              </a:ext>
            </a:extLst>
          </p:cNvPr>
          <p:cNvSpPr txBox="1"/>
          <p:nvPr/>
        </p:nvSpPr>
        <p:spPr>
          <a:xfrm>
            <a:off x="4782209" y="1911921"/>
            <a:ext cx="262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rgbClr val="FFFF00"/>
                </a:solidFill>
              </a:rPr>
              <a:t>3er. Nivel</a:t>
            </a:r>
          </a:p>
          <a:p>
            <a:pPr algn="ctr"/>
            <a:r>
              <a:rPr lang="es-EC" sz="2000" dirty="0">
                <a:solidFill>
                  <a:srgbClr val="FFFF00"/>
                </a:solidFill>
              </a:rPr>
              <a:t>AMBULATORIO INTERNACIÓN</a:t>
            </a:r>
          </a:p>
          <a:p>
            <a:pPr algn="ctr"/>
            <a:endParaRPr lang="es-EC" sz="2000" dirty="0">
              <a:solidFill>
                <a:srgbClr val="FFFF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470AAF-3BDF-4C29-9699-43C8ED56E899}"/>
              </a:ext>
            </a:extLst>
          </p:cNvPr>
          <p:cNvSpPr txBox="1"/>
          <p:nvPr/>
        </p:nvSpPr>
        <p:spPr>
          <a:xfrm>
            <a:off x="4771698" y="1081604"/>
            <a:ext cx="26275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300" dirty="0">
                <a:solidFill>
                  <a:schemeClr val="bg1"/>
                </a:solidFill>
              </a:rPr>
              <a:t>4to. Nivel</a:t>
            </a:r>
          </a:p>
        </p:txBody>
      </p:sp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389F55F7-0EE8-456B-9E99-23C124931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082" y="2962471"/>
            <a:ext cx="1071563" cy="10715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974C19-B387-429B-8DFE-F3011DB43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3973" y="3058393"/>
            <a:ext cx="785647" cy="777484"/>
          </a:xfrm>
          <a:prstGeom prst="rect">
            <a:avLst/>
          </a:prstGeom>
        </p:spPr>
      </p:pic>
      <p:pic>
        <p:nvPicPr>
          <p:cNvPr id="17" name="Imagen 16" descr="Diagrama&#10;&#10;Descripción generada automáticamente">
            <a:extLst>
              <a:ext uri="{FF2B5EF4-FFF2-40B4-BE49-F238E27FC236}">
                <a16:creationId xmlns:a16="http://schemas.microsoft.com/office/drawing/2014/main" id="{44B9DC36-A3B7-44F8-A96D-2FFDF8DDB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41" y="1390419"/>
            <a:ext cx="1071563" cy="107156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BC96C03-784F-4F97-B34C-F89A35DC2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1949" y="1621726"/>
            <a:ext cx="785647" cy="77748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7C69BE-8911-445F-8B47-DC8F13331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3754" y="4266729"/>
            <a:ext cx="785647" cy="777484"/>
          </a:xfrm>
          <a:prstGeom prst="rect">
            <a:avLst/>
          </a:prstGeom>
        </p:spPr>
      </p:pic>
      <p:pic>
        <p:nvPicPr>
          <p:cNvPr id="21" name="Imagen 20" descr="Diagrama&#10;&#10;Descripción generada automáticamente">
            <a:extLst>
              <a:ext uri="{FF2B5EF4-FFF2-40B4-BE49-F238E27FC236}">
                <a16:creationId xmlns:a16="http://schemas.microsoft.com/office/drawing/2014/main" id="{898E1E51-1E83-47BC-9FED-8E48659E7B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1"/>
          <a:stretch/>
        </p:blipFill>
        <p:spPr>
          <a:xfrm>
            <a:off x="5139908" y="5483308"/>
            <a:ext cx="1350582" cy="13034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901C378-A443-41B7-887C-C1382C3706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t="14092" r="7847" b="17250"/>
          <a:stretch/>
        </p:blipFill>
        <p:spPr>
          <a:xfrm>
            <a:off x="417783" y="5243595"/>
            <a:ext cx="1808795" cy="147144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F51AB91-AFED-4158-8561-A73A77D6E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4502" y="5497901"/>
            <a:ext cx="1372127" cy="1180768"/>
          </a:xfrm>
          <a:prstGeom prst="rect">
            <a:avLst/>
          </a:prstGeom>
        </p:spPr>
      </p:pic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6A8BCD86-BB5D-4FAC-B01D-0721D87DCA07}"/>
              </a:ext>
            </a:extLst>
          </p:cNvPr>
          <p:cNvCxnSpPr>
            <a:cxnSpLocks/>
          </p:cNvCxnSpPr>
          <p:nvPr/>
        </p:nvCxnSpPr>
        <p:spPr>
          <a:xfrm flipH="1">
            <a:off x="3945782" y="6678669"/>
            <a:ext cx="421635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041F61A-2C40-4877-8775-B2024819A8C4}"/>
              </a:ext>
            </a:extLst>
          </p:cNvPr>
          <p:cNvSpPr txBox="1"/>
          <p:nvPr/>
        </p:nvSpPr>
        <p:spPr>
          <a:xfrm rot="10800000" flipH="1" flipV="1">
            <a:off x="0" y="297160"/>
            <a:ext cx="3945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solidFill>
                  <a:srgbClr val="0070C0"/>
                </a:solidFill>
              </a:rPr>
              <a:t>NIVELES </a:t>
            </a:r>
          </a:p>
          <a:p>
            <a:pPr algn="ctr"/>
            <a:r>
              <a:rPr lang="es-EC" sz="2800" dirty="0">
                <a:solidFill>
                  <a:srgbClr val="0070C0"/>
                </a:solidFill>
              </a:rPr>
              <a:t>DE </a:t>
            </a:r>
          </a:p>
          <a:p>
            <a:pPr algn="ctr"/>
            <a:r>
              <a:rPr lang="es-EC" sz="2800" dirty="0">
                <a:solidFill>
                  <a:srgbClr val="0070C0"/>
                </a:solidFill>
              </a:rPr>
              <a:t>ATENCIÓN</a:t>
            </a:r>
          </a:p>
        </p:txBody>
      </p:sp>
    </p:spTree>
    <p:extLst>
      <p:ext uri="{BB962C8B-B14F-4D97-AF65-F5344CB8AC3E}">
        <p14:creationId xmlns:p14="http://schemas.microsoft.com/office/powerpoint/2010/main" val="262706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79CF9CE1-3D94-4A9A-82CA-EB16D74B98B4}"/>
              </a:ext>
            </a:extLst>
          </p:cNvPr>
          <p:cNvSpPr/>
          <p:nvPr/>
        </p:nvSpPr>
        <p:spPr>
          <a:xfrm>
            <a:off x="2430517" y="1030015"/>
            <a:ext cx="7330966" cy="52867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91305B4-1D03-4B28-B11C-CCEBD2CC2F32}"/>
              </a:ext>
            </a:extLst>
          </p:cNvPr>
          <p:cNvCxnSpPr/>
          <p:nvPr/>
        </p:nvCxnSpPr>
        <p:spPr>
          <a:xfrm>
            <a:off x="3363310" y="4992414"/>
            <a:ext cx="54548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84432E6-C88B-43E7-BE85-E2726A1ECAB3}"/>
              </a:ext>
            </a:extLst>
          </p:cNvPr>
          <p:cNvCxnSpPr>
            <a:cxnSpLocks/>
          </p:cNvCxnSpPr>
          <p:nvPr/>
        </p:nvCxnSpPr>
        <p:spPr>
          <a:xfrm flipV="1">
            <a:off x="4162096" y="3846786"/>
            <a:ext cx="385729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6886513-DAB2-45F4-B44E-4AA0F58C149F}"/>
              </a:ext>
            </a:extLst>
          </p:cNvPr>
          <p:cNvCxnSpPr>
            <a:cxnSpLocks/>
          </p:cNvCxnSpPr>
          <p:nvPr/>
        </p:nvCxnSpPr>
        <p:spPr>
          <a:xfrm flipV="1">
            <a:off x="4855779" y="2774731"/>
            <a:ext cx="2396359" cy="157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A0ACDB-3A56-4C7E-B798-5C95854841BB}"/>
              </a:ext>
            </a:extLst>
          </p:cNvPr>
          <p:cNvSpPr txBox="1"/>
          <p:nvPr/>
        </p:nvSpPr>
        <p:spPr>
          <a:xfrm>
            <a:off x="2739446" y="5225492"/>
            <a:ext cx="2627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300" dirty="0">
                <a:solidFill>
                  <a:srgbClr val="FFFF00"/>
                </a:solidFill>
              </a:rPr>
              <a:t>1er. Nivel: AMBULATORIO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5B9BE-0231-474B-B77E-05002EB4E313}"/>
              </a:ext>
            </a:extLst>
          </p:cNvPr>
          <p:cNvSpPr txBox="1"/>
          <p:nvPr/>
        </p:nvSpPr>
        <p:spPr>
          <a:xfrm>
            <a:off x="4740165" y="3947788"/>
            <a:ext cx="262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chemeClr val="bg1"/>
                </a:solidFill>
              </a:rPr>
              <a:t>2do. Nivel</a:t>
            </a:r>
          </a:p>
          <a:p>
            <a:pPr algn="ctr"/>
            <a:r>
              <a:rPr lang="es-EC" sz="2000" dirty="0">
                <a:solidFill>
                  <a:schemeClr val="bg1"/>
                </a:solidFill>
              </a:rPr>
              <a:t>AMBULATORIO INTERNACIÓN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F43E8C6-E2F8-468A-90FA-C0C3F16888B0}"/>
              </a:ext>
            </a:extLst>
          </p:cNvPr>
          <p:cNvSpPr txBox="1"/>
          <p:nvPr/>
        </p:nvSpPr>
        <p:spPr>
          <a:xfrm>
            <a:off x="4782209" y="2812679"/>
            <a:ext cx="262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rgbClr val="FFFF00"/>
                </a:solidFill>
              </a:rPr>
              <a:t>3er. Nivel</a:t>
            </a:r>
          </a:p>
          <a:p>
            <a:pPr algn="ctr"/>
            <a:r>
              <a:rPr lang="es-EC" sz="2000" dirty="0">
                <a:solidFill>
                  <a:srgbClr val="FFFF00"/>
                </a:solidFill>
              </a:rPr>
              <a:t>AMBULATORIO INTERNACIÓN</a:t>
            </a:r>
          </a:p>
          <a:p>
            <a:pPr algn="ctr"/>
            <a:endParaRPr lang="es-EC" sz="2000" dirty="0">
              <a:solidFill>
                <a:srgbClr val="FFFF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470AAF-3BDF-4C29-9699-43C8ED56E899}"/>
              </a:ext>
            </a:extLst>
          </p:cNvPr>
          <p:cNvSpPr txBox="1"/>
          <p:nvPr/>
        </p:nvSpPr>
        <p:spPr>
          <a:xfrm>
            <a:off x="4771698" y="1982362"/>
            <a:ext cx="26275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300" dirty="0">
                <a:solidFill>
                  <a:schemeClr val="bg1"/>
                </a:solidFill>
              </a:rPr>
              <a:t>4to. Nivel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37C69BE-8911-445F-8B47-DC8F13331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7761" y="5310801"/>
            <a:ext cx="785647" cy="777484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A041F61A-2C40-4877-8775-B2024819A8C4}"/>
              </a:ext>
            </a:extLst>
          </p:cNvPr>
          <p:cNvSpPr txBox="1"/>
          <p:nvPr/>
        </p:nvSpPr>
        <p:spPr>
          <a:xfrm rot="10800000" flipH="1" flipV="1">
            <a:off x="3403419" y="328963"/>
            <a:ext cx="59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solidFill>
                  <a:srgbClr val="0070C0"/>
                </a:solidFill>
              </a:rPr>
              <a:t>NIVELES DE ATENCIÓN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9EA045B-789D-4138-B7D5-C87CB191FC4C}"/>
              </a:ext>
            </a:extLst>
          </p:cNvPr>
          <p:cNvSpPr txBox="1"/>
          <p:nvPr/>
        </p:nvSpPr>
        <p:spPr>
          <a:xfrm>
            <a:off x="5268686" y="5116590"/>
            <a:ext cx="3549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FFFF00"/>
                </a:solidFill>
              </a:rPr>
              <a:t>CS en Centros Priv. Libertad    Centros de Salud A – B – C                           Consultorios</a:t>
            </a:r>
          </a:p>
          <a:p>
            <a:r>
              <a:rPr lang="es-EC" b="1" dirty="0">
                <a:solidFill>
                  <a:srgbClr val="FFFF00"/>
                </a:solidFill>
              </a:rPr>
              <a:t>Puestos de Salud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67A5D-455F-C2AD-6186-01F20F4BF296}"/>
              </a:ext>
            </a:extLst>
          </p:cNvPr>
          <p:cNvSpPr txBox="1"/>
          <p:nvPr/>
        </p:nvSpPr>
        <p:spPr>
          <a:xfrm>
            <a:off x="5910921" y="6440892"/>
            <a:ext cx="2108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70C0"/>
                </a:solidFill>
              </a:rPr>
              <a:t>Unidades Móviles </a:t>
            </a:r>
          </a:p>
        </p:txBody>
      </p:sp>
    </p:spTree>
    <p:extLst>
      <p:ext uri="{BB962C8B-B14F-4D97-AF65-F5344CB8AC3E}">
        <p14:creationId xmlns:p14="http://schemas.microsoft.com/office/powerpoint/2010/main" val="7326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79CF9CE1-3D94-4A9A-82CA-EB16D74B98B4}"/>
              </a:ext>
            </a:extLst>
          </p:cNvPr>
          <p:cNvSpPr/>
          <p:nvPr/>
        </p:nvSpPr>
        <p:spPr>
          <a:xfrm>
            <a:off x="2430517" y="1030015"/>
            <a:ext cx="7330966" cy="52867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91305B4-1D03-4B28-B11C-CCEBD2CC2F32}"/>
              </a:ext>
            </a:extLst>
          </p:cNvPr>
          <p:cNvCxnSpPr/>
          <p:nvPr/>
        </p:nvCxnSpPr>
        <p:spPr>
          <a:xfrm>
            <a:off x="3363310" y="4992414"/>
            <a:ext cx="54548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84432E6-C88B-43E7-BE85-E2726A1ECAB3}"/>
              </a:ext>
            </a:extLst>
          </p:cNvPr>
          <p:cNvCxnSpPr>
            <a:cxnSpLocks/>
          </p:cNvCxnSpPr>
          <p:nvPr/>
        </p:nvCxnSpPr>
        <p:spPr>
          <a:xfrm flipV="1">
            <a:off x="4162096" y="3846786"/>
            <a:ext cx="385729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6886513-DAB2-45F4-B44E-4AA0F58C149F}"/>
              </a:ext>
            </a:extLst>
          </p:cNvPr>
          <p:cNvCxnSpPr>
            <a:cxnSpLocks/>
          </p:cNvCxnSpPr>
          <p:nvPr/>
        </p:nvCxnSpPr>
        <p:spPr>
          <a:xfrm flipV="1">
            <a:off x="4855779" y="2774731"/>
            <a:ext cx="2396359" cy="157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A0ACDB-3A56-4C7E-B798-5C95854841BB}"/>
              </a:ext>
            </a:extLst>
          </p:cNvPr>
          <p:cNvSpPr txBox="1"/>
          <p:nvPr/>
        </p:nvSpPr>
        <p:spPr>
          <a:xfrm>
            <a:off x="4776951" y="5403467"/>
            <a:ext cx="2627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300" dirty="0">
                <a:solidFill>
                  <a:srgbClr val="FFFF00"/>
                </a:solidFill>
              </a:rPr>
              <a:t>1er. Nivel: AMBULATORIO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F43E8C6-E2F8-468A-90FA-C0C3F16888B0}"/>
              </a:ext>
            </a:extLst>
          </p:cNvPr>
          <p:cNvSpPr txBox="1"/>
          <p:nvPr/>
        </p:nvSpPr>
        <p:spPr>
          <a:xfrm>
            <a:off x="4782209" y="2812679"/>
            <a:ext cx="262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rgbClr val="FFFF00"/>
                </a:solidFill>
              </a:rPr>
              <a:t>3er. Nivel</a:t>
            </a:r>
          </a:p>
          <a:p>
            <a:pPr algn="ctr"/>
            <a:r>
              <a:rPr lang="es-EC" sz="2000" dirty="0">
                <a:solidFill>
                  <a:srgbClr val="FFFF00"/>
                </a:solidFill>
              </a:rPr>
              <a:t>AMBULATORIO INTERNACIÓN</a:t>
            </a:r>
          </a:p>
          <a:p>
            <a:pPr algn="ctr"/>
            <a:endParaRPr lang="es-EC" sz="2000" dirty="0">
              <a:solidFill>
                <a:srgbClr val="FFFF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470AAF-3BDF-4C29-9699-43C8ED56E899}"/>
              </a:ext>
            </a:extLst>
          </p:cNvPr>
          <p:cNvSpPr txBox="1"/>
          <p:nvPr/>
        </p:nvSpPr>
        <p:spPr>
          <a:xfrm>
            <a:off x="4771698" y="1982362"/>
            <a:ext cx="26275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300" dirty="0">
                <a:solidFill>
                  <a:schemeClr val="bg1"/>
                </a:solidFill>
              </a:rPr>
              <a:t>4to. Nivel</a:t>
            </a:r>
          </a:p>
        </p:txBody>
      </p:sp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389F55F7-0EE8-456B-9E99-23C124931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1556" y1="27556" x2="71556" y2="27556"/>
                        <a14:foregroundMark x1="79111" y1="53778" x2="79111" y2="53778"/>
                        <a14:foregroundMark x1="73333" y1="44444" x2="73333" y2="44444"/>
                        <a14:foregroundMark x1="88444" y1="56444" x2="88444" y2="56444"/>
                        <a14:foregroundMark x1="84889" y1="74222" x2="84889" y2="74222"/>
                        <a14:foregroundMark x1="63556" y1="52444" x2="63556" y2="52444"/>
                        <a14:foregroundMark x1="56889" y1="45778" x2="56889" y2="45778"/>
                        <a14:foregroundMark x1="55556" y1="42222" x2="55556" y2="42222"/>
                        <a14:foregroundMark x1="65333" y1="68889" x2="65333" y2="68889"/>
                        <a14:foregroundMark x1="75556" y1="72000" x2="75556" y2="72000"/>
                        <a14:foregroundMark x1="73333" y1="36000" x2="73333" y2="36000"/>
                        <a14:foregroundMark x1="73333" y1="36000" x2="73333" y2="36000"/>
                        <a14:foregroundMark x1="77333" y1="70667" x2="77333" y2="70667"/>
                        <a14:foregroundMark x1="71556" y1="31556" x2="71556" y2="31556"/>
                        <a14:foregroundMark x1="71556" y1="28000" x2="71556" y2="28000"/>
                        <a14:foregroundMark x1="71556" y1="29778" x2="71556" y2="29778"/>
                        <a14:foregroundMark x1="74222" y1="25333" x2="74222" y2="25333"/>
                        <a14:foregroundMark x1="72000" y1="36000" x2="72000" y2="36000"/>
                        <a14:foregroundMark x1="72000" y1="33333" x2="72000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01" y="3610173"/>
            <a:ext cx="1328798" cy="132879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974C19-B387-429B-8DFE-F3011DB43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2955" y="4024618"/>
            <a:ext cx="785647" cy="777484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A041F61A-2C40-4877-8775-B2024819A8C4}"/>
              </a:ext>
            </a:extLst>
          </p:cNvPr>
          <p:cNvSpPr txBox="1"/>
          <p:nvPr/>
        </p:nvSpPr>
        <p:spPr>
          <a:xfrm rot="10800000" flipH="1" flipV="1">
            <a:off x="3403419" y="328963"/>
            <a:ext cx="59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solidFill>
                  <a:srgbClr val="0070C0"/>
                </a:solidFill>
              </a:rPr>
              <a:t>NIVELES DE ATENCIÓN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EBC4F01-950C-4028-8334-6E80911393C3}"/>
              </a:ext>
            </a:extLst>
          </p:cNvPr>
          <p:cNvSpPr txBox="1"/>
          <p:nvPr/>
        </p:nvSpPr>
        <p:spPr>
          <a:xfrm>
            <a:off x="464019" y="3673366"/>
            <a:ext cx="2997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0070C0"/>
                </a:solidFill>
              </a:rPr>
              <a:t>2do. Nivel</a:t>
            </a:r>
          </a:p>
          <a:p>
            <a:pPr algn="ctr"/>
            <a:r>
              <a:rPr lang="es-EC" sz="2000" b="1" dirty="0">
                <a:solidFill>
                  <a:srgbClr val="0070C0"/>
                </a:solidFill>
              </a:rPr>
              <a:t>AMBULATORIO </a:t>
            </a:r>
          </a:p>
          <a:p>
            <a:pPr algn="ctr"/>
            <a:r>
              <a:rPr lang="es-EC" sz="2000" b="1" dirty="0">
                <a:solidFill>
                  <a:srgbClr val="0070C0"/>
                </a:solidFill>
              </a:rPr>
              <a:t>Consultorio Especialidades</a:t>
            </a:r>
          </a:p>
          <a:p>
            <a:pPr algn="ctr"/>
            <a:r>
              <a:rPr lang="es-EC" sz="2000" b="1" dirty="0">
                <a:solidFill>
                  <a:srgbClr val="0070C0"/>
                </a:solidFill>
              </a:rPr>
              <a:t>Centro de Especialidades</a:t>
            </a:r>
          </a:p>
          <a:p>
            <a:pPr algn="ctr"/>
            <a:r>
              <a:rPr lang="es-EC" sz="2000" b="1" dirty="0">
                <a:solidFill>
                  <a:srgbClr val="0070C0"/>
                </a:solidFill>
              </a:rPr>
              <a:t>Hospital del Día</a:t>
            </a:r>
          </a:p>
          <a:p>
            <a:pPr algn="ctr"/>
            <a:r>
              <a:rPr lang="es-EC" sz="2000" b="1" dirty="0">
                <a:solidFill>
                  <a:srgbClr val="0070C0"/>
                </a:solidFill>
              </a:rPr>
              <a:t>Centro At. Ambulatoria en Salud Mental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007E6B4-F15D-45CE-8E4A-0D7546A8BA8B}"/>
              </a:ext>
            </a:extLst>
          </p:cNvPr>
          <p:cNvSpPr txBox="1"/>
          <p:nvPr/>
        </p:nvSpPr>
        <p:spPr>
          <a:xfrm>
            <a:off x="8955223" y="3661991"/>
            <a:ext cx="2997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0070C0"/>
                </a:solidFill>
              </a:rPr>
              <a:t>2do. Nivel</a:t>
            </a:r>
          </a:p>
          <a:p>
            <a:pPr algn="ctr"/>
            <a:r>
              <a:rPr lang="es-EC" sz="2000" b="1" dirty="0">
                <a:solidFill>
                  <a:srgbClr val="0070C0"/>
                </a:solidFill>
              </a:rPr>
              <a:t>INTERNACIÓN</a:t>
            </a:r>
          </a:p>
          <a:p>
            <a:pPr algn="ctr"/>
            <a:r>
              <a:rPr lang="es-EC" sz="2000" b="1" dirty="0">
                <a:solidFill>
                  <a:srgbClr val="0070C0"/>
                </a:solidFill>
              </a:rPr>
              <a:t>Hospital Básico</a:t>
            </a:r>
          </a:p>
          <a:p>
            <a:pPr algn="ctr"/>
            <a:r>
              <a:rPr lang="es-EC" sz="2000" b="1" dirty="0">
                <a:solidFill>
                  <a:srgbClr val="0070C0"/>
                </a:solidFill>
              </a:rPr>
              <a:t>Hospital General</a:t>
            </a:r>
          </a:p>
        </p:txBody>
      </p:sp>
    </p:spTree>
    <p:extLst>
      <p:ext uri="{BB962C8B-B14F-4D97-AF65-F5344CB8AC3E}">
        <p14:creationId xmlns:p14="http://schemas.microsoft.com/office/powerpoint/2010/main" val="178297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79CF9CE1-3D94-4A9A-82CA-EB16D74B98B4}"/>
              </a:ext>
            </a:extLst>
          </p:cNvPr>
          <p:cNvSpPr/>
          <p:nvPr/>
        </p:nvSpPr>
        <p:spPr>
          <a:xfrm>
            <a:off x="2430517" y="1030015"/>
            <a:ext cx="7330966" cy="52867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91305B4-1D03-4B28-B11C-CCEBD2CC2F32}"/>
              </a:ext>
            </a:extLst>
          </p:cNvPr>
          <p:cNvCxnSpPr/>
          <p:nvPr/>
        </p:nvCxnSpPr>
        <p:spPr>
          <a:xfrm>
            <a:off x="3363310" y="3900594"/>
            <a:ext cx="54548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84432E6-C88B-43E7-BE85-E2726A1ECAB3}"/>
              </a:ext>
            </a:extLst>
          </p:cNvPr>
          <p:cNvCxnSpPr>
            <a:cxnSpLocks/>
          </p:cNvCxnSpPr>
          <p:nvPr/>
        </p:nvCxnSpPr>
        <p:spPr>
          <a:xfrm flipV="1">
            <a:off x="4162096" y="2754966"/>
            <a:ext cx="385729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6886513-DAB2-45F4-B44E-4AA0F58C149F}"/>
              </a:ext>
            </a:extLst>
          </p:cNvPr>
          <p:cNvCxnSpPr>
            <a:cxnSpLocks/>
          </p:cNvCxnSpPr>
          <p:nvPr/>
        </p:nvCxnSpPr>
        <p:spPr>
          <a:xfrm flipV="1">
            <a:off x="4855779" y="2774731"/>
            <a:ext cx="2396359" cy="157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A0ACDB-3A56-4C7E-B798-5C95854841BB}"/>
              </a:ext>
            </a:extLst>
          </p:cNvPr>
          <p:cNvSpPr txBox="1"/>
          <p:nvPr/>
        </p:nvSpPr>
        <p:spPr>
          <a:xfrm>
            <a:off x="4776951" y="5403467"/>
            <a:ext cx="2627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300" dirty="0">
                <a:solidFill>
                  <a:srgbClr val="FFFF00"/>
                </a:solidFill>
              </a:rPr>
              <a:t>1er. Nivel: AMBULATORIO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470AAF-3BDF-4C29-9699-43C8ED56E899}"/>
              </a:ext>
            </a:extLst>
          </p:cNvPr>
          <p:cNvSpPr txBox="1"/>
          <p:nvPr/>
        </p:nvSpPr>
        <p:spPr>
          <a:xfrm>
            <a:off x="4771698" y="1982362"/>
            <a:ext cx="26275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300" dirty="0">
                <a:solidFill>
                  <a:schemeClr val="bg1"/>
                </a:solidFill>
              </a:rPr>
              <a:t>4to. Nivel</a:t>
            </a:r>
          </a:p>
        </p:txBody>
      </p:sp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389F55F7-0EE8-456B-9E99-23C124931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1556" y1="27556" x2="71556" y2="27556"/>
                        <a14:foregroundMark x1="79111" y1="53778" x2="79111" y2="53778"/>
                        <a14:foregroundMark x1="73333" y1="44444" x2="73333" y2="44444"/>
                        <a14:foregroundMark x1="88444" y1="56444" x2="88444" y2="56444"/>
                        <a14:foregroundMark x1="84889" y1="74222" x2="84889" y2="74222"/>
                        <a14:foregroundMark x1="63556" y1="52444" x2="63556" y2="52444"/>
                        <a14:foregroundMark x1="56889" y1="45778" x2="56889" y2="45778"/>
                        <a14:foregroundMark x1="55556" y1="42222" x2="55556" y2="42222"/>
                        <a14:foregroundMark x1="65333" y1="68889" x2="65333" y2="68889"/>
                        <a14:foregroundMark x1="75556" y1="72000" x2="75556" y2="72000"/>
                        <a14:foregroundMark x1="73333" y1="36000" x2="73333" y2="36000"/>
                        <a14:foregroundMark x1="73333" y1="36000" x2="73333" y2="36000"/>
                        <a14:foregroundMark x1="77333" y1="70667" x2="77333" y2="70667"/>
                        <a14:foregroundMark x1="71556" y1="31556" x2="71556" y2="31556"/>
                        <a14:foregroundMark x1="71556" y1="28000" x2="71556" y2="28000"/>
                        <a14:foregroundMark x1="71556" y1="29778" x2="71556" y2="29778"/>
                        <a14:foregroundMark x1="74222" y1="25333" x2="74222" y2="25333"/>
                        <a14:foregroundMark x1="72000" y1="36000" x2="72000" y2="36000"/>
                        <a14:foregroundMark x1="72000" y1="33333" x2="72000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87" y="2518353"/>
            <a:ext cx="1328798" cy="132879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974C19-B387-429B-8DFE-F3011DB43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0378" y="2932798"/>
            <a:ext cx="785647" cy="777484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A041F61A-2C40-4877-8775-B2024819A8C4}"/>
              </a:ext>
            </a:extLst>
          </p:cNvPr>
          <p:cNvSpPr txBox="1"/>
          <p:nvPr/>
        </p:nvSpPr>
        <p:spPr>
          <a:xfrm rot="10800000" flipH="1" flipV="1">
            <a:off x="3403419" y="328963"/>
            <a:ext cx="59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solidFill>
                  <a:srgbClr val="0070C0"/>
                </a:solidFill>
              </a:rPr>
              <a:t>NIVELES DE ATENCIÓN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EBC4F01-950C-4028-8334-6E80911393C3}"/>
              </a:ext>
            </a:extLst>
          </p:cNvPr>
          <p:cNvSpPr txBox="1"/>
          <p:nvPr/>
        </p:nvSpPr>
        <p:spPr>
          <a:xfrm>
            <a:off x="464019" y="2595190"/>
            <a:ext cx="299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0070C0"/>
                </a:solidFill>
              </a:rPr>
              <a:t>3er. Nivel</a:t>
            </a:r>
          </a:p>
          <a:p>
            <a:pPr algn="ctr"/>
            <a:r>
              <a:rPr lang="es-EC" sz="2000" b="1" dirty="0">
                <a:solidFill>
                  <a:srgbClr val="0070C0"/>
                </a:solidFill>
              </a:rPr>
              <a:t>AMBULATORIO </a:t>
            </a:r>
          </a:p>
          <a:p>
            <a:pPr algn="ctr"/>
            <a:r>
              <a:rPr lang="es-EC" sz="2000" b="1" dirty="0">
                <a:solidFill>
                  <a:srgbClr val="0070C0"/>
                </a:solidFill>
              </a:rPr>
              <a:t>Centros Especializados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007E6B4-F15D-45CE-8E4A-0D7546A8BA8B}"/>
              </a:ext>
            </a:extLst>
          </p:cNvPr>
          <p:cNvSpPr txBox="1"/>
          <p:nvPr/>
        </p:nvSpPr>
        <p:spPr>
          <a:xfrm>
            <a:off x="8889752" y="2595190"/>
            <a:ext cx="2997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0070C0"/>
                </a:solidFill>
              </a:rPr>
              <a:t>3er. Nivel</a:t>
            </a:r>
          </a:p>
          <a:p>
            <a:pPr algn="ctr"/>
            <a:r>
              <a:rPr lang="es-EC" sz="2000" b="1" dirty="0">
                <a:solidFill>
                  <a:srgbClr val="0070C0"/>
                </a:solidFill>
              </a:rPr>
              <a:t>INTERNACIÓN</a:t>
            </a:r>
          </a:p>
          <a:p>
            <a:pPr algn="ctr"/>
            <a:r>
              <a:rPr lang="es-EC" sz="2000" b="1" dirty="0">
                <a:solidFill>
                  <a:srgbClr val="0070C0"/>
                </a:solidFill>
              </a:rPr>
              <a:t>Hospital  Especializado</a:t>
            </a:r>
          </a:p>
          <a:p>
            <a:pPr algn="ctr"/>
            <a:r>
              <a:rPr lang="es-EC" sz="2000" b="1" dirty="0">
                <a:solidFill>
                  <a:srgbClr val="0070C0"/>
                </a:solidFill>
              </a:rPr>
              <a:t>Hospital Especialidades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DE4C6D5-D26A-4897-B66E-D2544E6C072C}"/>
              </a:ext>
            </a:extLst>
          </p:cNvPr>
          <p:cNvCxnSpPr/>
          <p:nvPr/>
        </p:nvCxnSpPr>
        <p:spPr>
          <a:xfrm>
            <a:off x="3363310" y="4992414"/>
            <a:ext cx="54548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04CA28D-A39C-4841-BA50-42A3F72CD6D7}"/>
              </a:ext>
            </a:extLst>
          </p:cNvPr>
          <p:cNvSpPr txBox="1"/>
          <p:nvPr/>
        </p:nvSpPr>
        <p:spPr>
          <a:xfrm>
            <a:off x="4740165" y="3947788"/>
            <a:ext cx="262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chemeClr val="bg1"/>
                </a:solidFill>
              </a:rPr>
              <a:t>2do. Nivel</a:t>
            </a:r>
          </a:p>
          <a:p>
            <a:pPr algn="ctr"/>
            <a:r>
              <a:rPr lang="es-EC" sz="2000" dirty="0">
                <a:solidFill>
                  <a:schemeClr val="bg1"/>
                </a:solidFill>
              </a:rPr>
              <a:t>AMBULATORIO INTERNACIÓN</a:t>
            </a:r>
          </a:p>
        </p:txBody>
      </p:sp>
    </p:spTree>
    <p:extLst>
      <p:ext uri="{BB962C8B-B14F-4D97-AF65-F5344CB8AC3E}">
        <p14:creationId xmlns:p14="http://schemas.microsoft.com/office/powerpoint/2010/main" val="8422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79CF9CE1-3D94-4A9A-82CA-EB16D74B98B4}"/>
              </a:ext>
            </a:extLst>
          </p:cNvPr>
          <p:cNvSpPr/>
          <p:nvPr/>
        </p:nvSpPr>
        <p:spPr>
          <a:xfrm>
            <a:off x="2430517" y="1030015"/>
            <a:ext cx="7330966" cy="52867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91305B4-1D03-4B28-B11C-CCEBD2CC2F32}"/>
              </a:ext>
            </a:extLst>
          </p:cNvPr>
          <p:cNvCxnSpPr/>
          <p:nvPr/>
        </p:nvCxnSpPr>
        <p:spPr>
          <a:xfrm>
            <a:off x="3363310" y="4992414"/>
            <a:ext cx="54548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84432E6-C88B-43E7-BE85-E2726A1ECAB3}"/>
              </a:ext>
            </a:extLst>
          </p:cNvPr>
          <p:cNvCxnSpPr>
            <a:cxnSpLocks/>
          </p:cNvCxnSpPr>
          <p:nvPr/>
        </p:nvCxnSpPr>
        <p:spPr>
          <a:xfrm flipV="1">
            <a:off x="4162096" y="3846786"/>
            <a:ext cx="385729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6886513-DAB2-45F4-B44E-4AA0F58C149F}"/>
              </a:ext>
            </a:extLst>
          </p:cNvPr>
          <p:cNvCxnSpPr>
            <a:cxnSpLocks/>
          </p:cNvCxnSpPr>
          <p:nvPr/>
        </p:nvCxnSpPr>
        <p:spPr>
          <a:xfrm flipV="1">
            <a:off x="4855779" y="2774731"/>
            <a:ext cx="2396359" cy="157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A0ACDB-3A56-4C7E-B798-5C95854841BB}"/>
              </a:ext>
            </a:extLst>
          </p:cNvPr>
          <p:cNvSpPr txBox="1"/>
          <p:nvPr/>
        </p:nvSpPr>
        <p:spPr>
          <a:xfrm>
            <a:off x="4776951" y="5403467"/>
            <a:ext cx="2627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300" dirty="0">
                <a:solidFill>
                  <a:srgbClr val="FFFF00"/>
                </a:solidFill>
              </a:rPr>
              <a:t>1er. Nivel: AMBULATORIO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5B9BE-0231-474B-B77E-05002EB4E313}"/>
              </a:ext>
            </a:extLst>
          </p:cNvPr>
          <p:cNvSpPr txBox="1"/>
          <p:nvPr/>
        </p:nvSpPr>
        <p:spPr>
          <a:xfrm>
            <a:off x="4740165" y="3947788"/>
            <a:ext cx="262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chemeClr val="bg1"/>
                </a:solidFill>
              </a:rPr>
              <a:t>2do. Nivel</a:t>
            </a:r>
          </a:p>
          <a:p>
            <a:pPr algn="ctr"/>
            <a:r>
              <a:rPr lang="es-EC" sz="2000" dirty="0">
                <a:solidFill>
                  <a:schemeClr val="bg1"/>
                </a:solidFill>
              </a:rPr>
              <a:t>AMBULATORIO INTERNACIÓN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F43E8C6-E2F8-468A-90FA-C0C3F16888B0}"/>
              </a:ext>
            </a:extLst>
          </p:cNvPr>
          <p:cNvSpPr txBox="1"/>
          <p:nvPr/>
        </p:nvSpPr>
        <p:spPr>
          <a:xfrm>
            <a:off x="4782209" y="2812679"/>
            <a:ext cx="262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rgbClr val="FFFF00"/>
                </a:solidFill>
              </a:rPr>
              <a:t>3er. Nivel</a:t>
            </a:r>
          </a:p>
          <a:p>
            <a:pPr algn="ctr"/>
            <a:r>
              <a:rPr lang="es-EC" sz="2000" dirty="0">
                <a:solidFill>
                  <a:srgbClr val="FFFF00"/>
                </a:solidFill>
              </a:rPr>
              <a:t>AMBULATORIO INTERNACIÓN</a:t>
            </a:r>
          </a:p>
          <a:p>
            <a:pPr algn="ctr"/>
            <a:endParaRPr lang="es-EC" sz="2000" dirty="0">
              <a:solidFill>
                <a:srgbClr val="FFFF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470AAF-3BDF-4C29-9699-43C8ED56E899}"/>
              </a:ext>
            </a:extLst>
          </p:cNvPr>
          <p:cNvSpPr txBox="1"/>
          <p:nvPr/>
        </p:nvSpPr>
        <p:spPr>
          <a:xfrm>
            <a:off x="4771698" y="1982362"/>
            <a:ext cx="26275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300" dirty="0">
                <a:solidFill>
                  <a:schemeClr val="bg1"/>
                </a:solidFill>
              </a:rPr>
              <a:t>4to. Nivel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041F61A-2C40-4877-8775-B2024819A8C4}"/>
              </a:ext>
            </a:extLst>
          </p:cNvPr>
          <p:cNvSpPr txBox="1"/>
          <p:nvPr/>
        </p:nvSpPr>
        <p:spPr>
          <a:xfrm rot="10800000" flipH="1" flipV="1">
            <a:off x="3403419" y="328963"/>
            <a:ext cx="597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solidFill>
                  <a:srgbClr val="0070C0"/>
                </a:solidFill>
              </a:rPr>
              <a:t>NIVELES DE ATENCIÓN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22850BE-77BB-4D44-9DF2-6404E8F4B5BA}"/>
              </a:ext>
            </a:extLst>
          </p:cNvPr>
          <p:cNvSpPr txBox="1"/>
          <p:nvPr/>
        </p:nvSpPr>
        <p:spPr>
          <a:xfrm>
            <a:off x="8262942" y="1543780"/>
            <a:ext cx="2997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0070C0"/>
                </a:solidFill>
              </a:rPr>
              <a:t>4to. Nivel</a:t>
            </a:r>
          </a:p>
          <a:p>
            <a:pPr algn="ctr"/>
            <a:r>
              <a:rPr lang="es-EC" sz="2000" b="1" dirty="0">
                <a:solidFill>
                  <a:srgbClr val="0070C0"/>
                </a:solidFill>
              </a:rPr>
              <a:t>Centros de Experimentación Clínica de alta especialidad</a:t>
            </a:r>
          </a:p>
        </p:txBody>
      </p:sp>
    </p:spTree>
    <p:extLst>
      <p:ext uri="{BB962C8B-B14F-4D97-AF65-F5344CB8AC3E}">
        <p14:creationId xmlns:p14="http://schemas.microsoft.com/office/powerpoint/2010/main" val="29244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B3D896-D786-F876-47B7-594D2162F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18" y="301557"/>
            <a:ext cx="9512262" cy="64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3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5D907C-0545-5549-D625-153EDB46D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202" y="533149"/>
            <a:ext cx="6637595" cy="57917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D6C2B9B8-5368-5A02-EDA7-C74F6DD235B0}"/>
              </a:ext>
            </a:extLst>
          </p:cNvPr>
          <p:cNvSpPr/>
          <p:nvPr/>
        </p:nvSpPr>
        <p:spPr>
          <a:xfrm>
            <a:off x="1614791" y="3599234"/>
            <a:ext cx="671209" cy="3891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4E7D25B-4DF3-844E-2C72-93D455B2D197}"/>
              </a:ext>
            </a:extLst>
          </p:cNvPr>
          <p:cNvSpPr/>
          <p:nvPr/>
        </p:nvSpPr>
        <p:spPr>
          <a:xfrm>
            <a:off x="1660183" y="5765264"/>
            <a:ext cx="671209" cy="3891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068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188</Words>
  <Application>Microsoft Office PowerPoint</Application>
  <PresentationFormat>Panorámica</PresentationFormat>
  <Paragraphs>61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TIPOLOGÍA DE ESTABLECIMIENTOS DE SALUD -ECUADOR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 Edmundo Bonilla Pulgar</dc:creator>
  <cp:lastModifiedBy>Gonzalo Edmundo Bonilla Pulgar</cp:lastModifiedBy>
  <cp:revision>11</cp:revision>
  <dcterms:created xsi:type="dcterms:W3CDTF">2021-06-15T19:07:45Z</dcterms:created>
  <dcterms:modified xsi:type="dcterms:W3CDTF">2023-10-08T00:40:36Z</dcterms:modified>
</cp:coreProperties>
</file>