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Muli Ultra-Bold" charset="1" panose="00000900000000000000"/>
      <p:regular r:id="rId23"/>
    </p:embeddedFont>
    <p:embeddedFont>
      <p:font typeface="The Seasons Italics" charset="1" panose="00000000000000000000"/>
      <p:regular r:id="rId24"/>
    </p:embeddedFont>
    <p:embeddedFont>
      <p:font typeface="The Seasons" charset="1" panose="00000000000000000000"/>
      <p:regular r:id="rId25"/>
    </p:embeddedFont>
    <p:embeddedFont>
      <p:font typeface="Muli" charset="1" panose="00000500000000000000"/>
      <p:regular r:id="rId26"/>
    </p:embeddedFont>
    <p:embeddedFont>
      <p:font typeface="Muli Bold" charset="1" panose="00000800000000000000"/>
      <p:regular r:id="rId27"/>
    </p:embeddedFont>
    <p:embeddedFont>
      <p:font typeface="Glacial Indifference Bold" charset="1" panose="00000800000000000000"/>
      <p:regular r:id="rId28"/>
    </p:embeddedFont>
    <p:embeddedFont>
      <p:font typeface="Glacial Indifference" charset="1" panose="00000000000000000000"/>
      <p:regular r:id="rId29"/>
    </p:embeddedFont>
    <p:embeddedFont>
      <p:font typeface="Tenor Sans" charset="1" panose="02000000000000000000"/>
      <p:regular r:id="rId30"/>
    </p:embeddedFont>
    <p:embeddedFont>
      <p:font typeface="Genty" charset="1" panose="00000500000000000000"/>
      <p:regular r:id="rId31"/>
    </p:embeddedFont>
    <p:embeddedFont>
      <p:font typeface="Nunito Sans" charset="1" panose="00000000000000000000"/>
      <p:regular r:id="rId32"/>
    </p:embeddedFont>
    <p:embeddedFont>
      <p:font typeface="Nunito Sans Bold" charset="1" panose="00000000000000000000"/>
      <p:regular r:id="rId33"/>
    </p:embeddedFont>
    <p:embeddedFont>
      <p:font typeface="Genty Sans" charset="1" panose="00000600000000000000"/>
      <p:regular r:id="rId34"/>
    </p:embeddedFont>
    <p:embeddedFont>
      <p:font typeface="Banburi Medium" charset="1" panose="00000000000000000000"/>
      <p:regular r:id="rId35"/>
    </p:embeddedFont>
    <p:embeddedFont>
      <p:font typeface="Bobby Jones" charset="1" panose="00000000000000000000"/>
      <p:regular r:id="rId36"/>
    </p:embeddedFont>
    <p:embeddedFont>
      <p:font typeface="DM Sans" charset="1" panose="00000000000000000000"/>
      <p:regular r:id="rId37"/>
    </p:embeddedFont>
    <p:embeddedFont>
      <p:font typeface="Archivo Black" charset="1" panose="020B0A03020202020B04"/>
      <p:regular r:id="rId38"/>
    </p:embeddedFont>
    <p:embeddedFont>
      <p:font typeface="Montserrat" charset="1" panose="000005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jpeg" Type="http://schemas.openxmlformats.org/officeDocument/2006/relationships/image"/><Relationship Id="rId3" Target="../media/image46.png" Type="http://schemas.openxmlformats.org/officeDocument/2006/relationships/image"/><Relationship Id="rId4" Target="../media/image47.svg" Type="http://schemas.openxmlformats.org/officeDocument/2006/relationships/image"/><Relationship Id="rId5" Target="../media/image4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856031" y="5143500"/>
            <a:ext cx="3435429" cy="5143500"/>
          </a:xfrm>
          <a:custGeom>
            <a:avLst/>
            <a:gdLst/>
            <a:ahLst/>
            <a:cxnLst/>
            <a:rect r="r" b="b" t="t" l="l"/>
            <a:pathLst>
              <a:path h="5143500" w="3435429">
                <a:moveTo>
                  <a:pt x="0" y="0"/>
                </a:moveTo>
                <a:lnTo>
                  <a:pt x="3435430" y="0"/>
                </a:lnTo>
                <a:lnTo>
                  <a:pt x="3435430" y="5143500"/>
                </a:lnTo>
                <a:lnTo>
                  <a:pt x="0" y="5143500"/>
                </a:lnTo>
                <a:lnTo>
                  <a:pt x="0" y="0"/>
                </a:lnTo>
                <a:close/>
              </a:path>
            </a:pathLst>
          </a:custGeom>
          <a:blipFill>
            <a:blip r:embed="rId2"/>
            <a:stretch>
              <a:fillRect l="-56561" t="0" r="-56561" b="0"/>
            </a:stretch>
          </a:blipFill>
        </p:spPr>
      </p:sp>
      <p:sp>
        <p:nvSpPr>
          <p:cNvPr name="Freeform 3" id="3"/>
          <p:cNvSpPr/>
          <p:nvPr/>
        </p:nvSpPr>
        <p:spPr>
          <a:xfrm flipH="false" flipV="false" rot="-5400000">
            <a:off x="12401857" y="5143500"/>
            <a:ext cx="2452857" cy="2452857"/>
          </a:xfrm>
          <a:custGeom>
            <a:avLst/>
            <a:gdLst/>
            <a:ahLst/>
            <a:cxnLst/>
            <a:rect r="r" b="b" t="t" l="l"/>
            <a:pathLst>
              <a:path h="2452857" w="2452857">
                <a:moveTo>
                  <a:pt x="0" y="0"/>
                </a:moveTo>
                <a:lnTo>
                  <a:pt x="2452857" y="0"/>
                </a:lnTo>
                <a:lnTo>
                  <a:pt x="2452857" y="2452857"/>
                </a:lnTo>
                <a:lnTo>
                  <a:pt x="0" y="24528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853010" y="3330622"/>
            <a:ext cx="9920140" cy="3314252"/>
          </a:xfrm>
          <a:prstGeom prst="rect">
            <a:avLst/>
          </a:prstGeom>
        </p:spPr>
        <p:txBody>
          <a:bodyPr anchor="t" rtlCol="false" tIns="0" lIns="0" bIns="0" rIns="0">
            <a:spAutoFit/>
          </a:bodyPr>
          <a:lstStyle/>
          <a:p>
            <a:pPr algn="l">
              <a:lnSpc>
                <a:spcPts val="8681"/>
              </a:lnSpc>
            </a:pPr>
            <a:r>
              <a:rPr lang="en-US" sz="7891" b="true">
                <a:solidFill>
                  <a:srgbClr val="000000"/>
                </a:solidFill>
                <a:latin typeface="Muli Ultra-Bold"/>
                <a:ea typeface="Muli Ultra-Bold"/>
                <a:cs typeface="Muli Ultra-Bold"/>
                <a:sym typeface="Muli Ultra-Bold"/>
              </a:rPr>
              <a:t>El Multiculturalismo,</a:t>
            </a:r>
          </a:p>
          <a:p>
            <a:pPr algn="l">
              <a:lnSpc>
                <a:spcPts val="8681"/>
              </a:lnSpc>
            </a:pPr>
            <a:r>
              <a:rPr lang="en-US" sz="7891" b="true">
                <a:solidFill>
                  <a:srgbClr val="000000"/>
                </a:solidFill>
                <a:latin typeface="Muli Ultra-Bold"/>
                <a:ea typeface="Muli Ultra-Bold"/>
                <a:cs typeface="Muli Ultra-Bold"/>
                <a:sym typeface="Muli Ultra-Bold"/>
              </a:rPr>
              <a:t>Pluriculturalismo e</a:t>
            </a:r>
          </a:p>
          <a:p>
            <a:pPr algn="l">
              <a:lnSpc>
                <a:spcPts val="8681"/>
              </a:lnSpc>
            </a:pPr>
            <a:r>
              <a:rPr lang="en-US" sz="7891" b="true">
                <a:solidFill>
                  <a:srgbClr val="000000"/>
                </a:solidFill>
                <a:latin typeface="Muli Ultra-Bold"/>
                <a:ea typeface="Muli Ultra-Bold"/>
                <a:cs typeface="Muli Ultra-Bold"/>
                <a:sym typeface="Muli Ultra-Bold"/>
              </a:rPr>
              <a:t>Interculturalidad</a:t>
            </a:r>
          </a:p>
        </p:txBody>
      </p:sp>
      <p:sp>
        <p:nvSpPr>
          <p:cNvPr name="Freeform 5" id="5"/>
          <p:cNvSpPr/>
          <p:nvPr/>
        </p:nvSpPr>
        <p:spPr>
          <a:xfrm flipH="false" flipV="false" rot="0">
            <a:off x="11420602" y="0"/>
            <a:ext cx="3435429" cy="5143500"/>
          </a:xfrm>
          <a:custGeom>
            <a:avLst/>
            <a:gdLst/>
            <a:ahLst/>
            <a:cxnLst/>
            <a:rect r="r" b="b" t="t" l="l"/>
            <a:pathLst>
              <a:path h="5143500" w="3435429">
                <a:moveTo>
                  <a:pt x="0" y="0"/>
                </a:moveTo>
                <a:lnTo>
                  <a:pt x="3435429" y="0"/>
                </a:lnTo>
                <a:lnTo>
                  <a:pt x="3435429" y="5143500"/>
                </a:lnTo>
                <a:lnTo>
                  <a:pt x="0" y="5143500"/>
                </a:lnTo>
                <a:lnTo>
                  <a:pt x="0" y="0"/>
                </a:lnTo>
                <a:close/>
              </a:path>
            </a:pathLst>
          </a:custGeom>
          <a:blipFill>
            <a:blip r:embed="rId5"/>
            <a:stretch>
              <a:fillRect l="0" t="-78" r="0" b="-78"/>
            </a:stretch>
          </a:blipFill>
        </p:spPr>
      </p:sp>
      <p:sp>
        <p:nvSpPr>
          <p:cNvPr name="Freeform 6" id="6"/>
          <p:cNvSpPr/>
          <p:nvPr/>
        </p:nvSpPr>
        <p:spPr>
          <a:xfrm flipH="false" flipV="false" rot="5400000">
            <a:off x="14856031" y="2571750"/>
            <a:ext cx="2571750" cy="2571750"/>
          </a:xfrm>
          <a:custGeom>
            <a:avLst/>
            <a:gdLst/>
            <a:ahLst/>
            <a:cxnLst/>
            <a:rect r="r" b="b" t="t" l="l"/>
            <a:pathLst>
              <a:path h="2571750" w="2571750">
                <a:moveTo>
                  <a:pt x="0" y="0"/>
                </a:moveTo>
                <a:lnTo>
                  <a:pt x="2571750" y="0"/>
                </a:lnTo>
                <a:lnTo>
                  <a:pt x="2571750" y="2571750"/>
                </a:lnTo>
                <a:lnTo>
                  <a:pt x="0" y="25717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7" id="7"/>
          <p:cNvSpPr/>
          <p:nvPr/>
        </p:nvSpPr>
        <p:spPr>
          <a:xfrm rot="0">
            <a:off x="16666883" y="1028700"/>
            <a:ext cx="760898" cy="778534"/>
          </a:xfrm>
          <a:prstGeom prst="rect">
            <a:avLst/>
          </a:prstGeom>
          <a:solidFill>
            <a:srgbClr val="CF0909"/>
          </a:solidFill>
        </p:spPr>
      </p:sp>
      <p:sp>
        <p:nvSpPr>
          <p:cNvPr name="AutoShape 8" id="8"/>
          <p:cNvSpPr/>
          <p:nvPr/>
        </p:nvSpPr>
        <p:spPr>
          <a:xfrm rot="0">
            <a:off x="11420602" y="8479766"/>
            <a:ext cx="760898" cy="778534"/>
          </a:xfrm>
          <a:prstGeom prst="rect">
            <a:avLst/>
          </a:prstGeom>
          <a:solidFill>
            <a:srgbClr val="CF0909"/>
          </a:solidFill>
        </p:spPr>
      </p:sp>
      <p:sp>
        <p:nvSpPr>
          <p:cNvPr name="TextBox 9" id="9"/>
          <p:cNvSpPr txBox="true"/>
          <p:nvPr/>
        </p:nvSpPr>
        <p:spPr>
          <a:xfrm rot="0">
            <a:off x="1730949" y="8208433"/>
            <a:ext cx="6778165" cy="660600"/>
          </a:xfrm>
          <a:prstGeom prst="rect">
            <a:avLst/>
          </a:prstGeom>
        </p:spPr>
        <p:txBody>
          <a:bodyPr anchor="t" rtlCol="false" tIns="0" lIns="0" bIns="0" rIns="0">
            <a:spAutoFit/>
          </a:bodyPr>
          <a:lstStyle/>
          <a:p>
            <a:pPr algn="ctr">
              <a:lnSpc>
                <a:spcPts val="4708"/>
              </a:lnSpc>
              <a:spcBef>
                <a:spcPct val="0"/>
              </a:spcBef>
            </a:pPr>
            <a:r>
              <a:rPr lang="en-US" sz="3363" i="true">
                <a:solidFill>
                  <a:srgbClr val="A68E45"/>
                </a:solidFill>
                <a:latin typeface="The Seasons Italics"/>
                <a:ea typeface="The Seasons Italics"/>
                <a:cs typeface="The Seasons Italics"/>
                <a:sym typeface="The Seasons Italics"/>
              </a:rPr>
              <a:t>Docente</a:t>
            </a:r>
          </a:p>
        </p:txBody>
      </p:sp>
      <p:sp>
        <p:nvSpPr>
          <p:cNvPr name="TextBox 10" id="10"/>
          <p:cNvSpPr txBox="true"/>
          <p:nvPr/>
        </p:nvSpPr>
        <p:spPr>
          <a:xfrm rot="0">
            <a:off x="2723435" y="9124950"/>
            <a:ext cx="4793193" cy="668314"/>
          </a:xfrm>
          <a:prstGeom prst="rect">
            <a:avLst/>
          </a:prstGeom>
        </p:spPr>
        <p:txBody>
          <a:bodyPr anchor="t" rtlCol="false" tIns="0" lIns="0" bIns="0" rIns="0">
            <a:spAutoFit/>
          </a:bodyPr>
          <a:lstStyle/>
          <a:p>
            <a:pPr algn="ctr">
              <a:lnSpc>
                <a:spcPts val="4943"/>
              </a:lnSpc>
              <a:spcBef>
                <a:spcPct val="0"/>
              </a:spcBef>
            </a:pPr>
            <a:r>
              <a:rPr lang="en-US" sz="3531">
                <a:solidFill>
                  <a:srgbClr val="A68E45"/>
                </a:solidFill>
                <a:latin typeface="The Seasons"/>
                <a:ea typeface="The Seasons"/>
                <a:cs typeface="The Seasons"/>
                <a:sym typeface="The Seasons"/>
              </a:rPr>
              <a:t>Msc. Gladys Bonilla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1966107" y="8611375"/>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5133" y="-5798355"/>
            <a:ext cx="7766021" cy="7756313"/>
          </a:xfrm>
          <a:custGeom>
            <a:avLst/>
            <a:gdLst/>
            <a:ahLst/>
            <a:cxnLst/>
            <a:rect r="r" b="b" t="t" l="l"/>
            <a:pathLst>
              <a:path h="7756313" w="7766021">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951681" y="2222095"/>
            <a:ext cx="10384637" cy="1878330"/>
          </a:xfrm>
          <a:prstGeom prst="rect">
            <a:avLst/>
          </a:prstGeom>
        </p:spPr>
        <p:txBody>
          <a:bodyPr anchor="t" rtlCol="false" tIns="0" lIns="0" bIns="0" rIns="0">
            <a:spAutoFit/>
          </a:bodyPr>
          <a:lstStyle/>
          <a:p>
            <a:pPr algn="ctr">
              <a:lnSpc>
                <a:spcPts val="7200"/>
              </a:lnSpc>
            </a:pPr>
            <a:r>
              <a:rPr lang="en-US" sz="7200">
                <a:solidFill>
                  <a:srgbClr val="051D40"/>
                </a:solidFill>
                <a:latin typeface="Genty"/>
                <a:ea typeface="Genty"/>
                <a:cs typeface="Genty"/>
                <a:sym typeface="Genty"/>
              </a:rPr>
              <a:t>Características de la Interculturalidad:</a:t>
            </a:r>
          </a:p>
        </p:txBody>
      </p:sp>
      <p:grpSp>
        <p:nvGrpSpPr>
          <p:cNvPr name="Group 5" id="5"/>
          <p:cNvGrpSpPr/>
          <p:nvPr/>
        </p:nvGrpSpPr>
        <p:grpSpPr>
          <a:xfrm rot="0">
            <a:off x="854083" y="4153475"/>
            <a:ext cx="5284198" cy="4044780"/>
            <a:chOff x="0" y="0"/>
            <a:chExt cx="1537717" cy="1177043"/>
          </a:xfrm>
        </p:grpSpPr>
        <p:sp>
          <p:nvSpPr>
            <p:cNvPr name="Freeform 6" id="6"/>
            <p:cNvSpPr/>
            <p:nvPr/>
          </p:nvSpPr>
          <p:spPr>
            <a:xfrm flipH="false" flipV="false" rot="0">
              <a:off x="0" y="0"/>
              <a:ext cx="1537717" cy="1177043"/>
            </a:xfrm>
            <a:custGeom>
              <a:avLst/>
              <a:gdLst/>
              <a:ahLst/>
              <a:cxnLst/>
              <a:rect r="r" b="b" t="t" l="l"/>
              <a:pathLst>
                <a:path h="1177043" w="1537717">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name="TextBox 7" id="7"/>
            <p:cNvSpPr txBox="true"/>
            <p:nvPr/>
          </p:nvSpPr>
          <p:spPr>
            <a:xfrm>
              <a:off x="0" y="-38100"/>
              <a:ext cx="1537717" cy="1215143"/>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388078" y="6166340"/>
            <a:ext cx="4229668" cy="1354350"/>
          </a:xfrm>
          <a:prstGeom prst="rect">
            <a:avLst/>
          </a:prstGeom>
        </p:spPr>
        <p:txBody>
          <a:bodyPr anchor="t" rtlCol="false" tIns="0" lIns="0" bIns="0" rIns="0">
            <a:spAutoFit/>
          </a:bodyPr>
          <a:lstStyle/>
          <a:p>
            <a:pPr algn="ctr">
              <a:lnSpc>
                <a:spcPts val="2715"/>
              </a:lnSpc>
            </a:pPr>
            <a:r>
              <a:rPr lang="en-US" sz="2262">
                <a:solidFill>
                  <a:srgbClr val="051D40"/>
                </a:solidFill>
                <a:latin typeface="Nunito Sans"/>
                <a:ea typeface="Nunito Sans"/>
                <a:cs typeface="Nunito Sans"/>
                <a:sym typeface="Nunito Sans"/>
              </a:rPr>
              <a:t>Se fomenta el diálogo abierto y respetuoso entre culturas, promoviendo el aprendizaje mutuo y la cooperación.</a:t>
            </a:r>
          </a:p>
        </p:txBody>
      </p:sp>
      <p:sp>
        <p:nvSpPr>
          <p:cNvPr name="TextBox 9" id="9"/>
          <p:cNvSpPr txBox="true"/>
          <p:nvPr/>
        </p:nvSpPr>
        <p:spPr>
          <a:xfrm rot="0">
            <a:off x="1146508" y="4593264"/>
            <a:ext cx="4699349" cy="1176672"/>
          </a:xfrm>
          <a:prstGeom prst="rect">
            <a:avLst/>
          </a:prstGeom>
        </p:spPr>
        <p:txBody>
          <a:bodyPr anchor="t" rtlCol="false" tIns="0" lIns="0" bIns="0" rIns="0">
            <a:spAutoFit/>
          </a:bodyPr>
          <a:lstStyle/>
          <a:p>
            <a:pPr algn="ctr">
              <a:lnSpc>
                <a:spcPts val="4525"/>
              </a:lnSpc>
            </a:pPr>
            <a:r>
              <a:rPr lang="en-US" sz="4525">
                <a:solidFill>
                  <a:srgbClr val="051D40"/>
                </a:solidFill>
                <a:latin typeface="Genty"/>
                <a:ea typeface="Genty"/>
                <a:cs typeface="Genty"/>
                <a:sym typeface="Genty"/>
              </a:rPr>
              <a:t>Diálogo y comunicación</a:t>
            </a:r>
          </a:p>
        </p:txBody>
      </p:sp>
      <p:grpSp>
        <p:nvGrpSpPr>
          <p:cNvPr name="Group 10" id="10"/>
          <p:cNvGrpSpPr/>
          <p:nvPr/>
        </p:nvGrpSpPr>
        <p:grpSpPr>
          <a:xfrm rot="0">
            <a:off x="6503571" y="4153475"/>
            <a:ext cx="5284198" cy="4044780"/>
            <a:chOff x="0" y="0"/>
            <a:chExt cx="1537717" cy="1177043"/>
          </a:xfrm>
        </p:grpSpPr>
        <p:sp>
          <p:nvSpPr>
            <p:cNvPr name="Freeform 11" id="11"/>
            <p:cNvSpPr/>
            <p:nvPr/>
          </p:nvSpPr>
          <p:spPr>
            <a:xfrm flipH="false" flipV="false" rot="0">
              <a:off x="0" y="0"/>
              <a:ext cx="1537717" cy="1177043"/>
            </a:xfrm>
            <a:custGeom>
              <a:avLst/>
              <a:gdLst/>
              <a:ahLst/>
              <a:cxnLst/>
              <a:rect r="r" b="b" t="t" l="l"/>
              <a:pathLst>
                <a:path h="1177043" w="1537717">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name="TextBox 12" id="12"/>
            <p:cNvSpPr txBox="true"/>
            <p:nvPr/>
          </p:nvSpPr>
          <p:spPr>
            <a:xfrm>
              <a:off x="0" y="-38100"/>
              <a:ext cx="1537717" cy="1215143"/>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7030836" y="5858770"/>
            <a:ext cx="4229668" cy="1354350"/>
          </a:xfrm>
          <a:prstGeom prst="rect">
            <a:avLst/>
          </a:prstGeom>
        </p:spPr>
        <p:txBody>
          <a:bodyPr anchor="t" rtlCol="false" tIns="0" lIns="0" bIns="0" rIns="0">
            <a:spAutoFit/>
          </a:bodyPr>
          <a:lstStyle/>
          <a:p>
            <a:pPr algn="ctr">
              <a:lnSpc>
                <a:spcPts val="2715"/>
              </a:lnSpc>
            </a:pPr>
            <a:r>
              <a:rPr lang="en-US" sz="2262">
                <a:solidFill>
                  <a:srgbClr val="051D40"/>
                </a:solidFill>
                <a:latin typeface="Nunito Sans"/>
                <a:ea typeface="Nunito Sans"/>
                <a:cs typeface="Nunito Sans"/>
                <a:sym typeface="Nunito Sans"/>
              </a:rPr>
              <a:t>Se busca la integración de los diferentes grupos culturales sin que estos pierdan su identidad propia.</a:t>
            </a:r>
          </a:p>
        </p:txBody>
      </p:sp>
      <p:sp>
        <p:nvSpPr>
          <p:cNvPr name="TextBox 14" id="14"/>
          <p:cNvSpPr txBox="true"/>
          <p:nvPr/>
        </p:nvSpPr>
        <p:spPr>
          <a:xfrm rot="0">
            <a:off x="6794326" y="4593264"/>
            <a:ext cx="4699349" cy="1176672"/>
          </a:xfrm>
          <a:prstGeom prst="rect">
            <a:avLst/>
          </a:prstGeom>
        </p:spPr>
        <p:txBody>
          <a:bodyPr anchor="t" rtlCol="false" tIns="0" lIns="0" bIns="0" rIns="0">
            <a:spAutoFit/>
          </a:bodyPr>
          <a:lstStyle/>
          <a:p>
            <a:pPr algn="ctr">
              <a:lnSpc>
                <a:spcPts val="4525"/>
              </a:lnSpc>
            </a:pPr>
            <a:r>
              <a:rPr lang="en-US" sz="4525">
                <a:solidFill>
                  <a:srgbClr val="051D40"/>
                </a:solidFill>
                <a:latin typeface="Genty"/>
                <a:ea typeface="Genty"/>
                <a:cs typeface="Genty"/>
                <a:sym typeface="Genty"/>
              </a:rPr>
              <a:t>Integración sin asimilación</a:t>
            </a:r>
          </a:p>
        </p:txBody>
      </p:sp>
      <p:grpSp>
        <p:nvGrpSpPr>
          <p:cNvPr name="Group 15" id="15"/>
          <p:cNvGrpSpPr/>
          <p:nvPr/>
        </p:nvGrpSpPr>
        <p:grpSpPr>
          <a:xfrm rot="0">
            <a:off x="12149719" y="4153475"/>
            <a:ext cx="5284198" cy="4044780"/>
            <a:chOff x="0" y="0"/>
            <a:chExt cx="1537717" cy="1177043"/>
          </a:xfrm>
        </p:grpSpPr>
        <p:sp>
          <p:nvSpPr>
            <p:cNvPr name="Freeform 16" id="16"/>
            <p:cNvSpPr/>
            <p:nvPr/>
          </p:nvSpPr>
          <p:spPr>
            <a:xfrm flipH="false" flipV="false" rot="0">
              <a:off x="0" y="0"/>
              <a:ext cx="1537717" cy="1177043"/>
            </a:xfrm>
            <a:custGeom>
              <a:avLst/>
              <a:gdLst/>
              <a:ahLst/>
              <a:cxnLst/>
              <a:rect r="r" b="b" t="t" l="l"/>
              <a:pathLst>
                <a:path h="1177043" w="1537717">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name="TextBox 17" id="17"/>
            <p:cNvSpPr txBox="true"/>
            <p:nvPr/>
          </p:nvSpPr>
          <p:spPr>
            <a:xfrm>
              <a:off x="0" y="-38100"/>
              <a:ext cx="1537717" cy="1215143"/>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12676984" y="5858770"/>
            <a:ext cx="4229668" cy="1690557"/>
          </a:xfrm>
          <a:prstGeom prst="rect">
            <a:avLst/>
          </a:prstGeom>
        </p:spPr>
        <p:txBody>
          <a:bodyPr anchor="t" rtlCol="false" tIns="0" lIns="0" bIns="0" rIns="0">
            <a:spAutoFit/>
          </a:bodyPr>
          <a:lstStyle/>
          <a:p>
            <a:pPr algn="ctr">
              <a:lnSpc>
                <a:spcPts val="2715"/>
              </a:lnSpc>
            </a:pPr>
            <a:r>
              <a:rPr lang="en-US" sz="2262">
                <a:solidFill>
                  <a:srgbClr val="051D40"/>
                </a:solidFill>
                <a:latin typeface="Nunito Sans"/>
                <a:ea typeface="Nunito Sans"/>
                <a:cs typeface="Nunito Sans"/>
                <a:sym typeface="Nunito Sans"/>
              </a:rPr>
              <a:t>La interacción intercultural permite que las culturas se enriquezcan mutuamente, compartiendo conocimientos, valores y prácticas</a:t>
            </a:r>
          </a:p>
        </p:txBody>
      </p:sp>
      <p:sp>
        <p:nvSpPr>
          <p:cNvPr name="TextBox 19" id="19"/>
          <p:cNvSpPr txBox="true"/>
          <p:nvPr/>
        </p:nvSpPr>
        <p:spPr>
          <a:xfrm rot="0">
            <a:off x="12442143" y="4593264"/>
            <a:ext cx="4699349" cy="1176672"/>
          </a:xfrm>
          <a:prstGeom prst="rect">
            <a:avLst/>
          </a:prstGeom>
        </p:spPr>
        <p:txBody>
          <a:bodyPr anchor="t" rtlCol="false" tIns="0" lIns="0" bIns="0" rIns="0">
            <a:spAutoFit/>
          </a:bodyPr>
          <a:lstStyle/>
          <a:p>
            <a:pPr algn="ctr">
              <a:lnSpc>
                <a:spcPts val="4525"/>
              </a:lnSpc>
            </a:pPr>
            <a:r>
              <a:rPr lang="en-US" sz="4525">
                <a:solidFill>
                  <a:srgbClr val="051D40"/>
                </a:solidFill>
                <a:latin typeface="Genty"/>
                <a:ea typeface="Genty"/>
                <a:cs typeface="Genty"/>
                <a:sym typeface="Genty"/>
              </a:rPr>
              <a:t>Enriquecimiento mutuo</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5282463" y="8026486"/>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74468" y="-6236912"/>
            <a:ext cx="8424068" cy="8413538"/>
          </a:xfrm>
          <a:custGeom>
            <a:avLst/>
            <a:gdLst/>
            <a:ahLst/>
            <a:cxnLst/>
            <a:rect r="r" b="b" t="t" l="l"/>
            <a:pathLst>
              <a:path h="8413538" w="842406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896722" y="1642672"/>
            <a:ext cx="17391278" cy="1609725"/>
          </a:xfrm>
          <a:prstGeom prst="rect">
            <a:avLst/>
          </a:prstGeom>
        </p:spPr>
        <p:txBody>
          <a:bodyPr anchor="t" rtlCol="false" tIns="0" lIns="0" bIns="0" rIns="0">
            <a:spAutoFit/>
          </a:bodyPr>
          <a:lstStyle/>
          <a:p>
            <a:pPr algn="ctr">
              <a:lnSpc>
                <a:spcPts val="12000"/>
              </a:lnSpc>
            </a:pPr>
            <a:r>
              <a:rPr lang="en-US" sz="12000">
                <a:solidFill>
                  <a:srgbClr val="051D40"/>
                </a:solidFill>
                <a:latin typeface="Genty"/>
                <a:ea typeface="Genty"/>
                <a:cs typeface="Genty"/>
                <a:sym typeface="Genty"/>
              </a:rPr>
              <a:t>Ejemplos a Nivel Mundial</a:t>
            </a:r>
          </a:p>
        </p:txBody>
      </p:sp>
      <p:grpSp>
        <p:nvGrpSpPr>
          <p:cNvPr name="Group 5" id="5"/>
          <p:cNvGrpSpPr/>
          <p:nvPr/>
        </p:nvGrpSpPr>
        <p:grpSpPr>
          <a:xfrm rot="0">
            <a:off x="2155362" y="3547672"/>
            <a:ext cx="13977275" cy="2221901"/>
            <a:chOff x="0" y="0"/>
            <a:chExt cx="3681258" cy="585192"/>
          </a:xfrm>
        </p:grpSpPr>
        <p:sp>
          <p:nvSpPr>
            <p:cNvPr name="Freeform 6" id="6"/>
            <p:cNvSpPr/>
            <p:nvPr/>
          </p:nvSpPr>
          <p:spPr>
            <a:xfrm flipH="false" flipV="false" rot="0">
              <a:off x="0" y="0"/>
              <a:ext cx="3681257" cy="585192"/>
            </a:xfrm>
            <a:custGeom>
              <a:avLst/>
              <a:gdLst/>
              <a:ahLst/>
              <a:cxnLst/>
              <a:rect r="r" b="b" t="t" l="l"/>
              <a:pathLst>
                <a:path h="585192" w="3681257">
                  <a:moveTo>
                    <a:pt x="28249" y="0"/>
                  </a:moveTo>
                  <a:lnTo>
                    <a:pt x="3653009" y="0"/>
                  </a:lnTo>
                  <a:cubicBezTo>
                    <a:pt x="3660501" y="0"/>
                    <a:pt x="3667686" y="2976"/>
                    <a:pt x="3672984" y="8274"/>
                  </a:cubicBezTo>
                  <a:cubicBezTo>
                    <a:pt x="3678281" y="13571"/>
                    <a:pt x="3681257" y="20757"/>
                    <a:pt x="3681257" y="28249"/>
                  </a:cubicBezTo>
                  <a:lnTo>
                    <a:pt x="3681257" y="556944"/>
                  </a:lnTo>
                  <a:cubicBezTo>
                    <a:pt x="3681257" y="564436"/>
                    <a:pt x="3678281" y="571621"/>
                    <a:pt x="3672984" y="576918"/>
                  </a:cubicBezTo>
                  <a:cubicBezTo>
                    <a:pt x="3667686" y="582216"/>
                    <a:pt x="3660501" y="585192"/>
                    <a:pt x="3653009" y="585192"/>
                  </a:cubicBezTo>
                  <a:lnTo>
                    <a:pt x="28249" y="585192"/>
                  </a:lnTo>
                  <a:cubicBezTo>
                    <a:pt x="20757" y="585192"/>
                    <a:pt x="13571" y="582216"/>
                    <a:pt x="8274" y="576918"/>
                  </a:cubicBezTo>
                  <a:cubicBezTo>
                    <a:pt x="2976" y="571621"/>
                    <a:pt x="0" y="564436"/>
                    <a:pt x="0" y="556944"/>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name="TextBox 7" id="7"/>
            <p:cNvSpPr txBox="true"/>
            <p:nvPr/>
          </p:nvSpPr>
          <p:spPr>
            <a:xfrm>
              <a:off x="0" y="-38100"/>
              <a:ext cx="3681258" cy="623292"/>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603723" y="3879138"/>
            <a:ext cx="13227557" cy="1304925"/>
          </a:xfrm>
          <a:prstGeom prst="rect">
            <a:avLst/>
          </a:prstGeom>
        </p:spPr>
        <p:txBody>
          <a:bodyPr anchor="t" rtlCol="false" tIns="0" lIns="0" bIns="0" rIns="0">
            <a:spAutoFit/>
          </a:bodyPr>
          <a:lstStyle/>
          <a:p>
            <a:pPr algn="just">
              <a:lnSpc>
                <a:spcPts val="3480"/>
              </a:lnSpc>
            </a:pPr>
            <a:r>
              <a:rPr lang="en-US" sz="2900">
                <a:solidFill>
                  <a:srgbClr val="051D40"/>
                </a:solidFill>
                <a:latin typeface="Nunito Sans"/>
                <a:ea typeface="Nunito Sans"/>
                <a:cs typeface="Nunito Sans"/>
                <a:sym typeface="Nunito Sans"/>
              </a:rPr>
              <a:t>1. Canadá: Es un ejemplo destacado de pluriculturalismo, con políticas que promueven la diversidad cultural y la integración de inmigrantes sin exigir la asimilación cultural</a:t>
            </a:r>
          </a:p>
        </p:txBody>
      </p:sp>
      <p:grpSp>
        <p:nvGrpSpPr>
          <p:cNvPr name="Group 9" id="9"/>
          <p:cNvGrpSpPr/>
          <p:nvPr/>
        </p:nvGrpSpPr>
        <p:grpSpPr>
          <a:xfrm rot="0">
            <a:off x="2228864" y="6064849"/>
            <a:ext cx="13977275" cy="1961637"/>
            <a:chOff x="0" y="0"/>
            <a:chExt cx="3681258" cy="516645"/>
          </a:xfrm>
        </p:grpSpPr>
        <p:sp>
          <p:nvSpPr>
            <p:cNvPr name="Freeform 10" id="10"/>
            <p:cNvSpPr/>
            <p:nvPr/>
          </p:nvSpPr>
          <p:spPr>
            <a:xfrm flipH="false" flipV="false" rot="0">
              <a:off x="0" y="0"/>
              <a:ext cx="3681257" cy="516645"/>
            </a:xfrm>
            <a:custGeom>
              <a:avLst/>
              <a:gdLst/>
              <a:ahLst/>
              <a:cxnLst/>
              <a:rect r="r" b="b" t="t" l="l"/>
              <a:pathLst>
                <a:path h="516645" w="3681257">
                  <a:moveTo>
                    <a:pt x="28249" y="0"/>
                  </a:moveTo>
                  <a:lnTo>
                    <a:pt x="3653009" y="0"/>
                  </a:lnTo>
                  <a:cubicBezTo>
                    <a:pt x="3660501" y="0"/>
                    <a:pt x="3667686" y="2976"/>
                    <a:pt x="3672984" y="8274"/>
                  </a:cubicBezTo>
                  <a:cubicBezTo>
                    <a:pt x="3678281" y="13571"/>
                    <a:pt x="3681257" y="20757"/>
                    <a:pt x="3681257" y="28249"/>
                  </a:cubicBezTo>
                  <a:lnTo>
                    <a:pt x="3681257" y="488397"/>
                  </a:lnTo>
                  <a:cubicBezTo>
                    <a:pt x="3681257" y="495889"/>
                    <a:pt x="3678281" y="503074"/>
                    <a:pt x="3672984" y="508371"/>
                  </a:cubicBezTo>
                  <a:cubicBezTo>
                    <a:pt x="3667686" y="513669"/>
                    <a:pt x="3660501" y="516645"/>
                    <a:pt x="3653009" y="516645"/>
                  </a:cubicBezTo>
                  <a:lnTo>
                    <a:pt x="28249" y="516645"/>
                  </a:lnTo>
                  <a:cubicBezTo>
                    <a:pt x="20757" y="516645"/>
                    <a:pt x="13571" y="513669"/>
                    <a:pt x="8274" y="508371"/>
                  </a:cubicBezTo>
                  <a:cubicBezTo>
                    <a:pt x="2976" y="503074"/>
                    <a:pt x="0" y="495889"/>
                    <a:pt x="0" y="488397"/>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name="TextBox 11" id="11"/>
            <p:cNvSpPr txBox="true"/>
            <p:nvPr/>
          </p:nvSpPr>
          <p:spPr>
            <a:xfrm>
              <a:off x="0" y="-38100"/>
              <a:ext cx="3681258" cy="554745"/>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2603723" y="6269380"/>
            <a:ext cx="13227557" cy="1304925"/>
          </a:xfrm>
          <a:prstGeom prst="rect">
            <a:avLst/>
          </a:prstGeom>
        </p:spPr>
        <p:txBody>
          <a:bodyPr anchor="t" rtlCol="false" tIns="0" lIns="0" bIns="0" rIns="0">
            <a:spAutoFit/>
          </a:bodyPr>
          <a:lstStyle/>
          <a:p>
            <a:pPr algn="just">
              <a:lnSpc>
                <a:spcPts val="3480"/>
              </a:lnSpc>
            </a:pPr>
            <a:r>
              <a:rPr lang="en-US" sz="2900">
                <a:solidFill>
                  <a:srgbClr val="051D40"/>
                </a:solidFill>
                <a:latin typeface="Nunito Sans"/>
                <a:ea typeface="Nunito Sans"/>
                <a:cs typeface="Nunito Sans"/>
                <a:sym typeface="Nunito Sans"/>
              </a:rPr>
              <a:t>2. Europa: En muchos países europeos, la interculturalidad se ha convertido en una política clave para gestionar la diversidad cultural, especialmente en contextos educativos y de salud².</a:t>
            </a:r>
          </a:p>
        </p:txBody>
      </p:sp>
      <p:grpSp>
        <p:nvGrpSpPr>
          <p:cNvPr name="Group 13" id="13"/>
          <p:cNvGrpSpPr/>
          <p:nvPr/>
        </p:nvGrpSpPr>
        <p:grpSpPr>
          <a:xfrm rot="0">
            <a:off x="2228864" y="8321761"/>
            <a:ext cx="13977275" cy="1858752"/>
            <a:chOff x="0" y="0"/>
            <a:chExt cx="3681258" cy="489548"/>
          </a:xfrm>
        </p:grpSpPr>
        <p:sp>
          <p:nvSpPr>
            <p:cNvPr name="Freeform 14" id="14"/>
            <p:cNvSpPr/>
            <p:nvPr/>
          </p:nvSpPr>
          <p:spPr>
            <a:xfrm flipH="false" flipV="false" rot="0">
              <a:off x="0" y="0"/>
              <a:ext cx="3681257" cy="489548"/>
            </a:xfrm>
            <a:custGeom>
              <a:avLst/>
              <a:gdLst/>
              <a:ahLst/>
              <a:cxnLst/>
              <a:rect r="r" b="b" t="t" l="l"/>
              <a:pathLst>
                <a:path h="489548" w="3681257">
                  <a:moveTo>
                    <a:pt x="28249" y="0"/>
                  </a:moveTo>
                  <a:lnTo>
                    <a:pt x="3653009" y="0"/>
                  </a:lnTo>
                  <a:cubicBezTo>
                    <a:pt x="3660501" y="0"/>
                    <a:pt x="3667686" y="2976"/>
                    <a:pt x="3672984" y="8274"/>
                  </a:cubicBezTo>
                  <a:cubicBezTo>
                    <a:pt x="3678281" y="13571"/>
                    <a:pt x="3681257" y="20757"/>
                    <a:pt x="3681257" y="28249"/>
                  </a:cubicBezTo>
                  <a:lnTo>
                    <a:pt x="3681257" y="461299"/>
                  </a:lnTo>
                  <a:cubicBezTo>
                    <a:pt x="3681257" y="468791"/>
                    <a:pt x="3678281" y="475976"/>
                    <a:pt x="3672984" y="481274"/>
                  </a:cubicBezTo>
                  <a:cubicBezTo>
                    <a:pt x="3667686" y="486572"/>
                    <a:pt x="3660501" y="489548"/>
                    <a:pt x="3653009" y="489548"/>
                  </a:cubicBezTo>
                  <a:lnTo>
                    <a:pt x="28249" y="489548"/>
                  </a:lnTo>
                  <a:cubicBezTo>
                    <a:pt x="20757" y="489548"/>
                    <a:pt x="13571" y="486572"/>
                    <a:pt x="8274" y="481274"/>
                  </a:cubicBezTo>
                  <a:cubicBezTo>
                    <a:pt x="2976" y="475976"/>
                    <a:pt x="0" y="468791"/>
                    <a:pt x="0" y="461299"/>
                  </a:cubicBezTo>
                  <a:lnTo>
                    <a:pt x="0" y="28249"/>
                  </a:lnTo>
                  <a:cubicBezTo>
                    <a:pt x="0" y="20757"/>
                    <a:pt x="2976" y="13571"/>
                    <a:pt x="8274" y="8274"/>
                  </a:cubicBezTo>
                  <a:cubicBezTo>
                    <a:pt x="13571" y="2976"/>
                    <a:pt x="20757" y="0"/>
                    <a:pt x="28249" y="0"/>
                  </a:cubicBezTo>
                  <a:close/>
                </a:path>
              </a:pathLst>
            </a:custGeom>
            <a:solidFill>
              <a:srgbClr val="000000">
                <a:alpha val="0"/>
              </a:srgbClr>
            </a:solidFill>
            <a:ln w="38100" cap="rnd">
              <a:solidFill>
                <a:srgbClr val="B1D4E0"/>
              </a:solidFill>
              <a:prstDash val="solid"/>
              <a:round/>
            </a:ln>
          </p:spPr>
        </p:sp>
        <p:sp>
          <p:nvSpPr>
            <p:cNvPr name="TextBox 15" id="15"/>
            <p:cNvSpPr txBox="true"/>
            <p:nvPr/>
          </p:nvSpPr>
          <p:spPr>
            <a:xfrm>
              <a:off x="0" y="-38100"/>
              <a:ext cx="3681258" cy="527648"/>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2530221" y="8603437"/>
            <a:ext cx="13602416" cy="1304925"/>
          </a:xfrm>
          <a:prstGeom prst="rect">
            <a:avLst/>
          </a:prstGeom>
        </p:spPr>
        <p:txBody>
          <a:bodyPr anchor="t" rtlCol="false" tIns="0" lIns="0" bIns="0" rIns="0">
            <a:spAutoFit/>
          </a:bodyPr>
          <a:lstStyle/>
          <a:p>
            <a:pPr algn="just">
              <a:lnSpc>
                <a:spcPts val="3480"/>
              </a:lnSpc>
            </a:pPr>
            <a:r>
              <a:rPr lang="en-US" sz="2900">
                <a:solidFill>
                  <a:srgbClr val="051D40"/>
                </a:solidFill>
                <a:latin typeface="Nunito Sans"/>
                <a:ea typeface="Nunito Sans"/>
                <a:cs typeface="Nunito Sans"/>
                <a:sym typeface="Nunito Sans"/>
              </a:rPr>
              <a:t>3. América Latina: Países como Bolivia y Ecuador han incorporado el reconocimiento de la diversidad cultural en sus constituciones, promoviendo la interculturalidad como un principio fundamental de sus sociedades³.</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5217732" y="7102154"/>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883010" y="-4628577"/>
            <a:ext cx="7766021" cy="7756313"/>
          </a:xfrm>
          <a:custGeom>
            <a:avLst/>
            <a:gdLst/>
            <a:ahLst/>
            <a:cxnLst/>
            <a:rect r="r" b="b" t="t" l="l"/>
            <a:pathLst>
              <a:path h="7756313" w="7766021">
                <a:moveTo>
                  <a:pt x="0" y="0"/>
                </a:moveTo>
                <a:lnTo>
                  <a:pt x="7766020" y="0"/>
                </a:lnTo>
                <a:lnTo>
                  <a:pt x="7766020"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154483" y="580356"/>
            <a:ext cx="10384637" cy="3133725"/>
          </a:xfrm>
          <a:prstGeom prst="rect">
            <a:avLst/>
          </a:prstGeom>
        </p:spPr>
        <p:txBody>
          <a:bodyPr anchor="t" rtlCol="false" tIns="0" lIns="0" bIns="0" rIns="0">
            <a:spAutoFit/>
          </a:bodyPr>
          <a:lstStyle/>
          <a:p>
            <a:pPr algn="ctr">
              <a:lnSpc>
                <a:spcPts val="12000"/>
              </a:lnSpc>
            </a:pPr>
            <a:r>
              <a:rPr lang="en-US" sz="12000">
                <a:solidFill>
                  <a:srgbClr val="051D40"/>
                </a:solidFill>
                <a:latin typeface="Genty"/>
                <a:ea typeface="Genty"/>
                <a:cs typeface="Genty"/>
                <a:sym typeface="Genty"/>
              </a:rPr>
              <a:t> Importancia en la Educación</a:t>
            </a:r>
          </a:p>
        </p:txBody>
      </p:sp>
      <p:grpSp>
        <p:nvGrpSpPr>
          <p:cNvPr name="Group 5" id="5"/>
          <p:cNvGrpSpPr/>
          <p:nvPr/>
        </p:nvGrpSpPr>
        <p:grpSpPr>
          <a:xfrm rot="0">
            <a:off x="3070268" y="3714081"/>
            <a:ext cx="5870930" cy="4954338"/>
            <a:chOff x="0" y="0"/>
            <a:chExt cx="2019912" cy="1704556"/>
          </a:xfrm>
        </p:grpSpPr>
        <p:sp>
          <p:nvSpPr>
            <p:cNvPr name="Freeform 6" id="6"/>
            <p:cNvSpPr/>
            <p:nvPr/>
          </p:nvSpPr>
          <p:spPr>
            <a:xfrm flipH="false" flipV="false" rot="0">
              <a:off x="0" y="0"/>
              <a:ext cx="2019912" cy="1704556"/>
            </a:xfrm>
            <a:custGeom>
              <a:avLst/>
              <a:gdLst/>
              <a:ahLst/>
              <a:cxnLst/>
              <a:rect r="r" b="b" t="t" l="l"/>
              <a:pathLst>
                <a:path h="1704556" w="2019912">
                  <a:moveTo>
                    <a:pt x="67253" y="0"/>
                  </a:moveTo>
                  <a:lnTo>
                    <a:pt x="1952659" y="0"/>
                  </a:lnTo>
                  <a:cubicBezTo>
                    <a:pt x="1989802" y="0"/>
                    <a:pt x="2019912" y="30110"/>
                    <a:pt x="2019912" y="67253"/>
                  </a:cubicBezTo>
                  <a:lnTo>
                    <a:pt x="2019912" y="1637303"/>
                  </a:lnTo>
                  <a:cubicBezTo>
                    <a:pt x="2019912" y="1674446"/>
                    <a:pt x="1989802" y="1704556"/>
                    <a:pt x="1952659" y="1704556"/>
                  </a:cubicBezTo>
                  <a:lnTo>
                    <a:pt x="67253" y="1704556"/>
                  </a:lnTo>
                  <a:cubicBezTo>
                    <a:pt x="30110" y="1704556"/>
                    <a:pt x="0" y="1674446"/>
                    <a:pt x="0" y="1637303"/>
                  </a:cubicBezTo>
                  <a:lnTo>
                    <a:pt x="0" y="67253"/>
                  </a:lnTo>
                  <a:cubicBezTo>
                    <a:pt x="0" y="30110"/>
                    <a:pt x="30110" y="0"/>
                    <a:pt x="67253" y="0"/>
                  </a:cubicBezTo>
                  <a:close/>
                </a:path>
              </a:pathLst>
            </a:custGeom>
            <a:solidFill>
              <a:srgbClr val="000000">
                <a:alpha val="0"/>
              </a:srgbClr>
            </a:solidFill>
            <a:ln w="95250" cap="rnd">
              <a:solidFill>
                <a:srgbClr val="B1D4E0"/>
              </a:solidFill>
              <a:prstDash val="solid"/>
              <a:round/>
            </a:ln>
          </p:spPr>
        </p:sp>
        <p:sp>
          <p:nvSpPr>
            <p:cNvPr name="TextBox 7" id="7"/>
            <p:cNvSpPr txBox="true"/>
            <p:nvPr/>
          </p:nvSpPr>
          <p:spPr>
            <a:xfrm>
              <a:off x="0" y="-38100"/>
              <a:ext cx="2019912" cy="1742656"/>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3810818" y="4062565"/>
            <a:ext cx="4389830" cy="4333875"/>
          </a:xfrm>
          <a:prstGeom prst="rect">
            <a:avLst/>
          </a:prstGeom>
        </p:spPr>
        <p:txBody>
          <a:bodyPr anchor="t" rtlCol="false" tIns="0" lIns="0" bIns="0" rIns="0">
            <a:spAutoFit/>
          </a:bodyPr>
          <a:lstStyle/>
          <a:p>
            <a:pPr algn="just">
              <a:lnSpc>
                <a:spcPts val="2880"/>
              </a:lnSpc>
            </a:pPr>
            <a:r>
              <a:rPr lang="en-US" sz="2400">
                <a:solidFill>
                  <a:srgbClr val="051D40"/>
                </a:solidFill>
                <a:latin typeface="Nunito Sans"/>
                <a:ea typeface="Nunito Sans"/>
                <a:cs typeface="Nunito Sans"/>
                <a:sym typeface="Nunito Sans"/>
              </a:rPr>
              <a:t>En el ámbito educativo, el pluriculturalismo y la interculturalidad son esenciales para crear ambientes inclusivos y respetuosos. Fomentar el respeto y la comprensión de diferentes culturas en las escuelas ayuda a preparar a los estudiantes para vivir en un mundo globalizado y diverso.</a:t>
            </a:r>
          </a:p>
        </p:txBody>
      </p:sp>
      <p:grpSp>
        <p:nvGrpSpPr>
          <p:cNvPr name="Group 9" id="9"/>
          <p:cNvGrpSpPr/>
          <p:nvPr/>
        </p:nvGrpSpPr>
        <p:grpSpPr>
          <a:xfrm rot="0">
            <a:off x="9346802" y="3714081"/>
            <a:ext cx="5870930" cy="4954338"/>
            <a:chOff x="0" y="0"/>
            <a:chExt cx="2019912" cy="1704556"/>
          </a:xfrm>
        </p:grpSpPr>
        <p:sp>
          <p:nvSpPr>
            <p:cNvPr name="Freeform 10" id="10"/>
            <p:cNvSpPr/>
            <p:nvPr/>
          </p:nvSpPr>
          <p:spPr>
            <a:xfrm flipH="false" flipV="false" rot="0">
              <a:off x="0" y="0"/>
              <a:ext cx="2019912" cy="1704556"/>
            </a:xfrm>
            <a:custGeom>
              <a:avLst/>
              <a:gdLst/>
              <a:ahLst/>
              <a:cxnLst/>
              <a:rect r="r" b="b" t="t" l="l"/>
              <a:pathLst>
                <a:path h="1704556" w="2019912">
                  <a:moveTo>
                    <a:pt x="67253" y="0"/>
                  </a:moveTo>
                  <a:lnTo>
                    <a:pt x="1952659" y="0"/>
                  </a:lnTo>
                  <a:cubicBezTo>
                    <a:pt x="1989802" y="0"/>
                    <a:pt x="2019912" y="30110"/>
                    <a:pt x="2019912" y="67253"/>
                  </a:cubicBezTo>
                  <a:lnTo>
                    <a:pt x="2019912" y="1637303"/>
                  </a:lnTo>
                  <a:cubicBezTo>
                    <a:pt x="2019912" y="1674446"/>
                    <a:pt x="1989802" y="1704556"/>
                    <a:pt x="1952659" y="1704556"/>
                  </a:cubicBezTo>
                  <a:lnTo>
                    <a:pt x="67253" y="1704556"/>
                  </a:lnTo>
                  <a:cubicBezTo>
                    <a:pt x="30110" y="1704556"/>
                    <a:pt x="0" y="1674446"/>
                    <a:pt x="0" y="1637303"/>
                  </a:cubicBezTo>
                  <a:lnTo>
                    <a:pt x="0" y="67253"/>
                  </a:lnTo>
                  <a:cubicBezTo>
                    <a:pt x="0" y="30110"/>
                    <a:pt x="30110" y="0"/>
                    <a:pt x="67253" y="0"/>
                  </a:cubicBezTo>
                  <a:close/>
                </a:path>
              </a:pathLst>
            </a:custGeom>
            <a:solidFill>
              <a:srgbClr val="000000">
                <a:alpha val="0"/>
              </a:srgbClr>
            </a:solidFill>
            <a:ln w="95250" cap="rnd">
              <a:solidFill>
                <a:srgbClr val="B1D4E0"/>
              </a:solidFill>
              <a:prstDash val="solid"/>
              <a:round/>
            </a:ln>
          </p:spPr>
        </p:sp>
        <p:sp>
          <p:nvSpPr>
            <p:cNvPr name="TextBox 11" id="11"/>
            <p:cNvSpPr txBox="true"/>
            <p:nvPr/>
          </p:nvSpPr>
          <p:spPr>
            <a:xfrm>
              <a:off x="0" y="-38100"/>
              <a:ext cx="2019912" cy="1742656"/>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9678503" y="5457715"/>
            <a:ext cx="5207527" cy="2771775"/>
          </a:xfrm>
          <a:prstGeom prst="rect">
            <a:avLst/>
          </a:prstGeom>
        </p:spPr>
        <p:txBody>
          <a:bodyPr anchor="t" rtlCol="false" tIns="0" lIns="0" bIns="0" rIns="0">
            <a:spAutoFit/>
          </a:bodyPr>
          <a:lstStyle/>
          <a:p>
            <a:pPr algn="just">
              <a:lnSpc>
                <a:spcPts val="2190"/>
              </a:lnSpc>
            </a:pPr>
            <a:r>
              <a:rPr lang="en-US" sz="1825">
                <a:solidFill>
                  <a:srgbClr val="051D40"/>
                </a:solidFill>
                <a:latin typeface="Nunito Sans"/>
                <a:ea typeface="Nunito Sans"/>
                <a:cs typeface="Nunito Sans"/>
                <a:sym typeface="Nunito Sans"/>
              </a:rPr>
              <a:t>- Currículos inclusivos: Incorporar contenidos que reflejen la diversidad cultural de la sociedad.</a:t>
            </a:r>
          </a:p>
          <a:p>
            <a:pPr algn="just">
              <a:lnSpc>
                <a:spcPts val="2190"/>
              </a:lnSpc>
            </a:pPr>
            <a:r>
              <a:rPr lang="en-US" sz="1825">
                <a:solidFill>
                  <a:srgbClr val="051D40"/>
                </a:solidFill>
                <a:latin typeface="Nunito Sans"/>
                <a:ea typeface="Nunito Sans"/>
                <a:cs typeface="Nunito Sans"/>
                <a:sym typeface="Nunito Sans"/>
              </a:rPr>
              <a:t>- Actividades interculturales: Promover actividades que permitan a los estudiantes interactuar y aprender de diferentes culturas.</a:t>
            </a:r>
          </a:p>
          <a:p>
            <a:pPr algn="just">
              <a:lnSpc>
                <a:spcPts val="2190"/>
              </a:lnSpc>
            </a:pPr>
            <a:r>
              <a:rPr lang="en-US" sz="1825">
                <a:solidFill>
                  <a:srgbClr val="051D40"/>
                </a:solidFill>
                <a:latin typeface="Nunito Sans"/>
                <a:ea typeface="Nunito Sans"/>
                <a:cs typeface="Nunito Sans"/>
                <a:sym typeface="Nunito Sans"/>
              </a:rPr>
              <a:t>- Formación docente: Capacitar a los docentes en competencias interculturales para que puedan manejar la diversidad en el aula de manera efectiva.</a:t>
            </a:r>
          </a:p>
        </p:txBody>
      </p:sp>
      <p:sp>
        <p:nvSpPr>
          <p:cNvPr name="TextBox 13" id="13"/>
          <p:cNvSpPr txBox="true"/>
          <p:nvPr/>
        </p:nvSpPr>
        <p:spPr>
          <a:xfrm rot="0">
            <a:off x="10269656" y="4053040"/>
            <a:ext cx="4025222" cy="1219200"/>
          </a:xfrm>
          <a:prstGeom prst="rect">
            <a:avLst/>
          </a:prstGeom>
        </p:spPr>
        <p:txBody>
          <a:bodyPr anchor="t" rtlCol="false" tIns="0" lIns="0" bIns="0" rIns="0">
            <a:spAutoFit/>
          </a:bodyPr>
          <a:lstStyle/>
          <a:p>
            <a:pPr algn="ctr">
              <a:lnSpc>
                <a:spcPts val="4800"/>
              </a:lnSpc>
            </a:pPr>
            <a:r>
              <a:rPr lang="en-US" b="true" sz="4000">
                <a:solidFill>
                  <a:srgbClr val="051D40"/>
                </a:solidFill>
                <a:latin typeface="Nunito Sans Bold"/>
                <a:ea typeface="Nunito Sans Bold"/>
                <a:cs typeface="Nunito Sans Bold"/>
                <a:sym typeface="Nunito Sans Bold"/>
              </a:rPr>
              <a:t>Estrategias Educativas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15444" t="0" r="-15444" b="0"/>
            </a:stretch>
          </a:blipFill>
        </p:spPr>
      </p:sp>
      <p:grpSp>
        <p:nvGrpSpPr>
          <p:cNvPr name="Group 3" id="3"/>
          <p:cNvGrpSpPr/>
          <p:nvPr/>
        </p:nvGrpSpPr>
        <p:grpSpPr>
          <a:xfrm rot="0">
            <a:off x="-5045785" y="2846841"/>
            <a:ext cx="28379569" cy="15894580"/>
            <a:chOff x="0" y="0"/>
            <a:chExt cx="37839426" cy="21192774"/>
          </a:xfrm>
        </p:grpSpPr>
        <p:grpSp>
          <p:nvGrpSpPr>
            <p:cNvPr name="Group 4" id="4"/>
            <p:cNvGrpSpPr/>
            <p:nvPr/>
          </p:nvGrpSpPr>
          <p:grpSpPr>
            <a:xfrm rot="0">
              <a:off x="0" y="1079530"/>
              <a:ext cx="37839426" cy="20113243"/>
              <a:chOff x="0" y="0"/>
              <a:chExt cx="6604979" cy="3510824"/>
            </a:xfrm>
          </p:grpSpPr>
          <p:sp>
            <p:nvSpPr>
              <p:cNvPr name="Freeform 5" id="5"/>
              <p:cNvSpPr/>
              <p:nvPr/>
            </p:nvSpPr>
            <p:spPr>
              <a:xfrm flipH="false" flipV="false" rot="0">
                <a:off x="0" y="0"/>
                <a:ext cx="6604979" cy="3510824"/>
              </a:xfrm>
              <a:custGeom>
                <a:avLst/>
                <a:gdLst/>
                <a:ahLst/>
                <a:cxnLst/>
                <a:rect r="r" b="b" t="t" l="l"/>
                <a:pathLst>
                  <a:path h="3510824" w="6604979">
                    <a:moveTo>
                      <a:pt x="3302490" y="0"/>
                    </a:moveTo>
                    <a:cubicBezTo>
                      <a:pt x="1478575" y="0"/>
                      <a:pt x="0" y="785925"/>
                      <a:pt x="0" y="1755412"/>
                    </a:cubicBezTo>
                    <a:cubicBezTo>
                      <a:pt x="0" y="2724899"/>
                      <a:pt x="1478575" y="3510824"/>
                      <a:pt x="3302490" y="3510824"/>
                    </a:cubicBezTo>
                    <a:cubicBezTo>
                      <a:pt x="5126404" y="3510824"/>
                      <a:pt x="6604979" y="2724899"/>
                      <a:pt x="6604979" y="1755412"/>
                    </a:cubicBezTo>
                    <a:cubicBezTo>
                      <a:pt x="6604979" y="785925"/>
                      <a:pt x="5126404" y="0"/>
                      <a:pt x="3302490" y="0"/>
                    </a:cubicBezTo>
                    <a:close/>
                  </a:path>
                </a:pathLst>
              </a:custGeom>
              <a:solidFill>
                <a:srgbClr val="CBE8F1"/>
              </a:solidFill>
            </p:spPr>
          </p:sp>
          <p:sp>
            <p:nvSpPr>
              <p:cNvPr name="TextBox 6" id="6"/>
              <p:cNvSpPr txBox="true"/>
              <p:nvPr/>
            </p:nvSpPr>
            <p:spPr>
              <a:xfrm>
                <a:off x="619217" y="281515"/>
                <a:ext cx="5366546" cy="2900169"/>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8099313" y="772132"/>
              <a:ext cx="21640800" cy="2034233"/>
              <a:chOff x="0" y="0"/>
              <a:chExt cx="4793045" cy="450546"/>
            </a:xfrm>
          </p:grpSpPr>
          <p:sp>
            <p:nvSpPr>
              <p:cNvPr name="Freeform 8" id="8"/>
              <p:cNvSpPr/>
              <p:nvPr/>
            </p:nvSpPr>
            <p:spPr>
              <a:xfrm flipH="false" flipV="false" rot="0">
                <a:off x="0" y="0"/>
                <a:ext cx="4793045" cy="450546"/>
              </a:xfrm>
              <a:custGeom>
                <a:avLst/>
                <a:gdLst/>
                <a:ahLst/>
                <a:cxnLst/>
                <a:rect r="r" b="b" t="t" l="l"/>
                <a:pathLst>
                  <a:path h="450546" w="4793045">
                    <a:moveTo>
                      <a:pt x="0" y="0"/>
                    </a:moveTo>
                    <a:lnTo>
                      <a:pt x="4793045" y="0"/>
                    </a:lnTo>
                    <a:lnTo>
                      <a:pt x="4793045" y="450546"/>
                    </a:lnTo>
                    <a:lnTo>
                      <a:pt x="0" y="450546"/>
                    </a:lnTo>
                    <a:close/>
                  </a:path>
                </a:pathLst>
              </a:custGeom>
              <a:solidFill>
                <a:srgbClr val="739FC5"/>
              </a:solidFill>
              <a:ln cap="sq">
                <a:noFill/>
                <a:prstDash val="solid"/>
                <a:miter/>
              </a:ln>
            </p:spPr>
          </p:sp>
          <p:sp>
            <p:nvSpPr>
              <p:cNvPr name="TextBox 9" id="9"/>
              <p:cNvSpPr txBox="true"/>
              <p:nvPr/>
            </p:nvSpPr>
            <p:spPr>
              <a:xfrm>
                <a:off x="0" y="-47625"/>
                <a:ext cx="4793045" cy="498171"/>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0" id="10"/>
            <p:cNvGrpSpPr/>
            <p:nvPr/>
          </p:nvGrpSpPr>
          <p:grpSpPr>
            <a:xfrm rot="0">
              <a:off x="8099313" y="0"/>
              <a:ext cx="21640800" cy="1544264"/>
              <a:chOff x="0" y="0"/>
              <a:chExt cx="4793045" cy="342026"/>
            </a:xfrm>
          </p:grpSpPr>
          <p:sp>
            <p:nvSpPr>
              <p:cNvPr name="Freeform 11" id="11"/>
              <p:cNvSpPr/>
              <p:nvPr/>
            </p:nvSpPr>
            <p:spPr>
              <a:xfrm flipH="false" flipV="false" rot="0">
                <a:off x="0" y="0"/>
                <a:ext cx="4793045" cy="342026"/>
              </a:xfrm>
              <a:custGeom>
                <a:avLst/>
                <a:gdLst/>
                <a:ahLst/>
                <a:cxnLst/>
                <a:rect r="r" b="b" t="t" l="l"/>
                <a:pathLst>
                  <a:path h="342026" w="4793045">
                    <a:moveTo>
                      <a:pt x="2396522" y="0"/>
                    </a:moveTo>
                    <a:cubicBezTo>
                      <a:pt x="1072960" y="0"/>
                      <a:pt x="0" y="76565"/>
                      <a:pt x="0" y="171013"/>
                    </a:cubicBezTo>
                    <a:cubicBezTo>
                      <a:pt x="0" y="265461"/>
                      <a:pt x="1072960" y="342026"/>
                      <a:pt x="2396522" y="342026"/>
                    </a:cubicBezTo>
                    <a:cubicBezTo>
                      <a:pt x="3720085" y="342026"/>
                      <a:pt x="4793045" y="265461"/>
                      <a:pt x="4793045" y="171013"/>
                    </a:cubicBezTo>
                    <a:cubicBezTo>
                      <a:pt x="4793045" y="76565"/>
                      <a:pt x="3720085" y="0"/>
                      <a:pt x="2396522" y="0"/>
                    </a:cubicBezTo>
                    <a:close/>
                  </a:path>
                </a:pathLst>
              </a:custGeom>
              <a:solidFill>
                <a:srgbClr val="739FC5"/>
              </a:solidFill>
            </p:spPr>
          </p:sp>
          <p:sp>
            <p:nvSpPr>
              <p:cNvPr name="TextBox 12" id="12"/>
              <p:cNvSpPr txBox="true"/>
              <p:nvPr/>
            </p:nvSpPr>
            <p:spPr>
              <a:xfrm>
                <a:off x="449348" y="-15560"/>
                <a:ext cx="3894349" cy="32552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8099313" y="2034233"/>
              <a:ext cx="21640800" cy="1544264"/>
              <a:chOff x="0" y="0"/>
              <a:chExt cx="4793045" cy="342026"/>
            </a:xfrm>
          </p:grpSpPr>
          <p:sp>
            <p:nvSpPr>
              <p:cNvPr name="Freeform 14" id="14"/>
              <p:cNvSpPr/>
              <p:nvPr/>
            </p:nvSpPr>
            <p:spPr>
              <a:xfrm flipH="false" flipV="false" rot="0">
                <a:off x="0" y="0"/>
                <a:ext cx="4793045" cy="342026"/>
              </a:xfrm>
              <a:custGeom>
                <a:avLst/>
                <a:gdLst/>
                <a:ahLst/>
                <a:cxnLst/>
                <a:rect r="r" b="b" t="t" l="l"/>
                <a:pathLst>
                  <a:path h="342026" w="4793045">
                    <a:moveTo>
                      <a:pt x="2396522" y="0"/>
                    </a:moveTo>
                    <a:cubicBezTo>
                      <a:pt x="1072960" y="0"/>
                      <a:pt x="0" y="76565"/>
                      <a:pt x="0" y="171013"/>
                    </a:cubicBezTo>
                    <a:cubicBezTo>
                      <a:pt x="0" y="265461"/>
                      <a:pt x="1072960" y="342026"/>
                      <a:pt x="2396522" y="342026"/>
                    </a:cubicBezTo>
                    <a:cubicBezTo>
                      <a:pt x="3720085" y="342026"/>
                      <a:pt x="4793045" y="265461"/>
                      <a:pt x="4793045" y="171013"/>
                    </a:cubicBezTo>
                    <a:cubicBezTo>
                      <a:pt x="4793045" y="76565"/>
                      <a:pt x="3720085" y="0"/>
                      <a:pt x="2396522" y="0"/>
                    </a:cubicBezTo>
                    <a:close/>
                  </a:path>
                </a:pathLst>
              </a:custGeom>
              <a:solidFill>
                <a:srgbClr val="033F74"/>
              </a:solidFill>
            </p:spPr>
          </p:sp>
          <p:sp>
            <p:nvSpPr>
              <p:cNvPr name="TextBox 15" id="15"/>
              <p:cNvSpPr txBox="true"/>
              <p:nvPr/>
            </p:nvSpPr>
            <p:spPr>
              <a:xfrm>
                <a:off x="449348" y="-15560"/>
                <a:ext cx="3894349" cy="325521"/>
              </a:xfrm>
              <a:prstGeom prst="rect">
                <a:avLst/>
              </a:prstGeom>
            </p:spPr>
            <p:txBody>
              <a:bodyPr anchor="ctr" rtlCol="false" tIns="50800" lIns="50800" bIns="50800" rIns="50800"/>
              <a:lstStyle/>
              <a:p>
                <a:pPr algn="ctr">
                  <a:lnSpc>
                    <a:spcPts val="2659"/>
                  </a:lnSpc>
                </a:pPr>
              </a:p>
            </p:txBody>
          </p:sp>
        </p:grpSp>
      </p:grpSp>
      <p:sp>
        <p:nvSpPr>
          <p:cNvPr name="Freeform 16" id="16"/>
          <p:cNvSpPr/>
          <p:nvPr/>
        </p:nvSpPr>
        <p:spPr>
          <a:xfrm flipH="false" flipV="false" rot="0">
            <a:off x="14700478" y="-1826535"/>
            <a:ext cx="5137555" cy="4950735"/>
          </a:xfrm>
          <a:custGeom>
            <a:avLst/>
            <a:gdLst/>
            <a:ahLst/>
            <a:cxnLst/>
            <a:rect r="r" b="b" t="t" l="l"/>
            <a:pathLst>
              <a:path h="4950735" w="5137555">
                <a:moveTo>
                  <a:pt x="0" y="0"/>
                </a:moveTo>
                <a:lnTo>
                  <a:pt x="5137555" y="0"/>
                </a:lnTo>
                <a:lnTo>
                  <a:pt x="5137555" y="4950735"/>
                </a:lnTo>
                <a:lnTo>
                  <a:pt x="0" y="49507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41172" y="6805101"/>
            <a:ext cx="18370344" cy="3910777"/>
          </a:xfrm>
          <a:custGeom>
            <a:avLst/>
            <a:gdLst/>
            <a:ahLst/>
            <a:cxnLst/>
            <a:rect r="r" b="b" t="t" l="l"/>
            <a:pathLst>
              <a:path h="3910777" w="18370344">
                <a:moveTo>
                  <a:pt x="0" y="0"/>
                </a:moveTo>
                <a:lnTo>
                  <a:pt x="18370344" y="0"/>
                </a:lnTo>
                <a:lnTo>
                  <a:pt x="18370344" y="3910777"/>
                </a:lnTo>
                <a:lnTo>
                  <a:pt x="0" y="3910777"/>
                </a:lnTo>
                <a:lnTo>
                  <a:pt x="0" y="0"/>
                </a:lnTo>
                <a:close/>
              </a:path>
            </a:pathLst>
          </a:custGeom>
          <a:blipFill>
            <a:blip r:embed="rId5">
              <a:extLst>
                <a:ext uri="{96DAC541-7B7A-43D3-8B79-37D633B846F1}">
                  <asvg:svgBlip xmlns:asvg="http://schemas.microsoft.com/office/drawing/2016/SVG/main" r:embed="rId6"/>
                </a:ext>
              </a:extLst>
            </a:blip>
            <a:stretch>
              <a:fillRect l="-4677" t="0" r="-3205" b="-46501"/>
            </a:stretch>
          </a:blipFill>
        </p:spPr>
      </p:sp>
      <p:sp>
        <p:nvSpPr>
          <p:cNvPr name="Freeform 18" id="18"/>
          <p:cNvSpPr/>
          <p:nvPr/>
        </p:nvSpPr>
        <p:spPr>
          <a:xfrm flipH="false" flipV="false" rot="1249714">
            <a:off x="12485891" y="10082136"/>
            <a:ext cx="2591511" cy="1267485"/>
          </a:xfrm>
          <a:custGeom>
            <a:avLst/>
            <a:gdLst/>
            <a:ahLst/>
            <a:cxnLst/>
            <a:rect r="r" b="b" t="t" l="l"/>
            <a:pathLst>
              <a:path h="1267485" w="2591511">
                <a:moveTo>
                  <a:pt x="0" y="0"/>
                </a:moveTo>
                <a:lnTo>
                  <a:pt x="2591511" y="0"/>
                </a:lnTo>
                <a:lnTo>
                  <a:pt x="2591511" y="1267484"/>
                </a:lnTo>
                <a:lnTo>
                  <a:pt x="0" y="12674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6762329" y="5978088"/>
            <a:ext cx="4763341" cy="3119988"/>
          </a:xfrm>
          <a:custGeom>
            <a:avLst/>
            <a:gdLst/>
            <a:ahLst/>
            <a:cxnLst/>
            <a:rect r="r" b="b" t="t" l="l"/>
            <a:pathLst>
              <a:path h="3119988" w="4763341">
                <a:moveTo>
                  <a:pt x="0" y="0"/>
                </a:moveTo>
                <a:lnTo>
                  <a:pt x="4763342" y="0"/>
                </a:lnTo>
                <a:lnTo>
                  <a:pt x="4763342" y="3119988"/>
                </a:lnTo>
                <a:lnTo>
                  <a:pt x="0" y="3119988"/>
                </a:lnTo>
                <a:lnTo>
                  <a:pt x="0" y="0"/>
                </a:lnTo>
                <a:close/>
              </a:path>
            </a:pathLst>
          </a:custGeom>
          <a:blipFill>
            <a:blip r:embed="rId9"/>
            <a:stretch>
              <a:fillRect l="0" t="0" r="0" b="0"/>
            </a:stretch>
          </a:blipFill>
        </p:spPr>
      </p:sp>
      <p:sp>
        <p:nvSpPr>
          <p:cNvPr name="TextBox 20" id="20"/>
          <p:cNvSpPr txBox="true"/>
          <p:nvPr/>
        </p:nvSpPr>
        <p:spPr>
          <a:xfrm rot="0">
            <a:off x="2610656" y="3028950"/>
            <a:ext cx="13623252" cy="1350939"/>
          </a:xfrm>
          <a:prstGeom prst="rect">
            <a:avLst/>
          </a:prstGeom>
        </p:spPr>
        <p:txBody>
          <a:bodyPr anchor="t" rtlCol="false" tIns="0" lIns="0" bIns="0" rIns="0">
            <a:spAutoFit/>
          </a:bodyPr>
          <a:lstStyle/>
          <a:p>
            <a:pPr algn="ctr">
              <a:lnSpc>
                <a:spcPts val="6114"/>
              </a:lnSpc>
              <a:spcBef>
                <a:spcPct val="0"/>
              </a:spcBef>
            </a:pPr>
            <a:r>
              <a:rPr lang="en-US" sz="4367">
                <a:solidFill>
                  <a:srgbClr val="080A34"/>
                </a:solidFill>
                <a:latin typeface="Genty Sans"/>
                <a:ea typeface="Genty Sans"/>
                <a:cs typeface="Genty Sans"/>
                <a:sym typeface="Genty Sans"/>
              </a:rPr>
              <a:t>LA PLURICULTURALIDAD Y LA INTERCULTURALIDAD  </a:t>
            </a:r>
          </a:p>
        </p:txBody>
      </p:sp>
      <p:sp>
        <p:nvSpPr>
          <p:cNvPr name="TextBox 21" id="21"/>
          <p:cNvSpPr txBox="true"/>
          <p:nvPr/>
        </p:nvSpPr>
        <p:spPr>
          <a:xfrm rot="0">
            <a:off x="7443053" y="4343941"/>
            <a:ext cx="3401894" cy="750940"/>
          </a:xfrm>
          <a:prstGeom prst="rect">
            <a:avLst/>
          </a:prstGeom>
        </p:spPr>
        <p:txBody>
          <a:bodyPr anchor="t" rtlCol="false" tIns="0" lIns="0" bIns="0" rIns="0">
            <a:spAutoFit/>
          </a:bodyPr>
          <a:lstStyle/>
          <a:p>
            <a:pPr algn="ctr">
              <a:lnSpc>
                <a:spcPts val="6026"/>
              </a:lnSpc>
              <a:spcBef>
                <a:spcPct val="0"/>
              </a:spcBef>
            </a:pPr>
            <a:r>
              <a:rPr lang="en-US" b="true" sz="4304">
                <a:solidFill>
                  <a:srgbClr val="FFFFFF"/>
                </a:solidFill>
                <a:latin typeface="Banburi Medium"/>
                <a:ea typeface="Banburi Medium"/>
                <a:cs typeface="Banburi Medium"/>
                <a:sym typeface="Banburi Medium"/>
              </a:rPr>
              <a:t>en el Ecuador.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5ED"/>
        </a:solidFill>
      </p:bgPr>
    </p:bg>
    <p:spTree>
      <p:nvGrpSpPr>
        <p:cNvPr id="1" name=""/>
        <p:cNvGrpSpPr/>
        <p:nvPr/>
      </p:nvGrpSpPr>
      <p:grpSpPr>
        <a:xfrm>
          <a:off x="0" y="0"/>
          <a:ext cx="0" cy="0"/>
          <a:chOff x="0" y="0"/>
          <a:chExt cx="0" cy="0"/>
        </a:xfrm>
      </p:grpSpPr>
      <p:grpSp>
        <p:nvGrpSpPr>
          <p:cNvPr name="Group 2" id="2"/>
          <p:cNvGrpSpPr/>
          <p:nvPr/>
        </p:nvGrpSpPr>
        <p:grpSpPr>
          <a:xfrm rot="0">
            <a:off x="3317766" y="2719478"/>
            <a:ext cx="11652467" cy="4848045"/>
            <a:chOff x="0" y="0"/>
            <a:chExt cx="15536623" cy="6464059"/>
          </a:xfrm>
        </p:grpSpPr>
        <p:sp>
          <p:nvSpPr>
            <p:cNvPr name="TextBox 3" id="3"/>
            <p:cNvSpPr txBox="true"/>
            <p:nvPr/>
          </p:nvSpPr>
          <p:spPr>
            <a:xfrm rot="0">
              <a:off x="0" y="-9525"/>
              <a:ext cx="15536623" cy="2574925"/>
            </a:xfrm>
            <a:prstGeom prst="rect">
              <a:avLst/>
            </a:prstGeom>
          </p:spPr>
          <p:txBody>
            <a:bodyPr anchor="t" rtlCol="false" tIns="0" lIns="0" bIns="0" rIns="0">
              <a:spAutoFit/>
            </a:bodyPr>
            <a:lstStyle/>
            <a:p>
              <a:pPr algn="ctr">
                <a:lnSpc>
                  <a:spcPts val="7595"/>
                </a:lnSpc>
              </a:pPr>
              <a:r>
                <a:rPr lang="en-US" sz="6329">
                  <a:solidFill>
                    <a:srgbClr val="010204"/>
                  </a:solidFill>
                  <a:latin typeface="Bobby Jones"/>
                  <a:ea typeface="Bobby Jones"/>
                  <a:cs typeface="Bobby Jones"/>
                  <a:sym typeface="Bobby Jones"/>
                </a:rPr>
                <a:t>Pluriculturalidad en Ecuador</a:t>
              </a:r>
            </a:p>
            <a:p>
              <a:pPr algn="ctr">
                <a:lnSpc>
                  <a:spcPts val="7595"/>
                </a:lnSpc>
              </a:pPr>
            </a:p>
          </p:txBody>
        </p:sp>
        <p:sp>
          <p:nvSpPr>
            <p:cNvPr name="TextBox 4" id="4"/>
            <p:cNvSpPr txBox="true"/>
            <p:nvPr/>
          </p:nvSpPr>
          <p:spPr>
            <a:xfrm rot="0">
              <a:off x="0" y="3473971"/>
              <a:ext cx="15536623" cy="2990088"/>
            </a:xfrm>
            <a:prstGeom prst="rect">
              <a:avLst/>
            </a:prstGeom>
          </p:spPr>
          <p:txBody>
            <a:bodyPr anchor="t" rtlCol="false" tIns="0" lIns="0" bIns="0" rIns="0">
              <a:spAutoFit/>
            </a:bodyPr>
            <a:lstStyle/>
            <a:p>
              <a:pPr algn="ctr" marL="0" indent="0" lvl="0">
                <a:lnSpc>
                  <a:spcPts val="3672"/>
                </a:lnSpc>
              </a:pPr>
              <a:r>
                <a:rPr lang="en-US" sz="2400">
                  <a:solidFill>
                    <a:srgbClr val="010204"/>
                  </a:solidFill>
                  <a:latin typeface="DM Sans"/>
                  <a:ea typeface="DM Sans"/>
                  <a:cs typeface="DM Sans"/>
                  <a:sym typeface="DM Sans"/>
                </a:rPr>
                <a:t>La pluriculturalidad en Ecuador no solo reconoce la diversidad cultural, sino que también busca promover un ambiente de respeto y armonía entre las diferentes comunidades. Este concepto es esencial para la construcción de una sociedad que valora y respeta las diferencias culturales, permitiendo que cada grupo mantenga su identidad mientras convive pacíficamente con otros.</a:t>
              </a:r>
            </a:p>
          </p:txBody>
        </p:sp>
      </p:grpSp>
      <p:sp>
        <p:nvSpPr>
          <p:cNvPr name="Freeform 5" id="5"/>
          <p:cNvSpPr/>
          <p:nvPr/>
        </p:nvSpPr>
        <p:spPr>
          <a:xfrm flipH="false" flipV="false" rot="0">
            <a:off x="-430553" y="3154942"/>
            <a:ext cx="2605433" cy="3977117"/>
          </a:xfrm>
          <a:custGeom>
            <a:avLst/>
            <a:gdLst/>
            <a:ahLst/>
            <a:cxnLst/>
            <a:rect r="r" b="b" t="t" l="l"/>
            <a:pathLst>
              <a:path h="3977117" w="2605433">
                <a:moveTo>
                  <a:pt x="0" y="0"/>
                </a:moveTo>
                <a:lnTo>
                  <a:pt x="2605433" y="0"/>
                </a:lnTo>
                <a:lnTo>
                  <a:pt x="2605433" y="3977116"/>
                </a:lnTo>
                <a:lnTo>
                  <a:pt x="0" y="39771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891327">
            <a:off x="14942377" y="-300362"/>
            <a:ext cx="4074336" cy="4668509"/>
          </a:xfrm>
          <a:custGeom>
            <a:avLst/>
            <a:gdLst/>
            <a:ahLst/>
            <a:cxnLst/>
            <a:rect r="r" b="b" t="t" l="l"/>
            <a:pathLst>
              <a:path h="4668509" w="4074336">
                <a:moveTo>
                  <a:pt x="0" y="0"/>
                </a:moveTo>
                <a:lnTo>
                  <a:pt x="4074335" y="0"/>
                </a:lnTo>
                <a:lnTo>
                  <a:pt x="4074335" y="4668509"/>
                </a:lnTo>
                <a:lnTo>
                  <a:pt x="0" y="46685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66589" y="267970"/>
            <a:ext cx="3441469" cy="4114800"/>
          </a:xfrm>
          <a:custGeom>
            <a:avLst/>
            <a:gdLst/>
            <a:ahLst/>
            <a:cxnLst/>
            <a:rect r="r" b="b" t="t" l="l"/>
            <a:pathLst>
              <a:path h="4114800" w="3441469">
                <a:moveTo>
                  <a:pt x="0" y="0"/>
                </a:moveTo>
                <a:lnTo>
                  <a:pt x="3441469" y="0"/>
                </a:lnTo>
                <a:lnTo>
                  <a:pt x="34414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4551319" y="8630735"/>
            <a:ext cx="5415961" cy="2314093"/>
          </a:xfrm>
          <a:custGeom>
            <a:avLst/>
            <a:gdLst/>
            <a:ahLst/>
            <a:cxnLst/>
            <a:rect r="r" b="b" t="t" l="l"/>
            <a:pathLst>
              <a:path h="2314093" w="5415961">
                <a:moveTo>
                  <a:pt x="0" y="0"/>
                </a:moveTo>
                <a:lnTo>
                  <a:pt x="5415962" y="0"/>
                </a:lnTo>
                <a:lnTo>
                  <a:pt x="5415962" y="2314093"/>
                </a:lnTo>
                <a:lnTo>
                  <a:pt x="0" y="2314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F5ED"/>
        </a:solidFill>
      </p:bgPr>
    </p:bg>
    <p:spTree>
      <p:nvGrpSpPr>
        <p:cNvPr id="1" name=""/>
        <p:cNvGrpSpPr/>
        <p:nvPr/>
      </p:nvGrpSpPr>
      <p:grpSpPr>
        <a:xfrm>
          <a:off x="0" y="0"/>
          <a:ext cx="0" cy="0"/>
          <a:chOff x="0" y="0"/>
          <a:chExt cx="0" cy="0"/>
        </a:xfrm>
      </p:grpSpPr>
      <p:grpSp>
        <p:nvGrpSpPr>
          <p:cNvPr name="Group 2" id="2"/>
          <p:cNvGrpSpPr/>
          <p:nvPr/>
        </p:nvGrpSpPr>
        <p:grpSpPr>
          <a:xfrm rot="0">
            <a:off x="3317766" y="2971890"/>
            <a:ext cx="11652467" cy="4343220"/>
            <a:chOff x="0" y="0"/>
            <a:chExt cx="15536623" cy="5790959"/>
          </a:xfrm>
        </p:grpSpPr>
        <p:sp>
          <p:nvSpPr>
            <p:cNvPr name="TextBox 3" id="3"/>
            <p:cNvSpPr txBox="true"/>
            <p:nvPr/>
          </p:nvSpPr>
          <p:spPr>
            <a:xfrm rot="0">
              <a:off x="0" y="-9525"/>
              <a:ext cx="15536623" cy="1292225"/>
            </a:xfrm>
            <a:prstGeom prst="rect">
              <a:avLst/>
            </a:prstGeom>
          </p:spPr>
          <p:txBody>
            <a:bodyPr anchor="t" rtlCol="false" tIns="0" lIns="0" bIns="0" rIns="0">
              <a:spAutoFit/>
            </a:bodyPr>
            <a:lstStyle/>
            <a:p>
              <a:pPr algn="ctr">
                <a:lnSpc>
                  <a:spcPts val="7595"/>
                </a:lnSpc>
              </a:pPr>
              <a:r>
                <a:rPr lang="en-US" sz="6329">
                  <a:solidFill>
                    <a:srgbClr val="010204"/>
                  </a:solidFill>
                  <a:latin typeface="Bobby Jones"/>
                  <a:ea typeface="Bobby Jones"/>
                  <a:cs typeface="Bobby Jones"/>
                  <a:sym typeface="Bobby Jones"/>
                </a:rPr>
                <a:t>Interculturalidad en Ecuador</a:t>
              </a:r>
            </a:p>
          </p:txBody>
        </p:sp>
        <p:sp>
          <p:nvSpPr>
            <p:cNvPr name="TextBox 4" id="4"/>
            <p:cNvSpPr txBox="true"/>
            <p:nvPr/>
          </p:nvSpPr>
          <p:spPr>
            <a:xfrm rot="0">
              <a:off x="0" y="2191271"/>
              <a:ext cx="15536623" cy="3599688"/>
            </a:xfrm>
            <a:prstGeom prst="rect">
              <a:avLst/>
            </a:prstGeom>
          </p:spPr>
          <p:txBody>
            <a:bodyPr anchor="t" rtlCol="false" tIns="0" lIns="0" bIns="0" rIns="0">
              <a:spAutoFit/>
            </a:bodyPr>
            <a:lstStyle/>
            <a:p>
              <a:pPr algn="ctr" marL="0" indent="0" lvl="0">
                <a:lnSpc>
                  <a:spcPts val="3672"/>
                </a:lnSpc>
              </a:pPr>
              <a:r>
                <a:rPr lang="en-US" sz="2400">
                  <a:solidFill>
                    <a:srgbClr val="010204"/>
                  </a:solidFill>
                  <a:latin typeface="DM Sans"/>
                  <a:ea typeface="DM Sans"/>
                  <a:cs typeface="DM Sans"/>
                  <a:sym typeface="DM Sans"/>
                </a:rPr>
                <a:t>La interculturalidad en Ecuador se ha fortalecido a partir de la lucha política del movimiento indígena desde los años noventa y su incorporación en la Constitución de 1998 y 2008. La Constitución de 2008 define a Ecuador como un Estado plurinacional e intercultural, lo que implica un reconocimiento formal de la diversidad cultural y la necesidad de políticas que promuevan la equidad y el respeto entre las diferentes culturas¹.</a:t>
              </a:r>
            </a:p>
          </p:txBody>
        </p:sp>
      </p:grpSp>
      <p:sp>
        <p:nvSpPr>
          <p:cNvPr name="Freeform 5" id="5"/>
          <p:cNvSpPr/>
          <p:nvPr/>
        </p:nvSpPr>
        <p:spPr>
          <a:xfrm flipH="false" flipV="false" rot="0">
            <a:off x="-430553" y="3154942"/>
            <a:ext cx="2605433" cy="3977117"/>
          </a:xfrm>
          <a:custGeom>
            <a:avLst/>
            <a:gdLst/>
            <a:ahLst/>
            <a:cxnLst/>
            <a:rect r="r" b="b" t="t" l="l"/>
            <a:pathLst>
              <a:path h="3977117" w="2605433">
                <a:moveTo>
                  <a:pt x="0" y="0"/>
                </a:moveTo>
                <a:lnTo>
                  <a:pt x="2605433" y="0"/>
                </a:lnTo>
                <a:lnTo>
                  <a:pt x="2605433" y="3977116"/>
                </a:lnTo>
                <a:lnTo>
                  <a:pt x="0" y="39771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891327">
            <a:off x="14942377" y="-300362"/>
            <a:ext cx="4074336" cy="4668509"/>
          </a:xfrm>
          <a:custGeom>
            <a:avLst/>
            <a:gdLst/>
            <a:ahLst/>
            <a:cxnLst/>
            <a:rect r="r" b="b" t="t" l="l"/>
            <a:pathLst>
              <a:path h="4668509" w="4074336">
                <a:moveTo>
                  <a:pt x="0" y="0"/>
                </a:moveTo>
                <a:lnTo>
                  <a:pt x="4074335" y="0"/>
                </a:lnTo>
                <a:lnTo>
                  <a:pt x="4074335" y="4668509"/>
                </a:lnTo>
                <a:lnTo>
                  <a:pt x="0" y="46685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66589" y="267970"/>
            <a:ext cx="3441469" cy="4114800"/>
          </a:xfrm>
          <a:custGeom>
            <a:avLst/>
            <a:gdLst/>
            <a:ahLst/>
            <a:cxnLst/>
            <a:rect r="r" b="b" t="t" l="l"/>
            <a:pathLst>
              <a:path h="4114800" w="3441469">
                <a:moveTo>
                  <a:pt x="0" y="0"/>
                </a:moveTo>
                <a:lnTo>
                  <a:pt x="3441469" y="0"/>
                </a:lnTo>
                <a:lnTo>
                  <a:pt x="34414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4551319" y="8630735"/>
            <a:ext cx="5415961" cy="2314093"/>
          </a:xfrm>
          <a:custGeom>
            <a:avLst/>
            <a:gdLst/>
            <a:ahLst/>
            <a:cxnLst/>
            <a:rect r="r" b="b" t="t" l="l"/>
            <a:pathLst>
              <a:path h="2314093" w="5415961">
                <a:moveTo>
                  <a:pt x="0" y="0"/>
                </a:moveTo>
                <a:lnTo>
                  <a:pt x="5415962" y="0"/>
                </a:lnTo>
                <a:lnTo>
                  <a:pt x="5415962" y="2314093"/>
                </a:lnTo>
                <a:lnTo>
                  <a:pt x="0" y="2314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Freeform 3" id="3"/>
          <p:cNvSpPr/>
          <p:nvPr/>
        </p:nvSpPr>
        <p:spPr>
          <a:xfrm flipH="false" flipV="false" rot="0">
            <a:off x="3153103" y="-1689906"/>
            <a:ext cx="7315200" cy="3072384"/>
          </a:xfrm>
          <a:custGeom>
            <a:avLst/>
            <a:gdLst/>
            <a:ahLst/>
            <a:cxnLst/>
            <a:rect r="r" b="b" t="t" l="l"/>
            <a:pathLst>
              <a:path h="3072384" w="7315200">
                <a:moveTo>
                  <a:pt x="0" y="0"/>
                </a:moveTo>
                <a:lnTo>
                  <a:pt x="7315200" y="0"/>
                </a:lnTo>
                <a:lnTo>
                  <a:pt x="7315200" y="3072384"/>
                </a:lnTo>
                <a:lnTo>
                  <a:pt x="0" y="30723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613338" y="8531405"/>
            <a:ext cx="7315200" cy="3072384"/>
          </a:xfrm>
          <a:custGeom>
            <a:avLst/>
            <a:gdLst/>
            <a:ahLst/>
            <a:cxnLst/>
            <a:rect r="r" b="b" t="t" l="l"/>
            <a:pathLst>
              <a:path h="3072384" w="7315200">
                <a:moveTo>
                  <a:pt x="0" y="0"/>
                </a:moveTo>
                <a:lnTo>
                  <a:pt x="7315200" y="0"/>
                </a:lnTo>
                <a:lnTo>
                  <a:pt x="7315200" y="3072384"/>
                </a:lnTo>
                <a:lnTo>
                  <a:pt x="0" y="30723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821582" y="1028700"/>
            <a:ext cx="5486400" cy="8229600"/>
            <a:chOff x="0" y="0"/>
            <a:chExt cx="6350000" cy="9525000"/>
          </a:xfrm>
        </p:grpSpPr>
        <p:sp>
          <p:nvSpPr>
            <p:cNvPr name="Freeform 6" id="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tretch>
                <a:fillRect l="-22531" t="0" r="-22531" b="0"/>
              </a:stretch>
            </a:blipFill>
          </p:spPr>
        </p:sp>
      </p:grpSp>
      <p:sp>
        <p:nvSpPr>
          <p:cNvPr name="TextBox 7" id="7"/>
          <p:cNvSpPr txBox="true"/>
          <p:nvPr/>
        </p:nvSpPr>
        <p:spPr>
          <a:xfrm rot="0">
            <a:off x="1028700" y="1477728"/>
            <a:ext cx="7586867" cy="2818765"/>
          </a:xfrm>
          <a:prstGeom prst="rect">
            <a:avLst/>
          </a:prstGeom>
        </p:spPr>
        <p:txBody>
          <a:bodyPr anchor="t" rtlCol="false" tIns="0" lIns="0" bIns="0" rIns="0">
            <a:spAutoFit/>
          </a:bodyPr>
          <a:lstStyle/>
          <a:p>
            <a:pPr algn="l">
              <a:lnSpc>
                <a:spcPts val="7279"/>
              </a:lnSpc>
            </a:pPr>
            <a:r>
              <a:rPr lang="en-US" sz="6999" spc="-188">
                <a:solidFill>
                  <a:srgbClr val="4C81CB"/>
                </a:solidFill>
                <a:latin typeface="Archivo Black"/>
                <a:ea typeface="Archivo Black"/>
                <a:cs typeface="Archivo Black"/>
                <a:sym typeface="Archivo Black"/>
              </a:rPr>
              <a:t> Desafíos y Perspectivas</a:t>
            </a:r>
          </a:p>
          <a:p>
            <a:pPr algn="l">
              <a:lnSpc>
                <a:spcPts val="7279"/>
              </a:lnSpc>
            </a:pPr>
          </a:p>
        </p:txBody>
      </p:sp>
      <p:sp>
        <p:nvSpPr>
          <p:cNvPr name="TextBox 8" id="8"/>
          <p:cNvSpPr txBox="true"/>
          <p:nvPr/>
        </p:nvSpPr>
        <p:spPr>
          <a:xfrm rot="0">
            <a:off x="386732" y="3641213"/>
            <a:ext cx="9488440" cy="4683124"/>
          </a:xfrm>
          <a:prstGeom prst="rect">
            <a:avLst/>
          </a:prstGeom>
        </p:spPr>
        <p:txBody>
          <a:bodyPr anchor="t" rtlCol="false" tIns="0" lIns="0" bIns="0" rIns="0">
            <a:spAutoFit/>
          </a:bodyPr>
          <a:lstStyle/>
          <a:p>
            <a:pPr algn="just">
              <a:lnSpc>
                <a:spcPts val="3400"/>
              </a:lnSpc>
            </a:pPr>
            <a:r>
              <a:rPr lang="en-US" sz="2000">
                <a:solidFill>
                  <a:srgbClr val="000000"/>
                </a:solidFill>
                <a:latin typeface="Montserrat"/>
                <a:ea typeface="Montserrat"/>
                <a:cs typeface="Montserrat"/>
                <a:sym typeface="Montserrat"/>
              </a:rPr>
              <a:t>A pesar de los avances, la implementación de la interculturalidad en Ecuador enfrenta varios desafíos. Uno de los principales es la necesidad de repensar la interculturalidad desde una postura crítica, cuestionando las relaciones de poder socioeconómico, político y cultural. Es crucial que los discursos interculturales se reflejen en la práctica cotidiana y no solo en el ámbito académico o político¹</a:t>
            </a:r>
          </a:p>
          <a:p>
            <a:pPr algn="just">
              <a:lnSpc>
                <a:spcPts val="3400"/>
              </a:lnSpc>
            </a:pPr>
            <a:r>
              <a:rPr lang="en-US" sz="2000">
                <a:solidFill>
                  <a:srgbClr val="000000"/>
                </a:solidFill>
                <a:latin typeface="Montserrat"/>
                <a:ea typeface="Montserrat"/>
                <a:cs typeface="Montserrat"/>
                <a:sym typeface="Montserrat"/>
              </a:rPr>
              <a:t>Además, es importante fomentar procesos que permitan el diálogo y la escucha entre comunidades, promoviendo el acceso equitativo a la información y la participación activa de todos los grupos culturales en la toma de decisiones. Solo así se podrá avanzar hacia una sociedad verdaderamente intercultural y equitativa.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798073" y="5143500"/>
            <a:ext cx="3433286" cy="5143500"/>
          </a:xfrm>
          <a:prstGeom prst="rect">
            <a:avLst/>
          </a:prstGeom>
          <a:solidFill>
            <a:srgbClr val="32B67A"/>
          </a:solidFill>
        </p:spPr>
      </p:sp>
      <p:sp>
        <p:nvSpPr>
          <p:cNvPr name="AutoShape 3" id="3"/>
          <p:cNvSpPr/>
          <p:nvPr/>
        </p:nvSpPr>
        <p:spPr>
          <a:xfrm rot="0">
            <a:off x="3791644" y="0"/>
            <a:ext cx="3433286" cy="5143500"/>
          </a:xfrm>
          <a:prstGeom prst="rect">
            <a:avLst/>
          </a:prstGeom>
          <a:solidFill>
            <a:srgbClr val="FFDF2B"/>
          </a:solidFill>
        </p:spPr>
      </p:sp>
      <p:sp>
        <p:nvSpPr>
          <p:cNvPr name="Freeform 4" id="4"/>
          <p:cNvSpPr/>
          <p:nvPr/>
        </p:nvSpPr>
        <p:spPr>
          <a:xfrm flipH="false" flipV="false" rot="0">
            <a:off x="0" y="0"/>
            <a:ext cx="3798073" cy="10287000"/>
          </a:xfrm>
          <a:custGeom>
            <a:avLst/>
            <a:gdLst/>
            <a:ahLst/>
            <a:cxnLst/>
            <a:rect r="r" b="b" t="t" l="l"/>
            <a:pathLst>
              <a:path h="10287000" w="3798073">
                <a:moveTo>
                  <a:pt x="0" y="0"/>
                </a:moveTo>
                <a:lnTo>
                  <a:pt x="3798073" y="0"/>
                </a:lnTo>
                <a:lnTo>
                  <a:pt x="3798073" y="10287000"/>
                </a:lnTo>
                <a:lnTo>
                  <a:pt x="0" y="10287000"/>
                </a:lnTo>
                <a:lnTo>
                  <a:pt x="0" y="0"/>
                </a:lnTo>
                <a:close/>
              </a:path>
            </a:pathLst>
          </a:custGeom>
          <a:blipFill>
            <a:blip r:embed="rId2"/>
            <a:stretch>
              <a:fillRect l="-40282" t="0" r="-40282" b="0"/>
            </a:stretch>
          </a:blipFill>
        </p:spPr>
      </p:sp>
      <p:sp>
        <p:nvSpPr>
          <p:cNvPr name="Freeform 5" id="5"/>
          <p:cNvSpPr/>
          <p:nvPr/>
        </p:nvSpPr>
        <p:spPr>
          <a:xfrm flipH="false" flipV="false" rot="5400000">
            <a:off x="3798073" y="2472454"/>
            <a:ext cx="2671046" cy="2671046"/>
          </a:xfrm>
          <a:custGeom>
            <a:avLst/>
            <a:gdLst/>
            <a:ahLst/>
            <a:cxnLst/>
            <a:rect r="r" b="b" t="t" l="l"/>
            <a:pathLst>
              <a:path h="2671046" w="2671046">
                <a:moveTo>
                  <a:pt x="0" y="0"/>
                </a:moveTo>
                <a:lnTo>
                  <a:pt x="2671046" y="0"/>
                </a:lnTo>
                <a:lnTo>
                  <a:pt x="2671046" y="2671046"/>
                </a:lnTo>
                <a:lnTo>
                  <a:pt x="0" y="26710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9805115" y="4179790"/>
            <a:ext cx="7454185" cy="1204345"/>
          </a:xfrm>
          <a:prstGeom prst="rect">
            <a:avLst/>
          </a:prstGeom>
        </p:spPr>
        <p:txBody>
          <a:bodyPr anchor="t" rtlCol="false" tIns="0" lIns="0" bIns="0" rIns="0">
            <a:spAutoFit/>
          </a:bodyPr>
          <a:lstStyle/>
          <a:p>
            <a:pPr algn="r">
              <a:lnSpc>
                <a:spcPts val="9350"/>
              </a:lnSpc>
            </a:pPr>
            <a:r>
              <a:rPr lang="en-US" sz="8500" b="true">
                <a:solidFill>
                  <a:srgbClr val="000000"/>
                </a:solidFill>
                <a:latin typeface="Muli Ultra-Bold"/>
                <a:ea typeface="Muli Ultra-Bold"/>
                <a:cs typeface="Muli Ultra-Bold"/>
                <a:sym typeface="Muli Ultra-Bold"/>
              </a:rPr>
              <a:t>¡Gracias!</a:t>
            </a:r>
          </a:p>
        </p:txBody>
      </p:sp>
      <p:grpSp>
        <p:nvGrpSpPr>
          <p:cNvPr name="Group 7" id="7"/>
          <p:cNvGrpSpPr/>
          <p:nvPr/>
        </p:nvGrpSpPr>
        <p:grpSpPr>
          <a:xfrm rot="0">
            <a:off x="16480766" y="1028700"/>
            <a:ext cx="778534" cy="778534"/>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4C00"/>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4734573"/>
            <a:ext cx="8115300" cy="4523727"/>
            <a:chOff x="0" y="0"/>
            <a:chExt cx="10820400" cy="6031636"/>
          </a:xfrm>
        </p:grpSpPr>
        <p:sp>
          <p:nvSpPr>
            <p:cNvPr name="TextBox 3" id="3"/>
            <p:cNvSpPr txBox="true"/>
            <p:nvPr/>
          </p:nvSpPr>
          <p:spPr>
            <a:xfrm rot="0">
              <a:off x="0" y="449457"/>
              <a:ext cx="10820400" cy="1453584"/>
            </a:xfrm>
            <a:prstGeom prst="rect">
              <a:avLst/>
            </a:prstGeom>
          </p:spPr>
          <p:txBody>
            <a:bodyPr anchor="t" rtlCol="false" tIns="0" lIns="0" bIns="0" rIns="0">
              <a:spAutoFit/>
            </a:bodyPr>
            <a:lstStyle/>
            <a:p>
              <a:pPr algn="r">
                <a:lnSpc>
                  <a:spcPts val="8252"/>
                </a:lnSpc>
              </a:pPr>
              <a:r>
                <a:rPr lang="en-US" sz="7502">
                  <a:solidFill>
                    <a:srgbClr val="000000"/>
                  </a:solidFill>
                  <a:latin typeface="Muli"/>
                  <a:ea typeface="Muli"/>
                  <a:cs typeface="Muli"/>
                  <a:sym typeface="Muli"/>
                </a:rPr>
                <a:t>Definición </a:t>
              </a:r>
            </a:p>
          </p:txBody>
        </p:sp>
        <p:sp>
          <p:nvSpPr>
            <p:cNvPr name="TextBox 4" id="4"/>
            <p:cNvSpPr txBox="true"/>
            <p:nvPr/>
          </p:nvSpPr>
          <p:spPr>
            <a:xfrm rot="0">
              <a:off x="0" y="3806797"/>
              <a:ext cx="10820400" cy="2224839"/>
            </a:xfrm>
            <a:prstGeom prst="rect">
              <a:avLst/>
            </a:prstGeom>
          </p:spPr>
          <p:txBody>
            <a:bodyPr anchor="t" rtlCol="false" tIns="0" lIns="0" bIns="0" rIns="0">
              <a:spAutoFit/>
            </a:bodyPr>
            <a:lstStyle/>
            <a:p>
              <a:pPr algn="r">
                <a:lnSpc>
                  <a:spcPts val="2683"/>
                </a:lnSpc>
              </a:pPr>
              <a:r>
                <a:rPr lang="en-US" sz="1916" spc="19">
                  <a:solidFill>
                    <a:srgbClr val="000000"/>
                  </a:solidFill>
                  <a:latin typeface="Muli"/>
                  <a:ea typeface="Muli"/>
                  <a:cs typeface="Muli"/>
                  <a:sym typeface="Muli"/>
                </a:rPr>
                <a:t>El multiculturalismo se refiere a la coexistencia de diversas culturas en un mismo espacio geográfico, físico o social. Este concepto es ampliamente utilizado en las ciencias sociales y se enfoca en la aceptación y el respeto de las diferencias culturales, étnicas, religiosas y lingüísticas entre los grupos que conviven en una sociedad</a:t>
              </a:r>
            </a:p>
          </p:txBody>
        </p:sp>
      </p:grpSp>
      <p:grpSp>
        <p:nvGrpSpPr>
          <p:cNvPr name="Group 5" id="5"/>
          <p:cNvGrpSpPr/>
          <p:nvPr/>
        </p:nvGrpSpPr>
        <p:grpSpPr>
          <a:xfrm rot="0">
            <a:off x="16480766" y="1028700"/>
            <a:ext cx="778534" cy="77853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4C00"/>
            </a:solidFill>
          </p:spPr>
        </p:sp>
      </p:grpSp>
      <p:sp>
        <p:nvSpPr>
          <p:cNvPr name="Freeform 7" id="7"/>
          <p:cNvSpPr/>
          <p:nvPr/>
        </p:nvSpPr>
        <p:spPr>
          <a:xfrm flipH="false" flipV="false" rot="0">
            <a:off x="3545294" y="0"/>
            <a:ext cx="3545294" cy="5143500"/>
          </a:xfrm>
          <a:custGeom>
            <a:avLst/>
            <a:gdLst/>
            <a:ahLst/>
            <a:cxnLst/>
            <a:rect r="r" b="b" t="t" l="l"/>
            <a:pathLst>
              <a:path h="5143500" w="3545294">
                <a:moveTo>
                  <a:pt x="0" y="0"/>
                </a:moveTo>
                <a:lnTo>
                  <a:pt x="3545294" y="0"/>
                </a:lnTo>
                <a:lnTo>
                  <a:pt x="3545294" y="5143500"/>
                </a:lnTo>
                <a:lnTo>
                  <a:pt x="0" y="5143500"/>
                </a:lnTo>
                <a:lnTo>
                  <a:pt x="0" y="0"/>
                </a:lnTo>
                <a:close/>
              </a:path>
            </a:pathLst>
          </a:custGeom>
          <a:blipFill>
            <a:blip r:embed="rId2"/>
            <a:stretch>
              <a:fillRect l="-60747" t="0" r="-60747" b="0"/>
            </a:stretch>
          </a:blipFill>
        </p:spPr>
      </p:sp>
      <p:sp>
        <p:nvSpPr>
          <p:cNvPr name="AutoShape 8" id="8"/>
          <p:cNvSpPr/>
          <p:nvPr/>
        </p:nvSpPr>
        <p:spPr>
          <a:xfrm rot="0">
            <a:off x="0" y="5143500"/>
            <a:ext cx="3545294" cy="5143500"/>
          </a:xfrm>
          <a:prstGeom prst="rect">
            <a:avLst/>
          </a:prstGeom>
          <a:solidFill>
            <a:srgbClr val="FFDF2B"/>
          </a:solidFill>
        </p:spPr>
      </p:sp>
      <p:sp>
        <p:nvSpPr>
          <p:cNvPr name="Freeform 9" id="9"/>
          <p:cNvSpPr/>
          <p:nvPr/>
        </p:nvSpPr>
        <p:spPr>
          <a:xfrm flipH="false" flipV="false" rot="0">
            <a:off x="3545294" y="5143500"/>
            <a:ext cx="3545294" cy="5143500"/>
          </a:xfrm>
          <a:custGeom>
            <a:avLst/>
            <a:gdLst/>
            <a:ahLst/>
            <a:cxnLst/>
            <a:rect r="r" b="b" t="t" l="l"/>
            <a:pathLst>
              <a:path h="5143500" w="3545294">
                <a:moveTo>
                  <a:pt x="0" y="0"/>
                </a:moveTo>
                <a:lnTo>
                  <a:pt x="3545294" y="0"/>
                </a:lnTo>
                <a:lnTo>
                  <a:pt x="3545294" y="5143500"/>
                </a:lnTo>
                <a:lnTo>
                  <a:pt x="0" y="5143500"/>
                </a:lnTo>
                <a:lnTo>
                  <a:pt x="0" y="0"/>
                </a:lnTo>
                <a:close/>
              </a:path>
            </a:pathLst>
          </a:custGeom>
          <a:blipFill>
            <a:blip r:embed="rId3"/>
            <a:stretch>
              <a:fillRect l="0" t="-1695" r="0" b="-1695"/>
            </a:stretch>
          </a:blipFill>
        </p:spPr>
      </p:sp>
      <p:sp>
        <p:nvSpPr>
          <p:cNvPr name="Freeform 10" id="10"/>
          <p:cNvSpPr/>
          <p:nvPr/>
        </p:nvSpPr>
        <p:spPr>
          <a:xfrm flipH="false" flipV="false" rot="-5400000">
            <a:off x="0" y="5143500"/>
            <a:ext cx="3545294" cy="3545294"/>
          </a:xfrm>
          <a:custGeom>
            <a:avLst/>
            <a:gdLst/>
            <a:ahLst/>
            <a:cxnLst/>
            <a:rect r="r" b="b" t="t" l="l"/>
            <a:pathLst>
              <a:path h="3545294" w="3545294">
                <a:moveTo>
                  <a:pt x="0" y="0"/>
                </a:moveTo>
                <a:lnTo>
                  <a:pt x="3545294" y="0"/>
                </a:lnTo>
                <a:lnTo>
                  <a:pt x="3545294" y="3545294"/>
                </a:lnTo>
                <a:lnTo>
                  <a:pt x="0" y="35452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223357"/>
            <a:ext cx="9699437" cy="7034943"/>
            <a:chOff x="0" y="0"/>
            <a:chExt cx="12932582" cy="9379924"/>
          </a:xfrm>
        </p:grpSpPr>
        <p:sp>
          <p:nvSpPr>
            <p:cNvPr name="TextBox 3" id="3"/>
            <p:cNvSpPr txBox="true"/>
            <p:nvPr/>
          </p:nvSpPr>
          <p:spPr>
            <a:xfrm rot="0">
              <a:off x="0" y="85725"/>
              <a:ext cx="12932582" cy="3210530"/>
            </a:xfrm>
            <a:prstGeom prst="rect">
              <a:avLst/>
            </a:prstGeom>
          </p:spPr>
          <p:txBody>
            <a:bodyPr anchor="t" rtlCol="false" tIns="0" lIns="0" bIns="0" rIns="0">
              <a:spAutoFit/>
            </a:bodyPr>
            <a:lstStyle/>
            <a:p>
              <a:pPr algn="l">
                <a:lnSpc>
                  <a:spcPts val="9350"/>
                </a:lnSpc>
              </a:pPr>
              <a:r>
                <a:rPr lang="en-US" sz="8500">
                  <a:solidFill>
                    <a:srgbClr val="000000"/>
                  </a:solidFill>
                  <a:latin typeface="Muli"/>
                  <a:ea typeface="Muli"/>
                  <a:cs typeface="Muli"/>
                  <a:sym typeface="Muli"/>
                </a:rPr>
                <a:t>Características del Multiculturalismo</a:t>
              </a:r>
            </a:p>
          </p:txBody>
        </p:sp>
        <p:sp>
          <p:nvSpPr>
            <p:cNvPr name="TextBox 4" id="4"/>
            <p:cNvSpPr txBox="true"/>
            <p:nvPr/>
          </p:nvSpPr>
          <p:spPr>
            <a:xfrm rot="0">
              <a:off x="0" y="3889063"/>
              <a:ext cx="12932582" cy="571067"/>
            </a:xfrm>
            <a:prstGeom prst="rect">
              <a:avLst/>
            </a:prstGeom>
          </p:spPr>
          <p:txBody>
            <a:bodyPr anchor="t" rtlCol="false" tIns="0" lIns="0" bIns="0" rIns="0">
              <a:spAutoFit/>
            </a:bodyPr>
            <a:lstStyle/>
            <a:p>
              <a:pPr algn="l">
                <a:lnSpc>
                  <a:spcPts val="3300"/>
                </a:lnSpc>
              </a:pPr>
            </a:p>
          </p:txBody>
        </p:sp>
        <p:sp>
          <p:nvSpPr>
            <p:cNvPr name="TextBox 5" id="5"/>
            <p:cNvSpPr txBox="true"/>
            <p:nvPr/>
          </p:nvSpPr>
          <p:spPr>
            <a:xfrm rot="0">
              <a:off x="0" y="5180457"/>
              <a:ext cx="12932582" cy="4199467"/>
            </a:xfrm>
            <a:prstGeom prst="rect">
              <a:avLst/>
            </a:prstGeom>
          </p:spPr>
          <p:txBody>
            <a:bodyPr anchor="t" rtlCol="false" tIns="0" lIns="0" bIns="0" rIns="0">
              <a:spAutoFit/>
            </a:bodyPr>
            <a:lstStyle/>
            <a:p>
              <a:pPr algn="just" marL="431799" indent="-215899" lvl="1">
                <a:lnSpc>
                  <a:spcPts val="2799"/>
                </a:lnSpc>
                <a:buAutoNum type="arabicPeriod" startAt="1"/>
              </a:pPr>
              <a:r>
                <a:rPr lang="en-US" b="true" sz="1999" spc="19">
                  <a:solidFill>
                    <a:srgbClr val="000000"/>
                  </a:solidFill>
                  <a:latin typeface="Muli Bold"/>
                  <a:ea typeface="Muli Bold"/>
                  <a:cs typeface="Muli Bold"/>
                  <a:sym typeface="Muli Bold"/>
                </a:rPr>
                <a:t>Diversidad Cultural: </a:t>
              </a:r>
              <a:r>
                <a:rPr lang="en-US" sz="1999" spc="19">
                  <a:solidFill>
                    <a:srgbClr val="000000"/>
                  </a:solidFill>
                  <a:latin typeface="Muli"/>
                  <a:ea typeface="Muli"/>
                  <a:cs typeface="Muli"/>
                  <a:sym typeface="Muli"/>
                </a:rPr>
                <a:t>Implica la presencia de múltiples culturas que coexisten en un mismo entorno, cada una con sus propios códigos culturales, idiomas, religiones y tradiciones.</a:t>
              </a:r>
            </a:p>
            <a:p>
              <a:pPr algn="just" marL="431799" indent="-215899" lvl="1">
                <a:lnSpc>
                  <a:spcPts val="2799"/>
                </a:lnSpc>
                <a:buAutoNum type="arabicPeriod" startAt="1"/>
              </a:pPr>
              <a:r>
                <a:rPr lang="en-US" b="true" sz="1999" spc="19">
                  <a:solidFill>
                    <a:srgbClr val="000000"/>
                  </a:solidFill>
                  <a:latin typeface="Muli Bold"/>
                  <a:ea typeface="Muli Bold"/>
                  <a:cs typeface="Muli Bold"/>
                  <a:sym typeface="Muli Bold"/>
                </a:rPr>
                <a:t>Respeto y Tolerancia: </a:t>
              </a:r>
              <a:r>
                <a:rPr lang="en-US" sz="1999" spc="19">
                  <a:solidFill>
                    <a:srgbClr val="000000"/>
                  </a:solidFill>
                  <a:latin typeface="Muli"/>
                  <a:ea typeface="Muli"/>
                  <a:cs typeface="Muli"/>
                  <a:sym typeface="Muli"/>
                </a:rPr>
                <a:t>Promueve el respeto y la tolerancia hacia las diferencias culturales, buscando una convivencia pacífica y armoniosa.</a:t>
              </a:r>
            </a:p>
            <a:p>
              <a:pPr algn="just" marL="431799" indent="-215899" lvl="1">
                <a:lnSpc>
                  <a:spcPts val="2799"/>
                </a:lnSpc>
                <a:buAutoNum type="arabicPeriod" startAt="1"/>
              </a:pPr>
              <a:r>
                <a:rPr lang="en-US" b="true" sz="1999" spc="19">
                  <a:solidFill>
                    <a:srgbClr val="000000"/>
                  </a:solidFill>
                  <a:latin typeface="Muli Bold"/>
                  <a:ea typeface="Muli Bold"/>
                  <a:cs typeface="Muli Bold"/>
                  <a:sym typeface="Muli Bold"/>
                </a:rPr>
                <a:t>Intercambio Cultural: </a:t>
              </a:r>
              <a:r>
                <a:rPr lang="en-US" sz="1999" spc="19">
                  <a:solidFill>
                    <a:srgbClr val="000000"/>
                  </a:solidFill>
                  <a:latin typeface="Muli"/>
                  <a:ea typeface="Muli"/>
                  <a:cs typeface="Muli"/>
                  <a:sym typeface="Muli"/>
                </a:rPr>
                <a:t>Fomenta el intercambio de ideas y prácticas entre las diferentes culturas, enriqueciendo así la sociedad en su conjunto.</a:t>
              </a:r>
            </a:p>
            <a:p>
              <a:pPr algn="just" marL="431799" indent="-215899" lvl="1">
                <a:lnSpc>
                  <a:spcPts val="2799"/>
                </a:lnSpc>
                <a:buAutoNum type="arabicPeriod" startAt="1"/>
              </a:pPr>
              <a:r>
                <a:rPr lang="en-US" b="true" sz="1999" spc="19">
                  <a:solidFill>
                    <a:srgbClr val="000000"/>
                  </a:solidFill>
                  <a:latin typeface="Muli Bold"/>
                  <a:ea typeface="Muli Bold"/>
                  <a:cs typeface="Muli Bold"/>
                  <a:sym typeface="Muli Bold"/>
                </a:rPr>
                <a:t>Equidad e Igualdad:</a:t>
              </a:r>
              <a:r>
                <a:rPr lang="en-US" sz="1999" spc="19">
                  <a:solidFill>
                    <a:srgbClr val="000000"/>
                  </a:solidFill>
                  <a:latin typeface="Muli"/>
                  <a:ea typeface="Muli"/>
                  <a:cs typeface="Muli"/>
                  <a:sym typeface="Muli"/>
                </a:rPr>
                <a:t> Busca la igualdad de oportunidades y el reconocimiento de los derechos de todos los grupos culturales presentes en la sociedad</a:t>
              </a:r>
            </a:p>
          </p:txBody>
        </p:sp>
      </p:grpSp>
      <p:sp>
        <p:nvSpPr>
          <p:cNvPr name="Freeform 6" id="6"/>
          <p:cNvSpPr/>
          <p:nvPr/>
        </p:nvSpPr>
        <p:spPr>
          <a:xfrm flipH="false" flipV="false" rot="0">
            <a:off x="13546892" y="0"/>
            <a:ext cx="4741108" cy="5713816"/>
          </a:xfrm>
          <a:custGeom>
            <a:avLst/>
            <a:gdLst/>
            <a:ahLst/>
            <a:cxnLst/>
            <a:rect r="r" b="b" t="t" l="l"/>
            <a:pathLst>
              <a:path h="5713816" w="4741108">
                <a:moveTo>
                  <a:pt x="0" y="0"/>
                </a:moveTo>
                <a:lnTo>
                  <a:pt x="4741108" y="0"/>
                </a:lnTo>
                <a:lnTo>
                  <a:pt x="4741108" y="5713816"/>
                </a:lnTo>
                <a:lnTo>
                  <a:pt x="0" y="5713816"/>
                </a:lnTo>
                <a:lnTo>
                  <a:pt x="0" y="0"/>
                </a:lnTo>
                <a:close/>
              </a:path>
            </a:pathLst>
          </a:custGeom>
          <a:blipFill>
            <a:blip r:embed="rId2"/>
            <a:stretch>
              <a:fillRect l="-40330" t="0" r="-40330" b="0"/>
            </a:stretch>
          </a:blipFill>
        </p:spPr>
      </p:sp>
      <p:sp>
        <p:nvSpPr>
          <p:cNvPr name="AutoShape 7" id="7"/>
          <p:cNvSpPr/>
          <p:nvPr/>
        </p:nvSpPr>
        <p:spPr>
          <a:xfrm rot="0">
            <a:off x="12194627" y="0"/>
            <a:ext cx="1352265" cy="1337094"/>
          </a:xfrm>
          <a:prstGeom prst="rect">
            <a:avLst/>
          </a:prstGeom>
          <a:solidFill>
            <a:srgbClr val="FFDF2B"/>
          </a:solidFill>
        </p:spPr>
      </p:sp>
      <p:sp>
        <p:nvSpPr>
          <p:cNvPr name="Freeform 8" id="8"/>
          <p:cNvSpPr/>
          <p:nvPr/>
        </p:nvSpPr>
        <p:spPr>
          <a:xfrm flipH="false" flipV="false" rot="5400000">
            <a:off x="15583470" y="5713816"/>
            <a:ext cx="1352265" cy="1352265"/>
          </a:xfrm>
          <a:custGeom>
            <a:avLst/>
            <a:gdLst/>
            <a:ahLst/>
            <a:cxnLst/>
            <a:rect r="r" b="b" t="t" l="l"/>
            <a:pathLst>
              <a:path h="1352265" w="1352265">
                <a:moveTo>
                  <a:pt x="0" y="0"/>
                </a:moveTo>
                <a:lnTo>
                  <a:pt x="1352265" y="0"/>
                </a:lnTo>
                <a:lnTo>
                  <a:pt x="1352265" y="1352265"/>
                </a:lnTo>
                <a:lnTo>
                  <a:pt x="0" y="13522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9" id="9"/>
          <p:cNvSpPr/>
          <p:nvPr/>
        </p:nvSpPr>
        <p:spPr>
          <a:xfrm rot="0">
            <a:off x="16935735" y="5728987"/>
            <a:ext cx="1352265" cy="1337094"/>
          </a:xfrm>
          <a:prstGeom prst="rect">
            <a:avLst/>
          </a:prstGeom>
          <a:solidFill>
            <a:srgbClr val="FE4C00"/>
          </a:solidFill>
        </p:spPr>
      </p:sp>
      <p:grpSp>
        <p:nvGrpSpPr>
          <p:cNvPr name="Group 10" id="10"/>
          <p:cNvGrpSpPr/>
          <p:nvPr/>
        </p:nvGrpSpPr>
        <p:grpSpPr>
          <a:xfrm rot="0">
            <a:off x="1028700" y="1028700"/>
            <a:ext cx="778534" cy="77853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4C00"/>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932188" y="2824295"/>
            <a:ext cx="14414938" cy="4905110"/>
          </a:xfrm>
          <a:prstGeom prst="rect">
            <a:avLst/>
          </a:prstGeom>
        </p:spPr>
        <p:txBody>
          <a:bodyPr anchor="t" rtlCol="false" tIns="0" lIns="0" bIns="0" rIns="0">
            <a:spAutoFit/>
          </a:bodyPr>
          <a:lstStyle/>
          <a:p>
            <a:pPr algn="ctr">
              <a:lnSpc>
                <a:spcPts val="9474"/>
              </a:lnSpc>
            </a:pPr>
            <a:r>
              <a:rPr lang="en-US" b="true" sz="10297" spc="-329">
                <a:solidFill>
                  <a:srgbClr val="022033"/>
                </a:solidFill>
                <a:latin typeface="Glacial Indifference Bold"/>
                <a:ea typeface="Glacial Indifference Bold"/>
                <a:cs typeface="Glacial Indifference Bold"/>
                <a:sym typeface="Glacial Indifference Bold"/>
              </a:rPr>
              <a:t>INFLUENCIA</a:t>
            </a:r>
          </a:p>
          <a:p>
            <a:pPr algn="ctr">
              <a:lnSpc>
                <a:spcPts val="9474"/>
              </a:lnSpc>
            </a:pPr>
            <a:r>
              <a:rPr lang="en-US" b="true" sz="10297" spc="-329">
                <a:solidFill>
                  <a:srgbClr val="022033"/>
                </a:solidFill>
                <a:latin typeface="Glacial Indifference Bold"/>
                <a:ea typeface="Glacial Indifference Bold"/>
                <a:cs typeface="Glacial Indifference Bold"/>
                <a:sym typeface="Glacial Indifference Bold"/>
              </a:rPr>
              <a:t>del</a:t>
            </a:r>
          </a:p>
          <a:p>
            <a:pPr algn="ctr">
              <a:lnSpc>
                <a:spcPts val="9474"/>
              </a:lnSpc>
            </a:pPr>
            <a:r>
              <a:rPr lang="en-US" b="true" sz="10297" spc="-329">
                <a:solidFill>
                  <a:srgbClr val="022033"/>
                </a:solidFill>
                <a:latin typeface="Glacial Indifference Bold"/>
                <a:ea typeface="Glacial Indifference Bold"/>
                <a:cs typeface="Glacial Indifference Bold"/>
                <a:sym typeface="Glacial Indifference Bold"/>
              </a:rPr>
              <a:t>Multiculturalismo en la sociedad.</a:t>
            </a:r>
          </a:p>
        </p:txBody>
      </p:sp>
      <p:grpSp>
        <p:nvGrpSpPr>
          <p:cNvPr name="Group 3" id="3"/>
          <p:cNvGrpSpPr/>
          <p:nvPr/>
        </p:nvGrpSpPr>
        <p:grpSpPr>
          <a:xfrm rot="0">
            <a:off x="-609474" y="6630732"/>
            <a:ext cx="4378481" cy="437848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8AB9"/>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5400000">
            <a:off x="362774" y="-30820"/>
            <a:ext cx="3688357" cy="4114800"/>
          </a:xfrm>
          <a:custGeom>
            <a:avLst/>
            <a:gdLst/>
            <a:ahLst/>
            <a:cxnLst/>
            <a:rect r="r" b="b" t="t" l="l"/>
            <a:pathLst>
              <a:path h="4114800" w="3688357">
                <a:moveTo>
                  <a:pt x="0" y="0"/>
                </a:moveTo>
                <a:lnTo>
                  <a:pt x="3688357" y="0"/>
                </a:lnTo>
                <a:lnTo>
                  <a:pt x="36883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531874" y="7031606"/>
            <a:ext cx="1237134" cy="1200949"/>
            <a:chOff x="0" y="0"/>
            <a:chExt cx="325830" cy="316299"/>
          </a:xfrm>
        </p:grpSpPr>
        <p:sp>
          <p:nvSpPr>
            <p:cNvPr name="Freeform 8" id="8"/>
            <p:cNvSpPr/>
            <p:nvPr/>
          </p:nvSpPr>
          <p:spPr>
            <a:xfrm flipH="false" flipV="false" rot="0">
              <a:off x="0" y="0"/>
              <a:ext cx="325830" cy="316299"/>
            </a:xfrm>
            <a:custGeom>
              <a:avLst/>
              <a:gdLst/>
              <a:ahLst/>
              <a:cxnLst/>
              <a:rect r="r" b="b" t="t" l="l"/>
              <a:pathLst>
                <a:path h="316299" w="325830">
                  <a:moveTo>
                    <a:pt x="158150" y="0"/>
                  </a:moveTo>
                  <a:lnTo>
                    <a:pt x="167680" y="0"/>
                  </a:lnTo>
                  <a:cubicBezTo>
                    <a:pt x="255024" y="0"/>
                    <a:pt x="325830" y="70806"/>
                    <a:pt x="325830" y="158150"/>
                  </a:cubicBezTo>
                  <a:lnTo>
                    <a:pt x="325830" y="158150"/>
                  </a:lnTo>
                  <a:cubicBezTo>
                    <a:pt x="325830" y="245493"/>
                    <a:pt x="255024" y="316299"/>
                    <a:pt x="167680" y="316299"/>
                  </a:cubicBezTo>
                  <a:lnTo>
                    <a:pt x="158150" y="316299"/>
                  </a:lnTo>
                  <a:cubicBezTo>
                    <a:pt x="70806" y="316299"/>
                    <a:pt x="0" y="245493"/>
                    <a:pt x="0" y="158150"/>
                  </a:cubicBezTo>
                  <a:lnTo>
                    <a:pt x="0" y="158150"/>
                  </a:lnTo>
                  <a:cubicBezTo>
                    <a:pt x="0" y="70806"/>
                    <a:pt x="70806" y="0"/>
                    <a:pt x="158150" y="0"/>
                  </a:cubicBezTo>
                  <a:close/>
                </a:path>
              </a:pathLst>
            </a:custGeom>
            <a:solidFill>
              <a:srgbClr val="BFD1E1"/>
            </a:solidFill>
          </p:spPr>
        </p:sp>
        <p:sp>
          <p:nvSpPr>
            <p:cNvPr name="TextBox 9" id="9"/>
            <p:cNvSpPr txBox="true"/>
            <p:nvPr/>
          </p:nvSpPr>
          <p:spPr>
            <a:xfrm>
              <a:off x="0" y="-38100"/>
              <a:ext cx="325830" cy="354399"/>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728559" y="1153041"/>
            <a:ext cx="1237134" cy="1200949"/>
            <a:chOff x="0" y="0"/>
            <a:chExt cx="325830" cy="316299"/>
          </a:xfrm>
        </p:grpSpPr>
        <p:sp>
          <p:nvSpPr>
            <p:cNvPr name="Freeform 11" id="11"/>
            <p:cNvSpPr/>
            <p:nvPr/>
          </p:nvSpPr>
          <p:spPr>
            <a:xfrm flipH="false" flipV="false" rot="0">
              <a:off x="0" y="0"/>
              <a:ext cx="325830" cy="316299"/>
            </a:xfrm>
            <a:custGeom>
              <a:avLst/>
              <a:gdLst/>
              <a:ahLst/>
              <a:cxnLst/>
              <a:rect r="r" b="b" t="t" l="l"/>
              <a:pathLst>
                <a:path h="316299" w="325830">
                  <a:moveTo>
                    <a:pt x="158150" y="0"/>
                  </a:moveTo>
                  <a:lnTo>
                    <a:pt x="167680" y="0"/>
                  </a:lnTo>
                  <a:cubicBezTo>
                    <a:pt x="255024" y="0"/>
                    <a:pt x="325830" y="70806"/>
                    <a:pt x="325830" y="158150"/>
                  </a:cubicBezTo>
                  <a:lnTo>
                    <a:pt x="325830" y="158150"/>
                  </a:lnTo>
                  <a:cubicBezTo>
                    <a:pt x="325830" y="245493"/>
                    <a:pt x="255024" y="316299"/>
                    <a:pt x="167680" y="316299"/>
                  </a:cubicBezTo>
                  <a:lnTo>
                    <a:pt x="158150" y="316299"/>
                  </a:lnTo>
                  <a:cubicBezTo>
                    <a:pt x="70806" y="316299"/>
                    <a:pt x="0" y="245493"/>
                    <a:pt x="0" y="158150"/>
                  </a:cubicBezTo>
                  <a:lnTo>
                    <a:pt x="0" y="158150"/>
                  </a:lnTo>
                  <a:cubicBezTo>
                    <a:pt x="0" y="70806"/>
                    <a:pt x="70806" y="0"/>
                    <a:pt x="158150" y="0"/>
                  </a:cubicBezTo>
                  <a:close/>
                </a:path>
              </a:pathLst>
            </a:custGeom>
            <a:solidFill>
              <a:srgbClr val="568AB9"/>
            </a:solidFill>
          </p:spPr>
        </p:sp>
        <p:sp>
          <p:nvSpPr>
            <p:cNvPr name="TextBox 12" id="12"/>
            <p:cNvSpPr txBox="true"/>
            <p:nvPr/>
          </p:nvSpPr>
          <p:spPr>
            <a:xfrm>
              <a:off x="0" y="-38100"/>
              <a:ext cx="325830" cy="354399"/>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4289726" y="639307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4" id="14"/>
          <p:cNvGrpSpPr/>
          <p:nvPr/>
        </p:nvGrpSpPr>
        <p:grpSpPr>
          <a:xfrm rot="0">
            <a:off x="13804199" y="8450476"/>
            <a:ext cx="971055" cy="934870"/>
            <a:chOff x="0" y="0"/>
            <a:chExt cx="255751" cy="246221"/>
          </a:xfrm>
        </p:grpSpPr>
        <p:sp>
          <p:nvSpPr>
            <p:cNvPr name="Freeform 15" id="15"/>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96B5D3"/>
            </a:solidFill>
          </p:spPr>
        </p:sp>
        <p:sp>
          <p:nvSpPr>
            <p:cNvPr name="TextBox 16" id="16"/>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28750" y="2676153"/>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544050" y="2674348"/>
            <a:ext cx="7315200" cy="1928553"/>
          </a:xfrm>
          <a:custGeom>
            <a:avLst/>
            <a:gdLst/>
            <a:ahLst/>
            <a:cxnLst/>
            <a:rect r="r" b="b" t="t" l="l"/>
            <a:pathLst>
              <a:path h="1928553" w="7315200">
                <a:moveTo>
                  <a:pt x="0" y="0"/>
                </a:moveTo>
                <a:lnTo>
                  <a:pt x="7315200" y="0"/>
                </a:lnTo>
                <a:lnTo>
                  <a:pt x="7315200" y="1928552"/>
                </a:lnTo>
                <a:lnTo>
                  <a:pt x="0" y="1928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28750" y="5001145"/>
            <a:ext cx="7315200" cy="1928553"/>
          </a:xfrm>
          <a:custGeom>
            <a:avLst/>
            <a:gdLst/>
            <a:ahLst/>
            <a:cxnLst/>
            <a:rect r="r" b="b" t="t" l="l"/>
            <a:pathLst>
              <a:path h="1928553" w="7315200">
                <a:moveTo>
                  <a:pt x="0" y="0"/>
                </a:moveTo>
                <a:lnTo>
                  <a:pt x="7315200" y="0"/>
                </a:lnTo>
                <a:lnTo>
                  <a:pt x="7315200" y="1928552"/>
                </a:lnTo>
                <a:lnTo>
                  <a:pt x="0" y="19285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544050" y="4999339"/>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28750" y="7329747"/>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9544050" y="7327942"/>
            <a:ext cx="7315200" cy="1928553"/>
          </a:xfrm>
          <a:custGeom>
            <a:avLst/>
            <a:gdLst/>
            <a:ahLst/>
            <a:cxnLst/>
            <a:rect r="r" b="b" t="t" l="l"/>
            <a:pathLst>
              <a:path h="1928553" w="7315200">
                <a:moveTo>
                  <a:pt x="0" y="0"/>
                </a:moveTo>
                <a:lnTo>
                  <a:pt x="7315200" y="0"/>
                </a:lnTo>
                <a:lnTo>
                  <a:pt x="7315200" y="1928552"/>
                </a:lnTo>
                <a:lnTo>
                  <a:pt x="0" y="19285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715932" y="906089"/>
            <a:ext cx="16856137" cy="1253908"/>
          </a:xfrm>
          <a:prstGeom prst="rect">
            <a:avLst/>
          </a:prstGeom>
        </p:spPr>
        <p:txBody>
          <a:bodyPr anchor="t" rtlCol="false" tIns="0" lIns="0" bIns="0" rIns="0">
            <a:spAutoFit/>
          </a:bodyPr>
          <a:lstStyle/>
          <a:p>
            <a:pPr algn="ctr">
              <a:lnSpc>
                <a:spcPts val="3200"/>
              </a:lnSpc>
            </a:pPr>
            <a:r>
              <a:rPr lang="en-US" sz="3478">
                <a:solidFill>
                  <a:srgbClr val="022033"/>
                </a:solidFill>
                <a:latin typeface="Glacial Indifference"/>
                <a:ea typeface="Glacial Indifference"/>
                <a:cs typeface="Glacial Indifference"/>
                <a:sym typeface="Glacial Indifference"/>
              </a:rPr>
              <a:t>EL MULTICULTURALISMO TIENE UNA INFLUENCIA SIGNIFICATIVA EN LA SOCIEDAD MODERNA, Y SU IMPACTO PUEDE OBSERVARSE EN VARIOS ASPECTOS:</a:t>
            </a:r>
          </a:p>
          <a:p>
            <a:pPr algn="ctr">
              <a:lnSpc>
                <a:spcPts val="3200"/>
              </a:lnSpc>
            </a:pPr>
          </a:p>
        </p:txBody>
      </p:sp>
      <p:sp>
        <p:nvSpPr>
          <p:cNvPr name="TextBox 9" id="9"/>
          <p:cNvSpPr txBox="true"/>
          <p:nvPr/>
        </p:nvSpPr>
        <p:spPr>
          <a:xfrm rot="0">
            <a:off x="1806852" y="2832972"/>
            <a:ext cx="6558995" cy="1478266"/>
          </a:xfrm>
          <a:prstGeom prst="rect">
            <a:avLst/>
          </a:prstGeom>
        </p:spPr>
        <p:txBody>
          <a:bodyPr anchor="t" rtlCol="false" tIns="0" lIns="0" bIns="0" rIns="0">
            <a:spAutoFit/>
          </a:bodyPr>
          <a:lstStyle/>
          <a:p>
            <a:pPr algn="just">
              <a:lnSpc>
                <a:spcPts val="1995"/>
              </a:lnSpc>
            </a:pPr>
            <a:r>
              <a:rPr lang="en-US" sz="1425" spc="79">
                <a:solidFill>
                  <a:srgbClr val="022033"/>
                </a:solidFill>
                <a:latin typeface="Tenor Sans"/>
                <a:ea typeface="Tenor Sans"/>
                <a:cs typeface="Tenor Sans"/>
                <a:sym typeface="Tenor Sans"/>
              </a:rPr>
              <a:t>1. Diversidad Cultural y Enriquecimiento</a:t>
            </a:r>
          </a:p>
          <a:p>
            <a:pPr algn="just">
              <a:lnSpc>
                <a:spcPts val="1995"/>
              </a:lnSpc>
              <a:spcBef>
                <a:spcPct val="0"/>
              </a:spcBef>
            </a:pPr>
            <a:r>
              <a:rPr lang="en-US" sz="1425" spc="79">
                <a:solidFill>
                  <a:srgbClr val="022033"/>
                </a:solidFill>
                <a:latin typeface="Tenor Sans"/>
                <a:ea typeface="Tenor Sans"/>
                <a:cs typeface="Tenor Sans"/>
                <a:sym typeface="Tenor Sans"/>
              </a:rPr>
              <a:t>El multiculturalismo promueve la coexistencia de diversas culturas dentro de una misma sociedad. Esto fomenta el intercambio de ideas, tradiciones y prácticas, lo que enriquece la vida cultural de la comunidad. La diversidad cultural permite a las personas aprender y apreciar diferentes perspectivas y formas de vida</a:t>
            </a:r>
          </a:p>
        </p:txBody>
      </p:sp>
      <p:sp>
        <p:nvSpPr>
          <p:cNvPr name="TextBox 10" id="10"/>
          <p:cNvSpPr txBox="true"/>
          <p:nvPr/>
        </p:nvSpPr>
        <p:spPr>
          <a:xfrm rot="0">
            <a:off x="9683728" y="7436760"/>
            <a:ext cx="7101966" cy="1599259"/>
          </a:xfrm>
          <a:prstGeom prst="rect">
            <a:avLst/>
          </a:prstGeom>
        </p:spPr>
        <p:txBody>
          <a:bodyPr anchor="t" rtlCol="false" tIns="0" lIns="0" bIns="0" rIns="0">
            <a:spAutoFit/>
          </a:bodyPr>
          <a:lstStyle/>
          <a:p>
            <a:pPr algn="just">
              <a:lnSpc>
                <a:spcPts val="2151"/>
              </a:lnSpc>
            </a:pPr>
            <a:r>
              <a:rPr lang="en-US" sz="1537" spc="86">
                <a:solidFill>
                  <a:srgbClr val="022033"/>
                </a:solidFill>
                <a:latin typeface="Tenor Sans"/>
                <a:ea typeface="Tenor Sans"/>
                <a:cs typeface="Tenor Sans"/>
                <a:sym typeface="Tenor Sans"/>
              </a:rPr>
              <a:t>6. Identidad y Pertenencia</a:t>
            </a:r>
          </a:p>
          <a:p>
            <a:pPr algn="just">
              <a:lnSpc>
                <a:spcPts val="2151"/>
              </a:lnSpc>
              <a:spcBef>
                <a:spcPct val="0"/>
              </a:spcBef>
            </a:pPr>
            <a:r>
              <a:rPr lang="en-US" sz="1537" spc="86">
                <a:solidFill>
                  <a:srgbClr val="022033"/>
                </a:solidFill>
                <a:latin typeface="Tenor Sans"/>
                <a:ea typeface="Tenor Sans"/>
                <a:cs typeface="Tenor Sans"/>
                <a:sym typeface="Tenor Sans"/>
              </a:rPr>
              <a:t>El multiculturalismo también influye en la identidad y el sentido de pertenencia de las personas. Las sociedades multiculturales permiten a los individuos mantener sus identidades culturales mientras forman parte de una comunidad más amplia. Esto puede fortalecer el sentido de pertenencia y cohesión social</a:t>
            </a:r>
          </a:p>
        </p:txBody>
      </p:sp>
      <p:sp>
        <p:nvSpPr>
          <p:cNvPr name="TextBox 11" id="11"/>
          <p:cNvSpPr txBox="true"/>
          <p:nvPr/>
        </p:nvSpPr>
        <p:spPr>
          <a:xfrm rot="0">
            <a:off x="9683728" y="2791572"/>
            <a:ext cx="7035845" cy="1488358"/>
          </a:xfrm>
          <a:prstGeom prst="rect">
            <a:avLst/>
          </a:prstGeom>
        </p:spPr>
        <p:txBody>
          <a:bodyPr anchor="t" rtlCol="false" tIns="0" lIns="0" bIns="0" rIns="0">
            <a:spAutoFit/>
          </a:bodyPr>
          <a:lstStyle/>
          <a:p>
            <a:pPr algn="just">
              <a:lnSpc>
                <a:spcPts val="1964"/>
              </a:lnSpc>
            </a:pPr>
            <a:r>
              <a:rPr lang="en-US" sz="1403" spc="78">
                <a:solidFill>
                  <a:srgbClr val="022033"/>
                </a:solidFill>
                <a:latin typeface="Tenor Sans"/>
                <a:ea typeface="Tenor Sans"/>
                <a:cs typeface="Tenor Sans"/>
                <a:sym typeface="Tenor Sans"/>
              </a:rPr>
              <a:t>4. Desafíos y Conflictos</a:t>
            </a:r>
          </a:p>
          <a:p>
            <a:pPr algn="just">
              <a:lnSpc>
                <a:spcPts val="1964"/>
              </a:lnSpc>
            </a:pPr>
            <a:r>
              <a:rPr lang="en-US" sz="1403" spc="78">
                <a:solidFill>
                  <a:srgbClr val="022033"/>
                </a:solidFill>
                <a:latin typeface="Tenor Sans"/>
                <a:ea typeface="Tenor Sans"/>
                <a:cs typeface="Tenor Sans"/>
                <a:sym typeface="Tenor Sans"/>
              </a:rPr>
              <a:t>A pesar de sus beneficios, el multiculturalismo también puede presentar desafíos. La coexistencia de diferentes culturas puede dar lugar a conflictos y tensiones si no se manejan adecuadamente. Es esencial promover el diálogo intercultural y la educación para superar estos desafíos y fomentar una convivencia pacífica</a:t>
            </a:r>
          </a:p>
        </p:txBody>
      </p:sp>
      <p:sp>
        <p:nvSpPr>
          <p:cNvPr name="TextBox 12" id="12"/>
          <p:cNvSpPr txBox="true"/>
          <p:nvPr/>
        </p:nvSpPr>
        <p:spPr>
          <a:xfrm rot="0">
            <a:off x="9683728" y="5107725"/>
            <a:ext cx="6860009" cy="1543476"/>
          </a:xfrm>
          <a:prstGeom prst="rect">
            <a:avLst/>
          </a:prstGeom>
        </p:spPr>
        <p:txBody>
          <a:bodyPr anchor="t" rtlCol="false" tIns="0" lIns="0" bIns="0" rIns="0">
            <a:spAutoFit/>
          </a:bodyPr>
          <a:lstStyle/>
          <a:p>
            <a:pPr algn="just">
              <a:lnSpc>
                <a:spcPts val="2076"/>
              </a:lnSpc>
            </a:pPr>
            <a:r>
              <a:rPr lang="en-US" sz="1483" spc="83">
                <a:solidFill>
                  <a:srgbClr val="022033"/>
                </a:solidFill>
                <a:latin typeface="Tenor Sans"/>
                <a:ea typeface="Tenor Sans"/>
                <a:cs typeface="Tenor Sans"/>
                <a:sym typeface="Tenor Sans"/>
              </a:rPr>
              <a:t>5. Igualdad y Derechos Humanos</a:t>
            </a:r>
          </a:p>
          <a:p>
            <a:pPr algn="just">
              <a:lnSpc>
                <a:spcPts val="2076"/>
              </a:lnSpc>
              <a:spcBef>
                <a:spcPct val="0"/>
              </a:spcBef>
            </a:pPr>
            <a:r>
              <a:rPr lang="en-US" sz="1483" spc="83">
                <a:solidFill>
                  <a:srgbClr val="022033"/>
                </a:solidFill>
                <a:latin typeface="Tenor Sans"/>
                <a:ea typeface="Tenor Sans"/>
                <a:cs typeface="Tenor Sans"/>
                <a:sym typeface="Tenor Sans"/>
              </a:rPr>
              <a:t>El multiculturalismo puede contribuir a la promoción de la igualdad y los derechos humanos. Al reconocer y valorar todas las culturas, se puede trabajar hacia una sociedad más justa e inclusiva, donde todos los individuos tengan las mismas oportunidades y derechos, independientemente de su origen cultural</a:t>
            </a:r>
          </a:p>
        </p:txBody>
      </p:sp>
      <p:sp>
        <p:nvSpPr>
          <p:cNvPr name="TextBox 13" id="13"/>
          <p:cNvSpPr txBox="true"/>
          <p:nvPr/>
        </p:nvSpPr>
        <p:spPr>
          <a:xfrm rot="0">
            <a:off x="1806852" y="5265574"/>
            <a:ext cx="6558995" cy="1544375"/>
          </a:xfrm>
          <a:prstGeom prst="rect">
            <a:avLst/>
          </a:prstGeom>
        </p:spPr>
        <p:txBody>
          <a:bodyPr anchor="t" rtlCol="false" tIns="0" lIns="0" bIns="0" rIns="0">
            <a:spAutoFit/>
          </a:bodyPr>
          <a:lstStyle/>
          <a:p>
            <a:pPr algn="just">
              <a:lnSpc>
                <a:spcPts val="2074"/>
              </a:lnSpc>
            </a:pPr>
            <a:r>
              <a:rPr lang="en-US" sz="1481" spc="82">
                <a:solidFill>
                  <a:srgbClr val="022033"/>
                </a:solidFill>
                <a:latin typeface="Tenor Sans"/>
                <a:ea typeface="Tenor Sans"/>
                <a:cs typeface="Tenor Sans"/>
                <a:sym typeface="Tenor Sans"/>
              </a:rPr>
              <a:t>2. Tolerancia y Respeto</a:t>
            </a:r>
          </a:p>
          <a:p>
            <a:pPr algn="just">
              <a:lnSpc>
                <a:spcPts val="2074"/>
              </a:lnSpc>
              <a:spcBef>
                <a:spcPct val="0"/>
              </a:spcBef>
            </a:pPr>
            <a:r>
              <a:rPr lang="en-US" sz="1481" spc="82">
                <a:solidFill>
                  <a:srgbClr val="022033"/>
                </a:solidFill>
                <a:latin typeface="Tenor Sans"/>
                <a:ea typeface="Tenor Sans"/>
                <a:cs typeface="Tenor Sans"/>
                <a:sym typeface="Tenor Sans"/>
              </a:rPr>
              <a:t>La presencia de múltiples culturas en una sociedad puede aumentar la tolerancia y el respeto hacia las diferencias. Al interactuar con personas de diferentes orígenes, los individuos pueden desarrollar una mayor comprensión y empatía, lo que contribuye a una convivencia más armoniosa</a:t>
            </a:r>
          </a:p>
        </p:txBody>
      </p:sp>
      <p:sp>
        <p:nvSpPr>
          <p:cNvPr name="TextBox 14" id="14"/>
          <p:cNvSpPr txBox="true"/>
          <p:nvPr/>
        </p:nvSpPr>
        <p:spPr>
          <a:xfrm rot="0">
            <a:off x="1733910" y="7472622"/>
            <a:ext cx="6788449" cy="1529155"/>
          </a:xfrm>
          <a:prstGeom prst="rect">
            <a:avLst/>
          </a:prstGeom>
        </p:spPr>
        <p:txBody>
          <a:bodyPr anchor="t" rtlCol="false" tIns="0" lIns="0" bIns="0" rIns="0">
            <a:spAutoFit/>
          </a:bodyPr>
          <a:lstStyle/>
          <a:p>
            <a:pPr algn="just">
              <a:lnSpc>
                <a:spcPts val="2053"/>
              </a:lnSpc>
            </a:pPr>
            <a:r>
              <a:rPr lang="en-US" sz="1466" spc="82">
                <a:solidFill>
                  <a:srgbClr val="022033"/>
                </a:solidFill>
                <a:latin typeface="Tenor Sans"/>
                <a:ea typeface="Tenor Sans"/>
                <a:cs typeface="Tenor Sans"/>
                <a:sym typeface="Tenor Sans"/>
              </a:rPr>
              <a:t>3. Innovación y Creatividad</a:t>
            </a:r>
          </a:p>
          <a:p>
            <a:pPr algn="just">
              <a:lnSpc>
                <a:spcPts val="2053"/>
              </a:lnSpc>
              <a:spcBef>
                <a:spcPct val="0"/>
              </a:spcBef>
            </a:pPr>
            <a:r>
              <a:rPr lang="en-US" sz="1466" spc="82">
                <a:solidFill>
                  <a:srgbClr val="022033"/>
                </a:solidFill>
                <a:latin typeface="Tenor Sans"/>
                <a:ea typeface="Tenor Sans"/>
                <a:cs typeface="Tenor Sans"/>
                <a:sym typeface="Tenor Sans"/>
              </a:rPr>
              <a:t>La diversidad cultural puede ser una fuente de innovación y creatividad. La combinación de diferentes ideas y enfoques puede llevar a soluciones novedosas y a la creación de nuevos conceptos y productos. Las empresas y organizaciones que valoran la diversidad suelen ser más innovadoras y competitivas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8F0"/>
        </a:solidFill>
      </p:bgPr>
    </p:bg>
    <p:spTree>
      <p:nvGrpSpPr>
        <p:cNvPr id="1" name=""/>
        <p:cNvGrpSpPr/>
        <p:nvPr/>
      </p:nvGrpSpPr>
      <p:grpSpPr>
        <a:xfrm>
          <a:off x="0" y="0"/>
          <a:ext cx="0" cy="0"/>
          <a:chOff x="0" y="0"/>
          <a:chExt cx="0" cy="0"/>
        </a:xfrm>
      </p:grpSpPr>
      <p:sp>
        <p:nvSpPr>
          <p:cNvPr name="Freeform 2" id="2"/>
          <p:cNvSpPr/>
          <p:nvPr/>
        </p:nvSpPr>
        <p:spPr>
          <a:xfrm flipH="false" flipV="false" rot="0">
            <a:off x="14580905" y="6684681"/>
            <a:ext cx="8424068" cy="8413538"/>
          </a:xfrm>
          <a:custGeom>
            <a:avLst/>
            <a:gdLst/>
            <a:ahLst/>
            <a:cxnLst/>
            <a:rect r="r" b="b" t="t" l="l"/>
            <a:pathLst>
              <a:path h="8413538" w="8424068">
                <a:moveTo>
                  <a:pt x="0" y="0"/>
                </a:moveTo>
                <a:lnTo>
                  <a:pt x="8424069" y="0"/>
                </a:lnTo>
                <a:lnTo>
                  <a:pt x="8424069"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36847" y="-4619865"/>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624831" y="3965123"/>
            <a:ext cx="11038337" cy="3395344"/>
          </a:xfrm>
          <a:prstGeom prst="rect">
            <a:avLst/>
          </a:prstGeom>
        </p:spPr>
        <p:txBody>
          <a:bodyPr anchor="t" rtlCol="false" tIns="0" lIns="0" bIns="0" rIns="0">
            <a:spAutoFit/>
          </a:bodyPr>
          <a:lstStyle/>
          <a:p>
            <a:pPr algn="ctr">
              <a:lnSpc>
                <a:spcPts val="8799"/>
              </a:lnSpc>
            </a:pPr>
            <a:r>
              <a:rPr lang="en-US" sz="8799">
                <a:solidFill>
                  <a:srgbClr val="051D40"/>
                </a:solidFill>
                <a:latin typeface="Genty"/>
                <a:ea typeface="Genty"/>
                <a:cs typeface="Genty"/>
                <a:sym typeface="Genty"/>
              </a:rPr>
              <a:t>El Pluriculturalismo y la interculturalidad a nivel mundial.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1966107" y="8611375"/>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5133" y="-5798355"/>
            <a:ext cx="7766021" cy="7756313"/>
          </a:xfrm>
          <a:custGeom>
            <a:avLst/>
            <a:gdLst/>
            <a:ahLst/>
            <a:cxnLst/>
            <a:rect r="r" b="b" t="t" l="l"/>
            <a:pathLst>
              <a:path h="7756313" w="7766021">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951681" y="3014101"/>
            <a:ext cx="11775889" cy="1609725"/>
          </a:xfrm>
          <a:prstGeom prst="rect">
            <a:avLst/>
          </a:prstGeom>
        </p:spPr>
        <p:txBody>
          <a:bodyPr anchor="t" rtlCol="false" tIns="0" lIns="0" bIns="0" rIns="0">
            <a:spAutoFit/>
          </a:bodyPr>
          <a:lstStyle/>
          <a:p>
            <a:pPr algn="ctr">
              <a:lnSpc>
                <a:spcPts val="12000"/>
              </a:lnSpc>
            </a:pPr>
            <a:r>
              <a:rPr lang="en-US" sz="12000">
                <a:solidFill>
                  <a:srgbClr val="051D40"/>
                </a:solidFill>
                <a:latin typeface="Genty"/>
                <a:ea typeface="Genty"/>
                <a:cs typeface="Genty"/>
                <a:sym typeface="Genty"/>
              </a:rPr>
              <a:t>Pluriculturalismo</a:t>
            </a:r>
          </a:p>
        </p:txBody>
      </p:sp>
      <p:sp>
        <p:nvSpPr>
          <p:cNvPr name="TextBox 5" id="5"/>
          <p:cNvSpPr txBox="true"/>
          <p:nvPr/>
        </p:nvSpPr>
        <p:spPr>
          <a:xfrm rot="0">
            <a:off x="1346216" y="4640582"/>
            <a:ext cx="15595567" cy="3133725"/>
          </a:xfrm>
          <a:prstGeom prst="rect">
            <a:avLst/>
          </a:prstGeom>
        </p:spPr>
        <p:txBody>
          <a:bodyPr anchor="t" rtlCol="false" tIns="0" lIns="0" bIns="0" rIns="0">
            <a:spAutoFit/>
          </a:bodyPr>
          <a:lstStyle/>
          <a:p>
            <a:pPr algn="just">
              <a:lnSpc>
                <a:spcPts val="4199"/>
              </a:lnSpc>
            </a:pPr>
            <a:r>
              <a:rPr lang="en-US" sz="3499">
                <a:solidFill>
                  <a:srgbClr val="051D40"/>
                </a:solidFill>
                <a:latin typeface="Nunito Sans"/>
                <a:ea typeface="Nunito Sans"/>
                <a:cs typeface="Nunito Sans"/>
                <a:sym typeface="Nunito Sans"/>
              </a:rPr>
              <a:t>El pluriculturalismo se refiere a la coexistencia de múltiples culturas dentro de una misma sociedad. Este concepto reconoce y valora la diversidad cultural como un elemento enriquecedor. Según la UNESCO, el pluralismo cultural es una respuesta política positiva a la diversidad cultural, promoviendo la interacción armoniosa y la convivencia entre personas y grupos con identidades culturales diversas.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5282463" y="8026486"/>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74468" y="-6236912"/>
            <a:ext cx="8424068" cy="8413538"/>
          </a:xfrm>
          <a:custGeom>
            <a:avLst/>
            <a:gdLst/>
            <a:ahLst/>
            <a:cxnLst/>
            <a:rect r="r" b="b" t="t" l="l"/>
            <a:pathLst>
              <a:path h="8413538" w="842406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914321" y="1247775"/>
            <a:ext cx="11864063" cy="3133725"/>
          </a:xfrm>
          <a:prstGeom prst="rect">
            <a:avLst/>
          </a:prstGeom>
        </p:spPr>
        <p:txBody>
          <a:bodyPr anchor="t" rtlCol="false" tIns="0" lIns="0" bIns="0" rIns="0">
            <a:spAutoFit/>
          </a:bodyPr>
          <a:lstStyle/>
          <a:p>
            <a:pPr algn="ctr">
              <a:lnSpc>
                <a:spcPts val="12000"/>
              </a:lnSpc>
            </a:pPr>
            <a:r>
              <a:rPr lang="en-US" sz="12000">
                <a:solidFill>
                  <a:srgbClr val="051D40"/>
                </a:solidFill>
                <a:latin typeface="Genty"/>
                <a:ea typeface="Genty"/>
                <a:cs typeface="Genty"/>
                <a:sym typeface="Genty"/>
              </a:rPr>
              <a:t>Características del Pluriculturalismo</a:t>
            </a:r>
          </a:p>
        </p:txBody>
      </p:sp>
      <p:grpSp>
        <p:nvGrpSpPr>
          <p:cNvPr name="Group 5" id="5"/>
          <p:cNvGrpSpPr/>
          <p:nvPr/>
        </p:nvGrpSpPr>
        <p:grpSpPr>
          <a:xfrm rot="0">
            <a:off x="2300610" y="4557209"/>
            <a:ext cx="6545742" cy="1821339"/>
            <a:chOff x="0" y="0"/>
            <a:chExt cx="1723982" cy="479694"/>
          </a:xfrm>
        </p:grpSpPr>
        <p:sp>
          <p:nvSpPr>
            <p:cNvPr name="Freeform 6" id="6"/>
            <p:cNvSpPr/>
            <p:nvPr/>
          </p:nvSpPr>
          <p:spPr>
            <a:xfrm flipH="false" flipV="false" rot="0">
              <a:off x="0" y="0"/>
              <a:ext cx="1723982" cy="479694"/>
            </a:xfrm>
            <a:custGeom>
              <a:avLst/>
              <a:gdLst/>
              <a:ahLst/>
              <a:cxnLst/>
              <a:rect r="r" b="b" t="t" l="l"/>
              <a:pathLst>
                <a:path h="479694" w="1723982">
                  <a:moveTo>
                    <a:pt x="60320" y="0"/>
                  </a:moveTo>
                  <a:lnTo>
                    <a:pt x="1663662" y="0"/>
                  </a:lnTo>
                  <a:cubicBezTo>
                    <a:pt x="1696975" y="0"/>
                    <a:pt x="1723982" y="27006"/>
                    <a:pt x="1723982" y="60320"/>
                  </a:cubicBezTo>
                  <a:lnTo>
                    <a:pt x="1723982" y="419374"/>
                  </a:lnTo>
                  <a:cubicBezTo>
                    <a:pt x="1723982" y="452688"/>
                    <a:pt x="1696975" y="479694"/>
                    <a:pt x="1663662" y="479694"/>
                  </a:cubicBezTo>
                  <a:lnTo>
                    <a:pt x="60320" y="479694"/>
                  </a:lnTo>
                  <a:cubicBezTo>
                    <a:pt x="27006" y="479694"/>
                    <a:pt x="0" y="452688"/>
                    <a:pt x="0" y="419374"/>
                  </a:cubicBezTo>
                  <a:lnTo>
                    <a:pt x="0" y="60320"/>
                  </a:lnTo>
                  <a:cubicBezTo>
                    <a:pt x="0" y="27006"/>
                    <a:pt x="27006" y="0"/>
                    <a:pt x="60320" y="0"/>
                  </a:cubicBezTo>
                  <a:close/>
                </a:path>
              </a:pathLst>
            </a:custGeom>
            <a:solidFill>
              <a:srgbClr val="B1D4E0"/>
            </a:solidFill>
          </p:spPr>
        </p:sp>
        <p:sp>
          <p:nvSpPr>
            <p:cNvPr name="TextBox 7" id="7"/>
            <p:cNvSpPr txBox="true"/>
            <p:nvPr/>
          </p:nvSpPr>
          <p:spPr>
            <a:xfrm>
              <a:off x="0" y="-38100"/>
              <a:ext cx="1723982" cy="51779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735665" y="4859891"/>
            <a:ext cx="5675632" cy="1438275"/>
          </a:xfrm>
          <a:prstGeom prst="rect">
            <a:avLst/>
          </a:prstGeom>
        </p:spPr>
        <p:txBody>
          <a:bodyPr anchor="t" rtlCol="false" tIns="0" lIns="0" bIns="0" rIns="0">
            <a:spAutoFit/>
          </a:bodyPr>
          <a:lstStyle/>
          <a:p>
            <a:pPr algn="just">
              <a:lnSpc>
                <a:spcPts val="2880"/>
              </a:lnSpc>
            </a:pPr>
            <a:r>
              <a:rPr lang="en-US" sz="2400">
                <a:solidFill>
                  <a:srgbClr val="051D40"/>
                </a:solidFill>
                <a:latin typeface="Nunito Sans"/>
                <a:ea typeface="Nunito Sans"/>
                <a:cs typeface="Nunito Sans"/>
                <a:sym typeface="Nunito Sans"/>
              </a:rPr>
              <a:t>- Reconocimiento de la diversidad: Se acepta y valora la existencia de diferentes culturas, lenguas, religiones y tradiciones dentro de una sociedad.</a:t>
            </a:r>
          </a:p>
        </p:txBody>
      </p:sp>
      <p:grpSp>
        <p:nvGrpSpPr>
          <p:cNvPr name="Group 9" id="9"/>
          <p:cNvGrpSpPr/>
          <p:nvPr/>
        </p:nvGrpSpPr>
        <p:grpSpPr>
          <a:xfrm rot="0">
            <a:off x="5608921" y="6935764"/>
            <a:ext cx="6545742" cy="2155239"/>
            <a:chOff x="0" y="0"/>
            <a:chExt cx="1723982" cy="567635"/>
          </a:xfrm>
        </p:grpSpPr>
        <p:sp>
          <p:nvSpPr>
            <p:cNvPr name="Freeform 10" id="10"/>
            <p:cNvSpPr/>
            <p:nvPr/>
          </p:nvSpPr>
          <p:spPr>
            <a:xfrm flipH="false" flipV="false" rot="0">
              <a:off x="0" y="0"/>
              <a:ext cx="1723982" cy="567635"/>
            </a:xfrm>
            <a:custGeom>
              <a:avLst/>
              <a:gdLst/>
              <a:ahLst/>
              <a:cxnLst/>
              <a:rect r="r" b="b" t="t" l="l"/>
              <a:pathLst>
                <a:path h="567635" w="1723982">
                  <a:moveTo>
                    <a:pt x="60320" y="0"/>
                  </a:moveTo>
                  <a:lnTo>
                    <a:pt x="1663662" y="0"/>
                  </a:lnTo>
                  <a:cubicBezTo>
                    <a:pt x="1696975" y="0"/>
                    <a:pt x="1723982" y="27006"/>
                    <a:pt x="1723982" y="60320"/>
                  </a:cubicBezTo>
                  <a:lnTo>
                    <a:pt x="1723982" y="507315"/>
                  </a:lnTo>
                  <a:cubicBezTo>
                    <a:pt x="1723982" y="540629"/>
                    <a:pt x="1696975" y="567635"/>
                    <a:pt x="1663662" y="567635"/>
                  </a:cubicBezTo>
                  <a:lnTo>
                    <a:pt x="60320" y="567635"/>
                  </a:lnTo>
                  <a:cubicBezTo>
                    <a:pt x="27006" y="567635"/>
                    <a:pt x="0" y="540629"/>
                    <a:pt x="0" y="507315"/>
                  </a:cubicBezTo>
                  <a:lnTo>
                    <a:pt x="0" y="60320"/>
                  </a:lnTo>
                  <a:cubicBezTo>
                    <a:pt x="0" y="27006"/>
                    <a:pt x="27006" y="0"/>
                    <a:pt x="60320" y="0"/>
                  </a:cubicBezTo>
                  <a:close/>
                </a:path>
              </a:pathLst>
            </a:custGeom>
            <a:solidFill>
              <a:srgbClr val="B1D4E0"/>
            </a:solidFill>
          </p:spPr>
        </p:sp>
        <p:sp>
          <p:nvSpPr>
            <p:cNvPr name="TextBox 11" id="11"/>
            <p:cNvSpPr txBox="true"/>
            <p:nvPr/>
          </p:nvSpPr>
          <p:spPr>
            <a:xfrm>
              <a:off x="0" y="-38100"/>
              <a:ext cx="1723982" cy="605735"/>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5900760" y="7279097"/>
            <a:ext cx="5962064" cy="1485900"/>
          </a:xfrm>
          <a:prstGeom prst="rect">
            <a:avLst/>
          </a:prstGeom>
        </p:spPr>
        <p:txBody>
          <a:bodyPr anchor="t" rtlCol="false" tIns="0" lIns="0" bIns="0" rIns="0">
            <a:spAutoFit/>
          </a:bodyPr>
          <a:lstStyle/>
          <a:p>
            <a:pPr algn="just">
              <a:lnSpc>
                <a:spcPts val="2999"/>
              </a:lnSpc>
            </a:pPr>
            <a:r>
              <a:rPr lang="en-US" sz="2499">
                <a:solidFill>
                  <a:srgbClr val="051D40"/>
                </a:solidFill>
                <a:latin typeface="Nunito Sans"/>
                <a:ea typeface="Nunito Sans"/>
                <a:cs typeface="Nunito Sans"/>
                <a:sym typeface="Nunito Sans"/>
              </a:rPr>
              <a:t>- Igualdad y respeto: Se promueve la igualdad de oportunidades y el respeto mutuo entre los diferentes grupos culturales.</a:t>
            </a:r>
          </a:p>
        </p:txBody>
      </p:sp>
      <p:grpSp>
        <p:nvGrpSpPr>
          <p:cNvPr name="Group 13" id="13"/>
          <p:cNvGrpSpPr/>
          <p:nvPr/>
        </p:nvGrpSpPr>
        <p:grpSpPr>
          <a:xfrm rot="0">
            <a:off x="9471680" y="4557209"/>
            <a:ext cx="6545742" cy="1821339"/>
            <a:chOff x="0" y="0"/>
            <a:chExt cx="1723982" cy="479694"/>
          </a:xfrm>
        </p:grpSpPr>
        <p:sp>
          <p:nvSpPr>
            <p:cNvPr name="Freeform 14" id="14"/>
            <p:cNvSpPr/>
            <p:nvPr/>
          </p:nvSpPr>
          <p:spPr>
            <a:xfrm flipH="false" flipV="false" rot="0">
              <a:off x="0" y="0"/>
              <a:ext cx="1723982" cy="479694"/>
            </a:xfrm>
            <a:custGeom>
              <a:avLst/>
              <a:gdLst/>
              <a:ahLst/>
              <a:cxnLst/>
              <a:rect r="r" b="b" t="t" l="l"/>
              <a:pathLst>
                <a:path h="479694" w="1723982">
                  <a:moveTo>
                    <a:pt x="60320" y="0"/>
                  </a:moveTo>
                  <a:lnTo>
                    <a:pt x="1663662" y="0"/>
                  </a:lnTo>
                  <a:cubicBezTo>
                    <a:pt x="1696975" y="0"/>
                    <a:pt x="1723982" y="27006"/>
                    <a:pt x="1723982" y="60320"/>
                  </a:cubicBezTo>
                  <a:lnTo>
                    <a:pt x="1723982" y="419374"/>
                  </a:lnTo>
                  <a:cubicBezTo>
                    <a:pt x="1723982" y="452688"/>
                    <a:pt x="1696975" y="479694"/>
                    <a:pt x="1663662" y="479694"/>
                  </a:cubicBezTo>
                  <a:lnTo>
                    <a:pt x="60320" y="479694"/>
                  </a:lnTo>
                  <a:cubicBezTo>
                    <a:pt x="27006" y="479694"/>
                    <a:pt x="0" y="452688"/>
                    <a:pt x="0" y="419374"/>
                  </a:cubicBezTo>
                  <a:lnTo>
                    <a:pt x="0" y="60320"/>
                  </a:lnTo>
                  <a:cubicBezTo>
                    <a:pt x="0" y="27006"/>
                    <a:pt x="27006" y="0"/>
                    <a:pt x="60320" y="0"/>
                  </a:cubicBezTo>
                  <a:close/>
                </a:path>
              </a:pathLst>
            </a:custGeom>
            <a:solidFill>
              <a:srgbClr val="B1D4E0"/>
            </a:solidFill>
          </p:spPr>
        </p:sp>
        <p:sp>
          <p:nvSpPr>
            <p:cNvPr name="TextBox 15" id="15"/>
            <p:cNvSpPr txBox="true"/>
            <p:nvPr/>
          </p:nvSpPr>
          <p:spPr>
            <a:xfrm>
              <a:off x="0" y="-38100"/>
              <a:ext cx="1723982" cy="517794"/>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9695840" y="4810907"/>
            <a:ext cx="6093007" cy="1362075"/>
          </a:xfrm>
          <a:prstGeom prst="rect">
            <a:avLst/>
          </a:prstGeom>
        </p:spPr>
        <p:txBody>
          <a:bodyPr anchor="t" rtlCol="false" tIns="0" lIns="0" bIns="0" rIns="0">
            <a:spAutoFit/>
          </a:bodyPr>
          <a:lstStyle/>
          <a:p>
            <a:pPr algn="just">
              <a:lnSpc>
                <a:spcPts val="2759"/>
              </a:lnSpc>
            </a:pPr>
            <a:r>
              <a:rPr lang="en-US" sz="2299">
                <a:solidFill>
                  <a:srgbClr val="051D40"/>
                </a:solidFill>
                <a:latin typeface="Nunito Sans"/>
                <a:ea typeface="Nunito Sans"/>
                <a:cs typeface="Nunito Sans"/>
                <a:sym typeface="Nunito Sans"/>
              </a:rPr>
              <a:t>- Cohesión social: Las políticas pluriculturales buscan integrar y hacer participar a todos los ciudadanos, garantizando la cohesión social y la paz¹.</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4075966" y="8026486"/>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418531" y="-5695168"/>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951681" y="2352675"/>
            <a:ext cx="11915014" cy="1609725"/>
          </a:xfrm>
          <a:prstGeom prst="rect">
            <a:avLst/>
          </a:prstGeom>
        </p:spPr>
        <p:txBody>
          <a:bodyPr anchor="t" rtlCol="false" tIns="0" lIns="0" bIns="0" rIns="0">
            <a:spAutoFit/>
          </a:bodyPr>
          <a:lstStyle/>
          <a:p>
            <a:pPr algn="ctr">
              <a:lnSpc>
                <a:spcPts val="12000"/>
              </a:lnSpc>
            </a:pPr>
            <a:r>
              <a:rPr lang="en-US" sz="12000">
                <a:solidFill>
                  <a:srgbClr val="051D40"/>
                </a:solidFill>
                <a:latin typeface="Genty"/>
                <a:ea typeface="Genty"/>
                <a:cs typeface="Genty"/>
                <a:sym typeface="Genty"/>
              </a:rPr>
              <a:t>Interculturalidad</a:t>
            </a:r>
          </a:p>
        </p:txBody>
      </p:sp>
      <p:sp>
        <p:nvSpPr>
          <p:cNvPr name="TextBox 5" id="5"/>
          <p:cNvSpPr txBox="true"/>
          <p:nvPr/>
        </p:nvSpPr>
        <p:spPr>
          <a:xfrm rot="0">
            <a:off x="3005537" y="3971925"/>
            <a:ext cx="12276926" cy="2609850"/>
          </a:xfrm>
          <a:prstGeom prst="rect">
            <a:avLst/>
          </a:prstGeom>
        </p:spPr>
        <p:txBody>
          <a:bodyPr anchor="t" rtlCol="false" tIns="0" lIns="0" bIns="0" rIns="0">
            <a:spAutoFit/>
          </a:bodyPr>
          <a:lstStyle/>
          <a:p>
            <a:pPr algn="just">
              <a:lnSpc>
                <a:spcPts val="4199"/>
              </a:lnSpc>
            </a:pPr>
            <a:r>
              <a:rPr lang="en-US" sz="3499">
                <a:solidFill>
                  <a:srgbClr val="051D40"/>
                </a:solidFill>
                <a:latin typeface="Nunito Sans"/>
                <a:ea typeface="Nunito Sans"/>
                <a:cs typeface="Nunito Sans"/>
                <a:sym typeface="Nunito Sans"/>
              </a:rPr>
              <a:t>La interculturalidad va más allá del reconocimiento de la diversidad; se centra en la interacción y el diálogo entre culturas. Este enfoque promueve el intercambio y la comunicación entre diferentes grupos culturales, fomentando el entendimiento mutuo y la cooperación.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DAGVS5TQTK8</dc:identifier>
  <dcterms:modified xsi:type="dcterms:W3CDTF">2011-08-01T06:04:30Z</dcterms:modified>
  <cp:revision>1</cp:revision>
  <dc:title>El Multiculturalismo, Pluricultural ismo e Interculturalidad</dc:title>
</cp:coreProperties>
</file>