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sldIdLst>
    <p:sldId id="256" r:id="rId3"/>
    <p:sldId id="257" r:id="rId4"/>
    <p:sldId id="261" r:id="rId5"/>
    <p:sldId id="303" r:id="rId6"/>
    <p:sldId id="314" r:id="rId7"/>
    <p:sldId id="266" r:id="rId8"/>
    <p:sldId id="267" r:id="rId9"/>
    <p:sldId id="265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95" r:id="rId21"/>
    <p:sldId id="310" r:id="rId22"/>
    <p:sldId id="311" r:id="rId23"/>
  </p:sldIdLst>
  <p:sldSz cx="12192000" cy="6858000"/>
  <p:notesSz cx="12192000" cy="6858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850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40980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13865" y="461594"/>
            <a:ext cx="1964267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3284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30705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50701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75746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2E549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52627" y="1436878"/>
            <a:ext cx="1048674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52627" y="2290698"/>
            <a:ext cx="10486745" cy="1732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28349" y="191846"/>
            <a:ext cx="7935299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4588" y="1607643"/>
            <a:ext cx="10762825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71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2E549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190238" y="2489072"/>
            <a:ext cx="381000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0" spc="-5" dirty="0">
                <a:latin typeface="Calibri Light"/>
                <a:cs typeface="Calibri Light"/>
              </a:rPr>
              <a:t>N</a:t>
            </a:r>
            <a:r>
              <a:rPr sz="6000" b="0" spc="-95" dirty="0">
                <a:latin typeface="Calibri Light"/>
                <a:cs typeface="Calibri Light"/>
              </a:rPr>
              <a:t>E</a:t>
            </a:r>
            <a:r>
              <a:rPr sz="6000" b="0" spc="-5" dirty="0">
                <a:latin typeface="Calibri Light"/>
                <a:cs typeface="Calibri Light"/>
              </a:rPr>
              <a:t>OPLASIAS</a:t>
            </a:r>
            <a:endParaRPr sz="600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61409" y="3487338"/>
            <a:ext cx="4869815" cy="941069"/>
          </a:xfrm>
          <a:prstGeom prst="rect">
            <a:avLst/>
          </a:prstGeom>
        </p:spPr>
        <p:txBody>
          <a:bodyPr vert="horz" wrap="square" lIns="0" tIns="1047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825"/>
              </a:spcBef>
            </a:pPr>
            <a:r>
              <a:rPr sz="2400" spc="-15" dirty="0">
                <a:latin typeface="Calibri"/>
                <a:cs typeface="Calibri"/>
              </a:rPr>
              <a:t>Doctora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Elda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María</a:t>
            </a:r>
            <a:r>
              <a:rPr sz="2400" spc="-25" dirty="0">
                <a:latin typeface="Calibri"/>
                <a:cs typeface="Calibri"/>
              </a:rPr>
              <a:t> Valdés</a:t>
            </a:r>
            <a:r>
              <a:rPr sz="2400" spc="-10" dirty="0">
                <a:latin typeface="Calibri"/>
                <a:cs typeface="Calibri"/>
              </a:rPr>
              <a:t> González</a:t>
            </a:r>
            <a:endParaRPr sz="24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720"/>
              </a:spcBef>
              <a:tabLst>
                <a:tab pos="2995930" algn="l"/>
              </a:tabLst>
            </a:pPr>
            <a:r>
              <a:rPr sz="2400" spc="-5" dirty="0">
                <a:latin typeface="Calibri"/>
                <a:cs typeface="Calibri"/>
              </a:rPr>
              <a:t>UNACH</a:t>
            </a:r>
            <a:r>
              <a:rPr lang="es-ES" sz="2400" spc="-5" dirty="0">
                <a:latin typeface="Calibri"/>
                <a:cs typeface="Calibri"/>
              </a:rPr>
              <a:t> </a:t>
            </a:r>
            <a:endParaRPr sz="2400" dirty="0">
              <a:latin typeface="Calibri"/>
              <a:cs typeface="Calibri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0A4A093-6BAE-47C6-AF34-9CC3E44E80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0201" y="4428407"/>
            <a:ext cx="4048125" cy="228671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8" y="0"/>
            <a:ext cx="10741661" cy="476476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241300" algn="l"/>
              </a:tabLst>
            </a:pPr>
            <a:endParaRPr lang="es-ES" sz="3200" spc="-15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241300" algn="l"/>
              </a:tabLst>
            </a:pPr>
            <a:endParaRPr lang="es-PE" sz="3200" spc="-15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241300" algn="l"/>
              </a:tabLst>
            </a:pPr>
            <a:endParaRPr lang="es-PE" sz="3200" spc="-15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41300" algn="l"/>
              </a:tabLst>
            </a:pPr>
            <a:r>
              <a:rPr sz="3200" spc="-15" dirty="0">
                <a:latin typeface="Calibri"/>
                <a:cs typeface="Calibri"/>
              </a:rPr>
              <a:t>Agentes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carcinógenos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intrínsecos:</a:t>
            </a:r>
            <a:endParaRPr sz="3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Arial MT"/>
              <a:buChar char="•"/>
            </a:pPr>
            <a:endParaRPr sz="32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Font typeface="Arial MT"/>
              <a:buChar char="•"/>
              <a:tabLst>
                <a:tab pos="241300" algn="l"/>
              </a:tabLst>
            </a:pPr>
            <a:r>
              <a:rPr sz="3200" spc="-10" dirty="0">
                <a:latin typeface="Calibri"/>
                <a:cs typeface="Calibri"/>
              </a:rPr>
              <a:t>Genéticos</a:t>
            </a:r>
            <a:endParaRPr sz="32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241300" algn="l"/>
              </a:tabLst>
            </a:pPr>
            <a:r>
              <a:rPr sz="3200" spc="-10" dirty="0">
                <a:latin typeface="Calibri"/>
                <a:cs typeface="Calibri"/>
              </a:rPr>
              <a:t>Hormonales</a:t>
            </a:r>
            <a:endParaRPr sz="32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241300" algn="l"/>
              </a:tabLst>
            </a:pPr>
            <a:r>
              <a:rPr sz="3200" spc="-15" dirty="0">
                <a:latin typeface="Calibri"/>
                <a:cs typeface="Calibri"/>
              </a:rPr>
              <a:t>Metabólicos</a:t>
            </a:r>
            <a:endParaRPr sz="32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241300" algn="l"/>
              </a:tabLst>
            </a:pPr>
            <a:r>
              <a:rPr sz="3200" spc="-10" dirty="0">
                <a:latin typeface="Calibri"/>
                <a:cs typeface="Calibri"/>
              </a:rPr>
              <a:t>Inmunológicos</a:t>
            </a:r>
            <a:endParaRPr sz="3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0"/>
            <a:ext cx="45656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Bases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moleculares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del cáncer: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1500886"/>
            <a:ext cx="11624310" cy="3011170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241300" marR="5080" indent="-228600">
              <a:lnSpc>
                <a:spcPts val="3030"/>
              </a:lnSpc>
              <a:spcBef>
                <a:spcPts val="47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1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Protooncogenesis: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(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estimulan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el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crecimiento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celular,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son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los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genes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causantes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cáncer)</a:t>
            </a:r>
            <a:endParaRPr sz="2800">
              <a:latin typeface="Calibri"/>
              <a:cs typeface="Calibri"/>
            </a:endParaRPr>
          </a:p>
          <a:p>
            <a:pPr marL="241300" marR="136525" indent="-228600">
              <a:lnSpc>
                <a:spcPts val="3020"/>
              </a:lnSpc>
              <a:spcBef>
                <a:spcPts val="1005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2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Genes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inhibidores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del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crecimiento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supresores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del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cáncer: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(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inhibe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el 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crecimiento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celular,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el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P53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es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en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mas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frecuente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evita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la </a:t>
            </a:r>
            <a:r>
              <a:rPr sz="2800" spc="-15" dirty="0">
                <a:latin typeface="Calibri"/>
                <a:cs typeface="Calibri"/>
              </a:rPr>
              <a:t>formación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del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cáncer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y </a:t>
            </a:r>
            <a:r>
              <a:rPr sz="2800" spc="-6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sobreviene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proliferación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neoplásica)</a:t>
            </a:r>
            <a:endParaRPr sz="2800">
              <a:latin typeface="Calibri"/>
              <a:cs typeface="Calibri"/>
            </a:endParaRPr>
          </a:p>
          <a:p>
            <a:pPr marL="241300" marR="186055" indent="-228600">
              <a:lnSpc>
                <a:spcPts val="3020"/>
              </a:lnSpc>
              <a:spcBef>
                <a:spcPts val="101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3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Genes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reguladores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la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apoptosis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muerte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celular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programada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(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familia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de </a:t>
            </a:r>
            <a:r>
              <a:rPr sz="2800" spc="-6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genes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que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controlan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muerte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celular)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0"/>
            <a:ext cx="11637010" cy="3903345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241300" marR="5080" indent="-228600">
              <a:lnSpc>
                <a:spcPts val="3030"/>
              </a:lnSpc>
              <a:spcBef>
                <a:spcPts val="47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4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Genes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que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regulan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la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reparación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del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ADN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(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si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falla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estos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genes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y no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se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regulan </a:t>
            </a:r>
            <a:r>
              <a:rPr sz="2800" spc="-6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los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ADN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dañados,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se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desarrolla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el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cáncer</a:t>
            </a:r>
            <a:r>
              <a:rPr sz="2800" spc="5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indetenidamente.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2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P53: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portero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policía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molecular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contra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la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formación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del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45" dirty="0">
                <a:latin typeface="Calibri"/>
                <a:cs typeface="Calibri"/>
              </a:rPr>
              <a:t>cáncer.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Gen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supresor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 </a:t>
            </a:r>
            <a:r>
              <a:rPr sz="2800" spc="-10" dirty="0">
                <a:latin typeface="Calibri"/>
                <a:cs typeface="Calibri"/>
              </a:rPr>
              <a:t>tumores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localizados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en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cromosoma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17p13.1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5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25" dirty="0">
                <a:latin typeface="Calibri"/>
                <a:cs typeface="Calibri"/>
              </a:rPr>
              <a:t>Perdida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dicho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gen: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50% </a:t>
            </a:r>
            <a:r>
              <a:rPr sz="2800" spc="-10" dirty="0">
                <a:latin typeface="Calibri"/>
                <a:cs typeface="Calibri"/>
              </a:rPr>
              <a:t>Cáncer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pulmón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70% </a:t>
            </a:r>
            <a:r>
              <a:rPr sz="2800" spc="-10" dirty="0">
                <a:latin typeface="Calibri"/>
                <a:cs typeface="Calibri"/>
              </a:rPr>
              <a:t>Cáncer</a:t>
            </a:r>
            <a:r>
              <a:rPr sz="2800" spc="-5" dirty="0">
                <a:latin typeface="Calibri"/>
                <a:cs typeface="Calibri"/>
              </a:rPr>
              <a:t> de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colon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5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30-50%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Cáncer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mama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Leucemia,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Linfomas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Sarcomas.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0"/>
            <a:ext cx="11907520" cy="350807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41300" algn="l"/>
              </a:tabLst>
            </a:pPr>
            <a:r>
              <a:rPr sz="3600" spc="-5" dirty="0">
                <a:solidFill>
                  <a:srgbClr val="171717"/>
                </a:solidFill>
                <a:latin typeface="Calibri"/>
                <a:cs typeface="Calibri"/>
              </a:rPr>
              <a:t>Inmunidad</a:t>
            </a:r>
            <a:r>
              <a:rPr sz="3600" spc="15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3600" spc="-15" dirty="0">
                <a:solidFill>
                  <a:srgbClr val="171717"/>
                </a:solidFill>
                <a:latin typeface="Calibri"/>
                <a:cs typeface="Calibri"/>
              </a:rPr>
              <a:t>tumoral:</a:t>
            </a:r>
            <a:endParaRPr sz="3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171717"/>
              </a:buClr>
              <a:buFont typeface="Arial MT"/>
              <a:buChar char="•"/>
            </a:pPr>
            <a:endParaRPr sz="36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Font typeface="Arial MT"/>
              <a:buChar char="•"/>
              <a:tabLst>
                <a:tab pos="241300" algn="l"/>
              </a:tabLst>
            </a:pPr>
            <a:r>
              <a:rPr sz="3600" spc="-5" dirty="0">
                <a:solidFill>
                  <a:srgbClr val="171717"/>
                </a:solidFill>
                <a:latin typeface="Calibri"/>
                <a:cs typeface="Calibri"/>
              </a:rPr>
              <a:t>No</a:t>
            </a:r>
            <a:r>
              <a:rPr sz="3600" spc="25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3600" spc="-5" dirty="0">
                <a:solidFill>
                  <a:srgbClr val="171717"/>
                </a:solidFill>
                <a:latin typeface="Calibri"/>
                <a:cs typeface="Calibri"/>
              </a:rPr>
              <a:t>es</a:t>
            </a:r>
            <a:r>
              <a:rPr sz="3600" spc="5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3600" spc="-5" dirty="0">
                <a:solidFill>
                  <a:srgbClr val="171717"/>
                </a:solidFill>
                <a:latin typeface="Calibri"/>
                <a:cs typeface="Calibri"/>
              </a:rPr>
              <a:t>mas</a:t>
            </a:r>
            <a:r>
              <a:rPr sz="3600" spc="15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3600" spc="-10" dirty="0">
                <a:solidFill>
                  <a:srgbClr val="171717"/>
                </a:solidFill>
                <a:latin typeface="Calibri"/>
                <a:cs typeface="Calibri"/>
              </a:rPr>
              <a:t>que</a:t>
            </a:r>
            <a:r>
              <a:rPr sz="3600" spc="-5" dirty="0">
                <a:solidFill>
                  <a:srgbClr val="171717"/>
                </a:solidFill>
                <a:latin typeface="Calibri"/>
                <a:cs typeface="Calibri"/>
              </a:rPr>
              <a:t> la</a:t>
            </a:r>
            <a:r>
              <a:rPr sz="3600" spc="10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3600" spc="-20" dirty="0">
                <a:solidFill>
                  <a:srgbClr val="171717"/>
                </a:solidFill>
                <a:latin typeface="Calibri"/>
                <a:cs typeface="Calibri"/>
              </a:rPr>
              <a:t>defensa</a:t>
            </a:r>
            <a:r>
              <a:rPr sz="3600" spc="10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3600" spc="-5" dirty="0">
                <a:solidFill>
                  <a:srgbClr val="171717"/>
                </a:solidFill>
                <a:latin typeface="Calibri"/>
                <a:cs typeface="Calibri"/>
              </a:rPr>
              <a:t>del</a:t>
            </a:r>
            <a:r>
              <a:rPr sz="3600" spc="5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3600" spc="-10" dirty="0">
                <a:solidFill>
                  <a:srgbClr val="171717"/>
                </a:solidFill>
                <a:latin typeface="Calibri"/>
                <a:cs typeface="Calibri"/>
              </a:rPr>
              <a:t>huésped</a:t>
            </a:r>
            <a:r>
              <a:rPr sz="3600" spc="35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3600" spc="-25" dirty="0">
                <a:solidFill>
                  <a:srgbClr val="171717"/>
                </a:solidFill>
                <a:latin typeface="Calibri"/>
                <a:cs typeface="Calibri"/>
              </a:rPr>
              <a:t>contra</a:t>
            </a:r>
            <a:r>
              <a:rPr sz="3600" spc="15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3600" spc="-5" dirty="0">
                <a:solidFill>
                  <a:srgbClr val="171717"/>
                </a:solidFill>
                <a:latin typeface="Calibri"/>
                <a:cs typeface="Calibri"/>
              </a:rPr>
              <a:t>los</a:t>
            </a:r>
            <a:r>
              <a:rPr sz="3600" spc="15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3600" spc="-10" dirty="0">
                <a:solidFill>
                  <a:srgbClr val="171717"/>
                </a:solidFill>
                <a:latin typeface="Calibri"/>
                <a:cs typeface="Calibri"/>
              </a:rPr>
              <a:t>tumores</a:t>
            </a:r>
            <a:endParaRPr sz="3600" dirty="0">
              <a:latin typeface="Calibri"/>
              <a:cs typeface="Calibri"/>
            </a:endParaRPr>
          </a:p>
          <a:p>
            <a:pPr marL="241300" marR="858519" indent="-228600">
              <a:lnSpc>
                <a:spcPts val="3030"/>
              </a:lnSpc>
              <a:spcBef>
                <a:spcPts val="1035"/>
              </a:spcBef>
              <a:buFont typeface="Arial MT"/>
              <a:buChar char="•"/>
              <a:tabLst>
                <a:tab pos="241300" algn="l"/>
              </a:tabLst>
            </a:pPr>
            <a:r>
              <a:rPr sz="3600" spc="-20" dirty="0">
                <a:solidFill>
                  <a:srgbClr val="171717"/>
                </a:solidFill>
                <a:latin typeface="Calibri"/>
                <a:cs typeface="Calibri"/>
              </a:rPr>
              <a:t>Ante</a:t>
            </a:r>
            <a:r>
              <a:rPr sz="3600" spc="20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3600" spc="-5" dirty="0">
                <a:solidFill>
                  <a:srgbClr val="171717"/>
                </a:solidFill>
                <a:latin typeface="Calibri"/>
                <a:cs typeface="Calibri"/>
              </a:rPr>
              <a:t>la</a:t>
            </a:r>
            <a:r>
              <a:rPr sz="3600" spc="5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3600" spc="-10" dirty="0">
                <a:solidFill>
                  <a:srgbClr val="171717"/>
                </a:solidFill>
                <a:latin typeface="Calibri"/>
                <a:cs typeface="Calibri"/>
              </a:rPr>
              <a:t>presencia</a:t>
            </a:r>
            <a:r>
              <a:rPr sz="3600" spc="15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3600" spc="-5" dirty="0">
                <a:solidFill>
                  <a:srgbClr val="171717"/>
                </a:solidFill>
                <a:latin typeface="Calibri"/>
                <a:cs typeface="Calibri"/>
              </a:rPr>
              <a:t>de</a:t>
            </a:r>
            <a:r>
              <a:rPr sz="3600" spc="10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3600" spc="-10" dirty="0">
                <a:solidFill>
                  <a:srgbClr val="171717"/>
                </a:solidFill>
                <a:latin typeface="Calibri"/>
                <a:cs typeface="Calibri"/>
              </a:rPr>
              <a:t>dichos</a:t>
            </a:r>
            <a:r>
              <a:rPr sz="3600" spc="40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3600" spc="-10" dirty="0">
                <a:solidFill>
                  <a:srgbClr val="171717"/>
                </a:solidFill>
                <a:latin typeface="Calibri"/>
                <a:cs typeface="Calibri"/>
              </a:rPr>
              <a:t>antígenos,</a:t>
            </a:r>
            <a:r>
              <a:rPr sz="3600" spc="10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3600" spc="-5" dirty="0">
                <a:solidFill>
                  <a:srgbClr val="171717"/>
                </a:solidFill>
                <a:latin typeface="Calibri"/>
                <a:cs typeface="Calibri"/>
              </a:rPr>
              <a:t>el</a:t>
            </a:r>
            <a:r>
              <a:rPr sz="3600" spc="5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3600" spc="-15" dirty="0">
                <a:solidFill>
                  <a:srgbClr val="171717"/>
                </a:solidFill>
                <a:latin typeface="Calibri"/>
                <a:cs typeface="Calibri"/>
              </a:rPr>
              <a:t>organismo</a:t>
            </a:r>
            <a:r>
              <a:rPr sz="3600" spc="20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3600" spc="-10" dirty="0">
                <a:solidFill>
                  <a:srgbClr val="171717"/>
                </a:solidFill>
                <a:latin typeface="Calibri"/>
                <a:cs typeface="Calibri"/>
              </a:rPr>
              <a:t>responde</a:t>
            </a:r>
            <a:r>
              <a:rPr sz="3600" spc="40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3600" spc="-10" dirty="0">
                <a:solidFill>
                  <a:srgbClr val="171717"/>
                </a:solidFill>
                <a:latin typeface="Calibri"/>
                <a:cs typeface="Calibri"/>
              </a:rPr>
              <a:t>elaborando </a:t>
            </a:r>
            <a:r>
              <a:rPr sz="3600" spc="-620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3600" spc="-10" dirty="0">
                <a:solidFill>
                  <a:srgbClr val="171717"/>
                </a:solidFill>
                <a:latin typeface="Calibri"/>
                <a:cs typeface="Calibri"/>
              </a:rPr>
              <a:t>anticuerpos</a:t>
            </a:r>
            <a:endParaRPr sz="3600" dirty="0">
              <a:latin typeface="Calibri"/>
              <a:cs typeface="Calibri"/>
            </a:endParaRPr>
          </a:p>
          <a:p>
            <a:pPr marL="241300" marR="5080" indent="-228600">
              <a:lnSpc>
                <a:spcPts val="3020"/>
              </a:lnSpc>
              <a:spcBef>
                <a:spcPts val="1010"/>
              </a:spcBef>
              <a:buFont typeface="Arial MT"/>
              <a:buChar char="•"/>
              <a:tabLst>
                <a:tab pos="241300" algn="l"/>
                <a:tab pos="3368040" algn="l"/>
              </a:tabLst>
            </a:pPr>
            <a:r>
              <a:rPr sz="3600" spc="-5" dirty="0">
                <a:solidFill>
                  <a:srgbClr val="171717"/>
                </a:solidFill>
                <a:latin typeface="Calibri"/>
                <a:cs typeface="Calibri"/>
              </a:rPr>
              <a:t>Se</a:t>
            </a:r>
            <a:r>
              <a:rPr sz="3600" spc="20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3600" spc="-10" dirty="0">
                <a:solidFill>
                  <a:srgbClr val="171717"/>
                </a:solidFill>
                <a:latin typeface="Calibri"/>
                <a:cs typeface="Calibri"/>
              </a:rPr>
              <a:t>ha</a:t>
            </a:r>
            <a:r>
              <a:rPr lang="es-ES" sz="3600" spc="-10" dirty="0">
                <a:solidFill>
                  <a:srgbClr val="171717"/>
                </a:solidFill>
                <a:latin typeface="Calibri"/>
                <a:cs typeface="Calibri"/>
              </a:rPr>
              <a:t>n</a:t>
            </a:r>
            <a:r>
              <a:rPr sz="3600" spc="10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3600" spc="-15" dirty="0" err="1">
                <a:solidFill>
                  <a:srgbClr val="171717"/>
                </a:solidFill>
                <a:latin typeface="Calibri"/>
                <a:cs typeface="Calibri"/>
              </a:rPr>
              <a:t>demostrado</a:t>
            </a:r>
            <a:r>
              <a:rPr lang="es-ES" sz="3600" spc="-15" dirty="0">
                <a:solidFill>
                  <a:srgbClr val="171717"/>
                </a:solidFill>
                <a:latin typeface="Calibri"/>
                <a:cs typeface="Calibri"/>
              </a:rPr>
              <a:t> a</a:t>
            </a:r>
            <a:r>
              <a:rPr sz="3600" spc="-10" dirty="0" err="1">
                <a:solidFill>
                  <a:srgbClr val="171717"/>
                </a:solidFill>
                <a:latin typeface="Calibri"/>
                <a:cs typeface="Calibri"/>
              </a:rPr>
              <a:t>nticuerpos</a:t>
            </a:r>
            <a:r>
              <a:rPr sz="3600" spc="45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3600" spc="-10" dirty="0">
                <a:solidFill>
                  <a:srgbClr val="171717"/>
                </a:solidFill>
                <a:latin typeface="Calibri"/>
                <a:cs typeface="Calibri"/>
              </a:rPr>
              <a:t>específicos</a:t>
            </a:r>
            <a:r>
              <a:rPr sz="3600" spc="35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3600" spc="-15" dirty="0">
                <a:solidFill>
                  <a:srgbClr val="171717"/>
                </a:solidFill>
                <a:latin typeface="Calibri"/>
                <a:cs typeface="Calibri"/>
              </a:rPr>
              <a:t>antitumorales,</a:t>
            </a:r>
            <a:r>
              <a:rPr sz="3600" spc="30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3600" spc="-5" dirty="0">
                <a:solidFill>
                  <a:srgbClr val="171717"/>
                </a:solidFill>
                <a:latin typeface="Calibri"/>
                <a:cs typeface="Calibri"/>
              </a:rPr>
              <a:t>así</a:t>
            </a:r>
            <a:r>
              <a:rPr sz="3600" spc="20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3600" spc="-10" dirty="0">
                <a:solidFill>
                  <a:srgbClr val="171717"/>
                </a:solidFill>
                <a:latin typeface="Calibri"/>
                <a:cs typeface="Calibri"/>
              </a:rPr>
              <a:t>como</a:t>
            </a:r>
            <a:r>
              <a:rPr sz="3600" spc="10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3600" spc="-15" dirty="0">
                <a:solidFill>
                  <a:srgbClr val="171717"/>
                </a:solidFill>
                <a:latin typeface="Calibri"/>
                <a:cs typeface="Calibri"/>
              </a:rPr>
              <a:t>respuestas </a:t>
            </a:r>
            <a:r>
              <a:rPr sz="3600" spc="-620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3600" spc="-5" dirty="0">
                <a:solidFill>
                  <a:srgbClr val="171717"/>
                </a:solidFill>
                <a:latin typeface="Calibri"/>
                <a:cs typeface="Calibri"/>
              </a:rPr>
              <a:t>de</a:t>
            </a:r>
            <a:r>
              <a:rPr sz="3600" spc="5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3600" spc="-10" dirty="0">
                <a:solidFill>
                  <a:srgbClr val="171717"/>
                </a:solidFill>
                <a:latin typeface="Calibri"/>
                <a:cs typeface="Calibri"/>
              </a:rPr>
              <a:t>inmunidad</a:t>
            </a:r>
            <a:r>
              <a:rPr sz="3600" spc="60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3600" spc="-5" dirty="0">
                <a:solidFill>
                  <a:srgbClr val="171717"/>
                </a:solidFill>
                <a:latin typeface="Calibri"/>
                <a:cs typeface="Calibri"/>
              </a:rPr>
              <a:t>celular </a:t>
            </a:r>
            <a:r>
              <a:rPr sz="3600" spc="-25" dirty="0">
                <a:solidFill>
                  <a:srgbClr val="171717"/>
                </a:solidFill>
                <a:latin typeface="Calibri"/>
                <a:cs typeface="Calibri"/>
              </a:rPr>
              <a:t>contra</a:t>
            </a:r>
            <a:r>
              <a:rPr sz="3600" spc="15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3600" spc="-20" dirty="0">
                <a:solidFill>
                  <a:srgbClr val="171717"/>
                </a:solidFill>
                <a:latin typeface="Calibri"/>
                <a:cs typeface="Calibri"/>
              </a:rPr>
              <a:t>estos</a:t>
            </a:r>
            <a:r>
              <a:rPr sz="3600" spc="10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3600" spc="-15" dirty="0">
                <a:solidFill>
                  <a:srgbClr val="171717"/>
                </a:solidFill>
                <a:latin typeface="Calibri"/>
                <a:cs typeface="Calibri"/>
              </a:rPr>
              <a:t>procesos</a:t>
            </a:r>
            <a:endParaRPr sz="3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4800" y="762000"/>
            <a:ext cx="11582400" cy="4282647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5"/>
              </a:spcBef>
              <a:tabLst>
                <a:tab pos="241300" algn="l"/>
              </a:tabLst>
            </a:pPr>
            <a:r>
              <a:rPr sz="3600" spc="-10" dirty="0">
                <a:latin typeface="Calibri"/>
                <a:cs typeface="Calibri"/>
              </a:rPr>
              <a:t>Consecuencias</a:t>
            </a:r>
            <a:r>
              <a:rPr sz="3600" spc="25" dirty="0">
                <a:latin typeface="Calibri"/>
                <a:cs typeface="Calibri"/>
              </a:rPr>
              <a:t> </a:t>
            </a:r>
            <a:r>
              <a:rPr sz="3600" spc="-5" dirty="0">
                <a:latin typeface="Calibri"/>
                <a:cs typeface="Calibri"/>
              </a:rPr>
              <a:t>de las</a:t>
            </a:r>
            <a:r>
              <a:rPr sz="3600" spc="-10" dirty="0">
                <a:latin typeface="Calibri"/>
                <a:cs typeface="Calibri"/>
              </a:rPr>
              <a:t> </a:t>
            </a:r>
            <a:r>
              <a:rPr sz="3600" spc="-5" dirty="0">
                <a:latin typeface="Calibri"/>
                <a:cs typeface="Calibri"/>
              </a:rPr>
              <a:t>neoplasias:</a:t>
            </a:r>
            <a:endParaRPr sz="3600" dirty="0">
              <a:latin typeface="Calibri"/>
              <a:cs typeface="Calibri"/>
            </a:endParaRPr>
          </a:p>
          <a:p>
            <a:pPr marL="241300" marR="965835" indent="-228600">
              <a:lnSpc>
                <a:spcPts val="3020"/>
              </a:lnSpc>
              <a:spcBef>
                <a:spcPts val="1055"/>
              </a:spcBef>
              <a:buFont typeface="Arial MT"/>
              <a:buChar char="•"/>
              <a:tabLst>
                <a:tab pos="241300" algn="l"/>
              </a:tabLst>
            </a:pPr>
            <a:r>
              <a:rPr sz="3600" spc="-5" dirty="0">
                <a:latin typeface="Calibri"/>
                <a:cs typeface="Calibri"/>
              </a:rPr>
              <a:t>Anemia</a:t>
            </a:r>
            <a:r>
              <a:rPr sz="3600" spc="20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intensa,</a:t>
            </a:r>
            <a:r>
              <a:rPr sz="3600" spc="25" dirty="0">
                <a:latin typeface="Calibri"/>
                <a:cs typeface="Calibri"/>
              </a:rPr>
              <a:t> </a:t>
            </a:r>
            <a:r>
              <a:rPr sz="3600" spc="-15" dirty="0">
                <a:latin typeface="Calibri"/>
                <a:cs typeface="Calibri"/>
              </a:rPr>
              <a:t>anorexia,</a:t>
            </a:r>
            <a:r>
              <a:rPr sz="3600" dirty="0">
                <a:latin typeface="Calibri"/>
                <a:cs typeface="Calibri"/>
              </a:rPr>
              <a:t> </a:t>
            </a:r>
            <a:r>
              <a:rPr sz="3600" spc="-15" dirty="0">
                <a:latin typeface="Calibri"/>
                <a:cs typeface="Calibri"/>
              </a:rPr>
              <a:t>caquexia</a:t>
            </a:r>
            <a:r>
              <a:rPr sz="3600" spc="20" dirty="0">
                <a:latin typeface="Calibri"/>
                <a:cs typeface="Calibri"/>
              </a:rPr>
              <a:t> </a:t>
            </a:r>
            <a:r>
              <a:rPr sz="3600" spc="-5" dirty="0">
                <a:latin typeface="Calibri"/>
                <a:cs typeface="Calibri"/>
              </a:rPr>
              <a:t>y</a:t>
            </a:r>
            <a:r>
              <a:rPr sz="3600" spc="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debilidad</a:t>
            </a:r>
            <a:r>
              <a:rPr sz="3600" spc="40" dirty="0">
                <a:latin typeface="Calibri"/>
                <a:cs typeface="Calibri"/>
              </a:rPr>
              <a:t> </a:t>
            </a:r>
            <a:r>
              <a:rPr sz="3600" spc="-15" dirty="0">
                <a:latin typeface="Calibri"/>
                <a:cs typeface="Calibri"/>
              </a:rPr>
              <a:t>externa,</a:t>
            </a:r>
            <a:r>
              <a:rPr sz="3600" spc="5" dirty="0">
                <a:latin typeface="Calibri"/>
                <a:cs typeface="Calibri"/>
              </a:rPr>
              <a:t> </a:t>
            </a:r>
            <a:r>
              <a:rPr sz="3600" spc="-5" dirty="0">
                <a:latin typeface="Calibri"/>
                <a:cs typeface="Calibri"/>
              </a:rPr>
              <a:t>no</a:t>
            </a:r>
            <a:r>
              <a:rPr sz="3600" spc="10" dirty="0">
                <a:latin typeface="Calibri"/>
                <a:cs typeface="Calibri"/>
              </a:rPr>
              <a:t> </a:t>
            </a:r>
            <a:r>
              <a:rPr sz="3600" spc="-15" dirty="0">
                <a:latin typeface="Calibri"/>
                <a:cs typeface="Calibri"/>
              </a:rPr>
              <a:t>siempre </a:t>
            </a:r>
            <a:r>
              <a:rPr sz="3600" spc="-620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relacionada</a:t>
            </a:r>
            <a:r>
              <a:rPr sz="3600" spc="-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con</a:t>
            </a:r>
            <a:r>
              <a:rPr sz="3600" spc="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tamaño</a:t>
            </a:r>
            <a:r>
              <a:rPr sz="3600" spc="15" dirty="0">
                <a:latin typeface="Calibri"/>
                <a:cs typeface="Calibri"/>
              </a:rPr>
              <a:t> </a:t>
            </a:r>
            <a:r>
              <a:rPr sz="3600" spc="-5" dirty="0">
                <a:latin typeface="Calibri"/>
                <a:cs typeface="Calibri"/>
              </a:rPr>
              <a:t>del</a:t>
            </a:r>
            <a:r>
              <a:rPr sz="3600" dirty="0">
                <a:latin typeface="Calibri"/>
                <a:cs typeface="Calibri"/>
              </a:rPr>
              <a:t> </a:t>
            </a:r>
            <a:r>
              <a:rPr sz="3600" spc="-55" dirty="0">
                <a:latin typeface="Calibri"/>
                <a:cs typeface="Calibri"/>
              </a:rPr>
              <a:t>tumor.</a:t>
            </a:r>
            <a:endParaRPr sz="3600" dirty="0">
              <a:latin typeface="Calibri"/>
              <a:cs typeface="Calibri"/>
            </a:endParaRPr>
          </a:p>
          <a:p>
            <a:pPr marL="241300" marR="5080" indent="-228600">
              <a:lnSpc>
                <a:spcPts val="3020"/>
              </a:lnSpc>
              <a:spcBef>
                <a:spcPts val="1005"/>
              </a:spcBef>
              <a:buFont typeface="Arial MT"/>
              <a:buChar char="•"/>
              <a:tabLst>
                <a:tab pos="241300" algn="l"/>
              </a:tabLst>
            </a:pPr>
            <a:r>
              <a:rPr sz="3600" spc="-10" dirty="0">
                <a:latin typeface="Calibri"/>
                <a:cs typeface="Calibri"/>
              </a:rPr>
              <a:t>Necrosis,</a:t>
            </a:r>
            <a:r>
              <a:rPr sz="3600" spc="2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ulceración,</a:t>
            </a:r>
            <a:r>
              <a:rPr sz="3600" spc="25" dirty="0">
                <a:latin typeface="Calibri"/>
                <a:cs typeface="Calibri"/>
              </a:rPr>
              <a:t> </a:t>
            </a:r>
            <a:r>
              <a:rPr sz="3600" spc="-20" dirty="0">
                <a:latin typeface="Calibri"/>
                <a:cs typeface="Calibri"/>
              </a:rPr>
              <a:t>sangramiento,</a:t>
            </a:r>
            <a:r>
              <a:rPr sz="3600" spc="15" dirty="0">
                <a:latin typeface="Calibri"/>
                <a:cs typeface="Calibri"/>
              </a:rPr>
              <a:t> </a:t>
            </a:r>
            <a:r>
              <a:rPr sz="3600" spc="-15" dirty="0">
                <a:latin typeface="Calibri"/>
                <a:cs typeface="Calibri"/>
              </a:rPr>
              <a:t>infección</a:t>
            </a:r>
            <a:r>
              <a:rPr sz="3600" spc="20" dirty="0">
                <a:latin typeface="Calibri"/>
                <a:cs typeface="Calibri"/>
              </a:rPr>
              <a:t> </a:t>
            </a:r>
            <a:r>
              <a:rPr sz="3600" spc="-5" dirty="0">
                <a:latin typeface="Calibri"/>
                <a:cs typeface="Calibri"/>
              </a:rPr>
              <a:t>y</a:t>
            </a:r>
            <a:r>
              <a:rPr sz="3600" spc="5" dirty="0">
                <a:latin typeface="Calibri"/>
                <a:cs typeface="Calibri"/>
              </a:rPr>
              <a:t> </a:t>
            </a:r>
            <a:r>
              <a:rPr sz="3600" spc="-20" dirty="0">
                <a:latin typeface="Calibri"/>
                <a:cs typeface="Calibri"/>
              </a:rPr>
              <a:t>transformación</a:t>
            </a:r>
            <a:r>
              <a:rPr sz="3600" spc="20" dirty="0">
                <a:latin typeface="Calibri"/>
                <a:cs typeface="Calibri"/>
              </a:rPr>
              <a:t> </a:t>
            </a:r>
            <a:r>
              <a:rPr sz="3600" spc="-5" dirty="0">
                <a:latin typeface="Calibri"/>
                <a:cs typeface="Calibri"/>
              </a:rPr>
              <a:t>maligna</a:t>
            </a:r>
            <a:r>
              <a:rPr sz="3600" spc="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de </a:t>
            </a:r>
            <a:r>
              <a:rPr sz="3600" spc="-620" dirty="0">
                <a:latin typeface="Calibri"/>
                <a:cs typeface="Calibri"/>
              </a:rPr>
              <a:t> </a:t>
            </a:r>
            <a:r>
              <a:rPr sz="3600" spc="-15" dirty="0">
                <a:latin typeface="Calibri"/>
                <a:cs typeface="Calibri"/>
              </a:rPr>
              <a:t>tumores</a:t>
            </a:r>
            <a:r>
              <a:rPr sz="3600" spc="1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benignos.</a:t>
            </a:r>
            <a:endParaRPr sz="3600" dirty="0">
              <a:latin typeface="Calibri"/>
              <a:cs typeface="Calibri"/>
            </a:endParaRPr>
          </a:p>
          <a:p>
            <a:pPr marL="241300" marR="799465" indent="-228600">
              <a:lnSpc>
                <a:spcPts val="3020"/>
              </a:lnSpc>
              <a:spcBef>
                <a:spcPts val="1005"/>
              </a:spcBef>
              <a:buFont typeface="Arial MT"/>
              <a:buChar char="•"/>
              <a:tabLst>
                <a:tab pos="241300" algn="l"/>
              </a:tabLst>
            </a:pPr>
            <a:r>
              <a:rPr sz="3600" spc="-10" dirty="0" err="1">
                <a:latin typeface="Calibri"/>
                <a:cs typeface="Calibri"/>
              </a:rPr>
              <a:t>Elaboración</a:t>
            </a:r>
            <a:r>
              <a:rPr sz="3600" spc="5" dirty="0">
                <a:latin typeface="Calibri"/>
                <a:cs typeface="Calibri"/>
              </a:rPr>
              <a:t> </a:t>
            </a:r>
            <a:r>
              <a:rPr sz="3600" spc="-5" dirty="0">
                <a:latin typeface="Calibri"/>
                <a:cs typeface="Calibri"/>
              </a:rPr>
              <a:t>de</a:t>
            </a:r>
            <a:r>
              <a:rPr sz="3600" spc="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hormonas,</a:t>
            </a:r>
            <a:r>
              <a:rPr sz="3600" spc="35" dirty="0">
                <a:latin typeface="Calibri"/>
                <a:cs typeface="Calibri"/>
              </a:rPr>
              <a:t> </a:t>
            </a:r>
            <a:r>
              <a:rPr sz="3600" spc="-15" dirty="0">
                <a:latin typeface="Calibri"/>
                <a:cs typeface="Calibri"/>
              </a:rPr>
              <a:t>producen</a:t>
            </a:r>
            <a:r>
              <a:rPr sz="3600" spc="35" dirty="0">
                <a:latin typeface="Calibri"/>
                <a:cs typeface="Calibri"/>
              </a:rPr>
              <a:t> </a:t>
            </a:r>
            <a:r>
              <a:rPr sz="3600" spc="-15" dirty="0">
                <a:latin typeface="Calibri"/>
                <a:cs typeface="Calibri"/>
              </a:rPr>
              <a:t>síndromes</a:t>
            </a:r>
            <a:r>
              <a:rPr sz="3600" spc="40" dirty="0">
                <a:latin typeface="Calibri"/>
                <a:cs typeface="Calibri"/>
              </a:rPr>
              <a:t> </a:t>
            </a:r>
            <a:r>
              <a:rPr sz="3600" spc="-5" dirty="0">
                <a:latin typeface="Calibri"/>
                <a:cs typeface="Calibri"/>
              </a:rPr>
              <a:t>de</a:t>
            </a:r>
            <a:r>
              <a:rPr sz="3600" spc="6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hiperfunción,</a:t>
            </a:r>
            <a:r>
              <a:rPr sz="3600" spc="70" dirty="0">
                <a:latin typeface="Calibri"/>
                <a:cs typeface="Calibri"/>
              </a:rPr>
              <a:t> </a:t>
            </a:r>
            <a:r>
              <a:rPr sz="3600" spc="-15" dirty="0">
                <a:latin typeface="Calibri"/>
                <a:cs typeface="Calibri"/>
              </a:rPr>
              <a:t>con </a:t>
            </a:r>
            <a:r>
              <a:rPr sz="3600" spc="-61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serias</a:t>
            </a:r>
            <a:r>
              <a:rPr sz="3600" spc="10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consecuencias.</a:t>
            </a:r>
            <a:endParaRPr sz="3600" dirty="0">
              <a:latin typeface="Calibri"/>
              <a:cs typeface="Calibri"/>
            </a:endParaRPr>
          </a:p>
          <a:p>
            <a:pPr marL="241300" marR="130810" indent="-228600">
              <a:lnSpc>
                <a:spcPts val="3030"/>
              </a:lnSpc>
              <a:spcBef>
                <a:spcPts val="1010"/>
              </a:spcBef>
              <a:buFont typeface="Arial MT"/>
              <a:buChar char="•"/>
              <a:tabLst>
                <a:tab pos="241300" algn="l"/>
              </a:tabLst>
            </a:pPr>
            <a:r>
              <a:rPr sz="3600" spc="-15" dirty="0" err="1">
                <a:latin typeface="Calibri"/>
                <a:cs typeface="Calibri"/>
              </a:rPr>
              <a:t>Síndromes</a:t>
            </a:r>
            <a:r>
              <a:rPr sz="3600" spc="5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endocrino-metabolicos,</a:t>
            </a:r>
            <a:r>
              <a:rPr sz="3600" spc="70" dirty="0">
                <a:latin typeface="Calibri"/>
                <a:cs typeface="Calibri"/>
              </a:rPr>
              <a:t> </a:t>
            </a:r>
            <a:r>
              <a:rPr sz="3600" spc="-15" dirty="0">
                <a:latin typeface="Calibri"/>
                <a:cs typeface="Calibri"/>
              </a:rPr>
              <a:t>neurológicos,</a:t>
            </a:r>
            <a:r>
              <a:rPr sz="3600" spc="30" dirty="0">
                <a:latin typeface="Calibri"/>
                <a:cs typeface="Calibri"/>
              </a:rPr>
              <a:t> </a:t>
            </a:r>
            <a:r>
              <a:rPr sz="3600" spc="-15" dirty="0">
                <a:latin typeface="Calibri"/>
                <a:cs typeface="Calibri"/>
              </a:rPr>
              <a:t>hematológicos</a:t>
            </a:r>
            <a:r>
              <a:rPr sz="3600" spc="25" dirty="0">
                <a:latin typeface="Calibri"/>
                <a:cs typeface="Calibri"/>
              </a:rPr>
              <a:t> </a:t>
            </a:r>
            <a:r>
              <a:rPr sz="3600" spc="-5" dirty="0">
                <a:latin typeface="Calibri"/>
                <a:cs typeface="Calibri"/>
              </a:rPr>
              <a:t>y</a:t>
            </a:r>
            <a:r>
              <a:rPr sz="3600" spc="5" dirty="0">
                <a:latin typeface="Calibri"/>
                <a:cs typeface="Calibri"/>
              </a:rPr>
              <a:t> </a:t>
            </a:r>
            <a:r>
              <a:rPr sz="3600" spc="-15" dirty="0">
                <a:latin typeface="Calibri"/>
                <a:cs typeface="Calibri"/>
              </a:rPr>
              <a:t>osteo</a:t>
            </a:r>
            <a:r>
              <a:rPr sz="3600" spc="15" dirty="0">
                <a:latin typeface="Calibri"/>
                <a:cs typeface="Calibri"/>
              </a:rPr>
              <a:t> </a:t>
            </a:r>
            <a:r>
              <a:rPr sz="3600" spc="-5" dirty="0">
                <a:latin typeface="Calibri"/>
                <a:cs typeface="Calibri"/>
              </a:rPr>
              <a:t>- </a:t>
            </a:r>
            <a:r>
              <a:rPr sz="3600" spc="-61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mioarticulares</a:t>
            </a:r>
            <a:endParaRPr sz="3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8600" y="1179987"/>
            <a:ext cx="11506200" cy="4498026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5"/>
              </a:spcBef>
              <a:tabLst>
                <a:tab pos="241300" algn="l"/>
              </a:tabLst>
            </a:pPr>
            <a:r>
              <a:rPr sz="3200" spc="-15" dirty="0">
                <a:latin typeface="Calibri"/>
                <a:cs typeface="Calibri"/>
              </a:rPr>
              <a:t>Síndromes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35" dirty="0">
                <a:latin typeface="Calibri"/>
                <a:cs typeface="Calibri"/>
              </a:rPr>
              <a:t>Para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neoplásicos:</a:t>
            </a:r>
            <a:endParaRPr sz="3200" dirty="0">
              <a:latin typeface="Calibri"/>
              <a:cs typeface="Calibri"/>
            </a:endParaRPr>
          </a:p>
          <a:p>
            <a:pPr marL="241300" marR="5080" indent="-228600">
              <a:lnSpc>
                <a:spcPts val="3020"/>
              </a:lnSpc>
              <a:spcBef>
                <a:spcPts val="1055"/>
              </a:spcBef>
              <a:buFont typeface="Arial MT"/>
              <a:buChar char="•"/>
              <a:tabLst>
                <a:tab pos="321945" algn="l"/>
                <a:tab pos="322580" algn="l"/>
              </a:tabLst>
            </a:pPr>
            <a:r>
              <a:rPr sz="3200" dirty="0"/>
              <a:t>	</a:t>
            </a:r>
            <a:r>
              <a:rPr sz="3200" spc="-15" dirty="0">
                <a:latin typeface="Calibri"/>
                <a:cs typeface="Calibri"/>
              </a:rPr>
              <a:t>Conjunto</a:t>
            </a:r>
            <a:r>
              <a:rPr sz="3200" spc="3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de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síntomas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que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afectan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a </a:t>
            </a:r>
            <a:r>
              <a:rPr sz="3200" spc="-15" dirty="0">
                <a:latin typeface="Calibri"/>
                <a:cs typeface="Calibri"/>
              </a:rPr>
              <a:t>pacientes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con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cáncer</a:t>
            </a:r>
            <a:r>
              <a:rPr sz="3200" spc="-5" dirty="0">
                <a:latin typeface="Calibri"/>
                <a:cs typeface="Calibri"/>
              </a:rPr>
              <a:t> y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no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pueden 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explicarse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por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efecto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del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tumor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local,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por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metástasis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,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ni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por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elaboración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de </a:t>
            </a:r>
            <a:r>
              <a:rPr sz="3200" spc="-62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hormonas</a:t>
            </a:r>
            <a:r>
              <a:rPr sz="3200" spc="4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propi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ADN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del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tejido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del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que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procede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el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5" dirty="0">
                <a:latin typeface="Calibri"/>
                <a:cs typeface="Calibri"/>
              </a:rPr>
              <a:t>tumor.</a:t>
            </a:r>
            <a:endParaRPr sz="32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25"/>
              </a:spcBef>
              <a:buFont typeface="Arial MT"/>
              <a:buChar char="•"/>
              <a:tabLst>
                <a:tab pos="241300" algn="l"/>
              </a:tabLst>
            </a:pPr>
            <a:r>
              <a:rPr sz="3200" spc="-20" dirty="0">
                <a:latin typeface="Calibri"/>
                <a:cs typeface="Calibri"/>
              </a:rPr>
              <a:t>Afectan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alrededor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del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10%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de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los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pacientes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con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enfermedades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malignas.</a:t>
            </a:r>
            <a:endParaRPr sz="32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5"/>
              </a:spcBef>
              <a:buFont typeface="Arial MT"/>
              <a:buChar char="•"/>
              <a:tabLst>
                <a:tab pos="241300" algn="l"/>
              </a:tabLst>
            </a:pPr>
            <a:r>
              <a:rPr sz="3200" spc="-15" dirty="0">
                <a:latin typeface="Calibri"/>
                <a:cs typeface="Calibri"/>
              </a:rPr>
              <a:t>Primera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manifestación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de</a:t>
            </a:r>
            <a:r>
              <a:rPr sz="3200" spc="-10" dirty="0">
                <a:latin typeface="Calibri"/>
                <a:cs typeface="Calibri"/>
              </a:rPr>
              <a:t> neoplasia</a:t>
            </a:r>
            <a:r>
              <a:rPr sz="3200" spc="3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oculta.</a:t>
            </a:r>
            <a:endParaRPr sz="32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0"/>
              </a:spcBef>
              <a:buFont typeface="Arial MT"/>
              <a:buChar char="•"/>
              <a:tabLst>
                <a:tab pos="241300" algn="l"/>
              </a:tabLst>
            </a:pPr>
            <a:r>
              <a:rPr sz="3200" spc="-5" dirty="0">
                <a:latin typeface="Calibri"/>
                <a:cs typeface="Calibri"/>
              </a:rPr>
              <a:t>Pueden</a:t>
            </a:r>
            <a:r>
              <a:rPr sz="3200" spc="3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dar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importantes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problemas</a:t>
            </a:r>
            <a:r>
              <a:rPr sz="3200" spc="5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clínicos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,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incluso</a:t>
            </a:r>
            <a:r>
              <a:rPr sz="3200" spc="3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ser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mortales.</a:t>
            </a:r>
            <a:endParaRPr sz="3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1000" y="1447800"/>
            <a:ext cx="10856595" cy="3557384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5"/>
              </a:spcBef>
              <a:tabLst>
                <a:tab pos="241300" algn="l"/>
              </a:tabLst>
            </a:pPr>
            <a:r>
              <a:rPr sz="3200" spc="-10" dirty="0">
                <a:latin typeface="Calibri"/>
                <a:cs typeface="Calibri"/>
              </a:rPr>
              <a:t>Diagnóstico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precoz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de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las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neoplasias:</a:t>
            </a:r>
            <a:endParaRPr sz="32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0"/>
              </a:spcBef>
              <a:buFont typeface="Arial MT"/>
              <a:buChar char="•"/>
              <a:tabLst>
                <a:tab pos="241300" algn="l"/>
              </a:tabLst>
            </a:pPr>
            <a:r>
              <a:rPr lang="es-EC" sz="3200" spc="-10" dirty="0">
                <a:latin typeface="Calibri"/>
                <a:cs typeface="Calibri"/>
              </a:rPr>
              <a:t>D</a:t>
            </a:r>
            <a:r>
              <a:rPr sz="3200" spc="-10" dirty="0" err="1">
                <a:latin typeface="Calibri"/>
                <a:cs typeface="Calibri"/>
              </a:rPr>
              <a:t>iagn</a:t>
            </a:r>
            <a:r>
              <a:rPr lang="es-EC" sz="3200" spc="-10" dirty="0" err="1">
                <a:latin typeface="Calibri"/>
                <a:cs typeface="Calibri"/>
              </a:rPr>
              <a:t>ó</a:t>
            </a:r>
            <a:r>
              <a:rPr sz="3200" spc="-10" dirty="0" err="1">
                <a:latin typeface="Calibri"/>
                <a:cs typeface="Calibri"/>
              </a:rPr>
              <a:t>stico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de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laboratorio,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citología, biopsias</a:t>
            </a:r>
            <a:endParaRPr sz="3200" dirty="0">
              <a:latin typeface="Calibri"/>
              <a:cs typeface="Calibri"/>
            </a:endParaRPr>
          </a:p>
          <a:p>
            <a:pPr marL="321945" indent="-309880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321945" algn="l"/>
                <a:tab pos="322580" algn="l"/>
              </a:tabLst>
            </a:pPr>
            <a:r>
              <a:rPr sz="3200" spc="-15" dirty="0">
                <a:latin typeface="Calibri"/>
                <a:cs typeface="Calibri"/>
              </a:rPr>
              <a:t>Métodos</a:t>
            </a:r>
            <a:r>
              <a:rPr sz="3200" spc="-10" dirty="0">
                <a:latin typeface="Calibri"/>
                <a:cs typeface="Calibri"/>
              </a:rPr>
              <a:t> Diagnósticos:</a:t>
            </a:r>
            <a:endParaRPr sz="3200" dirty="0">
              <a:latin typeface="Calibri"/>
              <a:cs typeface="Calibri"/>
            </a:endParaRPr>
          </a:p>
          <a:p>
            <a:pPr marL="241300" marR="5080" indent="-228600">
              <a:lnSpc>
                <a:spcPts val="3030"/>
              </a:lnSpc>
              <a:spcBef>
                <a:spcPts val="1040"/>
              </a:spcBef>
              <a:buFont typeface="Arial MT"/>
              <a:buChar char="•"/>
              <a:tabLst>
                <a:tab pos="321945" algn="l"/>
                <a:tab pos="322580" algn="l"/>
              </a:tabLst>
            </a:pPr>
            <a:r>
              <a:rPr sz="3200" dirty="0"/>
              <a:t>	</a:t>
            </a:r>
            <a:r>
              <a:rPr sz="3200" spc="-10" dirty="0">
                <a:latin typeface="Calibri"/>
                <a:cs typeface="Calibri"/>
              </a:rPr>
              <a:t>Complementarios:</a:t>
            </a:r>
            <a:r>
              <a:rPr sz="3200" spc="4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hemograma,</a:t>
            </a:r>
            <a:r>
              <a:rPr sz="3200" spc="7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eritrosedimentacion,</a:t>
            </a:r>
            <a:r>
              <a:rPr sz="3200" spc="7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química</a:t>
            </a:r>
            <a:r>
              <a:rPr sz="3200" spc="5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sanguínea, </a:t>
            </a:r>
            <a:r>
              <a:rPr sz="3200" spc="-62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PSA,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estudios</a:t>
            </a:r>
            <a:r>
              <a:rPr sz="3200" spc="3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inmunológico,</a:t>
            </a:r>
            <a:r>
              <a:rPr sz="3200" spc="3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hormonales,</a:t>
            </a:r>
            <a:r>
              <a:rPr sz="3200" spc="3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etc</a:t>
            </a:r>
            <a:endParaRPr sz="3200" dirty="0">
              <a:latin typeface="Calibri"/>
              <a:cs typeface="Calibri"/>
            </a:endParaRPr>
          </a:p>
          <a:p>
            <a:pPr marL="241300" indent="-228600">
              <a:lnSpc>
                <a:spcPts val="3190"/>
              </a:lnSpc>
              <a:spcBef>
                <a:spcPts val="620"/>
              </a:spcBef>
              <a:buFont typeface="Arial MT"/>
              <a:buChar char="•"/>
              <a:tabLst>
                <a:tab pos="241300" algn="l"/>
              </a:tabLst>
            </a:pPr>
            <a:r>
              <a:rPr sz="3200" spc="-10" dirty="0">
                <a:latin typeface="Calibri"/>
                <a:cs typeface="Calibri"/>
              </a:rPr>
              <a:t>Imagenológicos: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Ultrasonido,</a:t>
            </a:r>
            <a:r>
              <a:rPr sz="3200" spc="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Rx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70" dirty="0">
                <a:latin typeface="Calibri"/>
                <a:cs typeface="Calibri"/>
              </a:rPr>
              <a:t>TAC,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resonancia</a:t>
            </a:r>
            <a:r>
              <a:rPr sz="3200" spc="40" dirty="0">
                <a:latin typeface="Calibri"/>
                <a:cs typeface="Calibri"/>
              </a:rPr>
              <a:t> </a:t>
            </a:r>
            <a:r>
              <a:rPr sz="3200" spc="-10" dirty="0" err="1">
                <a:latin typeface="Calibri"/>
                <a:cs typeface="Calibri"/>
              </a:rPr>
              <a:t>magnética</a:t>
            </a:r>
            <a:r>
              <a:rPr sz="3200" spc="-10" dirty="0">
                <a:latin typeface="Calibri"/>
                <a:cs typeface="Calibri"/>
              </a:rPr>
              <a:t> nuclear</a:t>
            </a:r>
            <a:r>
              <a:rPr lang="es-ES" sz="3200" dirty="0">
                <a:latin typeface="Calibri"/>
                <a:cs typeface="Calibri"/>
              </a:rPr>
              <a:t>, </a:t>
            </a:r>
            <a:r>
              <a:rPr sz="3200" spc="-10" dirty="0" err="1">
                <a:latin typeface="Calibri"/>
                <a:cs typeface="Calibri"/>
              </a:rPr>
              <a:t>mamografías</a:t>
            </a:r>
            <a:endParaRPr sz="3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0"/>
            <a:ext cx="9880600" cy="39033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15" dirty="0">
                <a:latin typeface="Calibri"/>
                <a:cs typeface="Calibri"/>
              </a:rPr>
              <a:t>Métodos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diagnósticos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 </a:t>
            </a:r>
            <a:r>
              <a:rPr sz="2800" spc="-15" dirty="0">
                <a:latin typeface="Calibri"/>
                <a:cs typeface="Calibri"/>
              </a:rPr>
              <a:t>anatomía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patológica: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 MT"/>
              <a:buChar char="•"/>
            </a:pPr>
            <a:endParaRPr sz="4150">
              <a:latin typeface="Calibri"/>
              <a:cs typeface="Calibri"/>
            </a:endParaRPr>
          </a:p>
          <a:p>
            <a:pPr marL="241300" marR="5080" indent="-228600">
              <a:lnSpc>
                <a:spcPts val="3020"/>
              </a:lnSpc>
              <a:buFont typeface="Arial MT"/>
              <a:buChar char="•"/>
              <a:tabLst>
                <a:tab pos="241300" algn="l"/>
              </a:tabLst>
            </a:pPr>
            <a:r>
              <a:rPr sz="2800" spc="-10" dirty="0">
                <a:latin typeface="Calibri"/>
                <a:cs typeface="Calibri"/>
              </a:rPr>
              <a:t>Estudio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citológico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raspado,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secreciones,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exudados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líquidos. </a:t>
            </a:r>
            <a:r>
              <a:rPr sz="2800" spc="-6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corporales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25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10" dirty="0">
                <a:latin typeface="Calibri"/>
                <a:cs typeface="Calibri"/>
              </a:rPr>
              <a:t>Biopsia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por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ponche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10" dirty="0">
                <a:latin typeface="Calibri"/>
                <a:cs typeface="Calibri"/>
              </a:rPr>
              <a:t>Biopsia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por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aspiración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por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aguja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fina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10" dirty="0">
                <a:latin typeface="Calibri"/>
                <a:cs typeface="Calibri"/>
              </a:rPr>
              <a:t>Biopsia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por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congelación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5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10" dirty="0">
                <a:latin typeface="Calibri"/>
                <a:cs typeface="Calibri"/>
              </a:rPr>
              <a:t>Biopsia por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trocar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0"/>
            <a:ext cx="8100695" cy="4117340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75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10" dirty="0">
                <a:latin typeface="Calibri"/>
                <a:cs typeface="Calibri"/>
              </a:rPr>
              <a:t>Biopsia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incisional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y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edición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al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15" dirty="0">
                <a:latin typeface="Calibri"/>
                <a:cs typeface="Calibri"/>
              </a:rPr>
              <a:t>Legrado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 curetaje</a:t>
            </a:r>
            <a:endParaRPr sz="2800">
              <a:latin typeface="Calibri"/>
              <a:cs typeface="Calibri"/>
            </a:endParaRPr>
          </a:p>
          <a:p>
            <a:pPr marL="321945" indent="-309880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321945" algn="l"/>
                <a:tab pos="322580" algn="l"/>
              </a:tabLst>
            </a:pPr>
            <a:r>
              <a:rPr sz="2800" spc="-10" dirty="0">
                <a:latin typeface="Calibri"/>
                <a:cs typeface="Calibri"/>
              </a:rPr>
              <a:t>Aplicación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técnicas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moderna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estudios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anteriores: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15" dirty="0">
                <a:latin typeface="Calibri"/>
                <a:cs typeface="Calibri"/>
              </a:rPr>
              <a:t>Histoquímicas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10" dirty="0">
                <a:latin typeface="Calibri"/>
                <a:cs typeface="Calibri"/>
              </a:rPr>
              <a:t>Anticuerpos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monoclonales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15" dirty="0">
                <a:latin typeface="Calibri"/>
                <a:cs typeface="Calibri"/>
              </a:rPr>
              <a:t>Cultivos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tejidos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tumorales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15" dirty="0">
                <a:latin typeface="Calibri"/>
                <a:cs typeface="Calibri"/>
              </a:rPr>
              <a:t>Microscopia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electrónica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10" dirty="0">
                <a:latin typeface="Calibri"/>
                <a:cs typeface="Calibri"/>
              </a:rPr>
              <a:t>Fluorescencia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etc.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1589023"/>
            <a:ext cx="11963400" cy="34599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latin typeface="Times New Roman"/>
                <a:cs typeface="Times New Roman"/>
              </a:rPr>
              <a:t>Displasia:</a:t>
            </a:r>
          </a:p>
          <a:p>
            <a:pPr marL="12700" marR="5080">
              <a:lnSpc>
                <a:spcPct val="100000"/>
              </a:lnSpc>
            </a:pPr>
            <a:r>
              <a:rPr sz="3200" dirty="0">
                <a:latin typeface="Times New Roman"/>
                <a:cs typeface="Times New Roman"/>
              </a:rPr>
              <a:t>. Son </a:t>
            </a:r>
            <a:r>
              <a:rPr sz="3200" spc="-5" dirty="0">
                <a:latin typeface="Times New Roman"/>
                <a:cs typeface="Times New Roman"/>
              </a:rPr>
              <a:t>los cambios </a:t>
            </a:r>
            <a:r>
              <a:rPr sz="3200" dirty="0">
                <a:latin typeface="Times New Roman"/>
                <a:cs typeface="Times New Roman"/>
              </a:rPr>
              <a:t>que </a:t>
            </a:r>
            <a:r>
              <a:rPr sz="3200" spc="-5" dirty="0">
                <a:latin typeface="Times New Roman"/>
                <a:cs typeface="Times New Roman"/>
              </a:rPr>
              <a:t>se </a:t>
            </a:r>
            <a:r>
              <a:rPr sz="3200" dirty="0">
                <a:latin typeface="Times New Roman"/>
                <a:cs typeface="Times New Roman"/>
              </a:rPr>
              <a:t>producen en la </a:t>
            </a:r>
            <a:r>
              <a:rPr sz="3200" spc="-5" dirty="0">
                <a:latin typeface="Times New Roman"/>
                <a:cs typeface="Times New Roman"/>
              </a:rPr>
              <a:t>forma, </a:t>
            </a:r>
            <a:r>
              <a:rPr sz="3200" dirty="0">
                <a:latin typeface="Times New Roman"/>
                <a:cs typeface="Times New Roman"/>
              </a:rPr>
              <a:t>volumen y 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organización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de la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célula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pueden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ser</a:t>
            </a:r>
            <a:r>
              <a:rPr sz="3200" dirty="0">
                <a:latin typeface="Times New Roman"/>
                <a:cs typeface="Times New Roman"/>
              </a:rPr>
              <a:t> en respuesta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 irritación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 </a:t>
            </a:r>
            <a:r>
              <a:rPr sz="3200" spc="-434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inflamación crónica, afectan </a:t>
            </a:r>
            <a:r>
              <a:rPr sz="3200" spc="-5" dirty="0">
                <a:latin typeface="Times New Roman"/>
                <a:cs typeface="Times New Roman"/>
              </a:rPr>
              <a:t>los </a:t>
            </a:r>
            <a:r>
              <a:rPr sz="3200" dirty="0">
                <a:latin typeface="Times New Roman"/>
                <a:cs typeface="Times New Roman"/>
              </a:rPr>
              <a:t>epitelios, con frecuencias </a:t>
            </a:r>
            <a:r>
              <a:rPr sz="3200" spc="-5" dirty="0">
                <a:latin typeface="Times New Roman"/>
                <a:cs typeface="Times New Roman"/>
              </a:rPr>
              <a:t>los </a:t>
            </a:r>
            <a:r>
              <a:rPr sz="3200" dirty="0">
                <a:latin typeface="Times New Roman"/>
                <a:cs typeface="Times New Roman"/>
              </a:rPr>
              <a:t> del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cuello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uterino.</a:t>
            </a:r>
          </a:p>
          <a:p>
            <a:pPr marL="12700">
              <a:lnSpc>
                <a:spcPct val="100000"/>
              </a:lnSpc>
            </a:pPr>
            <a:r>
              <a:rPr sz="3200" dirty="0">
                <a:latin typeface="Times New Roman"/>
                <a:cs typeface="Times New Roman"/>
              </a:rPr>
              <a:t>.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Los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cambios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son </a:t>
            </a:r>
            <a:r>
              <a:rPr sz="3200" dirty="0">
                <a:latin typeface="Times New Roman"/>
                <a:cs typeface="Times New Roman"/>
              </a:rPr>
              <a:t>reversibles.</a:t>
            </a:r>
          </a:p>
          <a:p>
            <a:pPr marL="12700" marR="520700">
              <a:lnSpc>
                <a:spcPct val="100000"/>
              </a:lnSpc>
            </a:pPr>
            <a:r>
              <a:rPr sz="3200" dirty="0">
                <a:latin typeface="Times New Roman"/>
                <a:cs typeface="Times New Roman"/>
              </a:rPr>
              <a:t>.</a:t>
            </a:r>
            <a:r>
              <a:rPr sz="3200" spc="-10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Al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eliminar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las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causas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desencadenantes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el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epitelio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puede </a:t>
            </a:r>
            <a:r>
              <a:rPr sz="3200" spc="-434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recuperar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su</a:t>
            </a:r>
            <a:r>
              <a:rPr sz="3200" dirty="0">
                <a:latin typeface="Times New Roman"/>
                <a:cs typeface="Times New Roman"/>
              </a:rPr>
              <a:t> aspecto </a:t>
            </a:r>
            <a:r>
              <a:rPr sz="3200" spc="-5" dirty="0">
                <a:latin typeface="Times New Roman"/>
                <a:cs typeface="Times New Roman"/>
              </a:rPr>
              <a:t>normal.</a:t>
            </a:r>
            <a:endParaRPr sz="3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363980"/>
          </a:xfrm>
          <a:custGeom>
            <a:avLst/>
            <a:gdLst/>
            <a:ahLst/>
            <a:cxnLst/>
            <a:rect l="l" t="t" r="r" b="b"/>
            <a:pathLst>
              <a:path w="12192000" h="1363980">
                <a:moveTo>
                  <a:pt x="0" y="0"/>
                </a:moveTo>
                <a:lnTo>
                  <a:pt x="0" y="1363979"/>
                </a:lnTo>
                <a:lnTo>
                  <a:pt x="12191999" y="1363979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4796" y="264413"/>
            <a:ext cx="5116804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ES" sz="4400" b="0" dirty="0">
                <a:latin typeface="Calibri Light"/>
                <a:cs typeface="Calibri Light"/>
              </a:rPr>
              <a:t>S</a:t>
            </a:r>
            <a:r>
              <a:rPr sz="4400" b="0" dirty="0">
                <a:latin typeface="Calibri Light"/>
                <a:cs typeface="Calibri Light"/>
              </a:rPr>
              <a:t>UMARIO</a:t>
            </a:r>
            <a:endParaRPr sz="4400" dirty="0">
              <a:latin typeface="Calibri Light"/>
              <a:cs typeface="Calibri Ligh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1363980"/>
            <a:ext cx="12192000" cy="5494020"/>
          </a:xfrm>
          <a:custGeom>
            <a:avLst/>
            <a:gdLst/>
            <a:ahLst/>
            <a:cxnLst/>
            <a:rect l="l" t="t" r="r" b="b"/>
            <a:pathLst>
              <a:path w="12192000" h="5494020">
                <a:moveTo>
                  <a:pt x="12191999" y="0"/>
                </a:moveTo>
                <a:lnTo>
                  <a:pt x="0" y="0"/>
                </a:lnTo>
                <a:lnTo>
                  <a:pt x="0" y="5494017"/>
                </a:lnTo>
                <a:lnTo>
                  <a:pt x="12191999" y="5494017"/>
                </a:lnTo>
                <a:lnTo>
                  <a:pt x="12191999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0030" y="1246781"/>
            <a:ext cx="7884770" cy="5794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49960">
              <a:lnSpc>
                <a:spcPct val="119900"/>
              </a:lnSpc>
              <a:spcBef>
                <a:spcPts val="100"/>
              </a:spcBef>
            </a:pPr>
            <a:r>
              <a:rPr sz="2800" spc="-10" dirty="0">
                <a:latin typeface="Calibri"/>
                <a:cs typeface="Calibri"/>
              </a:rPr>
              <a:t>CLASIFIC</a:t>
            </a:r>
            <a:r>
              <a:rPr sz="2800" spc="-3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CION </a:t>
            </a:r>
            <a:endParaRPr lang="es-ES" sz="2800" spc="-10" dirty="0">
              <a:latin typeface="Calibri"/>
              <a:cs typeface="Calibri"/>
            </a:endParaRPr>
          </a:p>
          <a:p>
            <a:pPr marL="12700" marR="949960">
              <a:lnSpc>
                <a:spcPct val="119900"/>
              </a:lnSpc>
              <a:spcBef>
                <a:spcPts val="100"/>
              </a:spcBef>
            </a:pPr>
            <a:r>
              <a:rPr lang="es-PE" sz="2800" spc="-10" dirty="0">
                <a:latin typeface="Calibri"/>
                <a:cs typeface="Calibri"/>
              </a:rPr>
              <a:t>CARACTERES GENERALES</a:t>
            </a:r>
            <a:endParaRPr lang="es-ES" sz="2800" spc="-10" dirty="0">
              <a:latin typeface="Calibri"/>
              <a:cs typeface="Calibri"/>
            </a:endParaRPr>
          </a:p>
          <a:p>
            <a:pPr marL="12700" marR="949960">
              <a:lnSpc>
                <a:spcPct val="119900"/>
              </a:lnSpc>
              <a:spcBef>
                <a:spcPts val="100"/>
              </a:spcBef>
            </a:pPr>
            <a:r>
              <a:rPr lang="es-ES" sz="2800" spc="-20" dirty="0">
                <a:latin typeface="Calibri"/>
                <a:cs typeface="Calibri"/>
              </a:rPr>
              <a:t>ETIOLOGIA DE LAS NEOPLASIAS</a:t>
            </a:r>
          </a:p>
          <a:p>
            <a:pPr marL="12700" marR="949960">
              <a:lnSpc>
                <a:spcPct val="119900"/>
              </a:lnSpc>
              <a:spcBef>
                <a:spcPts val="100"/>
              </a:spcBef>
            </a:pPr>
            <a:r>
              <a:rPr lang="es-PE" sz="2800" spc="-20" dirty="0">
                <a:latin typeface="Calibri"/>
                <a:cs typeface="Calibri"/>
              </a:rPr>
              <a:t>ECTOPIA Y HETEROTOPIA</a:t>
            </a:r>
            <a:endParaRPr lang="es-ES" sz="2800" spc="-20" dirty="0">
              <a:latin typeface="Calibri"/>
              <a:cs typeface="Calibri"/>
            </a:endParaRPr>
          </a:p>
          <a:p>
            <a:pPr marL="12700" marR="949960">
              <a:lnSpc>
                <a:spcPct val="119900"/>
              </a:lnSpc>
              <a:spcBef>
                <a:spcPts val="100"/>
              </a:spcBef>
            </a:pPr>
            <a:r>
              <a:rPr lang="es-PE" sz="2800" spc="-20" dirty="0">
                <a:latin typeface="Calibri"/>
                <a:cs typeface="Calibri"/>
              </a:rPr>
              <a:t>BASES MOLECULARES DEL CANCER</a:t>
            </a:r>
          </a:p>
          <a:p>
            <a:pPr marL="12700" marR="949960">
              <a:lnSpc>
                <a:spcPct val="119900"/>
              </a:lnSpc>
              <a:spcBef>
                <a:spcPts val="100"/>
              </a:spcBef>
            </a:pPr>
            <a:r>
              <a:rPr lang="es-PE" sz="2800" spc="-20" dirty="0">
                <a:latin typeface="Calibri"/>
                <a:cs typeface="Calibri"/>
              </a:rPr>
              <a:t>INMUNIDAD TUMORAL</a:t>
            </a:r>
          </a:p>
          <a:p>
            <a:pPr marL="12700" marR="949960">
              <a:lnSpc>
                <a:spcPct val="119900"/>
              </a:lnSpc>
              <a:spcBef>
                <a:spcPts val="100"/>
              </a:spcBef>
            </a:pPr>
            <a:r>
              <a:rPr lang="es-PE" sz="2800" spc="-20" dirty="0">
                <a:latin typeface="Calibri"/>
                <a:cs typeface="Calibri"/>
              </a:rPr>
              <a:t>CONSECUENCIAS DE LAS NEOPLASIAS</a:t>
            </a:r>
          </a:p>
          <a:p>
            <a:pPr marL="12700" marR="949960">
              <a:lnSpc>
                <a:spcPct val="119900"/>
              </a:lnSpc>
              <a:spcBef>
                <a:spcPts val="100"/>
              </a:spcBef>
            </a:pPr>
            <a:r>
              <a:rPr lang="es-PE" sz="2800" spc="-20" dirty="0">
                <a:latin typeface="Calibri"/>
                <a:cs typeface="Calibri"/>
              </a:rPr>
              <a:t>SINDROMES PARA NEOPLASICOS</a:t>
            </a:r>
          </a:p>
          <a:p>
            <a:pPr marL="12700" marR="949960">
              <a:lnSpc>
                <a:spcPct val="119900"/>
              </a:lnSpc>
              <a:spcBef>
                <a:spcPts val="100"/>
              </a:spcBef>
            </a:pPr>
            <a:r>
              <a:rPr lang="es-PE" sz="2800" spc="-20" dirty="0">
                <a:latin typeface="Calibri"/>
                <a:cs typeface="Calibri"/>
              </a:rPr>
              <a:t>METODOS DIAGNOSTICOS</a:t>
            </a:r>
          </a:p>
          <a:p>
            <a:pPr marL="12700" marR="949960">
              <a:lnSpc>
                <a:spcPct val="119900"/>
              </a:lnSpc>
              <a:spcBef>
                <a:spcPts val="100"/>
              </a:spcBef>
            </a:pPr>
            <a:r>
              <a:rPr lang="es-PE" sz="2800" spc="-20" dirty="0">
                <a:latin typeface="Calibri"/>
                <a:cs typeface="Calibri"/>
              </a:rPr>
              <a:t>DISPLASIA</a:t>
            </a:r>
          </a:p>
          <a:p>
            <a:pPr marL="12700" marR="949960">
              <a:lnSpc>
                <a:spcPct val="119900"/>
              </a:lnSpc>
              <a:spcBef>
                <a:spcPts val="100"/>
              </a:spcBef>
            </a:pPr>
            <a:r>
              <a:rPr lang="es-PE" sz="2800" spc="-20" dirty="0">
                <a:latin typeface="Calibri"/>
                <a:cs typeface="Calibri"/>
              </a:rPr>
              <a:t>ETAPAS DEL DESAROLLO DEL CANCER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EC5BDE43-56CC-4BEC-A7E1-68FA4BF8AD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7600" y="3430093"/>
            <a:ext cx="4048125" cy="3057525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2400" y="1499361"/>
            <a:ext cx="11506199" cy="33368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latin typeface="Times New Roman"/>
                <a:cs typeface="Times New Roman"/>
              </a:rPr>
              <a:t>Etapas</a:t>
            </a:r>
            <a:r>
              <a:rPr sz="3600" spc="-4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del</a:t>
            </a:r>
            <a:r>
              <a:rPr sz="3600" spc="-1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desarrollo</a:t>
            </a:r>
            <a:r>
              <a:rPr sz="3600" spc="-2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del</a:t>
            </a:r>
            <a:r>
              <a:rPr sz="3600" spc="-1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cáncer:</a:t>
            </a:r>
          </a:p>
          <a:p>
            <a:pPr marL="12700">
              <a:lnSpc>
                <a:spcPct val="100000"/>
              </a:lnSpc>
            </a:pPr>
            <a:r>
              <a:rPr sz="3600" dirty="0">
                <a:latin typeface="Times New Roman"/>
                <a:cs typeface="Times New Roman"/>
              </a:rPr>
              <a:t>Elemento</a:t>
            </a:r>
            <a:r>
              <a:rPr sz="3600" spc="-2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fundamental</a:t>
            </a:r>
            <a:r>
              <a:rPr sz="3600" dirty="0">
                <a:latin typeface="Times New Roman"/>
                <a:cs typeface="Times New Roman"/>
              </a:rPr>
              <a:t> para</a:t>
            </a:r>
            <a:r>
              <a:rPr sz="3600" spc="-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poder decidir</a:t>
            </a:r>
            <a:r>
              <a:rPr sz="3600" spc="-2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conducta</a:t>
            </a:r>
            <a:r>
              <a:rPr sz="3600" spc="-1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terapéutica</a:t>
            </a:r>
            <a:r>
              <a:rPr lang="es-ES" sz="360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correcta</a:t>
            </a:r>
            <a:r>
              <a:rPr sz="3600" spc="-2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y</a:t>
            </a:r>
            <a:r>
              <a:rPr sz="3600" spc="-1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establecer</a:t>
            </a:r>
            <a:r>
              <a:rPr sz="3600" spc="-2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pron</a:t>
            </a:r>
            <a:r>
              <a:rPr lang="es-ES" sz="3600" spc="-5" dirty="0" err="1">
                <a:latin typeface="Times New Roman"/>
                <a:cs typeface="Times New Roman"/>
              </a:rPr>
              <a:t>ó</a:t>
            </a:r>
            <a:r>
              <a:rPr sz="3600" spc="-5" dirty="0">
                <a:latin typeface="Times New Roman"/>
                <a:cs typeface="Times New Roman"/>
              </a:rPr>
              <a:t>stico.</a:t>
            </a:r>
            <a:endParaRPr lang="es-ES" sz="3600" spc="-5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600" dirty="0">
                <a:latin typeface="Times New Roman"/>
                <a:cs typeface="Times New Roman"/>
              </a:rPr>
              <a:t>En</a:t>
            </a:r>
            <a:r>
              <a:rPr sz="3600" spc="-2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la</a:t>
            </a:r>
            <a:r>
              <a:rPr sz="3600" spc="-2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clasificación</a:t>
            </a:r>
            <a:r>
              <a:rPr sz="3600" spc="-5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se</a:t>
            </a:r>
            <a:r>
              <a:rPr sz="3600" spc="-2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toman </a:t>
            </a:r>
            <a:r>
              <a:rPr sz="3600" spc="-434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tres</a:t>
            </a:r>
            <a:r>
              <a:rPr sz="3600" spc="-2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elementos</a:t>
            </a:r>
            <a:r>
              <a:rPr sz="3600" spc="-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básicos</a:t>
            </a:r>
            <a:r>
              <a:rPr sz="3600" spc="-1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(</a:t>
            </a:r>
            <a:r>
              <a:rPr sz="3600" spc="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Sistema</a:t>
            </a:r>
            <a:r>
              <a:rPr sz="3600" spc="-4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TNM)</a:t>
            </a:r>
            <a:endParaRPr sz="36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600" spc="-40" dirty="0">
                <a:latin typeface="Times New Roman"/>
                <a:cs typeface="Times New Roman"/>
              </a:rPr>
              <a:t>T:</a:t>
            </a:r>
            <a:r>
              <a:rPr sz="3600" spc="-2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tamaño</a:t>
            </a:r>
            <a:r>
              <a:rPr sz="3600" dirty="0">
                <a:latin typeface="Times New Roman"/>
                <a:cs typeface="Times New Roman"/>
              </a:rPr>
              <a:t> del</a:t>
            </a:r>
            <a:r>
              <a:rPr sz="3600" spc="-1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tumor</a:t>
            </a:r>
            <a:r>
              <a:rPr sz="3600" spc="-5" dirty="0">
                <a:latin typeface="Times New Roman"/>
                <a:cs typeface="Times New Roman"/>
              </a:rPr>
              <a:t> primario</a:t>
            </a:r>
            <a:r>
              <a:rPr sz="3600" spc="-1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(</a:t>
            </a:r>
            <a:r>
              <a:rPr sz="3600" spc="-3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T0,</a:t>
            </a:r>
            <a:r>
              <a:rPr sz="3600" spc="-4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T1,</a:t>
            </a:r>
            <a:r>
              <a:rPr sz="3600" spc="-4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T2,</a:t>
            </a:r>
            <a:r>
              <a:rPr sz="3600" spc="-3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T3,</a:t>
            </a:r>
            <a:r>
              <a:rPr sz="3600" spc="-4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T4</a:t>
            </a:r>
            <a:r>
              <a:rPr sz="3600" spc="-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221711"/>
            <a:ext cx="12077700" cy="56143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latin typeface="Times New Roman"/>
                <a:cs typeface="Times New Roman"/>
              </a:rPr>
              <a:t>N: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propagación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 ganglios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estructuras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regionales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(</a:t>
            </a:r>
            <a:r>
              <a:rPr sz="2800" spc="-5" dirty="0">
                <a:latin typeface="Times New Roman"/>
                <a:cs typeface="Times New Roman"/>
              </a:rPr>
              <a:t> N0,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N1, N2)</a:t>
            </a: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M: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presencia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no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metástasis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(M0, M1 </a:t>
            </a:r>
            <a:r>
              <a:rPr sz="2800" dirty="0">
                <a:latin typeface="Times New Roman"/>
                <a:cs typeface="Times New Roman"/>
              </a:rPr>
              <a:t>)</a:t>
            </a:r>
            <a:endParaRPr lang="es-ES"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De </a:t>
            </a:r>
            <a:r>
              <a:rPr sz="2800" dirty="0">
                <a:latin typeface="Times New Roman"/>
                <a:cs typeface="Times New Roman"/>
              </a:rPr>
              <a:t>la conjugación de </a:t>
            </a:r>
            <a:r>
              <a:rPr sz="2800" spc="-5" dirty="0">
                <a:latin typeface="Times New Roman"/>
                <a:cs typeface="Times New Roman"/>
              </a:rPr>
              <a:t>estos </a:t>
            </a:r>
            <a:r>
              <a:rPr sz="2800" dirty="0">
                <a:latin typeface="Times New Roman"/>
                <a:cs typeface="Times New Roman"/>
              </a:rPr>
              <a:t>factores y </a:t>
            </a:r>
            <a:r>
              <a:rPr sz="2800" spc="-5" dirty="0">
                <a:latin typeface="Times New Roman"/>
                <a:cs typeface="Times New Roman"/>
              </a:rPr>
              <a:t>sus </a:t>
            </a:r>
            <a:r>
              <a:rPr sz="2800" dirty="0">
                <a:latin typeface="Times New Roman"/>
                <a:cs typeface="Times New Roman"/>
              </a:rPr>
              <a:t>variantes </a:t>
            </a:r>
            <a:r>
              <a:rPr sz="2800" spc="-10" dirty="0">
                <a:latin typeface="Times New Roman"/>
                <a:cs typeface="Times New Roman"/>
              </a:rPr>
              <a:t>surgen </a:t>
            </a:r>
            <a:r>
              <a:rPr sz="2800" dirty="0">
                <a:latin typeface="Times New Roman"/>
                <a:cs typeface="Times New Roman"/>
              </a:rPr>
              <a:t>5 etapas: </a:t>
            </a:r>
            <a:r>
              <a:rPr sz="2800" spc="-434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Etapa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0: Carcinoma in situ.</a:t>
            </a:r>
          </a:p>
          <a:p>
            <a:pPr marL="12700">
              <a:lnSpc>
                <a:spcPct val="100000"/>
              </a:lnSpc>
            </a:pPr>
            <a:r>
              <a:rPr sz="2800" dirty="0">
                <a:latin typeface="Times New Roman"/>
                <a:cs typeface="Times New Roman"/>
              </a:rPr>
              <a:t>Etapa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I: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localizado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al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órgano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de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origen.</a:t>
            </a:r>
          </a:p>
          <a:p>
            <a:pPr marL="12700" marR="3155315">
              <a:lnSpc>
                <a:spcPct val="100000"/>
              </a:lnSpc>
            </a:pPr>
            <a:r>
              <a:rPr sz="2800" dirty="0">
                <a:latin typeface="Times New Roman"/>
                <a:cs typeface="Times New Roman"/>
              </a:rPr>
              <a:t>Etapa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II: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extención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estructuras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vecinas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sin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metástasis. </a:t>
            </a:r>
            <a:r>
              <a:rPr sz="2800" spc="-434" dirty="0">
                <a:latin typeface="Times New Roman"/>
                <a:cs typeface="Times New Roman"/>
              </a:rPr>
              <a:t> </a:t>
            </a:r>
            <a:endParaRPr lang="es-EC" sz="2800" spc="-434" dirty="0">
              <a:latin typeface="Times New Roman"/>
              <a:cs typeface="Times New Roman"/>
            </a:endParaRPr>
          </a:p>
          <a:p>
            <a:pPr marL="12700" marR="3155315">
              <a:lnSpc>
                <a:spcPct val="100000"/>
              </a:lnSpc>
            </a:pPr>
            <a:r>
              <a:rPr sz="2800" dirty="0">
                <a:latin typeface="Times New Roman"/>
                <a:cs typeface="Times New Roman"/>
              </a:rPr>
              <a:t>Etapa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III:</a:t>
            </a:r>
            <a:r>
              <a:rPr sz="2800" spc="-5" dirty="0">
                <a:latin typeface="Times New Roman"/>
                <a:cs typeface="Times New Roman"/>
              </a:rPr>
              <a:t> metástasis</a:t>
            </a:r>
            <a:r>
              <a:rPr sz="2800" dirty="0">
                <a:latin typeface="Times New Roman"/>
                <a:cs typeface="Times New Roman"/>
              </a:rPr>
              <a:t> regional.</a:t>
            </a:r>
          </a:p>
          <a:p>
            <a:pPr marL="12700" marR="5274310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Times New Roman"/>
                <a:cs typeface="Times New Roman"/>
              </a:rPr>
              <a:t>Etapa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0" dirty="0">
                <a:latin typeface="Times New Roman"/>
                <a:cs typeface="Times New Roman"/>
              </a:rPr>
              <a:t>IV:</a:t>
            </a:r>
            <a:r>
              <a:rPr sz="2800" spc="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metástasis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 err="1">
                <a:latin typeface="Times New Roman"/>
                <a:cs typeface="Times New Roman"/>
              </a:rPr>
              <a:t>distancia</a:t>
            </a:r>
            <a:r>
              <a:rPr lang="es-EC" sz="2800" dirty="0">
                <a:latin typeface="Times New Roman"/>
                <a:cs typeface="Times New Roman"/>
              </a:rPr>
              <a:t>.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434" dirty="0">
                <a:latin typeface="Times New Roman"/>
                <a:cs typeface="Times New Roman"/>
              </a:rPr>
              <a:t> </a:t>
            </a:r>
            <a:endParaRPr lang="es-EC" sz="2800" spc="-434" dirty="0">
              <a:latin typeface="Times New Roman"/>
              <a:cs typeface="Times New Roman"/>
            </a:endParaRPr>
          </a:p>
          <a:p>
            <a:pPr marL="12700" marR="5274310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Times New Roman"/>
                <a:cs typeface="Times New Roman"/>
              </a:rPr>
              <a:t>Carcinoma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in</a:t>
            </a:r>
            <a:r>
              <a:rPr lang="es-ES"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situ:</a:t>
            </a: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dirty="0">
                <a:latin typeface="Times New Roman"/>
                <a:cs typeface="Times New Roman"/>
              </a:rPr>
              <a:t>.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Tumor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epitelial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in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situ.</a:t>
            </a:r>
          </a:p>
          <a:p>
            <a:pPr marL="12700">
              <a:lnSpc>
                <a:spcPct val="100000"/>
              </a:lnSpc>
            </a:pPr>
            <a:r>
              <a:rPr sz="2800" dirty="0">
                <a:latin typeface="Times New Roman"/>
                <a:cs typeface="Times New Roman"/>
              </a:rPr>
              <a:t>.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No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infiltrante</a:t>
            </a:r>
          </a:p>
          <a:p>
            <a:pPr marL="12700">
              <a:lnSpc>
                <a:spcPct val="100000"/>
              </a:lnSpc>
            </a:pPr>
            <a:r>
              <a:rPr sz="2800" dirty="0">
                <a:latin typeface="Times New Roman"/>
                <a:cs typeface="Times New Roman"/>
              </a:rPr>
              <a:t>.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No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ha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rebasado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la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membrana</a:t>
            </a:r>
            <a:r>
              <a:rPr sz="2800" dirty="0">
                <a:latin typeface="Times New Roman"/>
                <a:cs typeface="Times New Roman"/>
              </a:rPr>
              <a:t> basal.</a:t>
            </a:r>
          </a:p>
          <a:p>
            <a:pPr marL="12700">
              <a:lnSpc>
                <a:spcPct val="100000"/>
              </a:lnSpc>
            </a:pPr>
            <a:r>
              <a:rPr sz="2800" dirty="0">
                <a:latin typeface="Times New Roman"/>
                <a:cs typeface="Times New Roman"/>
              </a:rPr>
              <a:t>.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Localizado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en</a:t>
            </a:r>
            <a:r>
              <a:rPr sz="2800" spc="-5" dirty="0">
                <a:latin typeface="Times New Roman"/>
                <a:cs typeface="Times New Roman"/>
              </a:rPr>
              <a:t> su </a:t>
            </a:r>
            <a:r>
              <a:rPr sz="2800" dirty="0">
                <a:latin typeface="Times New Roman"/>
                <a:cs typeface="Times New Roman"/>
              </a:rPr>
              <a:t>sitio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de</a:t>
            </a:r>
            <a:r>
              <a:rPr sz="2800" spc="-5" dirty="0">
                <a:latin typeface="Times New Roman"/>
                <a:cs typeface="Times New Roman"/>
              </a:rPr>
              <a:t> origen.</a:t>
            </a:r>
            <a:endParaRPr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15288" y="1051305"/>
            <a:ext cx="9184005" cy="5232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56485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Clasificación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las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neoplasias:</a:t>
            </a:r>
          </a:p>
          <a:p>
            <a:pPr marL="1270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--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Comportamiento </a:t>
            </a:r>
            <a:r>
              <a:rPr sz="1800" dirty="0">
                <a:latin typeface="Times New Roman"/>
                <a:cs typeface="Times New Roman"/>
              </a:rPr>
              <a:t>biológico:</a:t>
            </a:r>
          </a:p>
          <a:p>
            <a:pPr marL="3099435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.Benignas</a:t>
            </a:r>
          </a:p>
          <a:p>
            <a:pPr marL="315722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.Malignas</a:t>
            </a:r>
          </a:p>
          <a:p>
            <a:pPr marL="1270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--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Histogenesis:</a:t>
            </a:r>
          </a:p>
          <a:p>
            <a:pPr marL="1670685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.Simples</a:t>
            </a:r>
            <a:endParaRPr sz="1800" dirty="0">
              <a:latin typeface="Times New Roman"/>
              <a:cs typeface="Times New Roman"/>
            </a:endParaRPr>
          </a:p>
          <a:p>
            <a:pPr marL="1670685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.Compuestas</a:t>
            </a:r>
            <a:endParaRPr sz="1800" dirty="0">
              <a:latin typeface="Times New Roman"/>
              <a:cs typeface="Times New Roman"/>
            </a:endParaRPr>
          </a:p>
          <a:p>
            <a:pPr marL="1670685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.Mixtas</a:t>
            </a:r>
          </a:p>
          <a:p>
            <a:pPr marL="1270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--Diferenciación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celular:</a:t>
            </a:r>
          </a:p>
          <a:p>
            <a:pPr marL="2585085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.Bien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diferenciadas</a:t>
            </a:r>
          </a:p>
          <a:p>
            <a:pPr marL="2585085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.Moderadamente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diferenciadas</a:t>
            </a:r>
          </a:p>
          <a:p>
            <a:pPr marL="2585085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.Pobremente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diferenciadas</a:t>
            </a:r>
          </a:p>
          <a:p>
            <a:pPr marL="698500">
              <a:lnSpc>
                <a:spcPct val="100000"/>
              </a:lnSpc>
              <a:spcBef>
                <a:spcPts val="1440"/>
              </a:spcBef>
            </a:pPr>
            <a:r>
              <a:rPr sz="1800" dirty="0">
                <a:latin typeface="Times New Roman"/>
                <a:cs typeface="Times New Roman"/>
              </a:rPr>
              <a:t>Neoplasias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acuerdo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-10" dirty="0">
                <a:latin typeface="Times New Roman"/>
                <a:cs typeface="Times New Roman"/>
              </a:rPr>
              <a:t> su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comportamiento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biológico:</a:t>
            </a:r>
          </a:p>
          <a:p>
            <a:pPr marL="12700" marR="467359" indent="55880">
              <a:lnSpc>
                <a:spcPct val="100000"/>
              </a:lnSpc>
              <a:spcBef>
                <a:spcPts val="1440"/>
              </a:spcBef>
            </a:pPr>
            <a:r>
              <a:rPr sz="1800" dirty="0">
                <a:latin typeface="Times New Roman"/>
                <a:cs typeface="Times New Roman"/>
              </a:rPr>
              <a:t>Benignas: </a:t>
            </a:r>
            <a:r>
              <a:rPr sz="1800" spc="-10" dirty="0">
                <a:latin typeface="Times New Roman"/>
                <a:cs typeface="Times New Roman"/>
              </a:rPr>
              <a:t>No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comprometen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 vida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del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paciente,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pueden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dar </a:t>
            </a:r>
            <a:r>
              <a:rPr sz="1800" spc="-5" dirty="0">
                <a:latin typeface="Times New Roman"/>
                <a:cs typeface="Times New Roman"/>
              </a:rPr>
              <a:t>síntomas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por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compresión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 por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general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pueden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ser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curadas.</a:t>
            </a:r>
          </a:p>
          <a:p>
            <a:pPr marL="12700" marR="5080" indent="55880">
              <a:lnSpc>
                <a:spcPts val="2110"/>
              </a:lnSpc>
              <a:spcBef>
                <a:spcPts val="1555"/>
              </a:spcBef>
            </a:pPr>
            <a:r>
              <a:rPr sz="1800" dirty="0">
                <a:latin typeface="Times New Roman"/>
                <a:cs typeface="Times New Roman"/>
              </a:rPr>
              <a:t>Malignas: </a:t>
            </a:r>
            <a:r>
              <a:rPr sz="1800" spc="-10" dirty="0">
                <a:latin typeface="Times New Roman"/>
                <a:cs typeface="Times New Roman"/>
              </a:rPr>
              <a:t>Se </a:t>
            </a:r>
            <a:r>
              <a:rPr sz="1800" dirty="0">
                <a:latin typeface="Times New Roman"/>
                <a:cs typeface="Times New Roman"/>
              </a:rPr>
              <a:t>caracteriza por manifestaciones clínicas </a:t>
            </a:r>
            <a:r>
              <a:rPr sz="1800" spc="-5" dirty="0">
                <a:latin typeface="Times New Roman"/>
                <a:cs typeface="Times New Roman"/>
              </a:rPr>
              <a:t>mas </a:t>
            </a:r>
            <a:r>
              <a:rPr sz="1800" dirty="0">
                <a:latin typeface="Times New Roman"/>
                <a:cs typeface="Times New Roman"/>
              </a:rPr>
              <a:t>serías y dramáticas. Capaces de terminar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 vida del paciente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mediante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destrucción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 </a:t>
            </a:r>
            <a:r>
              <a:rPr sz="1800" spc="-10" dirty="0">
                <a:latin typeface="Times New Roman"/>
                <a:cs typeface="Times New Roman"/>
              </a:rPr>
              <a:t>órganos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vitales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diseminación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35454" y="1661286"/>
            <a:ext cx="8965946" cy="20364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85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Neoplasias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acuerdo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10" dirty="0">
                <a:latin typeface="Times New Roman"/>
                <a:cs typeface="Times New Roman"/>
              </a:rPr>
              <a:t> su</a:t>
            </a:r>
            <a:r>
              <a:rPr sz="2400" dirty="0">
                <a:latin typeface="Times New Roman"/>
                <a:cs typeface="Times New Roman"/>
              </a:rPr>
              <a:t> histogénesis:</a:t>
            </a:r>
          </a:p>
          <a:p>
            <a:pPr marL="12700" marR="5080" indent="55880">
              <a:lnSpc>
                <a:spcPct val="100000"/>
              </a:lnSpc>
              <a:spcBef>
                <a:spcPts val="1440"/>
              </a:spcBef>
            </a:pPr>
            <a:r>
              <a:rPr sz="2000" dirty="0">
                <a:latin typeface="Times New Roman"/>
                <a:cs typeface="Times New Roman"/>
              </a:rPr>
              <a:t>. </a:t>
            </a:r>
            <a:r>
              <a:rPr sz="2000" spc="-5" dirty="0">
                <a:latin typeface="Times New Roman"/>
                <a:cs typeface="Times New Roman"/>
              </a:rPr>
              <a:t>Simples: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formadas </a:t>
            </a:r>
            <a:r>
              <a:rPr sz="2000" dirty="0">
                <a:latin typeface="Times New Roman"/>
                <a:cs typeface="Times New Roman"/>
              </a:rPr>
              <a:t>por un solo tipo </a:t>
            </a:r>
            <a:r>
              <a:rPr sz="2000" spc="-10" dirty="0">
                <a:latin typeface="Times New Roman"/>
                <a:cs typeface="Times New Roman"/>
              </a:rPr>
              <a:t>celular, </a:t>
            </a:r>
            <a:r>
              <a:rPr sz="2000" dirty="0">
                <a:latin typeface="Times New Roman"/>
                <a:cs typeface="Times New Roman"/>
              </a:rPr>
              <a:t>pueden </a:t>
            </a:r>
            <a:r>
              <a:rPr sz="2000" spc="-5" dirty="0">
                <a:latin typeface="Times New Roman"/>
                <a:cs typeface="Times New Roman"/>
              </a:rPr>
              <a:t>ser </a:t>
            </a:r>
            <a:r>
              <a:rPr sz="2000" dirty="0">
                <a:latin typeface="Times New Roman"/>
                <a:cs typeface="Times New Roman"/>
              </a:rPr>
              <a:t>epiteliales y </a:t>
            </a:r>
            <a:r>
              <a:rPr sz="2000" spc="-43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mesenquimatosas.</a:t>
            </a:r>
            <a:endParaRPr sz="2000" dirty="0">
              <a:latin typeface="Times New Roman"/>
              <a:cs typeface="Times New Roman"/>
            </a:endParaRPr>
          </a:p>
          <a:p>
            <a:pPr marL="12700" marR="300355" indent="5588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. </a:t>
            </a:r>
            <a:r>
              <a:rPr sz="2000" spc="-5" dirty="0">
                <a:latin typeface="Times New Roman"/>
                <a:cs typeface="Times New Roman"/>
              </a:rPr>
              <a:t>Compuestas: formadas </a:t>
            </a:r>
            <a:r>
              <a:rPr sz="2000" dirty="0">
                <a:latin typeface="Times New Roman"/>
                <a:cs typeface="Times New Roman"/>
              </a:rPr>
              <a:t>por 2 o </a:t>
            </a:r>
            <a:r>
              <a:rPr sz="2000" spc="-10" dirty="0">
                <a:latin typeface="Times New Roman"/>
                <a:cs typeface="Times New Roman"/>
              </a:rPr>
              <a:t>mas </a:t>
            </a:r>
            <a:r>
              <a:rPr sz="2000" dirty="0">
                <a:latin typeface="Times New Roman"/>
                <a:cs typeface="Times New Roman"/>
              </a:rPr>
              <a:t>células provenientes de las 3 </a:t>
            </a:r>
            <a:r>
              <a:rPr sz="2000" spc="-43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capas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células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germinativas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 teratomas).</a:t>
            </a:r>
          </a:p>
          <a:p>
            <a:pPr marL="12700" marR="97155" indent="55880">
              <a:lnSpc>
                <a:spcPts val="2110"/>
              </a:lnSpc>
              <a:spcBef>
                <a:spcPts val="115"/>
              </a:spcBef>
            </a:pPr>
            <a:r>
              <a:rPr sz="2000" dirty="0">
                <a:latin typeface="Times New Roman"/>
                <a:cs typeface="Times New Roman"/>
              </a:rPr>
              <a:t>.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Mixtas: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formadas </a:t>
            </a:r>
            <a:r>
              <a:rPr sz="2000" dirty="0">
                <a:latin typeface="Times New Roman"/>
                <a:cs typeface="Times New Roman"/>
              </a:rPr>
              <a:t>por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2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</a:t>
            </a:r>
            <a:r>
              <a:rPr sz="2000" spc="-5" dirty="0">
                <a:latin typeface="Times New Roman"/>
                <a:cs typeface="Times New Roman"/>
              </a:rPr>
              <a:t> mas</a:t>
            </a:r>
            <a:r>
              <a:rPr sz="2000" dirty="0">
                <a:latin typeface="Times New Roman"/>
                <a:cs typeface="Times New Roman"/>
              </a:rPr>
              <a:t> células.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Habitualmente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derivadas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de </a:t>
            </a:r>
            <a:r>
              <a:rPr sz="2000" spc="-43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una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capa germinativa.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52350" y="191847"/>
            <a:ext cx="7935299" cy="124328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03580" marR="5080" indent="-527685">
              <a:spcBef>
                <a:spcPts val="95"/>
              </a:spcBef>
            </a:pPr>
            <a:r>
              <a:rPr dirty="0"/>
              <a:t>Neoplasias </a:t>
            </a:r>
            <a:r>
              <a:rPr spc="-5" dirty="0"/>
              <a:t>de </a:t>
            </a:r>
            <a:r>
              <a:rPr spc="-10" dirty="0"/>
              <a:t>acuerdo </a:t>
            </a:r>
            <a:r>
              <a:rPr spc="-5" dirty="0"/>
              <a:t>a</a:t>
            </a:r>
            <a:r>
              <a:rPr spc="-120" dirty="0"/>
              <a:t> </a:t>
            </a:r>
            <a:r>
              <a:rPr spc="-10" dirty="0"/>
              <a:t>su  </a:t>
            </a:r>
            <a:r>
              <a:rPr spc="-15" dirty="0"/>
              <a:t>diferenciación</a:t>
            </a:r>
            <a:r>
              <a:rPr spc="-25" dirty="0"/>
              <a:t> </a:t>
            </a:r>
            <a:r>
              <a:rPr spc="-5" dirty="0"/>
              <a:t>celular: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59941" y="1563446"/>
            <a:ext cx="7240905" cy="4461510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12700" marR="5080">
              <a:lnSpc>
                <a:spcPts val="3240"/>
              </a:lnSpc>
              <a:spcBef>
                <a:spcPts val="509"/>
              </a:spcBef>
            </a:pPr>
            <a:r>
              <a:rPr sz="3000" spc="-5" dirty="0">
                <a:solidFill>
                  <a:prstClr val="black"/>
                </a:solidFill>
                <a:latin typeface="Calibri"/>
                <a:cs typeface="Calibri"/>
              </a:rPr>
              <a:t>Es </a:t>
            </a:r>
            <a:r>
              <a:rPr sz="3000" spc="-10" dirty="0">
                <a:solidFill>
                  <a:prstClr val="black"/>
                </a:solidFill>
                <a:latin typeface="Calibri"/>
                <a:cs typeface="Calibri"/>
              </a:rPr>
              <a:t>el </a:t>
            </a:r>
            <a:r>
              <a:rPr sz="3000" spc="-15" dirty="0">
                <a:solidFill>
                  <a:prstClr val="black"/>
                </a:solidFill>
                <a:latin typeface="Calibri"/>
                <a:cs typeface="Calibri"/>
              </a:rPr>
              <a:t>grado </a:t>
            </a:r>
            <a:r>
              <a:rPr sz="3000" spc="-10" dirty="0">
                <a:solidFill>
                  <a:prstClr val="black"/>
                </a:solidFill>
                <a:latin typeface="Calibri"/>
                <a:cs typeface="Calibri"/>
              </a:rPr>
              <a:t>en </a:t>
            </a:r>
            <a:r>
              <a:rPr sz="3000" spc="-5" dirty="0">
                <a:solidFill>
                  <a:prstClr val="black"/>
                </a:solidFill>
                <a:latin typeface="Calibri"/>
                <a:cs typeface="Calibri"/>
              </a:rPr>
              <a:t>que las células </a:t>
            </a:r>
            <a:r>
              <a:rPr sz="3000" spc="-10" dirty="0">
                <a:solidFill>
                  <a:prstClr val="black"/>
                </a:solidFill>
                <a:latin typeface="Calibri"/>
                <a:cs typeface="Calibri"/>
              </a:rPr>
              <a:t>neoplásicas  </a:t>
            </a:r>
            <a:r>
              <a:rPr sz="3000" spc="-15" dirty="0">
                <a:solidFill>
                  <a:prstClr val="black"/>
                </a:solidFill>
                <a:latin typeface="Calibri"/>
                <a:cs typeface="Calibri"/>
              </a:rPr>
              <a:t>reproducen </a:t>
            </a:r>
            <a:r>
              <a:rPr sz="3000" dirty="0">
                <a:solidFill>
                  <a:prstClr val="black"/>
                </a:solidFill>
                <a:latin typeface="Calibri"/>
                <a:cs typeface="Calibri"/>
              </a:rPr>
              <a:t>el </a:t>
            </a:r>
            <a:r>
              <a:rPr sz="3000" spc="-10" dirty="0">
                <a:solidFill>
                  <a:prstClr val="black"/>
                </a:solidFill>
                <a:latin typeface="Calibri"/>
                <a:cs typeface="Calibri"/>
              </a:rPr>
              <a:t>tejido </a:t>
            </a:r>
            <a:r>
              <a:rPr sz="3000" spc="-5" dirty="0">
                <a:solidFill>
                  <a:prstClr val="black"/>
                </a:solidFill>
                <a:latin typeface="Calibri"/>
                <a:cs typeface="Calibri"/>
              </a:rPr>
              <a:t>de </a:t>
            </a:r>
            <a:r>
              <a:rPr sz="3000" spc="-10" dirty="0">
                <a:solidFill>
                  <a:prstClr val="black"/>
                </a:solidFill>
                <a:latin typeface="Calibri"/>
                <a:cs typeface="Calibri"/>
              </a:rPr>
              <a:t>origen, </a:t>
            </a:r>
            <a:r>
              <a:rPr sz="3000" spc="-5" dirty="0">
                <a:solidFill>
                  <a:prstClr val="black"/>
                </a:solidFill>
                <a:latin typeface="Calibri"/>
                <a:cs typeface="Calibri"/>
              </a:rPr>
              <a:t>permitiendo su  </a:t>
            </a:r>
            <a:r>
              <a:rPr sz="3000" spc="-10" dirty="0">
                <a:solidFill>
                  <a:prstClr val="black"/>
                </a:solidFill>
                <a:latin typeface="Calibri"/>
                <a:cs typeface="Calibri"/>
              </a:rPr>
              <a:t>identificación.</a:t>
            </a:r>
            <a:endParaRPr sz="3000">
              <a:solidFill>
                <a:prstClr val="black"/>
              </a:solidFill>
              <a:latin typeface="Calibri"/>
              <a:cs typeface="Calibri"/>
            </a:endParaRPr>
          </a:p>
          <a:p>
            <a:pPr marL="12700" marR="614045" indent="85090">
              <a:lnSpc>
                <a:spcPts val="3240"/>
              </a:lnSpc>
              <a:spcBef>
                <a:spcPts val="720"/>
              </a:spcBef>
              <a:buFontTx/>
              <a:buAutoNum type="arabicPeriod"/>
              <a:tabLst>
                <a:tab pos="474345" algn="l"/>
              </a:tabLst>
            </a:pPr>
            <a:r>
              <a:rPr sz="3000" dirty="0">
                <a:solidFill>
                  <a:prstClr val="black"/>
                </a:solidFill>
                <a:latin typeface="Calibri"/>
                <a:cs typeface="Calibri"/>
              </a:rPr>
              <a:t>Bien </a:t>
            </a:r>
            <a:r>
              <a:rPr sz="3000" spc="-15" dirty="0">
                <a:solidFill>
                  <a:prstClr val="black"/>
                </a:solidFill>
                <a:latin typeface="Calibri"/>
                <a:cs typeface="Calibri"/>
              </a:rPr>
              <a:t>diferenciadas: </a:t>
            </a:r>
            <a:r>
              <a:rPr sz="3000" dirty="0">
                <a:solidFill>
                  <a:prstClr val="black"/>
                </a:solidFill>
                <a:latin typeface="Calibri"/>
                <a:cs typeface="Calibri"/>
              </a:rPr>
              <a:t>las </a:t>
            </a:r>
            <a:r>
              <a:rPr sz="3000" spc="-5" dirty="0">
                <a:solidFill>
                  <a:prstClr val="black"/>
                </a:solidFill>
                <a:latin typeface="Calibri"/>
                <a:cs typeface="Calibri"/>
              </a:rPr>
              <a:t>células </a:t>
            </a:r>
            <a:r>
              <a:rPr sz="3000" spc="-15" dirty="0">
                <a:solidFill>
                  <a:prstClr val="black"/>
                </a:solidFill>
                <a:latin typeface="Calibri"/>
                <a:cs typeface="Calibri"/>
              </a:rPr>
              <a:t>producen  fielmente </a:t>
            </a:r>
            <a:r>
              <a:rPr sz="3000" dirty="0">
                <a:solidFill>
                  <a:prstClr val="black"/>
                </a:solidFill>
                <a:latin typeface="Calibri"/>
                <a:cs typeface="Calibri"/>
              </a:rPr>
              <a:t>el </a:t>
            </a:r>
            <a:r>
              <a:rPr sz="3000" spc="-10" dirty="0">
                <a:solidFill>
                  <a:prstClr val="black"/>
                </a:solidFill>
                <a:latin typeface="Calibri"/>
                <a:cs typeface="Calibri"/>
              </a:rPr>
              <a:t>tejido </a:t>
            </a:r>
            <a:r>
              <a:rPr sz="3000" spc="-5" dirty="0">
                <a:solidFill>
                  <a:prstClr val="black"/>
                </a:solidFill>
                <a:latin typeface="Calibri"/>
                <a:cs typeface="Calibri"/>
              </a:rPr>
              <a:t>de</a:t>
            </a:r>
            <a:r>
              <a:rPr sz="3000" spc="-3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prstClr val="black"/>
                </a:solidFill>
                <a:latin typeface="Calibri"/>
                <a:cs typeface="Calibri"/>
              </a:rPr>
              <a:t>origen.</a:t>
            </a:r>
            <a:endParaRPr sz="3000">
              <a:solidFill>
                <a:prstClr val="black"/>
              </a:solidFill>
              <a:latin typeface="Calibri"/>
              <a:cs typeface="Calibri"/>
            </a:endParaRPr>
          </a:p>
          <a:p>
            <a:pPr marL="12700" marR="506095" indent="85090">
              <a:lnSpc>
                <a:spcPts val="3240"/>
              </a:lnSpc>
              <a:spcBef>
                <a:spcPts val="720"/>
              </a:spcBef>
              <a:buFontTx/>
              <a:buAutoNum type="arabicPeriod"/>
              <a:tabLst>
                <a:tab pos="473709" algn="l"/>
              </a:tabLst>
            </a:pPr>
            <a:r>
              <a:rPr sz="3000" spc="-15" dirty="0">
                <a:solidFill>
                  <a:prstClr val="black"/>
                </a:solidFill>
                <a:latin typeface="Calibri"/>
                <a:cs typeface="Calibri"/>
              </a:rPr>
              <a:t>Moderadamente diferenciadas: </a:t>
            </a:r>
            <a:r>
              <a:rPr sz="3000" spc="-5" dirty="0">
                <a:solidFill>
                  <a:prstClr val="black"/>
                </a:solidFill>
                <a:latin typeface="Calibri"/>
                <a:cs typeface="Calibri"/>
              </a:rPr>
              <a:t>lo hacen  </a:t>
            </a:r>
            <a:r>
              <a:rPr sz="3000" spc="-15" dirty="0">
                <a:solidFill>
                  <a:prstClr val="black"/>
                </a:solidFill>
                <a:latin typeface="Calibri"/>
                <a:cs typeface="Calibri"/>
              </a:rPr>
              <a:t>precariamente.</a:t>
            </a:r>
            <a:endParaRPr sz="3000">
              <a:solidFill>
                <a:prstClr val="black"/>
              </a:solidFill>
              <a:latin typeface="Calibri"/>
              <a:cs typeface="Calibri"/>
            </a:endParaRPr>
          </a:p>
          <a:p>
            <a:pPr marL="12700" marR="160655" algn="just">
              <a:lnSpc>
                <a:spcPts val="3240"/>
              </a:lnSpc>
              <a:spcBef>
                <a:spcPts val="725"/>
              </a:spcBef>
              <a:buFontTx/>
              <a:buAutoNum type="arabicPeriod"/>
              <a:tabLst>
                <a:tab pos="388620" algn="l"/>
              </a:tabLst>
            </a:pPr>
            <a:r>
              <a:rPr sz="3000" spc="-10" dirty="0">
                <a:solidFill>
                  <a:prstClr val="black"/>
                </a:solidFill>
                <a:latin typeface="Calibri"/>
                <a:cs typeface="Calibri"/>
              </a:rPr>
              <a:t>Indiferenciadas </a:t>
            </a:r>
            <a:r>
              <a:rPr sz="3000" dirty="0">
                <a:solidFill>
                  <a:prstClr val="black"/>
                </a:solidFill>
                <a:latin typeface="Calibri"/>
                <a:cs typeface="Calibri"/>
              </a:rPr>
              <a:t>o </a:t>
            </a:r>
            <a:r>
              <a:rPr sz="3000" spc="-5" dirty="0">
                <a:solidFill>
                  <a:prstClr val="black"/>
                </a:solidFill>
                <a:latin typeface="Calibri"/>
                <a:cs typeface="Calibri"/>
              </a:rPr>
              <a:t>anaplasicas: </a:t>
            </a:r>
            <a:r>
              <a:rPr sz="3000" spc="-15" dirty="0">
                <a:solidFill>
                  <a:prstClr val="black"/>
                </a:solidFill>
                <a:latin typeface="Calibri"/>
                <a:cs typeface="Calibri"/>
              </a:rPr>
              <a:t>pierden </a:t>
            </a:r>
            <a:r>
              <a:rPr sz="3000" spc="-20" dirty="0">
                <a:solidFill>
                  <a:prstClr val="black"/>
                </a:solidFill>
                <a:latin typeface="Calibri"/>
                <a:cs typeface="Calibri"/>
              </a:rPr>
              <a:t>esta  </a:t>
            </a:r>
            <a:r>
              <a:rPr sz="3000" spc="-5" dirty="0">
                <a:solidFill>
                  <a:prstClr val="black"/>
                </a:solidFill>
                <a:latin typeface="Calibri"/>
                <a:cs typeface="Calibri"/>
              </a:rPr>
              <a:t>capacidad </a:t>
            </a:r>
            <a:r>
              <a:rPr sz="3000" dirty="0">
                <a:solidFill>
                  <a:prstClr val="black"/>
                </a:solidFill>
                <a:latin typeface="Calibri"/>
                <a:cs typeface="Calibri"/>
              </a:rPr>
              <a:t>y </a:t>
            </a:r>
            <a:r>
              <a:rPr sz="3000" spc="-5" dirty="0">
                <a:solidFill>
                  <a:prstClr val="black"/>
                </a:solidFill>
                <a:latin typeface="Calibri"/>
                <a:cs typeface="Calibri"/>
              </a:rPr>
              <a:t>no </a:t>
            </a:r>
            <a:r>
              <a:rPr sz="3000" spc="-15" dirty="0">
                <a:solidFill>
                  <a:prstClr val="black"/>
                </a:solidFill>
                <a:latin typeface="Calibri"/>
                <a:cs typeface="Calibri"/>
              </a:rPr>
              <a:t>recuerdan </a:t>
            </a:r>
            <a:r>
              <a:rPr sz="3000" spc="-10" dirty="0">
                <a:solidFill>
                  <a:prstClr val="black"/>
                </a:solidFill>
                <a:latin typeface="Calibri"/>
                <a:cs typeface="Calibri"/>
              </a:rPr>
              <a:t>el tejido que </a:t>
            </a:r>
            <a:r>
              <a:rPr sz="3000" spc="-5" dirty="0">
                <a:solidFill>
                  <a:prstClr val="black"/>
                </a:solidFill>
                <a:latin typeface="Calibri"/>
                <a:cs typeface="Calibri"/>
              </a:rPr>
              <a:t>les </a:t>
            </a:r>
            <a:r>
              <a:rPr sz="3000" spc="-10" dirty="0">
                <a:solidFill>
                  <a:prstClr val="black"/>
                </a:solidFill>
                <a:latin typeface="Calibri"/>
                <a:cs typeface="Calibri"/>
              </a:rPr>
              <a:t>dio  origen.</a:t>
            </a:r>
            <a:endParaRPr sz="3000">
              <a:solidFill>
                <a:prstClr val="black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95092" y="1064133"/>
            <a:ext cx="5776595" cy="3317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Anaplasia: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1800" spc="-10" dirty="0">
                <a:latin typeface="Times New Roman"/>
                <a:cs typeface="Times New Roman"/>
              </a:rPr>
              <a:t>Trastorno </a:t>
            </a:r>
            <a:r>
              <a:rPr sz="1800" dirty="0">
                <a:latin typeface="Times New Roman"/>
                <a:cs typeface="Times New Roman"/>
              </a:rPr>
              <a:t>de naturaleza neoplásica, progresivo e irreversible,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implica una reversión del nivel de diferenciación , de uno alto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hacia uno </a:t>
            </a:r>
            <a:r>
              <a:rPr sz="1800" spc="-15" dirty="0">
                <a:latin typeface="Times New Roman"/>
                <a:cs typeface="Times New Roman"/>
              </a:rPr>
              <a:t>menor, </a:t>
            </a:r>
            <a:r>
              <a:rPr sz="1800" dirty="0">
                <a:latin typeface="Times New Roman"/>
                <a:cs typeface="Times New Roman"/>
              </a:rPr>
              <a:t>es </a:t>
            </a:r>
            <a:r>
              <a:rPr sz="1800" spc="-10" dirty="0">
                <a:latin typeface="Times New Roman"/>
                <a:cs typeface="Times New Roman"/>
              </a:rPr>
              <a:t>decir, </a:t>
            </a:r>
            <a:r>
              <a:rPr sz="1800" dirty="0">
                <a:latin typeface="Times New Roman"/>
                <a:cs typeface="Times New Roman"/>
              </a:rPr>
              <a:t>de células adultas a células </a:t>
            </a:r>
            <a:r>
              <a:rPr sz="1800" spc="-5" dirty="0">
                <a:latin typeface="Times New Roman"/>
                <a:cs typeface="Times New Roman"/>
              </a:rPr>
              <a:t>mas </a:t>
            </a:r>
            <a:r>
              <a:rPr sz="1800" dirty="0">
                <a:latin typeface="Times New Roman"/>
                <a:cs typeface="Times New Roman"/>
              </a:rPr>
              <a:t> primitivas, </a:t>
            </a:r>
            <a:r>
              <a:rPr sz="1800" spc="-5" dirty="0">
                <a:latin typeface="Times New Roman"/>
                <a:cs typeface="Times New Roman"/>
              </a:rPr>
              <a:t>es </a:t>
            </a:r>
            <a:r>
              <a:rPr sz="1800" dirty="0">
                <a:latin typeface="Times New Roman"/>
                <a:cs typeface="Times New Roman"/>
              </a:rPr>
              <a:t>la ausencia de diferenciación, a mayor anaplasia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menor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diferenciación,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 </a:t>
            </a:r>
            <a:r>
              <a:rPr sz="1800" spc="-5" dirty="0">
                <a:latin typeface="Times New Roman"/>
                <a:cs typeface="Times New Roman"/>
              </a:rPr>
              <a:t>sea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menor</a:t>
            </a:r>
            <a:r>
              <a:rPr sz="1800" dirty="0">
                <a:latin typeface="Times New Roman"/>
                <a:cs typeface="Times New Roman"/>
              </a:rPr>
              <a:t> semejanza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el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tejido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que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dio origen.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El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grado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 </a:t>
            </a:r>
            <a:r>
              <a:rPr sz="1800" spc="-5" dirty="0">
                <a:latin typeface="Times New Roman"/>
                <a:cs typeface="Times New Roman"/>
              </a:rPr>
              <a:t>desorganización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estructural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es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completo.</a:t>
            </a:r>
            <a:endParaRPr sz="1800">
              <a:latin typeface="Times New Roman"/>
              <a:cs typeface="Times New Roman"/>
            </a:endParaRPr>
          </a:p>
          <a:p>
            <a:pPr marL="6858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aspectos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micros: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Pleomorfismo </a:t>
            </a:r>
            <a:r>
              <a:rPr sz="1800" dirty="0">
                <a:latin typeface="Times New Roman"/>
                <a:cs typeface="Times New Roman"/>
              </a:rPr>
              <a:t>nuclear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celular.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.</a:t>
            </a:r>
            <a:r>
              <a:rPr sz="1800" spc="-5" dirty="0">
                <a:latin typeface="Times New Roman"/>
                <a:cs typeface="Times New Roman"/>
              </a:rPr>
              <a:t> Hipercromatismo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nuclear.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.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Nucléolos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prominentes.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44623" y="1489328"/>
            <a:ext cx="5906770" cy="3043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Ectopia:</a:t>
            </a:r>
            <a:endParaRPr sz="1800">
              <a:latin typeface="Times New Roman"/>
              <a:cs typeface="Times New Roman"/>
            </a:endParaRPr>
          </a:p>
          <a:p>
            <a:pPr marL="12700" marR="5080" indent="55880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Es </a:t>
            </a:r>
            <a:r>
              <a:rPr sz="1800" dirty="0">
                <a:latin typeface="Times New Roman"/>
                <a:cs typeface="Times New Roman"/>
              </a:rPr>
              <a:t>la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localización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anómala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órgano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donde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 corresponde.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Ectopia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 riñón 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testículo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Heterotopia:</a:t>
            </a:r>
            <a:endParaRPr sz="1800">
              <a:latin typeface="Times New Roman"/>
              <a:cs typeface="Times New Roman"/>
            </a:endParaRPr>
          </a:p>
          <a:p>
            <a:pPr marL="12700" marR="32384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Es </a:t>
            </a:r>
            <a:r>
              <a:rPr sz="1800" dirty="0">
                <a:latin typeface="Times New Roman"/>
                <a:cs typeface="Times New Roman"/>
              </a:rPr>
              <a:t>la localización ( </a:t>
            </a:r>
            <a:r>
              <a:rPr sz="1800" spc="-5" dirty="0">
                <a:latin typeface="Times New Roman"/>
                <a:cs typeface="Times New Roman"/>
              </a:rPr>
              <a:t>donde </a:t>
            </a:r>
            <a:r>
              <a:rPr sz="1800" dirty="0">
                <a:latin typeface="Times New Roman"/>
                <a:cs typeface="Times New Roman"/>
              </a:rPr>
              <a:t>no </a:t>
            </a:r>
            <a:r>
              <a:rPr sz="1800" spc="-5" dirty="0">
                <a:latin typeface="Times New Roman"/>
                <a:cs typeface="Times New Roman"/>
              </a:rPr>
              <a:t>se </a:t>
            </a:r>
            <a:r>
              <a:rPr sz="1800" dirty="0">
                <a:latin typeface="Times New Roman"/>
                <a:cs typeface="Times New Roman"/>
              </a:rPr>
              <a:t>encuentran </a:t>
            </a:r>
            <a:r>
              <a:rPr sz="1800" spc="-5" dirty="0">
                <a:latin typeface="Times New Roman"/>
                <a:cs typeface="Times New Roman"/>
              </a:rPr>
              <a:t>normalmente) </a:t>
            </a:r>
            <a:r>
              <a:rPr sz="1800" dirty="0">
                <a:latin typeface="Times New Roman"/>
                <a:cs typeface="Times New Roman"/>
              </a:rPr>
              <a:t>de un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fragmento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 </a:t>
            </a:r>
            <a:r>
              <a:rPr sz="1800" spc="-10" dirty="0">
                <a:latin typeface="Times New Roman"/>
                <a:cs typeface="Times New Roman"/>
              </a:rPr>
              <a:t>órgano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tejido.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.Mucosa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gástrica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esófago.</a:t>
            </a:r>
            <a:endParaRPr sz="1800">
              <a:latin typeface="Times New Roman"/>
              <a:cs typeface="Times New Roman"/>
            </a:endParaRPr>
          </a:p>
          <a:p>
            <a:pPr marL="12700" marR="100330">
              <a:lnSpc>
                <a:spcPct val="100000"/>
              </a:lnSpc>
            </a:pPr>
            <a:r>
              <a:rPr sz="1800" spc="-20" dirty="0">
                <a:latin typeface="Times New Roman"/>
                <a:cs typeface="Times New Roman"/>
              </a:rPr>
              <a:t>.Tejido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pancreático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en pared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del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estomago 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intestino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delgado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yeyuno)</a:t>
            </a:r>
            <a:endParaRPr sz="1800">
              <a:latin typeface="Times New Roman"/>
              <a:cs typeface="Times New Roman"/>
            </a:endParaRPr>
          </a:p>
          <a:p>
            <a:pPr marL="12700" marR="3683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latin typeface="Times New Roman"/>
                <a:cs typeface="Times New Roman"/>
              </a:rPr>
              <a:t>.Masas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células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suprarrenales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en riñones,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pulmones,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ovarios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cualquier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otro punto.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8" y="131825"/>
            <a:ext cx="12113261" cy="67441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41300" algn="l"/>
                <a:tab pos="1520190" algn="l"/>
              </a:tabLst>
            </a:pPr>
            <a:r>
              <a:rPr lang="es-ES" sz="3200" spc="-15" dirty="0">
                <a:latin typeface="Calibri"/>
                <a:cs typeface="Calibri"/>
              </a:rPr>
              <a:t>Etiología de las neoplasias: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41300" algn="l"/>
                <a:tab pos="1520190" algn="l"/>
              </a:tabLst>
            </a:pPr>
            <a:endParaRPr lang="es-ES" sz="3200" spc="-15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41300" algn="l"/>
                <a:tab pos="1520190" algn="l"/>
              </a:tabLst>
            </a:pPr>
            <a:r>
              <a:rPr lang="es-ES" sz="3200" spc="-15" dirty="0">
                <a:latin typeface="Calibri"/>
                <a:cs typeface="Calibri"/>
              </a:rPr>
              <a:t>Es desconocida, aunque sabemos que existen muchos factores que las  promueven e influyen en su desarrollo y en general se acepta que es el resultado  de varias causas actuando a la vez.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41300" algn="l"/>
                <a:tab pos="1520190" algn="l"/>
              </a:tabLst>
            </a:pPr>
            <a:endParaRPr lang="es-PE" sz="3200" spc="-15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41300" algn="l"/>
                <a:tab pos="1520190" algn="l"/>
              </a:tabLst>
            </a:pPr>
            <a:r>
              <a:rPr sz="3200" spc="-15" dirty="0">
                <a:latin typeface="Calibri"/>
                <a:cs typeface="Calibri"/>
              </a:rPr>
              <a:t>Existen:	</a:t>
            </a:r>
            <a:r>
              <a:rPr sz="3200" spc="-20" dirty="0">
                <a:latin typeface="Calibri"/>
                <a:cs typeface="Calibri"/>
              </a:rPr>
              <a:t>factores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extrínsecos</a:t>
            </a:r>
            <a:r>
              <a:rPr sz="3200" spc="4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e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intrínsecos</a:t>
            </a:r>
            <a:endParaRPr sz="3200" dirty="0">
              <a:latin typeface="Calibri"/>
              <a:cs typeface="Calibri"/>
            </a:endParaRPr>
          </a:p>
          <a:p>
            <a:pPr marL="321945" indent="-309880">
              <a:lnSpc>
                <a:spcPct val="100000"/>
              </a:lnSpc>
              <a:buFont typeface="Arial MT"/>
              <a:buChar char="•"/>
              <a:tabLst>
                <a:tab pos="321945" algn="l"/>
                <a:tab pos="322580" algn="l"/>
              </a:tabLst>
            </a:pPr>
            <a:r>
              <a:rPr sz="3200" spc="-15" dirty="0">
                <a:latin typeface="Calibri"/>
                <a:cs typeface="Calibri"/>
              </a:rPr>
              <a:t>Agentes </a:t>
            </a:r>
            <a:r>
              <a:rPr sz="3200" spc="-10" dirty="0">
                <a:latin typeface="Calibri"/>
                <a:cs typeface="Calibri"/>
              </a:rPr>
              <a:t>carcinógenos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extrínsecos:</a:t>
            </a:r>
            <a:endParaRPr sz="3200" dirty="0">
              <a:latin typeface="Calibri"/>
              <a:cs typeface="Calibri"/>
            </a:endParaRPr>
          </a:p>
          <a:p>
            <a:pPr marL="12700" marR="5080">
              <a:lnSpc>
                <a:spcPts val="3020"/>
              </a:lnSpc>
              <a:tabLst>
                <a:tab pos="241300" algn="l"/>
              </a:tabLst>
            </a:pPr>
            <a:r>
              <a:rPr sz="3200" spc="-10" dirty="0">
                <a:latin typeface="Calibri"/>
                <a:cs typeface="Calibri"/>
              </a:rPr>
              <a:t>Químicos</a:t>
            </a:r>
            <a:r>
              <a:rPr lang="es-ES" sz="3200" spc="-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(</a:t>
            </a:r>
            <a:r>
              <a:rPr sz="3200" spc="3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hollín,</a:t>
            </a:r>
            <a:r>
              <a:rPr sz="3200" spc="3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medicamentos,</a:t>
            </a:r>
            <a:r>
              <a:rPr sz="3200" spc="6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ciclofosfamida,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producto</a:t>
            </a:r>
            <a:r>
              <a:rPr sz="3200" spc="4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de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la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combustión, </a:t>
            </a:r>
            <a:r>
              <a:rPr sz="3200" spc="-61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tabaco.)</a:t>
            </a:r>
            <a:endParaRPr sz="3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20"/>
              </a:spcBef>
              <a:tabLst>
                <a:tab pos="241300" algn="l"/>
              </a:tabLst>
            </a:pPr>
            <a:r>
              <a:rPr sz="3200" spc="-5" dirty="0" err="1">
                <a:latin typeface="Calibri"/>
                <a:cs typeface="Calibri"/>
              </a:rPr>
              <a:t>Radiaci</a:t>
            </a:r>
            <a:r>
              <a:rPr lang="es-ES" sz="3200" spc="-5" dirty="0">
                <a:latin typeface="Calibri"/>
                <a:cs typeface="Calibri"/>
              </a:rPr>
              <a:t>o</a:t>
            </a:r>
            <a:r>
              <a:rPr sz="3200" spc="-5" dirty="0">
                <a:latin typeface="Calibri"/>
                <a:cs typeface="Calibri"/>
              </a:rPr>
              <a:t>n</a:t>
            </a:r>
            <a:r>
              <a:rPr lang="es-ES" sz="3200" spc="-5" dirty="0">
                <a:latin typeface="Calibri"/>
                <a:cs typeface="Calibri"/>
              </a:rPr>
              <a:t>es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(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luz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ultravioleta,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radiaciones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atómicas</a:t>
            </a:r>
            <a:r>
              <a:rPr sz="3200" spc="-5" dirty="0">
                <a:latin typeface="Calibri"/>
                <a:cs typeface="Calibri"/>
              </a:rPr>
              <a:t> y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radiaciones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ionizantes)</a:t>
            </a:r>
            <a:endParaRPr sz="3200" dirty="0">
              <a:latin typeface="Calibri"/>
              <a:cs typeface="Calibri"/>
            </a:endParaRPr>
          </a:p>
          <a:p>
            <a:pPr marL="12700" marR="5080">
              <a:lnSpc>
                <a:spcPts val="3020"/>
              </a:lnSpc>
              <a:spcBef>
                <a:spcPts val="1045"/>
              </a:spcBef>
              <a:tabLst>
                <a:tab pos="241300" algn="l"/>
              </a:tabLst>
            </a:pPr>
            <a:r>
              <a:rPr sz="3200" spc="-15" dirty="0">
                <a:latin typeface="Calibri"/>
                <a:cs typeface="Calibri"/>
              </a:rPr>
              <a:t>Microrganismos</a:t>
            </a:r>
            <a:r>
              <a:rPr sz="3200" spc="4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(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virus,</a:t>
            </a:r>
            <a:r>
              <a:rPr sz="3200" spc="5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Stein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65" dirty="0">
                <a:latin typeface="Calibri"/>
                <a:cs typeface="Calibri"/>
              </a:rPr>
              <a:t>Bar,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Hepatitis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B,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adenovirus,</a:t>
            </a:r>
            <a:r>
              <a:rPr sz="3200" spc="4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virus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del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papiloma </a:t>
            </a:r>
            <a:r>
              <a:rPr sz="3200" spc="-62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humano,</a:t>
            </a:r>
            <a:r>
              <a:rPr sz="3200" spc="3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virus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ADN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y</a:t>
            </a:r>
            <a:r>
              <a:rPr sz="3200" dirty="0">
                <a:latin typeface="Calibri"/>
                <a:cs typeface="Calibri"/>
              </a:rPr>
              <a:t> ARN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oncogenético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)</a:t>
            </a:r>
            <a:endParaRPr sz="3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Words>1171</Words>
  <Application>Microsoft Office PowerPoint</Application>
  <PresentationFormat>Panorámica</PresentationFormat>
  <Paragraphs>137</Paragraphs>
  <Slides>21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21</vt:i4>
      </vt:variant>
    </vt:vector>
  </HeadingPairs>
  <TitlesOfParts>
    <vt:vector size="27" baseType="lpstr">
      <vt:lpstr>Arial MT</vt:lpstr>
      <vt:lpstr>Calibri</vt:lpstr>
      <vt:lpstr>Calibri Light</vt:lpstr>
      <vt:lpstr>Times New Roman</vt:lpstr>
      <vt:lpstr>Office Theme</vt:lpstr>
      <vt:lpstr>1_Office Theme</vt:lpstr>
      <vt:lpstr>NEOPLASIAS</vt:lpstr>
      <vt:lpstr>SUMARIO</vt:lpstr>
      <vt:lpstr>Presentación de PowerPoint</vt:lpstr>
      <vt:lpstr>Presentación de PowerPoint</vt:lpstr>
      <vt:lpstr>Neoplasias de acuerdo a su  diferenciación celular: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objetivos 1 enumerar los principios básicos de las bases moleculares del cáncer 2 enumerar los principales agentes carcinogenos</dc:title>
  <dc:creator>jorge luis valdes gonzalez</dc:creator>
  <cp:lastModifiedBy>Elda Maria</cp:lastModifiedBy>
  <cp:revision>9</cp:revision>
  <dcterms:created xsi:type="dcterms:W3CDTF">2021-07-19T22:35:17Z</dcterms:created>
  <dcterms:modified xsi:type="dcterms:W3CDTF">2024-01-16T16:59:30Z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2019-01-14T00:00:00Z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2021-07-19T00:00:00Z</vt:filetime>
  </property>
</Properties>
</file>