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7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4" r:id="rId11"/>
    <p:sldId id="275" r:id="rId12"/>
    <p:sldId id="276" r:id="rId13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81"/>
  </p:normalViewPr>
  <p:slideViewPr>
    <p:cSldViewPr snapToGrid="0" snapToObjects="1">
      <p:cViewPr varScale="1">
        <p:scale>
          <a:sx n="121" d="100"/>
          <a:sy n="121" d="100"/>
        </p:scale>
        <p:origin x="200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5BEFDD-F9DD-C847-B6F9-B4D0C68ABBBE}" type="datetimeFigureOut">
              <a:rPr lang="es-EC" smtClean="0"/>
              <a:t>13/6/20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93278-55CD-1F4B-BB6C-FA35FDC9A76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78886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Marcador de imagen de diapositiva">
            <a:extLst>
              <a:ext uri="{FF2B5EF4-FFF2-40B4-BE49-F238E27FC236}">
                <a16:creationId xmlns:a16="http://schemas.microsoft.com/office/drawing/2014/main" id="{03A8B29C-822C-CA4C-86DD-CB6EADA188E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2 Marcador de notas">
            <a:extLst>
              <a:ext uri="{FF2B5EF4-FFF2-40B4-BE49-F238E27FC236}">
                <a16:creationId xmlns:a16="http://schemas.microsoft.com/office/drawing/2014/main" id="{2109C228-C44E-0343-BB89-C941250153E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altLang="es-EC"/>
          </a:p>
        </p:txBody>
      </p:sp>
      <p:sp>
        <p:nvSpPr>
          <p:cNvPr id="17412" name="3 Marcador de número de diapositiva">
            <a:extLst>
              <a:ext uri="{FF2B5EF4-FFF2-40B4-BE49-F238E27FC236}">
                <a16:creationId xmlns:a16="http://schemas.microsoft.com/office/drawing/2014/main" id="{B479704A-A780-B44F-902A-73285CF405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1C2A825-CD20-3B4C-9E53-FD517F1DB09D}" type="slidenum">
              <a:rPr lang="es-ES" altLang="es-EC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s-ES" altLang="es-EC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476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Marcador de imagen de diapositiva">
            <a:extLst>
              <a:ext uri="{FF2B5EF4-FFF2-40B4-BE49-F238E27FC236}">
                <a16:creationId xmlns:a16="http://schemas.microsoft.com/office/drawing/2014/main" id="{FFD6CD52-F66E-F040-B8FF-5DF700216EA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2 Marcador de notas">
            <a:extLst>
              <a:ext uri="{FF2B5EF4-FFF2-40B4-BE49-F238E27FC236}">
                <a16:creationId xmlns:a16="http://schemas.microsoft.com/office/drawing/2014/main" id="{E305904E-D5AB-8F45-923E-0FAA5409B7F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altLang="es-EC"/>
          </a:p>
        </p:txBody>
      </p:sp>
      <p:sp>
        <p:nvSpPr>
          <p:cNvPr id="37892" name="3 Marcador de número de diapositiva">
            <a:extLst>
              <a:ext uri="{FF2B5EF4-FFF2-40B4-BE49-F238E27FC236}">
                <a16:creationId xmlns:a16="http://schemas.microsoft.com/office/drawing/2014/main" id="{65B1106E-5700-4A48-A197-9077F45BE7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7DCCDA0-0451-8941-B544-22EEF0E9B5A7}" type="slidenum">
              <a:rPr lang="es-ES" altLang="es-EC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s-ES" altLang="es-EC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8357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Marcador de imagen de diapositiva">
            <a:extLst>
              <a:ext uri="{FF2B5EF4-FFF2-40B4-BE49-F238E27FC236}">
                <a16:creationId xmlns:a16="http://schemas.microsoft.com/office/drawing/2014/main" id="{7E923C8E-6AB0-A540-A558-CB2475F9AE7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2 Marcador de notas">
            <a:extLst>
              <a:ext uri="{FF2B5EF4-FFF2-40B4-BE49-F238E27FC236}">
                <a16:creationId xmlns:a16="http://schemas.microsoft.com/office/drawing/2014/main" id="{015F944F-35BF-6B47-B7FF-A8EF92AF657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altLang="es-EC"/>
          </a:p>
        </p:txBody>
      </p:sp>
      <p:sp>
        <p:nvSpPr>
          <p:cNvPr id="39940" name="3 Marcador de número de diapositiva">
            <a:extLst>
              <a:ext uri="{FF2B5EF4-FFF2-40B4-BE49-F238E27FC236}">
                <a16:creationId xmlns:a16="http://schemas.microsoft.com/office/drawing/2014/main" id="{B4A90215-D62F-4442-BAA0-A1631162D9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B856020-CF81-A242-A9F1-AB4A74B024F5}" type="slidenum">
              <a:rPr lang="es-ES" altLang="es-EC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s-ES" altLang="es-EC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456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Marcador de imagen de diapositiva">
            <a:extLst>
              <a:ext uri="{FF2B5EF4-FFF2-40B4-BE49-F238E27FC236}">
                <a16:creationId xmlns:a16="http://schemas.microsoft.com/office/drawing/2014/main" id="{FE79710B-BE7F-BF45-8275-7920763C30A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2 Marcador de notas">
            <a:extLst>
              <a:ext uri="{FF2B5EF4-FFF2-40B4-BE49-F238E27FC236}">
                <a16:creationId xmlns:a16="http://schemas.microsoft.com/office/drawing/2014/main" id="{837211C4-81B7-0143-90C2-FDD1DB7DC5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altLang="es-EC"/>
          </a:p>
        </p:txBody>
      </p:sp>
      <p:sp>
        <p:nvSpPr>
          <p:cNvPr id="19460" name="3 Marcador de número de diapositiva">
            <a:extLst>
              <a:ext uri="{FF2B5EF4-FFF2-40B4-BE49-F238E27FC236}">
                <a16:creationId xmlns:a16="http://schemas.microsoft.com/office/drawing/2014/main" id="{A93AB93E-D0F8-F040-98B4-E0E5E83BC2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6F87F1E-8338-F64C-B660-B704AA946A01}" type="slidenum">
              <a:rPr lang="es-ES" altLang="es-EC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s-ES" altLang="es-EC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40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Marcador de imagen de diapositiva">
            <a:extLst>
              <a:ext uri="{FF2B5EF4-FFF2-40B4-BE49-F238E27FC236}">
                <a16:creationId xmlns:a16="http://schemas.microsoft.com/office/drawing/2014/main" id="{EA19CCB6-FFEA-AF43-86A7-34E8F6A167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2 Marcador de notas">
            <a:extLst>
              <a:ext uri="{FF2B5EF4-FFF2-40B4-BE49-F238E27FC236}">
                <a16:creationId xmlns:a16="http://schemas.microsoft.com/office/drawing/2014/main" id="{BC343E7A-6000-1B49-8967-C103925F940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altLang="es-EC"/>
          </a:p>
        </p:txBody>
      </p:sp>
      <p:sp>
        <p:nvSpPr>
          <p:cNvPr id="21508" name="3 Marcador de número de diapositiva">
            <a:extLst>
              <a:ext uri="{FF2B5EF4-FFF2-40B4-BE49-F238E27FC236}">
                <a16:creationId xmlns:a16="http://schemas.microsoft.com/office/drawing/2014/main" id="{AB94D816-0984-304B-89EC-DA40099B1C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7A1AF98-632A-0143-A674-40FE14B6E89F}" type="slidenum">
              <a:rPr lang="es-ES" altLang="es-EC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s-ES" altLang="es-EC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018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Marcador de imagen de diapositiva">
            <a:extLst>
              <a:ext uri="{FF2B5EF4-FFF2-40B4-BE49-F238E27FC236}">
                <a16:creationId xmlns:a16="http://schemas.microsoft.com/office/drawing/2014/main" id="{5261A203-F33F-CB46-9A12-8725B64F6BA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2 Marcador de notas">
            <a:extLst>
              <a:ext uri="{FF2B5EF4-FFF2-40B4-BE49-F238E27FC236}">
                <a16:creationId xmlns:a16="http://schemas.microsoft.com/office/drawing/2014/main" id="{250DDBEA-0BC6-9C45-BAE4-B1055A58323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altLang="es-EC"/>
          </a:p>
        </p:txBody>
      </p:sp>
      <p:sp>
        <p:nvSpPr>
          <p:cNvPr id="23556" name="3 Marcador de número de diapositiva">
            <a:extLst>
              <a:ext uri="{FF2B5EF4-FFF2-40B4-BE49-F238E27FC236}">
                <a16:creationId xmlns:a16="http://schemas.microsoft.com/office/drawing/2014/main" id="{73BAF9E8-EF5B-0F4D-979E-F219B7BCA1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A3714C7-CE8B-B041-9171-8816F1FB6577}" type="slidenum">
              <a:rPr lang="es-ES" altLang="es-EC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s-ES" altLang="es-EC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780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Marcador de imagen de diapositiva">
            <a:extLst>
              <a:ext uri="{FF2B5EF4-FFF2-40B4-BE49-F238E27FC236}">
                <a16:creationId xmlns:a16="http://schemas.microsoft.com/office/drawing/2014/main" id="{7752212C-636C-AE48-89F7-2C5CFC6E742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2 Marcador de notas">
            <a:extLst>
              <a:ext uri="{FF2B5EF4-FFF2-40B4-BE49-F238E27FC236}">
                <a16:creationId xmlns:a16="http://schemas.microsoft.com/office/drawing/2014/main" id="{9FC4141F-7273-A64E-BE27-AC4D206C5D8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altLang="es-EC"/>
          </a:p>
        </p:txBody>
      </p:sp>
      <p:sp>
        <p:nvSpPr>
          <p:cNvPr id="25604" name="3 Marcador de número de diapositiva">
            <a:extLst>
              <a:ext uri="{FF2B5EF4-FFF2-40B4-BE49-F238E27FC236}">
                <a16:creationId xmlns:a16="http://schemas.microsoft.com/office/drawing/2014/main" id="{B6D424A6-5642-4647-B54D-ED22F29AF2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771FA5A-62C3-8D4B-8F7B-5CD4BE84CD20}" type="slidenum">
              <a:rPr lang="es-ES" altLang="es-EC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s-ES" altLang="es-EC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376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Marcador de imagen de diapositiva">
            <a:extLst>
              <a:ext uri="{FF2B5EF4-FFF2-40B4-BE49-F238E27FC236}">
                <a16:creationId xmlns:a16="http://schemas.microsoft.com/office/drawing/2014/main" id="{A1DCF773-0455-184F-9665-1FA3487F766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2 Marcador de notas">
            <a:extLst>
              <a:ext uri="{FF2B5EF4-FFF2-40B4-BE49-F238E27FC236}">
                <a16:creationId xmlns:a16="http://schemas.microsoft.com/office/drawing/2014/main" id="{4E32771E-39E3-2B44-9149-9AC39CBBFC7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altLang="es-EC"/>
          </a:p>
        </p:txBody>
      </p:sp>
      <p:sp>
        <p:nvSpPr>
          <p:cNvPr id="27652" name="3 Marcador de número de diapositiva">
            <a:extLst>
              <a:ext uri="{FF2B5EF4-FFF2-40B4-BE49-F238E27FC236}">
                <a16:creationId xmlns:a16="http://schemas.microsoft.com/office/drawing/2014/main" id="{B07A5162-EA04-AD4F-98DB-7DF44579B0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29A053D-2E3D-1E48-9DF3-FB5047E03B55}" type="slidenum">
              <a:rPr lang="es-ES" altLang="es-EC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s-ES" altLang="es-EC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650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Marcador de imagen de diapositiva">
            <a:extLst>
              <a:ext uri="{FF2B5EF4-FFF2-40B4-BE49-F238E27FC236}">
                <a16:creationId xmlns:a16="http://schemas.microsoft.com/office/drawing/2014/main" id="{F5E45008-AFA2-B84C-BD49-F150E16A5BD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2 Marcador de notas">
            <a:extLst>
              <a:ext uri="{FF2B5EF4-FFF2-40B4-BE49-F238E27FC236}">
                <a16:creationId xmlns:a16="http://schemas.microsoft.com/office/drawing/2014/main" id="{95CBAFE6-6D2B-A14D-B996-047E8DD4D56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altLang="es-EC"/>
          </a:p>
        </p:txBody>
      </p:sp>
      <p:sp>
        <p:nvSpPr>
          <p:cNvPr id="29700" name="3 Marcador de número de diapositiva">
            <a:extLst>
              <a:ext uri="{FF2B5EF4-FFF2-40B4-BE49-F238E27FC236}">
                <a16:creationId xmlns:a16="http://schemas.microsoft.com/office/drawing/2014/main" id="{0ECE7F1A-75FF-D644-9354-B5FF07B26D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6A6F45-E227-1C48-9F7E-B11A033B31A9}" type="slidenum">
              <a:rPr lang="es-ES" altLang="es-EC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es-ES" altLang="es-EC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0526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imagen de diapositiva">
            <a:extLst>
              <a:ext uri="{FF2B5EF4-FFF2-40B4-BE49-F238E27FC236}">
                <a16:creationId xmlns:a16="http://schemas.microsoft.com/office/drawing/2014/main" id="{86A65523-E444-A74E-9895-5C993147333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2 Marcador de notas">
            <a:extLst>
              <a:ext uri="{FF2B5EF4-FFF2-40B4-BE49-F238E27FC236}">
                <a16:creationId xmlns:a16="http://schemas.microsoft.com/office/drawing/2014/main" id="{37BB676B-B0F3-A240-9027-6C84CBDD700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altLang="es-EC"/>
          </a:p>
        </p:txBody>
      </p:sp>
      <p:sp>
        <p:nvSpPr>
          <p:cNvPr id="31748" name="3 Marcador de número de diapositiva">
            <a:extLst>
              <a:ext uri="{FF2B5EF4-FFF2-40B4-BE49-F238E27FC236}">
                <a16:creationId xmlns:a16="http://schemas.microsoft.com/office/drawing/2014/main" id="{38840937-0361-724F-95D8-6DB208C28E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270F18D-178A-EA4B-921A-174BAAC09011}" type="slidenum">
              <a:rPr lang="es-ES" altLang="es-EC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s-ES" altLang="es-EC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8307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Marcador de imagen de diapositiva">
            <a:extLst>
              <a:ext uri="{FF2B5EF4-FFF2-40B4-BE49-F238E27FC236}">
                <a16:creationId xmlns:a16="http://schemas.microsoft.com/office/drawing/2014/main" id="{FD6C92ED-7839-EB4C-B9CC-A56A109D060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2 Marcador de notas">
            <a:extLst>
              <a:ext uri="{FF2B5EF4-FFF2-40B4-BE49-F238E27FC236}">
                <a16:creationId xmlns:a16="http://schemas.microsoft.com/office/drawing/2014/main" id="{D71B6408-0B39-8945-8841-3E61B6E1DD3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altLang="es-EC"/>
          </a:p>
        </p:txBody>
      </p:sp>
      <p:sp>
        <p:nvSpPr>
          <p:cNvPr id="35844" name="3 Marcador de número de diapositiva">
            <a:extLst>
              <a:ext uri="{FF2B5EF4-FFF2-40B4-BE49-F238E27FC236}">
                <a16:creationId xmlns:a16="http://schemas.microsoft.com/office/drawing/2014/main" id="{2898BC39-BDF8-FF4A-A1DE-35657FD555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FAEBE4A-E45F-A844-BEFC-57BA5CC665E3}" type="slidenum">
              <a:rPr lang="es-ES" altLang="es-EC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s-ES" altLang="es-EC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556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942782-7D73-BD4C-95E6-F21833E59C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095DDCF-9DEC-BD4E-B8B6-48E20DF7B0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C83F0F-56E2-CB49-A9E0-4A7E34AD7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7D6DC-7BD9-5A49-9812-B5720DABB861}" type="datetimeFigureOut">
              <a:rPr lang="es-EC" smtClean="0"/>
              <a:t>13/6/20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22B9EDC-9394-1146-A678-3CC94F84D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2D07C0-F7CF-4B49-B76A-2F3FFCE4D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CD74-9C23-0043-8CED-D3333A8409C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05564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FAB914-ED38-7042-8422-673F66AAB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0138DCF-50C8-CC40-BF73-95A8D5732C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84C37C8-44A9-1A4D-BF65-AAC16420E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7D6DC-7BD9-5A49-9812-B5720DABB861}" type="datetimeFigureOut">
              <a:rPr lang="es-EC" smtClean="0"/>
              <a:t>13/6/20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1BCBE9-E304-BF47-9DE4-BFD2DC06C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BB9E69-72CC-1541-B493-0EBB039EB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CD74-9C23-0043-8CED-D3333A8409C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76278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CFB1680-3237-0F45-ABA9-992FB6743D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ECE9858-B58F-AA4A-87B2-E9900F56B2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FBD178D-51C7-1740-B01C-35C1597A9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7D6DC-7BD9-5A49-9812-B5720DABB861}" type="datetimeFigureOut">
              <a:rPr lang="es-EC" smtClean="0"/>
              <a:t>13/6/20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A5B15E-630F-8E4D-9C41-DC53C495C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1FF18CC-6797-6542-95DD-54C6528C3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CD74-9C23-0043-8CED-D3333A8409C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0220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08F2F5-F8BC-F24B-B15C-D98328BC3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836E4F-6F20-414B-BCAC-F3D6978803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68D901F-C89F-324F-B028-415C554FA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7D6DC-7BD9-5A49-9812-B5720DABB861}" type="datetimeFigureOut">
              <a:rPr lang="es-EC" smtClean="0"/>
              <a:t>13/6/20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EFFB93-B7F0-E248-8D33-660D247CF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C44EB9-58A7-3948-B7DF-3D8EC0663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CD74-9C23-0043-8CED-D3333A8409C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84969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D042C9-159A-0946-8E01-B8D22C70F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A17F563-A0F8-2741-A811-1F4C368CF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D2EB6D-CC68-CD46-95D7-4C44E3132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7D6DC-7BD9-5A49-9812-B5720DABB861}" type="datetimeFigureOut">
              <a:rPr lang="es-EC" smtClean="0"/>
              <a:t>13/6/20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3486DE-A0B7-104D-906C-429B70661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9C41939-4241-2D4B-BDBD-E56439CCA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CD74-9C23-0043-8CED-D3333A8409C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34319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AC940A-7529-554B-90D4-390FD1D26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BD52CA-7B4D-E144-A423-071C853419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85B7203-68C8-B740-BAAF-2009C56F60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607617B-8DCA-A744-B9E8-637828778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7D6DC-7BD9-5A49-9812-B5720DABB861}" type="datetimeFigureOut">
              <a:rPr lang="es-EC" smtClean="0"/>
              <a:t>13/6/20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5C5BE17-D51B-4045-96E1-8A5E3BC6A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EE7CF1C-BFA4-9C4E-80E0-7782F3303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CD74-9C23-0043-8CED-D3333A8409C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98649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98EB16-0C20-D443-A25D-9901C1D2F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0586694-B11C-F343-B0AF-89ADFE051A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1B88C98-4770-B246-BF4C-8CA1B92E2E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A015339-4740-C249-8534-AB1DDC431A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59AF717-726C-2D49-B362-705429A27C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E6ABC21-E65A-B94C-84F4-22931FB3B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7D6DC-7BD9-5A49-9812-B5720DABB861}" type="datetimeFigureOut">
              <a:rPr lang="es-EC" smtClean="0"/>
              <a:t>13/6/20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ECEBDC4-F3DB-E941-9DA0-FEF0D931B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0D440E5-5EA3-8147-B0C0-582E00539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CD74-9C23-0043-8CED-D3333A8409C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89321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2E250F-2ECA-BE4F-AF78-94B75EC66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40A9A15-1431-EF4B-B084-852889D76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7D6DC-7BD9-5A49-9812-B5720DABB861}" type="datetimeFigureOut">
              <a:rPr lang="es-EC" smtClean="0"/>
              <a:t>13/6/20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6695C67-EAC6-744B-B939-E30FC7D6D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D35865B-346C-4A40-8155-3E81A78CE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CD74-9C23-0043-8CED-D3333A8409C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17883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054F8A4-7B28-A249-8B1A-1A1201003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7D6DC-7BD9-5A49-9812-B5720DABB861}" type="datetimeFigureOut">
              <a:rPr lang="es-EC" smtClean="0"/>
              <a:t>13/6/20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EEE006D-F14E-1740-ABCE-BD41230FD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81B3B09-01D8-204E-8AF6-2E4319AB3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CD74-9C23-0043-8CED-D3333A8409C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70711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E13A43-BC26-AE4E-9824-E66867C79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1CE2EC6-8767-7244-B793-F53AC1D6D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749C195-38B8-2245-89B7-5A307A2106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74B5CED-B8D0-C04A-A4B9-949F835B8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7D6DC-7BD9-5A49-9812-B5720DABB861}" type="datetimeFigureOut">
              <a:rPr lang="es-EC" smtClean="0"/>
              <a:t>13/6/20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5EEA13D-C23E-724A-9794-31532227B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1A5B672-7DAB-4843-8531-F7DFB8755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CD74-9C23-0043-8CED-D3333A8409C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42525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3C4AB6-1AB2-6547-9216-E95CD6408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A148A12-E9D0-9946-8C3A-095F637D84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D78B477-7924-1F46-9064-E8E4B1579F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8EB2664-5C3C-2A41-ABCC-EFCF839E4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7D6DC-7BD9-5A49-9812-B5720DABB861}" type="datetimeFigureOut">
              <a:rPr lang="es-EC" smtClean="0"/>
              <a:t>13/6/20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439E797-3D40-2D4E-AAC5-121E955C4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342EA32-6E13-8E48-9CED-CEC046154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CD74-9C23-0043-8CED-D3333A8409C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94484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83C2375-A613-6748-BDB3-40F64A303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B834567-B3D0-204B-8D3B-DAC2AED648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96329D-BF2E-B14B-9AD0-1DF6FD9A14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7D6DC-7BD9-5A49-9812-B5720DABB861}" type="datetimeFigureOut">
              <a:rPr lang="es-EC" smtClean="0"/>
              <a:t>13/6/20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DF0C24-89CC-BE4E-B197-2F6CEF62AD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C2394CD-3BCC-E045-8066-F9B8EF842F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0CD74-9C23-0043-8CED-D3333A8409C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72626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8941E3-C84C-3E41-AACC-E48C500A1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9932"/>
            <a:ext cx="10515600" cy="5932447"/>
          </a:xfrm>
        </p:spPr>
        <p:txBody>
          <a:bodyPr>
            <a:noAutofit/>
          </a:bodyPr>
          <a:lstStyle/>
          <a:p>
            <a:pPr algn="ctr"/>
            <a:br>
              <a:rPr lang="es-EC" sz="6000" b="1" dirty="0"/>
            </a:br>
            <a:br>
              <a:rPr lang="es-EC" sz="6000" b="1" dirty="0"/>
            </a:br>
            <a:br>
              <a:rPr lang="es-EC" sz="6000" b="1" dirty="0"/>
            </a:br>
            <a:br>
              <a:rPr lang="es-EC" sz="6000" b="1" dirty="0"/>
            </a:br>
            <a:r>
              <a:rPr lang="es-EC" sz="6000" b="1" dirty="0"/>
              <a:t>HEMATOPOYESIS</a:t>
            </a:r>
            <a:br>
              <a:rPr lang="es-EC" sz="6000" b="1" dirty="0"/>
            </a:br>
            <a:br>
              <a:rPr lang="es-EC" sz="6000" b="1" dirty="0"/>
            </a:br>
            <a:r>
              <a:rPr lang="es-EC" sz="6000" b="1" dirty="0"/>
              <a:t>HEMATOLOGÍA I</a:t>
            </a:r>
            <a:br>
              <a:rPr lang="es-EC" sz="6000" b="1" dirty="0"/>
            </a:br>
            <a:br>
              <a:rPr lang="es-EC" sz="6000" b="1" dirty="0"/>
            </a:br>
            <a:r>
              <a:rPr lang="es-EC" sz="6000" b="1" dirty="0"/>
              <a:t>MsC. Ximena Robalino</a:t>
            </a:r>
            <a:br>
              <a:rPr lang="es-EC" sz="6000" b="1" dirty="0"/>
            </a:br>
            <a:r>
              <a:rPr lang="es-EC" sz="6000" b="1" dirty="0"/>
              <a:t>Tercer semestre</a:t>
            </a:r>
            <a:br>
              <a:rPr lang="es-EC" sz="6000" b="1" dirty="0"/>
            </a:br>
            <a:r>
              <a:rPr lang="es-EC" sz="6000" b="1" dirty="0"/>
              <a:t> </a:t>
            </a:r>
            <a:br>
              <a:rPr lang="es-EC" sz="6000" b="1" dirty="0"/>
            </a:br>
            <a:r>
              <a:rPr lang="es-EC" sz="6000" b="1" dirty="0"/>
              <a:t> </a:t>
            </a:r>
            <a:br>
              <a:rPr lang="es-EC" sz="6000" b="1" dirty="0"/>
            </a:br>
            <a:endParaRPr lang="es-EC" sz="60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789053A-4857-6C45-8EA5-A50C5884B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989" y="703455"/>
            <a:ext cx="3187700" cy="25527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A5BE248-7688-0041-BD07-F77F43E3FB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2555" y="1795346"/>
            <a:ext cx="3162455" cy="267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250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Título">
            <a:extLst>
              <a:ext uri="{FF2B5EF4-FFF2-40B4-BE49-F238E27FC236}">
                <a16:creationId xmlns:a16="http://schemas.microsoft.com/office/drawing/2014/main" id="{5D633F2B-A0A8-FE4F-A9EC-37985878D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EC" b="1">
                <a:solidFill>
                  <a:srgbClr val="7B9899"/>
                </a:solidFill>
              </a:rPr>
              <a:t>CITOCINAS:</a:t>
            </a:r>
            <a:endParaRPr lang="es-ES" altLang="es-EC">
              <a:solidFill>
                <a:srgbClr val="7B9899"/>
              </a:solidFill>
            </a:endParaRPr>
          </a:p>
        </p:txBody>
      </p:sp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38C518D6-8374-5340-A9DA-F3FA79C62CF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825625" y="1527175"/>
            <a:ext cx="8504238" cy="4572000"/>
          </a:xfrm>
        </p:spPr>
        <p:txBody>
          <a:bodyPr>
            <a:normAutofit fontScale="77500" lnSpcReduction="20000"/>
          </a:bodyPr>
          <a:lstStyle/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dirty="0"/>
              <a:t>Célula madre hematopoyética pluripotencial: (CFU-LM)  IL-1, IL-3, IL-6, C-Kit-Ligando.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dirty="0"/>
              <a:t>Colonia formadora de unidades </a:t>
            </a:r>
            <a:r>
              <a:rPr lang="es-ES" dirty="0" err="1"/>
              <a:t>granulocíticas</a:t>
            </a:r>
            <a:r>
              <a:rPr lang="es-ES" dirty="0">
                <a:sym typeface="Wingdings" pitchFamily="2" charset="2"/>
              </a:rPr>
              <a:t>: (neutrófilos)</a:t>
            </a:r>
            <a:r>
              <a:rPr lang="es-ES" dirty="0"/>
              <a:t> (CFU-G) CSF-G, IL-3, IL-6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dirty="0"/>
              <a:t>Colonia formadora de unidades Monocíticas: (CFU-M) CSF-M, Il-3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dirty="0"/>
              <a:t>Colonia formadora de unidades eosinófilas: (CFU-</a:t>
            </a:r>
            <a:r>
              <a:rPr lang="es-ES" dirty="0" err="1"/>
              <a:t>Eo</a:t>
            </a:r>
            <a:r>
              <a:rPr lang="es-ES" dirty="0"/>
              <a:t>) IL-3, IL-5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dirty="0"/>
              <a:t>Colonia formadora de unidades basófilas: (CFU-Ba)  IL-3, IL-4, IL-6, IL-11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Linfocitos T: IL-1, IL-2, IL-4, IL-6, IL-7, IL-9</a:t>
            </a:r>
            <a:endParaRPr lang="es-ES" dirty="0"/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Linfocitos B: IL-1, IL_5, IL-6, IL-7, IL-11</a:t>
            </a:r>
            <a:endParaRPr lang="es-ES" dirty="0"/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dirty="0"/>
              <a:t>Células NK: IL-12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dirty="0"/>
              <a:t>Colonia formadora de eritrocitos:(CFU-E)  EPO,  BFU-E, IL-3, IL-9, </a:t>
            </a:r>
          </a:p>
          <a:p>
            <a:pPr marL="274320" indent="-274320" algn="just"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dirty="0"/>
              <a:t>Colonia formadora de unidades megacariocíticas:(CFU-</a:t>
            </a:r>
            <a:r>
              <a:rPr lang="es-ES" dirty="0" err="1"/>
              <a:t>Meg</a:t>
            </a:r>
            <a:r>
              <a:rPr lang="es-ES" dirty="0"/>
              <a:t>) TPO, IL-3, IL-6, IL-9, IL-11.</a:t>
            </a:r>
          </a:p>
          <a:p>
            <a:pPr marL="274320" indent="-274320">
              <a:buFont typeface="Wingdings 2"/>
              <a:buChar char=""/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6198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3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0CFE3879-CB9A-B548-A6D7-F94C2E19932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24063" y="642939"/>
            <a:ext cx="8229600" cy="5526087"/>
          </a:xfrm>
        </p:spPr>
        <p:txBody>
          <a:bodyPr>
            <a:normAutofit/>
          </a:bodyPr>
          <a:lstStyle/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es-ES_tradnl" sz="2600" b="1" dirty="0"/>
              <a:t>FACTORES QUE INTERVIENEN EN LA MADURACIÓN</a:t>
            </a:r>
            <a:endParaRPr lang="es-ES" sz="2600" dirty="0"/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es-ES" dirty="0"/>
              <a:t> 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s-ES_tradnl" dirty="0"/>
              <a:t>Micro ambiente medular</a:t>
            </a:r>
            <a:endParaRPr lang="es-ES" dirty="0"/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s-ES_tradnl" dirty="0"/>
              <a:t>Citocinas</a:t>
            </a:r>
            <a:endParaRPr lang="es-ES" dirty="0"/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s-ES_tradnl" dirty="0"/>
              <a:t>Factores estimulantes de diferenciación y estimulación GM-CSF</a:t>
            </a:r>
            <a:endParaRPr lang="es-ES" dirty="0"/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s-ES_tradnl" dirty="0"/>
              <a:t>Interleucinas dan origen a los nuevos tipos de precursores BFU-E, CFU-</a:t>
            </a:r>
            <a:r>
              <a:rPr lang="es-ES_tradnl" dirty="0" err="1"/>
              <a:t>Meg</a:t>
            </a:r>
            <a:endParaRPr lang="es-ES" dirty="0"/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s-ES_tradnl" dirty="0"/>
              <a:t>Hormonas como la Eritropoyetina (EPO) y trombopoyetina (TPO).</a:t>
            </a:r>
            <a:endParaRPr lang="es-ES" dirty="0"/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es-ES" dirty="0"/>
              <a:t> </a:t>
            </a:r>
          </a:p>
          <a:p>
            <a:pPr marL="274320" indent="-274320">
              <a:buFont typeface="Wingdings 2"/>
              <a:buChar char=""/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7245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87C92D90-8278-1B4A-9E52-42DF1395C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214313"/>
            <a:ext cx="8534400" cy="1071562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es-ES" dirty="0"/>
            </a:br>
            <a:br>
              <a:rPr lang="es-ES" dirty="0"/>
            </a:br>
            <a:br>
              <a:rPr lang="es-ES" dirty="0"/>
            </a:br>
            <a:br>
              <a:rPr lang="es-ES" dirty="0"/>
            </a:br>
            <a:br>
              <a:rPr lang="es-ES" dirty="0"/>
            </a:br>
            <a:br>
              <a:rPr lang="es-ES" dirty="0"/>
            </a:br>
            <a:r>
              <a:rPr lang="es-ES_tradnl" sz="2200" b="1" dirty="0"/>
              <a:t> MADURACIÓN DE LOS PRECURSORES HEMATOPOYÉTICOS</a:t>
            </a:r>
            <a:endParaRPr lang="es-ES" sz="3100" dirty="0"/>
          </a:p>
        </p:txBody>
      </p:sp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18023D29-E329-F74C-A573-166CD96A54D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825625" y="1527175"/>
            <a:ext cx="8504238" cy="4572000"/>
          </a:xfrm>
        </p:spPr>
        <p:txBody>
          <a:bodyPr>
            <a:normAutofit fontScale="77500" lnSpcReduction="20000"/>
          </a:bodyPr>
          <a:lstStyle/>
          <a:p>
            <a:pPr marL="274320" indent="-274320" algn="just">
              <a:buClr>
                <a:schemeClr val="accent3"/>
              </a:buClr>
              <a:buFont typeface="Wingdings 2"/>
              <a:buChar char=""/>
              <a:defRPr/>
            </a:pPr>
            <a:r>
              <a:rPr lang="es-ES_tradnl" dirty="0"/>
              <a:t>Entre el Precursor de cada una de las series y la célula madura de la sangre periférica existen etapas celulares intermedias de diferenciación (maduración y mitosis).</a:t>
            </a:r>
            <a:endParaRPr lang="es-ES" dirty="0"/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es-ES" dirty="0"/>
              <a:t> </a:t>
            </a:r>
          </a:p>
          <a:p>
            <a:pPr marL="274320" indent="-274320" algn="just">
              <a:buClr>
                <a:schemeClr val="accent3"/>
              </a:buClr>
              <a:buFont typeface="Wingdings 2"/>
              <a:buChar char=""/>
              <a:defRPr/>
            </a:pPr>
            <a:r>
              <a:rPr lang="es-ES_tradnl" dirty="0"/>
              <a:t>Cada estadio consta de 2 mitosis aunque las células crecen por progresión geométrica  conforme avanza la maduración.</a:t>
            </a:r>
            <a:endParaRPr lang="es-ES" dirty="0"/>
          </a:p>
          <a:p>
            <a:pPr marL="274320" indent="-274320">
              <a:buClr>
                <a:schemeClr val="accent3"/>
              </a:buClr>
              <a:buNone/>
              <a:defRPr/>
            </a:pPr>
            <a:endParaRPr lang="es-ES" dirty="0"/>
          </a:p>
          <a:p>
            <a:pPr marL="274320" indent="-274320" algn="just">
              <a:buClr>
                <a:schemeClr val="accent3"/>
              </a:buClr>
              <a:buFont typeface="Wingdings 2"/>
              <a:buChar char=""/>
              <a:defRPr/>
            </a:pPr>
            <a:r>
              <a:rPr lang="es-ES_tradnl" dirty="0"/>
              <a:t>El proceso de diferenciación de un precursor comprometido a célula madura comprende en general las siguientes transformaciones:</a:t>
            </a:r>
            <a:endParaRPr lang="es-ES" dirty="0"/>
          </a:p>
          <a:p>
            <a:pPr marL="274320" indent="-274320">
              <a:buClr>
                <a:schemeClr val="accent3"/>
              </a:buClr>
              <a:buNone/>
              <a:defRPr/>
            </a:pPr>
            <a:endParaRPr lang="es-ES" dirty="0"/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es-ES_tradnl" dirty="0"/>
              <a:t>a) Disminución del tamaño celular.</a:t>
            </a:r>
            <a:endParaRPr lang="es-ES" dirty="0"/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es-ES_tradnl" dirty="0"/>
              <a:t>b) Condensación de la cromatina nuclear.</a:t>
            </a:r>
            <a:endParaRPr lang="es-ES" dirty="0"/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es-ES_tradnl" dirty="0"/>
              <a:t>c) Disminución   o   desaparición   de  la </a:t>
            </a:r>
            <a:r>
              <a:rPr lang="es-ES_tradnl" dirty="0" err="1"/>
              <a:t>basofilia</a:t>
            </a:r>
            <a:r>
              <a:rPr lang="es-ES_tradnl" dirty="0"/>
              <a:t> citoplasmática</a:t>
            </a:r>
            <a:endParaRPr lang="es-ES" dirty="0"/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es-ES_tradnl" dirty="0"/>
              <a:t>d) Aparición de granulación específica (en determinadas líneas celulares).</a:t>
            </a:r>
            <a:endParaRPr lang="es-ES" dirty="0"/>
          </a:p>
          <a:p>
            <a:pPr marL="274320" indent="-274320">
              <a:buFont typeface="Wingdings 2"/>
              <a:buChar char=""/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8676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>
            <a:extLst>
              <a:ext uri="{FF2B5EF4-FFF2-40B4-BE49-F238E27FC236}">
                <a16:creationId xmlns:a16="http://schemas.microsoft.com/office/drawing/2014/main" id="{0BD09D7A-5F21-9549-9E28-43864F669BC1}"/>
              </a:ext>
            </a:extLst>
          </p:cNvPr>
          <p:cNvSpPr txBox="1">
            <a:spLocks/>
          </p:cNvSpPr>
          <p:nvPr/>
        </p:nvSpPr>
        <p:spPr>
          <a:xfrm>
            <a:off x="1981200" y="142876"/>
            <a:ext cx="8229600" cy="1704975"/>
          </a:xfrm>
          <a:prstGeom prst="rect">
            <a:avLst/>
          </a:prstGeom>
        </p:spPr>
        <p:txBody>
          <a:bodyPr anchor="ctr">
            <a:normAutofit fontScale="52500" lnSpcReduction="20000"/>
          </a:bodyPr>
          <a:lstStyle/>
          <a:p>
            <a:pPr algn="ctr">
              <a:defRPr/>
            </a:pPr>
            <a:r>
              <a:rPr lang="es-ES" sz="7200" b="1" dirty="0">
                <a:latin typeface="+mj-lt"/>
                <a:ea typeface="+mj-ea"/>
                <a:cs typeface="+mj-cs"/>
              </a:rPr>
              <a:t>ORIGEN DE LAS CÉLULAS SANGUÍNEAS</a:t>
            </a:r>
          </a:p>
          <a:p>
            <a:pPr algn="ctr">
              <a:defRPr/>
            </a:pPr>
            <a:r>
              <a:rPr lang="es-ES" sz="7200" b="1" dirty="0">
                <a:latin typeface="+mj-lt"/>
                <a:ea typeface="+mj-ea"/>
                <a:cs typeface="+mj-cs"/>
              </a:rPr>
              <a:t>TEORÍAS DEL ORIGEN DE LAS CÉLULAS SANGUÍNEAS</a:t>
            </a:r>
          </a:p>
        </p:txBody>
      </p:sp>
      <p:sp>
        <p:nvSpPr>
          <p:cNvPr id="5" name="2 Marcador de contenido">
            <a:extLst>
              <a:ext uri="{FF2B5EF4-FFF2-40B4-BE49-F238E27FC236}">
                <a16:creationId xmlns:a16="http://schemas.microsoft.com/office/drawing/2014/main" id="{D5319F63-9DDB-3547-B918-89BB3ACE92CE}"/>
              </a:ext>
            </a:extLst>
          </p:cNvPr>
          <p:cNvSpPr txBox="1">
            <a:spLocks/>
          </p:cNvSpPr>
          <p:nvPr/>
        </p:nvSpPr>
        <p:spPr>
          <a:xfrm>
            <a:off x="1981200" y="1935164"/>
            <a:ext cx="8229600" cy="4389437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274320" indent="-274320">
              <a:spcBef>
                <a:spcPct val="20000"/>
              </a:spcBef>
              <a:buClr>
                <a:schemeClr val="accent3"/>
              </a:buClr>
              <a:defRPr/>
            </a:pPr>
            <a:endParaRPr lang="es-ES" sz="3200" dirty="0"/>
          </a:p>
          <a:p>
            <a:pPr marL="274320" indent="-274320" algn="just">
              <a:spcBef>
                <a:spcPct val="20000"/>
              </a:spcBef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sz="3200" b="1" dirty="0"/>
              <a:t> </a:t>
            </a:r>
            <a:r>
              <a:rPr lang="es-ES_tradnl" sz="3200" b="1" dirty="0"/>
              <a:t>TEORÍA UNICISTA: </a:t>
            </a:r>
            <a:r>
              <a:rPr lang="es-ES_tradnl" sz="3200" dirty="0"/>
              <a:t>que dice el </a:t>
            </a:r>
            <a:r>
              <a:rPr lang="es-ES_tradnl" sz="3200" dirty="0" err="1"/>
              <a:t>hemocitoblasto</a:t>
            </a:r>
            <a:r>
              <a:rPr lang="es-ES_tradnl" sz="3200" dirty="0"/>
              <a:t> es la célula </a:t>
            </a:r>
            <a:r>
              <a:rPr lang="es-ES_tradnl" sz="3200" dirty="0" err="1"/>
              <a:t>pluripotencial</a:t>
            </a:r>
            <a:r>
              <a:rPr lang="es-ES_tradnl" sz="3200" dirty="0"/>
              <a:t> de la cual derivan las demás células que serán las progenitoras de las diferentes series.</a:t>
            </a:r>
            <a:endParaRPr lang="es-ES" sz="3200" dirty="0"/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defRPr/>
            </a:pPr>
            <a:r>
              <a:rPr lang="es-ES" sz="3200" dirty="0"/>
              <a:t> </a:t>
            </a:r>
          </a:p>
          <a:p>
            <a:pPr marL="274320" indent="-274320" algn="just">
              <a:spcBef>
                <a:spcPct val="20000"/>
              </a:spcBef>
              <a:buClr>
                <a:schemeClr val="accent3"/>
              </a:buClr>
              <a:buFont typeface="Wingdings 2"/>
              <a:buChar char=""/>
              <a:defRPr/>
            </a:pPr>
            <a:r>
              <a:rPr lang="es-ES_tradnl" sz="3200" b="1" dirty="0"/>
              <a:t>TEORÍA DUALISTA: </a:t>
            </a:r>
            <a:r>
              <a:rPr lang="es-ES_tradnl" sz="3200" dirty="0"/>
              <a:t>son dos las células que darían origen a los elementos mieloides y linfoides.</a:t>
            </a:r>
            <a:endParaRPr lang="es-ES" sz="3200" dirty="0"/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defRPr/>
            </a:pPr>
            <a:r>
              <a:rPr lang="es-ES" sz="3200" dirty="0"/>
              <a:t> </a:t>
            </a:r>
          </a:p>
          <a:p>
            <a:pPr marL="274320" indent="-274320" algn="just">
              <a:spcBef>
                <a:spcPct val="20000"/>
              </a:spcBef>
              <a:buClr>
                <a:schemeClr val="accent3"/>
              </a:buClr>
              <a:buFont typeface="Wingdings 2"/>
              <a:buChar char=""/>
              <a:defRPr/>
            </a:pPr>
            <a:r>
              <a:rPr lang="es-ES_tradnl" sz="3200" b="1" dirty="0"/>
              <a:t>TEORÍA POLIFILÉTICA: </a:t>
            </a:r>
            <a:r>
              <a:rPr lang="es-ES_tradnl" sz="3200" dirty="0"/>
              <a:t>concepto muy extremista que manifiesta que existe una progenitora para cada célula.</a:t>
            </a:r>
            <a:endParaRPr lang="es-ES" sz="3200" dirty="0"/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defRPr/>
            </a:pPr>
            <a:r>
              <a:rPr lang="es-ES" sz="3200" dirty="0"/>
              <a:t> </a:t>
            </a:r>
          </a:p>
          <a:p>
            <a:pPr marL="274320" indent="-274320" algn="just">
              <a:spcBef>
                <a:spcPct val="20000"/>
              </a:spcBef>
              <a:buClr>
                <a:schemeClr val="accent3"/>
              </a:buClr>
              <a:buFont typeface="Wingdings 2"/>
              <a:buChar char=""/>
              <a:defRPr/>
            </a:pPr>
            <a:r>
              <a:rPr lang="es-ES_tradnl" sz="3200" b="1" dirty="0"/>
              <a:t>TEORÍA MIXTA: </a:t>
            </a:r>
            <a:r>
              <a:rPr lang="es-ES_tradnl" sz="3200" dirty="0"/>
              <a:t>esta teoría parece ser la mejor siendo bastante moderada. Esta teoría mixta expone que a partir de la célula madre o </a:t>
            </a:r>
            <a:r>
              <a:rPr lang="es-ES_tradnl" sz="3200" dirty="0" err="1"/>
              <a:t>hemocitoblasto</a:t>
            </a:r>
            <a:r>
              <a:rPr lang="es-ES_tradnl" sz="3200" dirty="0"/>
              <a:t> se originarán el </a:t>
            </a:r>
            <a:r>
              <a:rPr lang="es-ES_tradnl" sz="3200" dirty="0" err="1"/>
              <a:t>Mieloblasto</a:t>
            </a:r>
            <a:r>
              <a:rPr lang="es-ES_tradnl" sz="3200" dirty="0"/>
              <a:t>, </a:t>
            </a:r>
            <a:r>
              <a:rPr lang="es-ES_tradnl" sz="3200" dirty="0" err="1"/>
              <a:t>Linfoblasto</a:t>
            </a:r>
            <a:r>
              <a:rPr lang="es-ES_tradnl" sz="3200" dirty="0"/>
              <a:t>, </a:t>
            </a:r>
            <a:r>
              <a:rPr lang="es-ES_tradnl" sz="3200" dirty="0" err="1"/>
              <a:t>Monoblasto</a:t>
            </a:r>
            <a:r>
              <a:rPr lang="es-ES_tradnl" sz="3200" dirty="0"/>
              <a:t>, </a:t>
            </a:r>
            <a:r>
              <a:rPr lang="es-ES_tradnl" sz="3200" dirty="0" err="1"/>
              <a:t>Proeritroblasto</a:t>
            </a:r>
            <a:r>
              <a:rPr lang="es-ES_tradnl" sz="3200" dirty="0"/>
              <a:t>, </a:t>
            </a:r>
            <a:r>
              <a:rPr lang="es-ES_tradnl" sz="3200" dirty="0" err="1"/>
              <a:t>Plasmoblasto</a:t>
            </a:r>
            <a:r>
              <a:rPr lang="es-ES_tradnl" sz="3200" dirty="0"/>
              <a:t>, </a:t>
            </a:r>
            <a:r>
              <a:rPr lang="es-ES_tradnl" sz="3200" dirty="0" err="1"/>
              <a:t>Megacarioblasto</a:t>
            </a:r>
            <a:r>
              <a:rPr lang="es-ES_tradnl" sz="3200" dirty="0"/>
              <a:t> que al dividirse originarían células intermedias y células maduras circulantes.</a:t>
            </a:r>
            <a:endParaRPr lang="es-ES" sz="3200" dirty="0"/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defRPr/>
            </a:pPr>
            <a:r>
              <a:rPr lang="es-ES" sz="3200" dirty="0"/>
              <a:t> </a:t>
            </a: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Font typeface="Wingdings 2"/>
              <a:buChar char=""/>
              <a:defRPr/>
            </a:pP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244004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758FFB02-A152-4240-86BC-D60BDC601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s-ES" b="1" dirty="0"/>
              <a:t>ÓRGANOS HEMATOPOYÉTICOS</a:t>
            </a:r>
            <a:br>
              <a:rPr lang="es-ES" b="1" dirty="0"/>
            </a:br>
            <a:r>
              <a:rPr lang="es-ES" b="1" dirty="0"/>
              <a:t>MÉDULA ÓSEA</a:t>
            </a:r>
            <a:endParaRPr lang="es-ES" dirty="0"/>
          </a:p>
        </p:txBody>
      </p:sp>
      <p:pic>
        <p:nvPicPr>
          <p:cNvPr id="4" name="3 Marcador de contenido">
            <a:extLst>
              <a:ext uri="{FF2B5EF4-FFF2-40B4-BE49-F238E27FC236}">
                <a16:creationId xmlns:a16="http://schemas.microsoft.com/office/drawing/2014/main" id="{35F9A396-DFAD-B943-B851-E2FBBCDBCDC2}"/>
              </a:ext>
            </a:extLst>
          </p:cNvPr>
          <p:cNvPicPr>
            <a:picLocks noGrp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95500" y="1857376"/>
            <a:ext cx="3619500" cy="4525963"/>
          </a:xfrm>
        </p:spPr>
      </p:pic>
      <p:pic>
        <p:nvPicPr>
          <p:cNvPr id="5" name="4 Imagen" descr="http://www.aahs.org/fhr/images/ss_0062.gif">
            <a:extLst>
              <a:ext uri="{FF2B5EF4-FFF2-40B4-BE49-F238E27FC236}">
                <a16:creationId xmlns:a16="http://schemas.microsoft.com/office/drawing/2014/main" id="{39F00866-907B-4140-8B42-7D014825D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1571625"/>
            <a:ext cx="3767138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162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Título">
            <a:extLst>
              <a:ext uri="{FF2B5EF4-FFF2-40B4-BE49-F238E27FC236}">
                <a16:creationId xmlns:a16="http://schemas.microsoft.com/office/drawing/2014/main" id="{67E35F3E-B05C-F94C-91B2-82B6FD0D6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EC" b="1">
                <a:solidFill>
                  <a:srgbClr val="7B9899"/>
                </a:solidFill>
              </a:rPr>
              <a:t>BAZO</a:t>
            </a:r>
            <a:endParaRPr lang="es-ES" altLang="es-EC">
              <a:solidFill>
                <a:srgbClr val="7B9899"/>
              </a:solidFill>
            </a:endParaRPr>
          </a:p>
        </p:txBody>
      </p:sp>
      <p:pic>
        <p:nvPicPr>
          <p:cNvPr id="4" name="3 Marcador de contenido" descr="http://www.iconocast.com/NewsS1_Files/A5SW1/News1_clip_image001.jpg">
            <a:extLst>
              <a:ext uri="{FF2B5EF4-FFF2-40B4-BE49-F238E27FC236}">
                <a16:creationId xmlns:a16="http://schemas.microsoft.com/office/drawing/2014/main" id="{038B4485-F631-6242-9ED2-0E464256B20B}"/>
              </a:ext>
            </a:extLst>
          </p:cNvPr>
          <p:cNvPicPr>
            <a:picLocks noGrp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35413" y="1741489"/>
            <a:ext cx="4286250" cy="4143375"/>
          </a:xfrm>
        </p:spPr>
      </p:pic>
    </p:spTree>
    <p:extLst>
      <p:ext uri="{BB962C8B-B14F-4D97-AF65-F5344CB8AC3E}">
        <p14:creationId xmlns:p14="http://schemas.microsoft.com/office/powerpoint/2010/main" val="3852735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Título">
            <a:extLst>
              <a:ext uri="{FF2B5EF4-FFF2-40B4-BE49-F238E27FC236}">
                <a16:creationId xmlns:a16="http://schemas.microsoft.com/office/drawing/2014/main" id="{EE31C5AE-3D93-5F41-8D20-9A9D355DA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EC" b="1">
                <a:solidFill>
                  <a:srgbClr val="7B9899"/>
                </a:solidFill>
              </a:rPr>
              <a:t>TIMO Y GANGLIOS LINFÁTICOS</a:t>
            </a:r>
            <a:endParaRPr lang="es-ES" altLang="es-EC">
              <a:solidFill>
                <a:srgbClr val="7B9899"/>
              </a:solidFill>
            </a:endParaRPr>
          </a:p>
        </p:txBody>
      </p:sp>
      <p:pic>
        <p:nvPicPr>
          <p:cNvPr id="4" name="3 Marcador de contenido" descr="http://recursos.cnice.mec.es/biosfera/alumno/3ESO/aparato_circulatorio/Dibujos/sistema_linfatico.jpg">
            <a:extLst>
              <a:ext uri="{FF2B5EF4-FFF2-40B4-BE49-F238E27FC236}">
                <a16:creationId xmlns:a16="http://schemas.microsoft.com/office/drawing/2014/main" id="{F86B9BDC-9C87-2C49-81FF-17FA503472ED}"/>
              </a:ext>
            </a:extLst>
          </p:cNvPr>
          <p:cNvPicPr>
            <a:picLocks noGrp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68813" y="1527175"/>
            <a:ext cx="3217862" cy="4572000"/>
          </a:xfrm>
        </p:spPr>
      </p:pic>
    </p:spTree>
    <p:extLst>
      <p:ext uri="{BB962C8B-B14F-4D97-AF65-F5344CB8AC3E}">
        <p14:creationId xmlns:p14="http://schemas.microsoft.com/office/powerpoint/2010/main" val="427591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632365E4-B565-AA47-A7C3-014E548AA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5776" y="1"/>
            <a:ext cx="9062224" cy="142735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s-ES" b="1" dirty="0"/>
              <a:t>FORMACIÓN DE LAS CÉLULAS SANGUÍNEAS</a:t>
            </a:r>
            <a:endParaRPr lang="es-ES" dirty="0"/>
          </a:p>
        </p:txBody>
      </p:sp>
      <p:sp>
        <p:nvSpPr>
          <p:cNvPr id="17411" name="2 Marcador de contenido">
            <a:extLst>
              <a:ext uri="{FF2B5EF4-FFF2-40B4-BE49-F238E27FC236}">
                <a16:creationId xmlns:a16="http://schemas.microsoft.com/office/drawing/2014/main" id="{2CD8C196-BCA1-2D41-8A81-89B9A8D632C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825625" y="2185639"/>
            <a:ext cx="8504238" cy="3913536"/>
          </a:xfrm>
        </p:spPr>
        <p:txBody>
          <a:bodyPr/>
          <a:lstStyle/>
          <a:p>
            <a:pPr algn="just" eaLnBrk="1" hangingPunct="1"/>
            <a:r>
              <a:rPr lang="es-ES_tradnl" altLang="es-EC" b="1" dirty="0"/>
              <a:t>ORIGEN Y FORMACIÓN: </a:t>
            </a:r>
            <a:r>
              <a:rPr lang="es-ES_tradnl" altLang="es-EC" dirty="0"/>
              <a:t>El Mesénquima o tejido conectivo del embrión es la primera fuente de desarrollo sanguíneo, con tres fases dinámicas íntimamente ligadas entre sí y son:</a:t>
            </a:r>
            <a:endParaRPr lang="es-ES" altLang="es-EC" dirty="0"/>
          </a:p>
          <a:p>
            <a:pPr eaLnBrk="1" hangingPunct="1">
              <a:buFont typeface="Wingdings 2" pitchFamily="2" charset="2"/>
              <a:buNone/>
            </a:pPr>
            <a:endParaRPr lang="es-ES" altLang="es-EC" dirty="0"/>
          </a:p>
          <a:p>
            <a:pPr eaLnBrk="1" hangingPunct="1">
              <a:buFont typeface="Wingdings 2" pitchFamily="2" charset="2"/>
              <a:buNone/>
            </a:pPr>
            <a:r>
              <a:rPr lang="es-ES_tradnl" altLang="es-EC" dirty="0"/>
              <a:t>1) Fase </a:t>
            </a:r>
            <a:r>
              <a:rPr lang="es-ES_tradnl" altLang="es-EC" dirty="0" err="1"/>
              <a:t>Mesoblástica</a:t>
            </a:r>
            <a:endParaRPr lang="es-ES" altLang="es-EC" dirty="0"/>
          </a:p>
          <a:p>
            <a:pPr eaLnBrk="1" hangingPunct="1">
              <a:buFont typeface="Wingdings 2" pitchFamily="2" charset="2"/>
              <a:buNone/>
            </a:pPr>
            <a:r>
              <a:rPr lang="es-ES_tradnl" altLang="es-EC" dirty="0"/>
              <a:t>2) Fase </a:t>
            </a:r>
            <a:r>
              <a:rPr lang="es-ES_tradnl" altLang="es-EC" dirty="0" err="1"/>
              <a:t>Hepatoesplénica</a:t>
            </a:r>
            <a:endParaRPr lang="es-ES" altLang="es-EC" dirty="0"/>
          </a:p>
          <a:p>
            <a:pPr eaLnBrk="1" hangingPunct="1">
              <a:buFont typeface="Wingdings 2" pitchFamily="2" charset="2"/>
              <a:buNone/>
            </a:pPr>
            <a:r>
              <a:rPr lang="es-ES_tradnl" altLang="es-EC" dirty="0"/>
              <a:t>3) Fase mieloide</a:t>
            </a:r>
            <a:endParaRPr lang="es-ES" altLang="es-EC" dirty="0"/>
          </a:p>
        </p:txBody>
      </p:sp>
    </p:spTree>
    <p:extLst>
      <p:ext uri="{BB962C8B-B14F-4D97-AF65-F5344CB8AC3E}">
        <p14:creationId xmlns:p14="http://schemas.microsoft.com/office/powerpoint/2010/main" val="183655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411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Título">
            <a:extLst>
              <a:ext uri="{FF2B5EF4-FFF2-40B4-BE49-F238E27FC236}">
                <a16:creationId xmlns:a16="http://schemas.microsoft.com/office/drawing/2014/main" id="{7AA41A80-5829-504E-8E99-428A989FE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1"/>
            <a:ext cx="8534400" cy="758825"/>
          </a:xfrm>
        </p:spPr>
        <p:txBody>
          <a:bodyPr/>
          <a:lstStyle/>
          <a:p>
            <a:pPr eaLnBrk="1" hangingPunct="1"/>
            <a:r>
              <a:rPr lang="es-ES" altLang="es-EC" b="1">
                <a:solidFill>
                  <a:srgbClr val="7B9899"/>
                </a:solidFill>
              </a:rPr>
              <a:t>ORIGEN Y FORMACIÓN</a:t>
            </a:r>
            <a:endParaRPr lang="es-ES" altLang="es-EC">
              <a:solidFill>
                <a:srgbClr val="7B9899"/>
              </a:solidFill>
            </a:endParaRPr>
          </a:p>
        </p:txBody>
      </p:sp>
      <p:graphicFrame>
        <p:nvGraphicFramePr>
          <p:cNvPr id="5" name="4 Tabla">
            <a:extLst>
              <a:ext uri="{FF2B5EF4-FFF2-40B4-BE49-F238E27FC236}">
                <a16:creationId xmlns:a16="http://schemas.microsoft.com/office/drawing/2014/main" id="{A6A12B22-A69E-5043-AF13-1F769B4D6295}"/>
              </a:ext>
            </a:extLst>
          </p:cNvPr>
          <p:cNvGraphicFramePr>
            <a:graphicFrameLocks noGrp="1"/>
          </p:cNvGraphicFramePr>
          <p:nvPr/>
        </p:nvGraphicFramePr>
        <p:xfrm>
          <a:off x="1703513" y="1556793"/>
          <a:ext cx="8496944" cy="4680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28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12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27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4021">
                <a:tc>
                  <a:txBody>
                    <a:bodyPr/>
                    <a:lstStyle/>
                    <a:p>
                      <a:r>
                        <a:rPr kumimoji="0" lang="es-ES_tradnl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Periodo Embrionario</a:t>
                      </a:r>
                      <a:endParaRPr kumimoji="0" lang="es-E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s-ES_tradnl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Saco vitelino</a:t>
                      </a:r>
                      <a:endParaRPr kumimoji="0" lang="es-E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Hematopoyesis Mesoblástica</a:t>
                      </a:r>
                      <a:endParaRPr kumimoji="0" lang="es-E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r>
                        <a:rPr kumimoji="0" lang="es-ES_tradnl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células hemáticas primitivas  células eritrocíticas</a:t>
                      </a:r>
                      <a:endParaRPr lang="es-ES" sz="1800" dirty="0"/>
                    </a:p>
                  </a:txBody>
                  <a:tcPr marL="91436" marR="9143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6741">
                <a:tc>
                  <a:txBody>
                    <a:bodyPr/>
                    <a:lstStyle/>
                    <a:p>
                      <a:r>
                        <a:rPr kumimoji="0" lang="es-ES_tradnl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Período Fetal </a:t>
                      </a:r>
                      <a:endParaRPr kumimoji="0" lang="es-E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s-ES_tradnl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Hígado y Bazo</a:t>
                      </a:r>
                      <a:endParaRPr kumimoji="0" lang="es-E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r>
                        <a:rPr kumimoji="0"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Hematopoyesis Hepatoesplénica</a:t>
                      </a:r>
                      <a:endParaRPr lang="es-E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r>
                        <a:rPr lang="es-ES" sz="1800" dirty="0">
                          <a:solidFill>
                            <a:schemeClr val="tx1"/>
                          </a:solidFill>
                        </a:rPr>
                        <a:t>Células leucocíticas</a:t>
                      </a:r>
                    </a:p>
                  </a:txBody>
                  <a:tcPr marL="91436" marR="9143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9757">
                <a:tc>
                  <a:txBody>
                    <a:bodyPr/>
                    <a:lstStyle/>
                    <a:p>
                      <a:r>
                        <a:rPr kumimoji="0" lang="es-E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Estado Adulto </a:t>
                      </a:r>
                    </a:p>
                    <a:p>
                      <a:r>
                        <a:rPr kumimoji="0" lang="es-ES_tradn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Costillas</a:t>
                      </a:r>
                      <a:endParaRPr kumimoji="0" lang="es-E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s-ES_tradn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Esternón</a:t>
                      </a:r>
                      <a:endParaRPr kumimoji="0" lang="es-E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s-ES_tradn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Cresta Ilíaca</a:t>
                      </a:r>
                      <a:endParaRPr kumimoji="0" lang="es-E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s-ES_tradn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Vértebras ,epífisis de los huesos largos</a:t>
                      </a:r>
                      <a:endParaRPr lang="es-ES" sz="1800" dirty="0"/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r>
                        <a:rPr kumimoji="0" lang="es-E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Hematopoyesis Mieloide</a:t>
                      </a:r>
                      <a:endParaRPr lang="es-ES" sz="1800" dirty="0"/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r>
                        <a:rPr lang="es-ES" sz="1800" dirty="0"/>
                        <a:t>Células</a:t>
                      </a:r>
                      <a:r>
                        <a:rPr lang="es-ES" sz="1800" baseline="0" dirty="0"/>
                        <a:t> Granulocíticas</a:t>
                      </a:r>
                    </a:p>
                    <a:p>
                      <a:r>
                        <a:rPr lang="es-ES" sz="1800" baseline="0" dirty="0"/>
                        <a:t>Células eritrocíticas y plaquetas</a:t>
                      </a:r>
                      <a:endParaRPr lang="es-ES" sz="1800" dirty="0"/>
                    </a:p>
                  </a:txBody>
                  <a:tcPr marL="91436" marR="9143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559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Título">
            <a:extLst>
              <a:ext uri="{FF2B5EF4-FFF2-40B4-BE49-F238E27FC236}">
                <a16:creationId xmlns:a16="http://schemas.microsoft.com/office/drawing/2014/main" id="{67821B5F-E30A-5F42-B03F-127F6C019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EC" b="1">
                <a:solidFill>
                  <a:srgbClr val="7B9899"/>
                </a:solidFill>
              </a:rPr>
              <a:t>HEMATOPOYESIS</a:t>
            </a:r>
            <a:endParaRPr lang="es-ES" altLang="es-EC">
              <a:solidFill>
                <a:srgbClr val="7B9899"/>
              </a:solidFill>
            </a:endParaRPr>
          </a:p>
        </p:txBody>
      </p:sp>
      <p:pic>
        <p:nvPicPr>
          <p:cNvPr id="28675" name="Picture 2" descr="G:\hematologia.jpg">
            <a:extLst>
              <a:ext uri="{FF2B5EF4-FFF2-40B4-BE49-F238E27FC236}">
                <a16:creationId xmlns:a16="http://schemas.microsoft.com/office/drawing/2014/main" id="{3DFD9893-575B-A347-AC97-9D9C41ABF6AC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66938" y="1571625"/>
            <a:ext cx="8001000" cy="4857750"/>
          </a:xfrm>
        </p:spPr>
      </p:pic>
    </p:spTree>
    <p:extLst>
      <p:ext uri="{BB962C8B-B14F-4D97-AF65-F5344CB8AC3E}">
        <p14:creationId xmlns:p14="http://schemas.microsoft.com/office/powerpoint/2010/main" val="103831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A8FED706-E98A-8C46-BE13-E4F04CBB9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428626"/>
            <a:ext cx="8534400" cy="94297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s-ES_tradnl" sz="3200" b="1" dirty="0"/>
              <a:t>CARACTERÍSTICAS MORFOLÓGICAS DE LAS CÉLULAS SANGUÍNEAS</a:t>
            </a:r>
            <a:endParaRPr lang="es-ES" sz="3200" b="1" dirty="0"/>
          </a:p>
        </p:txBody>
      </p:sp>
      <p:sp>
        <p:nvSpPr>
          <p:cNvPr id="30723" name="2 Marcador de contenido">
            <a:extLst>
              <a:ext uri="{FF2B5EF4-FFF2-40B4-BE49-F238E27FC236}">
                <a16:creationId xmlns:a16="http://schemas.microsoft.com/office/drawing/2014/main" id="{C7A43FD2-8947-FD4E-9644-5DF575B633D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825625" y="1527175"/>
            <a:ext cx="8504238" cy="4572000"/>
          </a:xfrm>
        </p:spPr>
        <p:txBody>
          <a:bodyPr/>
          <a:lstStyle/>
          <a:p>
            <a:pPr algn="just" eaLnBrk="1" hangingPunct="1"/>
            <a:r>
              <a:rPr lang="es-ES_tradnl" altLang="es-EC" sz="2400" dirty="0"/>
              <a:t>CÉLULA MADRE HEMATOPOYÉTICA PLURIPOTENTE (CMHP)    CFU-LM  HEMOCITOBLASTO, STEM - CELL</a:t>
            </a:r>
          </a:p>
          <a:p>
            <a:pPr algn="just" eaLnBrk="1" hangingPunct="1"/>
            <a:r>
              <a:rPr lang="es-ES_tradnl" altLang="es-EC" sz="2400" dirty="0"/>
              <a:t>COLONIA FORMADORA DE UNIDADES LINFOIDES (CFU-L )</a:t>
            </a:r>
          </a:p>
          <a:p>
            <a:pPr algn="just" eaLnBrk="1" hangingPunct="1"/>
            <a:r>
              <a:rPr lang="es-ES_tradnl" altLang="es-EC" sz="2400" dirty="0"/>
              <a:t>COLONIA FORMADORA DE UNDADES MIELOIDES (CFU-M) o</a:t>
            </a:r>
          </a:p>
          <a:p>
            <a:pPr algn="just"/>
            <a:r>
              <a:rPr lang="es-ES_tradnl" altLang="es-EC" sz="2400" dirty="0"/>
              <a:t>COLONIA FORMADORA DE UNIDADES GRANULOCÍTICAS, ERITROCÍTICAS, MONOCÍTICAS Y MEGACARIOCÍTICAS (CFU-GEM-</a:t>
            </a:r>
            <a:r>
              <a:rPr lang="es-ES_tradnl" altLang="es-EC" sz="2400" dirty="0" err="1"/>
              <a:t>Meg</a:t>
            </a:r>
            <a:r>
              <a:rPr lang="es-ES_tradnl" altLang="es-EC" sz="2400" dirty="0"/>
              <a:t>)</a:t>
            </a:r>
          </a:p>
          <a:p>
            <a:pPr marL="0" indent="0" algn="just">
              <a:buNone/>
            </a:pPr>
            <a:endParaRPr lang="es-ES_tradnl" altLang="es-EC" sz="2400" dirty="0"/>
          </a:p>
          <a:p>
            <a:pPr algn="just" eaLnBrk="1" hangingPunct="1"/>
            <a:endParaRPr lang="es-ES" altLang="es-EC" sz="2400" dirty="0"/>
          </a:p>
          <a:p>
            <a:pPr eaLnBrk="1" hangingPunct="1"/>
            <a:endParaRPr lang="es-ES" altLang="es-EC" sz="2400" dirty="0"/>
          </a:p>
        </p:txBody>
      </p:sp>
    </p:spTree>
    <p:extLst>
      <p:ext uri="{BB962C8B-B14F-4D97-AF65-F5344CB8AC3E}">
        <p14:creationId xmlns:p14="http://schemas.microsoft.com/office/powerpoint/2010/main" val="236718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611</Words>
  <Application>Microsoft Macintosh PowerPoint</Application>
  <PresentationFormat>Panorámica</PresentationFormat>
  <Paragraphs>86</Paragraphs>
  <Slides>12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Wingdings 2</vt:lpstr>
      <vt:lpstr>Tema de Office</vt:lpstr>
      <vt:lpstr>    HEMATOPOYESIS  HEMATOLOGÍA I  MsC. Ximena Robalino Tercer semestre     </vt:lpstr>
      <vt:lpstr>Presentación de PowerPoint</vt:lpstr>
      <vt:lpstr>ÓRGANOS HEMATOPOYÉTICOS MÉDULA ÓSEA</vt:lpstr>
      <vt:lpstr>BAZO</vt:lpstr>
      <vt:lpstr>TIMO Y GANGLIOS LINFÁTICOS</vt:lpstr>
      <vt:lpstr>FORMACIÓN DE LAS CÉLULAS SANGUÍNEAS</vt:lpstr>
      <vt:lpstr>ORIGEN Y FORMACIÓN</vt:lpstr>
      <vt:lpstr>HEMATOPOYESIS</vt:lpstr>
      <vt:lpstr>CARACTERÍSTICAS MORFOLÓGICAS DE LAS CÉLULAS SANGUÍNEAS</vt:lpstr>
      <vt:lpstr>CITOCINAS:</vt:lpstr>
      <vt:lpstr>Presentación de PowerPoint</vt:lpstr>
      <vt:lpstr>       MADURACIÓN DE LOS PRECURSORES HEMATOPOYÉTICOS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HEMATOPOYESIS  HEMATOLOGÍA I  MsC. Ximena Robalino Tercer semestre     </dc:title>
  <dc:creator>Microsoft Office User</dc:creator>
  <cp:lastModifiedBy>Microsoft Office User</cp:lastModifiedBy>
  <cp:revision>3</cp:revision>
  <dcterms:created xsi:type="dcterms:W3CDTF">2020-06-13T20:56:22Z</dcterms:created>
  <dcterms:modified xsi:type="dcterms:W3CDTF">2020-06-13T21:15:44Z</dcterms:modified>
</cp:coreProperties>
</file>