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00_0.xml" ContentType="application/vnd.ms-powerpoint.comments+xml"/>
  <Override PartName="/ppt/comments/modernComment_11B_0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85" r:id="rId2"/>
    <p:sldId id="286" r:id="rId3"/>
    <p:sldId id="28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8" r:id="rId33"/>
    <p:sldId id="291" r:id="rId34"/>
    <p:sldId id="289" r:id="rId35"/>
    <p:sldId id="290" r:id="rId36"/>
    <p:sldId id="284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DFB6E-DE7F-7104-9D35-AFE703490446}" name="Jose Antonio Escobar Machado" initials="JE" userId="S::antonio.escobar@unach.edu.ec::4ebbeb03-7a86-4785-a6a4-7b1c3c5916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F69990-EE84-4411-8AA0-415AD0E95D26}" authorId="{6B2DFB6E-DE7F-7104-9D35-AFE703490446}" created="2025-05-28T21:32:56.31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picMk id="2" creationId="{00000000-0000-0000-0000-000000000000}"/>
    </ac:deMkLst>
    <p188:txBody>
      <a:bodyPr/>
      <a:lstStyle/>
      <a:p>
        <a:r>
          <a:rPr lang="es-EC"/>
          <a:t>Objetivo :
Estudiar las enzimas como catalizadores con excelentes propiedades (alta actividad, selectividad y especificidad) que permiten realizar los procesos químicos más complejos en las condiciones ambientales y experimentales
disparar, acelerar, modificar, enlentecer e incluso detener 
Cite 3 tipos de enzima utilizadas en los procesos de producción como : cárnicos, lácteos , frutas y vegetales , en las que vamos a determinar su utilización (en que parte del proceso se añade como su concentración) y comercialmente como vienen y si estas enzimas se encuentran en el ecuador </a:t>
        </a:r>
      </a:p>
    </p188:txBody>
  </p188:cm>
</p188:cmLst>
</file>

<file path=ppt/comments/modernComment_11B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0F39568-31C9-43EC-838B-0334EFE06C76}" authorId="{6B2DFB6E-DE7F-7104-9D35-AFE703490446}" created="2025-05-28T22:35:16.47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83"/>
      <ac:picMk id="2" creationId="{00000000-0000-0000-0000-000000000000}"/>
    </ac:deMkLst>
    <p188:txBody>
      <a:bodyPr/>
      <a:lstStyle/>
      <a:p>
        <a:r>
          <a:rPr lang="es-EC"/>
          <a:t>Determine los principales métodos industriales para la obtención de enzimas . Explique el antes y el después de la industria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DA090-7547-408B-948E-ECC316822344}" type="datetimeFigureOut">
              <a:rPr lang="es-EC" smtClean="0"/>
              <a:t>28/5/2025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D156E-F0D9-4013-8E4E-D7D53B10A80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032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 dirty="0"/>
          </a:p>
        </p:txBody>
      </p:sp>
      <p:sp>
        <p:nvSpPr>
          <p:cNvPr id="512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19719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21738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7171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92325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22984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49155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7595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5120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520868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;p1:notes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C" altLang="es-EC"/>
          </a:p>
        </p:txBody>
      </p:sp>
      <p:sp>
        <p:nvSpPr>
          <p:cNvPr id="51203" name="Google Shape;9;p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87334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14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855090" r:id="rId1"/>
    <p:sldLayoutId id="2436855091" r:id="rId2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microsoft.com/office/2018/10/relationships/comments" Target="../comments/modernComment_11B_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microsoft.com/office/2018/10/relationships/comments" Target="../comments/modernComment_100_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27590" y="4399103"/>
            <a:ext cx="9008102" cy="223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2766563" y="5101817"/>
            <a:ext cx="3554502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1016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DOCENTE : ING  JOSE ANTONIO ESCOBAR MACHADO. MSC</a:t>
            </a:r>
            <a:endParaRPr sz="1806" dirty="0"/>
          </a:p>
        </p:txBody>
      </p:sp>
      <p:pic>
        <p:nvPicPr>
          <p:cNvPr id="4099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796381" y="19410"/>
            <a:ext cx="347620" cy="67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bject 3"/>
          <p:cNvSpPr txBox="1">
            <a:spLocks/>
          </p:cNvSpPr>
          <p:nvPr/>
        </p:nvSpPr>
        <p:spPr bwMode="auto">
          <a:xfrm>
            <a:off x="3357657" y="1343849"/>
            <a:ext cx="2586962" cy="9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98" rIns="0" bIns="0">
            <a:spAutoFit/>
          </a:bodyPr>
          <a:lstStyle>
            <a:lvl1pPr marL="952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ts val="42"/>
              </a:spcBef>
              <a:buClr>
                <a:srgbClr val="000000"/>
              </a:buClr>
              <a:buSzTx/>
              <a:buNone/>
            </a:pPr>
            <a:r>
              <a:rPr lang="es-ES" altLang="es-EC" sz="158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FACULTAD DE INGENIERIA</a:t>
            </a:r>
          </a:p>
          <a:p>
            <a:pPr algn="ctr">
              <a:spcBef>
                <a:spcPts val="42"/>
              </a:spcBef>
              <a:buClr>
                <a:srgbClr val="000000"/>
              </a:buClr>
              <a:buSzTx/>
              <a:buNone/>
            </a:pPr>
            <a:r>
              <a:rPr lang="es-ES" altLang="es-EC" sz="158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Arial" panose="020B0604020202020204" pitchFamily="34" charset="0"/>
              </a:rPr>
              <a:t>CARRERA DE AGROINDUSTRIA</a:t>
            </a:r>
          </a:p>
          <a:p>
            <a:pPr algn="ctr">
              <a:spcBef>
                <a:spcPts val="42"/>
              </a:spcBef>
              <a:buClr>
                <a:srgbClr val="000000"/>
              </a:buClr>
              <a:buSzTx/>
              <a:buNone/>
            </a:pPr>
            <a:endParaRPr lang="es-ES" altLang="es-EC" sz="1521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  <a:p>
            <a:pPr algn="ctr">
              <a:spcBef>
                <a:spcPts val="42"/>
              </a:spcBef>
              <a:buClr>
                <a:srgbClr val="000000"/>
              </a:buClr>
              <a:buSzTx/>
              <a:buNone/>
            </a:pPr>
            <a:endParaRPr lang="es-ES" altLang="es-EC" sz="1521" dirty="0"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002316-EC5C-4729-85BD-7B8A2EE378D7}"/>
              </a:ext>
            </a:extLst>
          </p:cNvPr>
          <p:cNvSpPr txBox="1"/>
          <p:nvPr/>
        </p:nvSpPr>
        <p:spPr>
          <a:xfrm>
            <a:off x="2175411" y="2036947"/>
            <a:ext cx="495145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ASIGNATURA :</a:t>
            </a:r>
            <a:r>
              <a:rPr lang="es-EC" sz="1600" dirty="0"/>
              <a:t>BIOTECNOLOGÍA</a:t>
            </a:r>
          </a:p>
          <a:p>
            <a:pPr algn="ctr">
              <a:defRPr/>
            </a:pPr>
            <a:r>
              <a:rPr lang="es-EC" dirty="0"/>
              <a:t> </a:t>
            </a:r>
            <a:endParaRPr lang="es-EC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UNIDAD #3 </a:t>
            </a:r>
          </a:p>
          <a:p>
            <a:pPr algn="ctr">
              <a:defRPr/>
            </a:pPr>
            <a:r>
              <a:rPr lang="es-EC" sz="1600" dirty="0"/>
              <a:t>ENZIMAS Y SU APLICACIÓN EN LA AGROINDUSTRIA</a:t>
            </a:r>
          </a:p>
          <a:p>
            <a:pPr algn="ctr">
              <a:defRPr/>
            </a:pPr>
            <a:endParaRPr lang="es-EC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/>
            </a:pPr>
            <a:r>
              <a:rPr lang="es-EC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7 </a:t>
            </a:r>
            <a:r>
              <a:rPr lang="es-EC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s-EC" sz="1600" dirty="0"/>
              <a:t>PROPIEDADES DE LOS ENZIMAS DE ESPECIAL INTERÉS EN LA AGROINDUSTRIA </a:t>
            </a:r>
            <a:endParaRPr lang="es-EC" sz="1600" b="1" dirty="0"/>
          </a:p>
        </p:txBody>
      </p:sp>
      <p:sp>
        <p:nvSpPr>
          <p:cNvPr id="10" name="Google Shape;17;p3">
            <a:extLst>
              <a:ext uri="{FF2B5EF4-FFF2-40B4-BE49-F238E27FC236}">
                <a16:creationId xmlns:a16="http://schemas.microsoft.com/office/drawing/2014/main" id="{B491133F-0166-42CE-9BAB-AD6F8F9F56DF}"/>
              </a:ext>
            </a:extLst>
          </p:cNvPr>
          <p:cNvSpPr/>
          <p:nvPr/>
        </p:nvSpPr>
        <p:spPr>
          <a:xfrm>
            <a:off x="4314019" y="5429810"/>
            <a:ext cx="674238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S" sz="1016" b="1" dirty="0">
                <a:solidFill>
                  <a:schemeClr val="tx1">
                    <a:lumMod val="95000"/>
                  </a:schemeClr>
                </a:solidFill>
              </a:rPr>
              <a:t>2025-2025</a:t>
            </a:r>
            <a:endParaRPr sz="1016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103" name="Google Shape;17;p3"/>
          <p:cNvSpPr>
            <a:spLocks noChangeArrowheads="1"/>
          </p:cNvSpPr>
          <p:nvPr/>
        </p:nvSpPr>
        <p:spPr bwMode="auto">
          <a:xfrm>
            <a:off x="3103467" y="437985"/>
            <a:ext cx="3095342" cy="69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C" sz="1806" b="1" dirty="0">
                <a:latin typeface="Arial" panose="020B0604020202020204" pitchFamily="34" charset="0"/>
              </a:rPr>
              <a:t>UNIVERSIDAD NACIONAL DE CHIMBORAZO</a:t>
            </a:r>
            <a:endParaRPr lang="es-EC" altLang="es-EC" sz="1806" b="1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" y="19409"/>
            <a:ext cx="1461893" cy="1461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5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6" descr="Sli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7" descr="Sli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8" descr="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9" descr="Sli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0" descr="Sli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1" descr="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2" descr="Sli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3" descr="Sli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4" descr="Sli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5" descr="Sli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6679" y="5180096"/>
            <a:ext cx="8905741" cy="167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99063" y="20089"/>
            <a:ext cx="302408" cy="67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" y="161238"/>
            <a:ext cx="1117918" cy="1117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1907704" y="1441198"/>
            <a:ext cx="4251093" cy="1788428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sz="158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CONTENIDOS</a:t>
            </a:r>
            <a:endParaRPr sz="2708" dirty="0"/>
          </a:p>
          <a:p>
            <a:pPr>
              <a:defRPr/>
            </a:pPr>
            <a:r>
              <a:rPr lang="es-EC" sz="158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8" dirty="0"/>
          </a:p>
          <a:p>
            <a:pPr>
              <a:defRPr/>
            </a:pPr>
            <a:r>
              <a:rPr lang="es-EC" sz="180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01.TEMA</a:t>
            </a:r>
            <a:endParaRPr sz="2708" dirty="0"/>
          </a:p>
          <a:p>
            <a:pPr>
              <a:defRPr/>
            </a:pPr>
            <a:r>
              <a:rPr lang="es-EC" sz="180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02.OBJETIVOS</a:t>
            </a:r>
            <a:endParaRPr sz="2708" dirty="0"/>
          </a:p>
          <a:p>
            <a:pPr>
              <a:defRPr/>
            </a:pPr>
            <a:r>
              <a:rPr lang="es-EC" sz="180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03.DESARROLLO</a:t>
            </a:r>
            <a:endParaRPr sz="2708" dirty="0"/>
          </a:p>
          <a:p>
            <a:pPr>
              <a:defRPr/>
            </a:pPr>
            <a:r>
              <a:rPr lang="es-EC" sz="180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04.CONCLUSIONES </a:t>
            </a:r>
            <a:endParaRPr sz="2708" dirty="0"/>
          </a:p>
          <a:p>
            <a:pPr>
              <a:defRPr/>
            </a:pPr>
            <a:r>
              <a:rPr lang="es-EC" sz="1806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05.BIBLIOGRAFIA</a:t>
            </a:r>
            <a:endParaRPr sz="2708" dirty="0"/>
          </a:p>
          <a:p>
            <a:pPr>
              <a:defRPr/>
            </a:pPr>
            <a:r>
              <a:rPr lang="es-EC" sz="15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06.VIDEO</a:t>
            </a:r>
            <a:endParaRPr sz="2708" dirty="0"/>
          </a:p>
          <a:p>
            <a:pPr>
              <a:defRPr/>
            </a:pPr>
            <a:r>
              <a:rPr lang="es-EC" sz="15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07.ARTICULO</a:t>
            </a:r>
            <a:b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372" dirty="0"/>
          </a:p>
          <a:p>
            <a:pPr algn="ctr">
              <a:lnSpc>
                <a:spcPct val="126315"/>
              </a:lnSpc>
              <a:defRPr/>
            </a:pPr>
            <a:endParaRPr sz="8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706"/>
              </a:spcBef>
              <a:defRPr/>
            </a:pPr>
            <a:endParaRPr sz="8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778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6" descr="Slid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7" descr="Slid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8" descr="Sli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9" descr="Slid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0" descr="Slid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1" descr="Slid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2" descr="Slid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3" descr="Slid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4" descr="Slid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5" descr="Slid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ida Barba Maggi: La Facultad de Ingeniería de la UNACH">
            <a:extLst>
              <a:ext uri="{FF2B5EF4-FFF2-40B4-BE49-F238E27FC236}">
                <a16:creationId xmlns:a16="http://schemas.microsoft.com/office/drawing/2014/main" id="{C1443866-7507-4780-B50F-59673945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6679" y="5180096"/>
            <a:ext cx="8905741" cy="1674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99063" y="20089"/>
            <a:ext cx="302408" cy="67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92A5C6DF-FD80-4393-BCFC-D9C90EE3B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" y="161238"/>
            <a:ext cx="1117918" cy="1117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6;p4">
            <a:extLst>
              <a:ext uri="{FF2B5EF4-FFF2-40B4-BE49-F238E27FC236}">
                <a16:creationId xmlns:a16="http://schemas.microsoft.com/office/drawing/2014/main" id="{45A6C883-808F-4DC2-AD71-6342AC11C08F}"/>
              </a:ext>
            </a:extLst>
          </p:cNvPr>
          <p:cNvSpPr/>
          <p:nvPr/>
        </p:nvSpPr>
        <p:spPr>
          <a:xfrm>
            <a:off x="1218244" y="1612994"/>
            <a:ext cx="7242188" cy="2824118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>
              <a:defRPr/>
            </a:pPr>
            <a:r>
              <a:rPr lang="es-EC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OBJETIVO: </a:t>
            </a:r>
          </a:p>
          <a:p>
            <a:pPr>
              <a:defRPr/>
            </a:pPr>
            <a:endParaRPr lang="es-EC"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defRPr/>
            </a:pPr>
            <a:r>
              <a:rPr lang="es-EC" dirty="0"/>
              <a:t> </a:t>
            </a:r>
            <a:r>
              <a:rPr lang="es-EC" dirty="0">
                <a:sym typeface="Calibri"/>
              </a:rPr>
              <a:t>Estudiar l</a:t>
            </a:r>
            <a:r>
              <a:rPr lang="es-EC" dirty="0"/>
              <a:t>as enzimas como catalizadores con excelentes propiedades (alta actividad, selectividad y especificidad) que permiten realizar los procesos químicos más complejos en las condiciones ambientales y experimentales</a:t>
            </a:r>
          </a:p>
          <a:p>
            <a:pPr algn="just">
              <a:defRPr/>
            </a:pPr>
            <a:endParaRPr lang="es-EC" dirty="0"/>
          </a:p>
          <a:p>
            <a:pPr algn="just">
              <a:defRPr/>
            </a:pPr>
            <a:r>
              <a:rPr lang="es-EC" dirty="0"/>
              <a:t>disparar, acelerar, modificar, enlentecer e incluso detener </a:t>
            </a:r>
            <a:b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C" sz="88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372" dirty="0"/>
          </a:p>
          <a:p>
            <a:pPr algn="ctr">
              <a:lnSpc>
                <a:spcPct val="126315"/>
              </a:lnSpc>
              <a:defRPr/>
            </a:pPr>
            <a:endParaRPr sz="8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lnSpc>
                <a:spcPct val="126315"/>
              </a:lnSpc>
              <a:spcBef>
                <a:spcPts val="706"/>
              </a:spcBef>
              <a:defRPr/>
            </a:pPr>
            <a:endParaRPr sz="801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35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6" descr="Slid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7" descr="Slid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2" y="4677819"/>
            <a:ext cx="9143999" cy="212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488813" y="5740533"/>
            <a:ext cx="3550030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75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525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36653" y="3583"/>
            <a:ext cx="307347" cy="685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9" y="222935"/>
            <a:ext cx="1112502" cy="1112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3599892" y="779186"/>
            <a:ext cx="1944216" cy="3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C" sz="1694" b="1" dirty="0"/>
              <a:t>CONCLUSIONES</a:t>
            </a:r>
            <a:endParaRPr lang="es-EC" altLang="es-EC" sz="1182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2B96BE-0A64-B2D9-D1B7-71FD398D5A90}"/>
              </a:ext>
            </a:extLst>
          </p:cNvPr>
          <p:cNvSpPr txBox="1"/>
          <p:nvPr/>
        </p:nvSpPr>
        <p:spPr>
          <a:xfrm>
            <a:off x="1043608" y="1335437"/>
            <a:ext cx="72728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Las enzimas representan una herramienta biotecnológica fundamental para la agroindustria, gracias a sus propiedades catalíticas altamente específicas, eficientes y sostenibles. Su capacidad para operar bajo condiciones suaves de temperatura y pH, sumada a su selectividad, las convierte en alternativas viables frente a procesos químicos tradicionales que suelen ser más costosos y contaminantes. En la agroindustria, destacan enzimas como las </a:t>
            </a:r>
            <a:r>
              <a:rPr lang="es-ES" b="1" dirty="0"/>
              <a:t>pectinasas</a:t>
            </a:r>
            <a:r>
              <a:rPr lang="es-ES" dirty="0"/>
              <a:t>, </a:t>
            </a:r>
            <a:r>
              <a:rPr lang="es-ES" b="1" dirty="0"/>
              <a:t>amilasas</a:t>
            </a:r>
            <a:r>
              <a:rPr lang="es-ES" dirty="0"/>
              <a:t>, </a:t>
            </a:r>
            <a:r>
              <a:rPr lang="es-ES" b="1" dirty="0"/>
              <a:t>celulasas</a:t>
            </a:r>
            <a:r>
              <a:rPr lang="es-ES" dirty="0"/>
              <a:t>, </a:t>
            </a:r>
            <a:r>
              <a:rPr lang="es-ES" b="1" dirty="0"/>
              <a:t>proteasas</a:t>
            </a:r>
            <a:r>
              <a:rPr lang="es-ES" dirty="0"/>
              <a:t> y </a:t>
            </a:r>
            <a:r>
              <a:rPr lang="es-ES" b="1" dirty="0"/>
              <a:t>lipasas</a:t>
            </a:r>
            <a:r>
              <a:rPr lang="es-ES" dirty="0"/>
              <a:t>, las cuales permiten mejorar la calidad del producto, incrementar el rendimiento de extracción, reducir tiempos de procesamiento y generar productos con valor agregado.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68306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2" y="4677819"/>
            <a:ext cx="9143999" cy="2125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488813" y="5740533"/>
            <a:ext cx="3550030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75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525" dirty="0"/>
          </a:p>
        </p:txBody>
      </p:sp>
      <p:pic>
        <p:nvPicPr>
          <p:cNvPr id="48132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36653" y="3583"/>
            <a:ext cx="307347" cy="685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9" y="222935"/>
            <a:ext cx="1112502" cy="1112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4" name="CuadroTexto 7"/>
          <p:cNvSpPr txBox="1">
            <a:spLocks noChangeArrowheads="1"/>
          </p:cNvSpPr>
          <p:nvPr/>
        </p:nvSpPr>
        <p:spPr bwMode="auto">
          <a:xfrm>
            <a:off x="4056038" y="857251"/>
            <a:ext cx="2572654" cy="3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C" sz="1694" b="1" dirty="0"/>
              <a:t>VIDEO</a:t>
            </a:r>
            <a:endParaRPr lang="es-EC" altLang="es-EC" sz="1182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2157E9-F613-495E-DA14-12D0200696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2110" r="33478" b="5235"/>
          <a:stretch/>
        </p:blipFill>
        <p:spPr>
          <a:xfrm>
            <a:off x="1530607" y="1210296"/>
            <a:ext cx="6082785" cy="375169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560DB83-16CA-8128-2CFF-1BA0909558B4}"/>
              </a:ext>
            </a:extLst>
          </p:cNvPr>
          <p:cNvSpPr txBox="1"/>
          <p:nvPr/>
        </p:nvSpPr>
        <p:spPr>
          <a:xfrm>
            <a:off x="1129599" y="5253473"/>
            <a:ext cx="4819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https://www.youtube.com/watch?v=zyithrnBewk</a:t>
            </a:r>
          </a:p>
        </p:txBody>
      </p:sp>
    </p:spTree>
    <p:extLst>
      <p:ext uri="{BB962C8B-B14F-4D97-AF65-F5344CB8AC3E}">
        <p14:creationId xmlns:p14="http://schemas.microsoft.com/office/powerpoint/2010/main" val="144463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38586" y="4604645"/>
            <a:ext cx="8856444" cy="2249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845605" y="6266794"/>
            <a:ext cx="3550925" cy="260217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75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1525" dirty="0"/>
          </a:p>
        </p:txBody>
      </p:sp>
      <p:pic>
        <p:nvPicPr>
          <p:cNvPr id="50180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52307" y="3584"/>
            <a:ext cx="306351" cy="685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2" y="247232"/>
            <a:ext cx="1272032" cy="1272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CuadroTexto 7"/>
          <p:cNvSpPr txBox="1">
            <a:spLocks noChangeArrowheads="1"/>
          </p:cNvSpPr>
          <p:nvPr/>
        </p:nvSpPr>
        <p:spPr bwMode="auto">
          <a:xfrm>
            <a:off x="3851828" y="389445"/>
            <a:ext cx="2572654" cy="48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sz="1356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ARTICULO CIENTIFICO</a:t>
            </a:r>
            <a:endParaRPr lang="es-EC" altLang="es-EC" sz="1356" dirty="0"/>
          </a:p>
          <a:p>
            <a:pPr>
              <a:defRPr/>
            </a:pPr>
            <a:endParaRPr lang="es-EC" altLang="es-EC" sz="1182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A6F014-9A12-A49B-D860-67115C24BC6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288" t="20715" r="21651" b="33573"/>
          <a:stretch/>
        </p:blipFill>
        <p:spPr>
          <a:xfrm>
            <a:off x="1619672" y="864706"/>
            <a:ext cx="6192688" cy="27066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2EA4E4D-E774-F5DA-8E96-DB19B7F400A1}"/>
              </a:ext>
            </a:extLst>
          </p:cNvPr>
          <p:cNvSpPr txBox="1"/>
          <p:nvPr/>
        </p:nvSpPr>
        <p:spPr>
          <a:xfrm>
            <a:off x="487788" y="3606233"/>
            <a:ext cx="816842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https://d1wqtxts1xzle7.cloudfront.net/40709921/del_Moral_2015_aspectos_relevantes_de_enzimas-libre.pdf?1449680790=&amp;response-content-disposition=inline%3B+filename%3DAspectos_relevantes_del_uso_de_enzimas_e.pdf&amp;Expires=1748473588&amp;Signature=U1k~Y5XRIZQZAW4kPWwoVNIwF2tvhQscSgOucoyfqz-eAFFcIx7NSrF6RKBJpJB7lIqItHrTM0Ym0YbqGEXKAbmonf-2gYByGsjbVnW04mNjuOHPnLoD9Yt-mQfyBWTzxvfGLgseFLdrZoVCHFz2ueQwWYtA29~hMesq8X3fJb8p17cdIK0SDsyimAqHj65LWy5AgsU115aD~tLS6NpIkmiRJRIpwBWuTeGodKa3iHrZ5WQRsi4S2wlEV-Sa54mqXrXla~8y5~8z9epH~AkNaFlNTYsHViKj6gGTjxrw81AdBwSDEorHgPd1l8WBheX~ZKAppCw-Vn~BndLKpDh4qA__&amp;Key-Pair-Id=APKAJLOHF5GGSLRBV4ZA</a:t>
            </a:r>
          </a:p>
        </p:txBody>
      </p:sp>
    </p:spTree>
    <p:extLst>
      <p:ext uri="{BB962C8B-B14F-4D97-AF65-F5344CB8AC3E}">
        <p14:creationId xmlns:p14="http://schemas.microsoft.com/office/powerpoint/2010/main" val="4207117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ida Barba Maggi: La Facultad de Ingeniería de la UNACH">
            <a:extLst>
              <a:ext uri="{FF2B5EF4-FFF2-40B4-BE49-F238E27FC236}">
                <a16:creationId xmlns:a16="http://schemas.microsoft.com/office/drawing/2014/main" id="{78780E2F-FDFC-4D87-A77B-D1AFCAE575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" t="8724" r="5621" b="5750"/>
          <a:stretch/>
        </p:blipFill>
        <p:spPr bwMode="auto">
          <a:xfrm>
            <a:off x="-1" y="4030957"/>
            <a:ext cx="9128193" cy="282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Google Shape;17;p3"/>
          <p:cNvSpPr/>
          <p:nvPr/>
        </p:nvSpPr>
        <p:spPr>
          <a:xfrm>
            <a:off x="-2124289" y="6507438"/>
            <a:ext cx="4729619" cy="34659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algn="r">
              <a:lnSpc>
                <a:spcPct val="181277"/>
              </a:lnSpc>
              <a:defRPr/>
            </a:pPr>
            <a:r>
              <a:rPr lang="es-EC" sz="1012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JOSE ANTONIO ESCOBAR MACHADO. MSC</a:t>
            </a:r>
            <a:endParaRPr sz="2031" dirty="0"/>
          </a:p>
        </p:txBody>
      </p:sp>
      <p:pic>
        <p:nvPicPr>
          <p:cNvPr id="50180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4" t="28745" r="34805" b="12697"/>
          <a:stretch>
            <a:fillRect/>
          </a:stretch>
        </p:blipFill>
        <p:spPr bwMode="auto">
          <a:xfrm>
            <a:off x="8821860" y="3584"/>
            <a:ext cx="306334" cy="685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Universidad Nacional de Chimborazo (UNACH) - Lista de carreras">
            <a:extLst>
              <a:ext uri="{FF2B5EF4-FFF2-40B4-BE49-F238E27FC236}">
                <a16:creationId xmlns:a16="http://schemas.microsoft.com/office/drawing/2014/main" id="{E3C66266-2135-4C0A-AA1C-3556F256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21" y="161239"/>
            <a:ext cx="926386" cy="926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CuadroTexto 7"/>
          <p:cNvSpPr txBox="1">
            <a:spLocks noChangeArrowheads="1"/>
          </p:cNvSpPr>
          <p:nvPr/>
        </p:nvSpPr>
        <p:spPr bwMode="auto">
          <a:xfrm>
            <a:off x="3851920" y="704988"/>
            <a:ext cx="3426621" cy="64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C" altLang="es-EC" sz="2031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BIBLIOGRAFIA</a:t>
            </a:r>
            <a:endParaRPr lang="es-EC" altLang="es-EC" sz="2031" dirty="0"/>
          </a:p>
          <a:p>
            <a:pPr>
              <a:defRPr/>
            </a:pPr>
            <a:endParaRPr lang="es-EC" altLang="es-EC" sz="1574" b="1" dirty="0"/>
          </a:p>
        </p:txBody>
      </p:sp>
      <p:sp>
        <p:nvSpPr>
          <p:cNvPr id="4" name="Rectángulo 3"/>
          <p:cNvSpPr/>
          <p:nvPr/>
        </p:nvSpPr>
        <p:spPr>
          <a:xfrm>
            <a:off x="1304238" y="1805566"/>
            <a:ext cx="7015655" cy="404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2469" indent="-322469" algn="ctr">
              <a:buFont typeface="Arial" panose="020B0604020202020204" pitchFamily="34" charset="0"/>
              <a:buChar char="•"/>
            </a:pPr>
            <a:endParaRPr lang="es-EC" sz="2031" dirty="0">
              <a:solidFill>
                <a:srgbClr val="000000"/>
              </a:solidFill>
              <a:latin typeface="ff4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79861" y="1616551"/>
            <a:ext cx="78644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C" sz="2000" dirty="0"/>
              <a:t>Alimentos y tecnología de modificación genética. Salud y seguridad en el consumidor. ILSI – International </a:t>
            </a:r>
            <a:r>
              <a:rPr lang="es-EC" sz="2000" dirty="0" err="1"/>
              <a:t>Life</a:t>
            </a:r>
            <a:r>
              <a:rPr lang="es-EC" sz="2000" dirty="0"/>
              <a:t> </a:t>
            </a:r>
            <a:r>
              <a:rPr lang="es-EC" sz="2000" dirty="0" err="1"/>
              <a:t>Sciences</a:t>
            </a:r>
            <a:r>
              <a:rPr lang="es-EC" sz="2000" dirty="0"/>
              <a:t> </a:t>
            </a:r>
            <a:r>
              <a:rPr lang="es-EC" sz="2000" dirty="0" err="1"/>
              <a:t>Institute</a:t>
            </a:r>
            <a:r>
              <a:rPr lang="es-EC" sz="2000" dirty="0"/>
              <a:t>. Serie de monografías concisas de ILSI Europa. http://www.ilsi.org/ y en Argentina http://argentina.ilsi.org/ </a:t>
            </a:r>
          </a:p>
          <a:p>
            <a:pPr>
              <a:buFont typeface="Arial" panose="020B0604020202020204" pitchFamily="34" charset="0"/>
              <a:buChar char="•"/>
            </a:pPr>
            <a:endParaRPr lang="es-EC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s-EC" sz="2000" dirty="0"/>
              <a:t>. http://tq.educ.ar/tq02035/menu.html Página educativa en donde se describen los microorganismos utilizados en la industria alimenticia.</a:t>
            </a:r>
          </a:p>
          <a:p>
            <a:pPr>
              <a:buFont typeface="Arial" panose="020B0604020202020204" pitchFamily="34" charset="0"/>
              <a:buChar char="•"/>
            </a:pPr>
            <a:endParaRPr lang="es-EC" sz="2000" dirty="0">
              <a:solidFill>
                <a:srgbClr val="58595B"/>
              </a:solidFill>
              <a:latin typeface="Istok Web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C" sz="2000" dirty="0"/>
              <a:t>6. http://tq.educ.ar/tq02035/menu.html Página educativa en donde se describen los microorganismos utilizados en la industria alimenticia.</a:t>
            </a:r>
            <a:endParaRPr lang="es-EC" sz="2000" dirty="0">
              <a:solidFill>
                <a:srgbClr val="58595B"/>
              </a:solidFill>
              <a:latin typeface="Istok Web"/>
            </a:endParaRPr>
          </a:p>
        </p:txBody>
      </p:sp>
    </p:spTree>
    <p:extLst>
      <p:ext uri="{BB962C8B-B14F-4D97-AF65-F5344CB8AC3E}">
        <p14:creationId xmlns:p14="http://schemas.microsoft.com/office/powerpoint/2010/main" val="3494336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8" descr="Slid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0" descr="Slide 1"/>
          <p:cNvPicPr>
            <a:picLocks noChangeAspect="1"/>
          </p:cNvPicPr>
          <p:nvPr/>
        </p:nvPicPr>
        <p:blipFill rotWithShape="1">
          <a:blip r:embed="rId3"/>
          <a:srcRect b="53224"/>
          <a:stretch/>
        </p:blipFill>
        <p:spPr>
          <a:xfrm>
            <a:off x="0" y="1556792"/>
            <a:ext cx="9144000" cy="3203451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1" descr="Sli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2" descr="Sli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4" descr="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58000"/>
          <a:chOff x="0" y="9525"/>
          <a:chExt cx="9144000" cy="6858000"/>
        </a:xfrm>
      </p:grpSpPr>
      <p:pic>
        <p:nvPicPr>
          <p:cNvPr id="2" name="Image 5" descr="Sli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5">
  <a:themeElements>
    <a:clrScheme name="Theme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447</Words>
  <Application>Microsoft Office PowerPoint</Application>
  <PresentationFormat>Presentación en pantalla (4:3)</PresentationFormat>
  <Paragraphs>42</Paragraphs>
  <Slides>36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ff4</vt:lpstr>
      <vt:lpstr>Istok Web</vt:lpstr>
      <vt:lpstr>Trebuchet MS</vt:lpstr>
      <vt:lpstr>Theme35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Jose Antonio Escobar Machado</cp:lastModifiedBy>
  <cp:revision>3</cp:revision>
  <dcterms:created xsi:type="dcterms:W3CDTF">2025-05-21T14:46:56Z</dcterms:created>
  <dcterms:modified xsi:type="dcterms:W3CDTF">2025-05-29T00:42:37Z</dcterms:modified>
  <cp:category/>
  <cp:contentStatus/>
</cp:coreProperties>
</file>