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x="18288000" cy="10287000"/>
  <p:notesSz cx="6858000" cy="9144000"/>
  <p:embeddedFontLst>
    <p:embeddedFont>
      <p:font typeface="Open Sauce" charset="1" panose="00000500000000000000"/>
      <p:regular r:id="rId14"/>
    </p:embeddedFont>
    <p:embeddedFont>
      <p:font typeface="Open Sauce Semi-Bold" charset="1" panose="00000700000000000000"/>
      <p:regular r:id="rId15"/>
    </p:embeddedFont>
    <p:embeddedFont>
      <p:font typeface="Open Sauce Heavy" charset="1" panose="00000A00000000000000"/>
      <p:regular r:id="rId16"/>
    </p:embeddedFont>
    <p:embeddedFont>
      <p:font typeface="Clear Sans" charset="1" panose="020B0503030202020304"/>
      <p:regular r:id="rId17"/>
    </p:embeddedFont>
    <p:embeddedFont>
      <p:font typeface="Cooper Hewitt" charset="1" panose="00000000000000000000"/>
      <p:regular r:id="rId18"/>
    </p:embeddedFont>
    <p:embeddedFont>
      <p:font typeface="Inter" charset="1" panose="020B0502030000000004"/>
      <p:regular r:id="rId19"/>
    </p:embeddedFont>
    <p:embeddedFont>
      <p:font typeface="Puimek Font TH" charset="1" panose="0200050300000000000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5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png" Type="http://schemas.openxmlformats.org/officeDocument/2006/relationships/image"/><Relationship Id="rId4" Target="../media/image8.jpeg" Type="http://schemas.openxmlformats.org/officeDocument/2006/relationships/image"/><Relationship Id="rId5" Target="../media/image9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12.jpeg" Type="http://schemas.openxmlformats.org/officeDocument/2006/relationships/image"/><Relationship Id="rId5" Target="../media/image13.jpeg" Type="http://schemas.openxmlformats.org/officeDocument/2006/relationships/image"/><Relationship Id="rId6" Target="../media/image14.png" Type="http://schemas.openxmlformats.org/officeDocument/2006/relationships/image"/><Relationship Id="rId7" Target="../media/image15.svg" Type="http://schemas.openxmlformats.org/officeDocument/2006/relationships/image"/><Relationship Id="rId8" Target="../media/image16.png" Type="http://schemas.openxmlformats.org/officeDocument/2006/relationships/image"/><Relationship Id="rId9" Target="../media/image17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15.svg" Type="http://schemas.openxmlformats.org/officeDocument/2006/relationships/image"/><Relationship Id="rId4" Target="../media/image18.png" Type="http://schemas.openxmlformats.org/officeDocument/2006/relationships/image"/><Relationship Id="rId5" Target="../media/image19.svg" Type="http://schemas.openxmlformats.org/officeDocument/2006/relationships/image"/><Relationship Id="rId6" Target="../media/image10.png" Type="http://schemas.openxmlformats.org/officeDocument/2006/relationships/image"/><Relationship Id="rId7" Target="../media/image11.svg" Type="http://schemas.openxmlformats.org/officeDocument/2006/relationships/image"/><Relationship Id="rId8" Target="../media/image20.png" Type="http://schemas.openxmlformats.org/officeDocument/2006/relationships/image"/><Relationship Id="rId9" Target="../media/image21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15.svg" Type="http://schemas.openxmlformats.org/officeDocument/2006/relationships/image"/><Relationship Id="rId4" Target="../media/image18.png" Type="http://schemas.openxmlformats.org/officeDocument/2006/relationships/image"/><Relationship Id="rId5" Target="../media/image19.svg" Type="http://schemas.openxmlformats.org/officeDocument/2006/relationships/image"/><Relationship Id="rId6" Target="../media/image10.png" Type="http://schemas.openxmlformats.org/officeDocument/2006/relationships/image"/><Relationship Id="rId7" Target="../media/image11.svg" Type="http://schemas.openxmlformats.org/officeDocument/2006/relationships/image"/><Relationship Id="rId8" Target="../media/image22.png" Type="http://schemas.openxmlformats.org/officeDocument/2006/relationships/image"/><Relationship Id="rId9" Target="../media/image23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15.svg" Type="http://schemas.openxmlformats.org/officeDocument/2006/relationships/image"/><Relationship Id="rId4" Target="../media/image18.png" Type="http://schemas.openxmlformats.org/officeDocument/2006/relationships/image"/><Relationship Id="rId5" Target="../media/image19.svg" Type="http://schemas.openxmlformats.org/officeDocument/2006/relationships/image"/><Relationship Id="rId6" Target="../media/image10.png" Type="http://schemas.openxmlformats.org/officeDocument/2006/relationships/image"/><Relationship Id="rId7" Target="../media/image11.svg" Type="http://schemas.openxmlformats.org/officeDocument/2006/relationships/image"/><Relationship Id="rId8" Target="../media/image24.png" Type="http://schemas.openxmlformats.org/officeDocument/2006/relationships/image"/><Relationship Id="rId9" Target="../media/image25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png" Type="http://schemas.openxmlformats.org/officeDocument/2006/relationships/image"/><Relationship Id="rId3" Target="../media/image27.svg" Type="http://schemas.openxmlformats.org/officeDocument/2006/relationships/image"/><Relationship Id="rId4" Target="../media/image28.png" Type="http://schemas.openxmlformats.org/officeDocument/2006/relationships/image"/><Relationship Id="rId5" Target="../media/image29.png" Type="http://schemas.openxmlformats.org/officeDocument/2006/relationships/image"/><Relationship Id="rId6" Target="../media/image30.png" Type="http://schemas.openxmlformats.org/officeDocument/2006/relationships/image"/><Relationship Id="rId7" Target="../media/image31.png" Type="http://schemas.openxmlformats.org/officeDocument/2006/relationships/image"/><Relationship Id="rId8" Target="../media/image32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450343" y="-143380"/>
            <a:ext cx="10859124" cy="9404002"/>
            <a:chOff x="0" y="0"/>
            <a:chExt cx="6350000" cy="54991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2"/>
              <a:stretch>
                <a:fillRect l="-1258" t="-76928" r="-2680" b="-3106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9504219" y="5532295"/>
            <a:ext cx="5671863" cy="4962880"/>
            <a:chOff x="0" y="0"/>
            <a:chExt cx="812800" cy="7112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A269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127000" y="254000"/>
              <a:ext cx="558800" cy="406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25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-10800000">
            <a:off x="8450343" y="6655354"/>
            <a:ext cx="3889808" cy="3403582"/>
            <a:chOff x="0" y="0"/>
            <a:chExt cx="812800" cy="7112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CB0B6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127000" y="254000"/>
              <a:ext cx="558800" cy="406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25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8780662" y="3894867"/>
            <a:ext cx="2897205" cy="2535054"/>
            <a:chOff x="0" y="0"/>
            <a:chExt cx="812800" cy="7112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A269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127000" y="254000"/>
              <a:ext cx="558800" cy="406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25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6614452" y="0"/>
            <a:ext cx="3347096" cy="2928709"/>
            <a:chOff x="0" y="0"/>
            <a:chExt cx="812800" cy="7112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CB0B6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127000" y="254000"/>
              <a:ext cx="558800" cy="406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25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-10800000">
            <a:off x="15898716" y="3151273"/>
            <a:ext cx="1721161" cy="1506016"/>
            <a:chOff x="0" y="0"/>
            <a:chExt cx="812800" cy="7112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A269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127000" y="254000"/>
              <a:ext cx="558800" cy="406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25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6643027" y="4191376"/>
            <a:ext cx="1347422" cy="1178994"/>
            <a:chOff x="0" y="0"/>
            <a:chExt cx="812800" cy="7112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CB0B6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127000" y="254000"/>
              <a:ext cx="558800" cy="406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25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-10800000">
            <a:off x="11235931" y="5143500"/>
            <a:ext cx="1055322" cy="923407"/>
            <a:chOff x="0" y="0"/>
            <a:chExt cx="812800" cy="7112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CB0B6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127000" y="254000"/>
              <a:ext cx="558800" cy="406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25"/>
                </a:lnSpc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-10800000">
            <a:off x="16311536" y="5614728"/>
            <a:ext cx="1055322" cy="923407"/>
            <a:chOff x="0" y="0"/>
            <a:chExt cx="812800" cy="7112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A269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127000" y="254000"/>
              <a:ext cx="558800" cy="406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25"/>
                </a:lnSpc>
              </a:pPr>
            </a:p>
          </p:txBody>
        </p:sp>
      </p:grpSp>
      <p:sp>
        <p:nvSpPr>
          <p:cNvPr name="Freeform 28" id="28"/>
          <p:cNvSpPr/>
          <p:nvPr/>
        </p:nvSpPr>
        <p:spPr>
          <a:xfrm flipH="false" flipV="false" rot="0">
            <a:off x="868091" y="375821"/>
            <a:ext cx="4306165" cy="1691708"/>
          </a:xfrm>
          <a:custGeom>
            <a:avLst/>
            <a:gdLst/>
            <a:ahLst/>
            <a:cxnLst/>
            <a:rect r="r" b="b" t="t" l="l"/>
            <a:pathLst>
              <a:path h="1691708" w="4306165">
                <a:moveTo>
                  <a:pt x="0" y="0"/>
                </a:moveTo>
                <a:lnTo>
                  <a:pt x="4306165" y="0"/>
                </a:lnTo>
                <a:lnTo>
                  <a:pt x="4306165" y="1691708"/>
                </a:lnTo>
                <a:lnTo>
                  <a:pt x="0" y="16917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29" id="29"/>
          <p:cNvSpPr txBox="true"/>
          <p:nvPr/>
        </p:nvSpPr>
        <p:spPr>
          <a:xfrm rot="0">
            <a:off x="844293" y="3151273"/>
            <a:ext cx="8659927" cy="41006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763"/>
              </a:lnSpc>
            </a:pPr>
            <a:r>
              <a:rPr lang="en-US" sz="8969">
                <a:solidFill>
                  <a:srgbClr val="DB793D"/>
                </a:solidFill>
                <a:latin typeface="Open Sauce"/>
                <a:ea typeface="Open Sauce"/>
                <a:cs typeface="Open Sauce"/>
                <a:sym typeface="Open Sauce"/>
              </a:rPr>
              <a:t>POLÍTICAS EDUCATIVAS Y</a:t>
            </a:r>
          </a:p>
          <a:p>
            <a:pPr algn="l">
              <a:lnSpc>
                <a:spcPts val="10763"/>
              </a:lnSpc>
            </a:pPr>
            <a:r>
              <a:rPr lang="en-US" sz="8969">
                <a:solidFill>
                  <a:srgbClr val="DB793D"/>
                </a:solidFill>
                <a:latin typeface="Open Sauce"/>
                <a:ea typeface="Open Sauce"/>
                <a:cs typeface="Open Sauce"/>
                <a:sym typeface="Open Sauce"/>
              </a:rPr>
              <a:t>economía.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028700" y="8871585"/>
            <a:ext cx="5665303" cy="753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 b="true">
                <a:solidFill>
                  <a:srgbClr val="000000"/>
                </a:solidFill>
                <a:latin typeface="Open Sauce Semi-Bold"/>
                <a:ea typeface="Open Sauce Semi-Bold"/>
                <a:cs typeface="Open Sauce Semi-Bold"/>
                <a:sym typeface="Open Sauce Semi-Bold"/>
              </a:rPr>
              <a:t>﻿Msc. Gladys Bonilla </a:t>
            </a:r>
          </a:p>
          <a:p>
            <a:pPr algn="l">
              <a:lnSpc>
                <a:spcPts val="3080"/>
              </a:lnSpc>
            </a:pPr>
            <a:r>
              <a:rPr lang="en-US" sz="2200" b="true">
                <a:solidFill>
                  <a:srgbClr val="000000"/>
                </a:solidFill>
                <a:latin typeface="Open Sauce Semi-Bold"/>
                <a:ea typeface="Open Sauce Semi-Bold"/>
                <a:cs typeface="Open Sauce Semi-Bold"/>
                <a:sym typeface="Open Sauce Semi-Bold"/>
              </a:rPr>
              <a:t>Docente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028700"/>
            <a:ext cx="1043728" cy="1043728"/>
          </a:xfrm>
          <a:custGeom>
            <a:avLst/>
            <a:gdLst/>
            <a:ahLst/>
            <a:cxnLst/>
            <a:rect r="r" b="b" t="t" l="l"/>
            <a:pathLst>
              <a:path h="1043728" w="1043728">
                <a:moveTo>
                  <a:pt x="0" y="0"/>
                </a:moveTo>
                <a:lnTo>
                  <a:pt x="1043728" y="0"/>
                </a:lnTo>
                <a:lnTo>
                  <a:pt x="1043728" y="1043728"/>
                </a:lnTo>
                <a:lnTo>
                  <a:pt x="0" y="10437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7820288"/>
            <a:ext cx="1438012" cy="1438012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CB0B6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139700" y="63500"/>
              <a:ext cx="533400" cy="6096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25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9603291" y="7820288"/>
            <a:ext cx="1438012" cy="1438012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CB0B6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139700" y="63500"/>
              <a:ext cx="533400" cy="6096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25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028700" y="5638625"/>
            <a:ext cx="1438012" cy="1438012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CB0B6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139700" y="63500"/>
              <a:ext cx="533400" cy="6096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25"/>
                </a:lnSpc>
              </a:pPr>
            </a:p>
          </p:txBody>
        </p:sp>
      </p:grp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7049416" y="-102870"/>
            <a:ext cx="11342229" cy="6380005"/>
            <a:chOff x="0" y="0"/>
            <a:chExt cx="6089457" cy="342532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089457" cy="3425320"/>
            </a:xfrm>
            <a:custGeom>
              <a:avLst/>
              <a:gdLst/>
              <a:ahLst/>
              <a:cxnLst/>
              <a:rect r="r" b="b" t="t" l="l"/>
              <a:pathLst>
                <a:path h="3425320" w="6089457">
                  <a:moveTo>
                    <a:pt x="6089457" y="3425320"/>
                  </a:moveTo>
                  <a:lnTo>
                    <a:pt x="6089457" y="0"/>
                  </a:lnTo>
                  <a:lnTo>
                    <a:pt x="0" y="0"/>
                  </a:lnTo>
                  <a:cubicBezTo>
                    <a:pt x="2029819" y="1141773"/>
                    <a:pt x="4059638" y="2283546"/>
                    <a:pt x="6089457" y="342532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4" id="14"/>
            <p:cNvSpPr/>
            <p:nvPr/>
          </p:nvSpPr>
          <p:spPr>
            <a:xfrm flipH="true" flipV="false" rot="0">
              <a:off x="0" y="0"/>
              <a:ext cx="6089457" cy="3425320"/>
            </a:xfrm>
            <a:custGeom>
              <a:avLst/>
              <a:gdLst/>
              <a:ahLst/>
              <a:cxnLst/>
              <a:rect r="r" b="b" t="t" l="l"/>
              <a:pathLst>
                <a:path h="3425320" w="6089457">
                  <a:moveTo>
                    <a:pt x="0" y="3425320"/>
                  </a:moveTo>
                  <a:lnTo>
                    <a:pt x="0" y="0"/>
                  </a:lnTo>
                  <a:lnTo>
                    <a:pt x="6089457" y="0"/>
                  </a:lnTo>
                  <a:cubicBezTo>
                    <a:pt x="4059638" y="1141773"/>
                    <a:pt x="2029819" y="2283546"/>
                    <a:pt x="0" y="3425320"/>
                  </a:cubicBezTo>
                  <a:close/>
                </a:path>
              </a:pathLst>
            </a:custGeom>
            <a:blipFill>
              <a:blip r:embed="rId4"/>
              <a:stretch>
                <a:fillRect l="0" t="-5982" r="0" b="-12535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9603291" y="5638625"/>
            <a:ext cx="1438012" cy="1438012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CB0B6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139700" y="63500"/>
              <a:ext cx="533400" cy="6096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25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028700" y="3456963"/>
            <a:ext cx="1438012" cy="1438012"/>
            <a:chOff x="0" y="0"/>
            <a:chExt cx="812800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CB0B6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139700" y="63500"/>
              <a:ext cx="533400" cy="6096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25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-10800000">
            <a:off x="10546302" y="2259139"/>
            <a:ext cx="2386132" cy="2087866"/>
            <a:chOff x="0" y="0"/>
            <a:chExt cx="812800" cy="7112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CB0B6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127000" y="254000"/>
              <a:ext cx="558800" cy="406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25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9918972" y="1201564"/>
            <a:ext cx="1590099" cy="1391336"/>
            <a:chOff x="0" y="0"/>
            <a:chExt cx="812800" cy="7112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A269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127000" y="254000"/>
              <a:ext cx="558800" cy="406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25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-10800000">
            <a:off x="13018159" y="4020328"/>
            <a:ext cx="1045180" cy="914532"/>
            <a:chOff x="0" y="0"/>
            <a:chExt cx="812800" cy="7112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CB0B6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127000" y="254000"/>
              <a:ext cx="558800" cy="406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25"/>
                </a:lnSpc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11877192" y="3456963"/>
            <a:ext cx="1166436" cy="1020632"/>
            <a:chOff x="0" y="0"/>
            <a:chExt cx="812800" cy="7112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A269"/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127000" y="254000"/>
              <a:ext cx="558800" cy="406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25"/>
                </a:lnSpc>
              </a:pPr>
            </a:p>
          </p:txBody>
        </p:sp>
      </p:grpSp>
      <p:sp>
        <p:nvSpPr>
          <p:cNvPr name="TextBox 33" id="33"/>
          <p:cNvSpPr txBox="true"/>
          <p:nvPr/>
        </p:nvSpPr>
        <p:spPr>
          <a:xfrm rot="0">
            <a:off x="1231829" y="8161468"/>
            <a:ext cx="1031754" cy="6794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true">
                <a:solidFill>
                  <a:srgbClr val="000000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3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2708781" y="7915406"/>
            <a:ext cx="6435219" cy="1934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3. Equidad y Justicia Social:</a:t>
            </a:r>
          </a:p>
          <a:p>
            <a:pPr algn="just"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Superar las desigualdades educativas y garantizar que todos los estudiantes, independientemente de su origen socioeconómico, tengan las mismas oportunidades de aprendizaje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9806420" y="8161468"/>
            <a:ext cx="1031754" cy="6794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true">
                <a:solidFill>
                  <a:srgbClr val="000000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5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1283372" y="8094940"/>
            <a:ext cx="6536447" cy="1824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815"/>
              </a:lnSpc>
            </a:pPr>
            <a:r>
              <a:rPr lang="en-US" sz="1297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Desarrollo Integral del Estudiante:</a:t>
            </a:r>
          </a:p>
          <a:p>
            <a:pPr algn="just">
              <a:lnSpc>
                <a:spcPts val="1815"/>
              </a:lnSpc>
            </a:pPr>
            <a:r>
              <a:rPr lang="en-US" sz="1297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-Educación Integral: Promover el desarrollo integral de los estudiantes, que incluya no solo competencias académicas, sino también habilidades socioemocionales y valores cívicos.</a:t>
            </a:r>
          </a:p>
          <a:p>
            <a:pPr algn="just">
              <a:lnSpc>
                <a:spcPts val="1815"/>
              </a:lnSpc>
            </a:pPr>
            <a:r>
              <a:rPr lang="en-US" sz="1297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-Educación Técnica y Profesional: Integrar la educación técnico-profesional en el sistema educativo para preparar a los estudiantes para el mercado laboral y fomentar el emprendimiento.</a:t>
            </a:r>
          </a:p>
          <a:p>
            <a:pPr algn="just">
              <a:lnSpc>
                <a:spcPts val="1815"/>
              </a:lnSpc>
              <a:spcBef>
                <a:spcPct val="0"/>
              </a:spcBef>
            </a:pPr>
          </a:p>
        </p:txBody>
      </p:sp>
      <p:sp>
        <p:nvSpPr>
          <p:cNvPr name="TextBox 37" id="37"/>
          <p:cNvSpPr txBox="true"/>
          <p:nvPr/>
        </p:nvSpPr>
        <p:spPr>
          <a:xfrm rot="0">
            <a:off x="1231829" y="5979806"/>
            <a:ext cx="1031754" cy="6794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true">
                <a:solidFill>
                  <a:srgbClr val="000000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2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2708781" y="5929006"/>
            <a:ext cx="6435219" cy="1544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2. Calidad Educativa:</a:t>
            </a:r>
          </a:p>
          <a:p>
            <a:pPr algn="just"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Mejorar la calidad de la educación a través de la formación continua de docentes y el desarrollo de currículos innovadores y relevantes[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9806420" y="5979806"/>
            <a:ext cx="1031754" cy="6794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true">
                <a:solidFill>
                  <a:srgbClr val="000000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4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11283372" y="5660356"/>
            <a:ext cx="6536447" cy="17151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941"/>
              </a:lnSpc>
            </a:pPr>
            <a:r>
              <a:rPr lang="en-US" sz="1386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Participación Comunitaria:</a:t>
            </a:r>
          </a:p>
          <a:p>
            <a:pPr algn="just">
              <a:lnSpc>
                <a:spcPts val="1941"/>
              </a:lnSpc>
            </a:pPr>
            <a:r>
              <a:rPr lang="en-US" sz="1386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- Colaboración y Diálogo: Fomentar la participación activa de la comunidad, padres y estudiantes en la toma de decisiones educativas y en la implementación de políticas.</a:t>
            </a:r>
          </a:p>
          <a:p>
            <a:pPr algn="just">
              <a:lnSpc>
                <a:spcPts val="1941"/>
              </a:lnSpc>
              <a:spcBef>
                <a:spcPct val="0"/>
              </a:spcBef>
            </a:pPr>
            <a:r>
              <a:rPr lang="en-US" sz="1386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-Alianzas Estratégicas: Establecer colaboraciones con organizaciones de la sociedad civil, el sector privado y organismos internacionales para fortalecer el sistema educativo.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1231829" y="3798143"/>
            <a:ext cx="1031754" cy="6794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true">
                <a:solidFill>
                  <a:srgbClr val="000000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1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2708781" y="3580021"/>
            <a:ext cx="6435219" cy="1544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1. Accesibilidad y Aceptabilidad:</a:t>
            </a:r>
          </a:p>
          <a:p>
            <a:pPr algn="just"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Garantizar el acceso universal a la educación en todos los niveles, desde la educación inicial hasta la educación superior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2266261" y="971129"/>
            <a:ext cx="7652711" cy="16696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35"/>
              </a:lnSpc>
            </a:pPr>
            <a:r>
              <a:rPr lang="en-US" sz="4811">
                <a:solidFill>
                  <a:srgbClr val="DB793D"/>
                </a:solidFill>
                <a:latin typeface="Open Sauce"/>
                <a:ea typeface="Open Sauce"/>
                <a:cs typeface="Open Sauce"/>
                <a:sym typeface="Open Sauce"/>
              </a:rPr>
              <a:t>Objetivos de las Políticas Educativas en Ecuador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872637" y="3606568"/>
            <a:ext cx="4064560" cy="5142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4"/>
              </a:lnSpc>
            </a:pPr>
            <a:r>
              <a:rPr lang="en-US" sz="3003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Educación Inicial: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2173201" y="3184870"/>
            <a:ext cx="4064560" cy="5142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4"/>
              </a:lnSpc>
            </a:pPr>
            <a:r>
              <a:rPr lang="en-US" sz="3003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Educación Superior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3872637" y="6927492"/>
            <a:ext cx="5977387" cy="4292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10"/>
              </a:lnSpc>
            </a:pPr>
            <a:r>
              <a:rPr lang="en-US" sz="2507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Educación Primaria y Secundaria: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2173201" y="6927492"/>
            <a:ext cx="5888100" cy="4401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10"/>
              </a:lnSpc>
            </a:pPr>
            <a:r>
              <a:rPr lang="en-US" sz="257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Educación Técnica y Profesional: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192078" y="4225597"/>
            <a:ext cx="5498900" cy="1601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554"/>
              </a:lnSpc>
            </a:pPr>
            <a:r>
              <a:rPr lang="en-US" sz="1824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Acceso Universal:Garantizar que todos los niños tengan acceso a la educación inicial de calidad.</a:t>
            </a:r>
          </a:p>
          <a:p>
            <a:pPr algn="just">
              <a:lnSpc>
                <a:spcPts val="2554"/>
              </a:lnSpc>
            </a:pPr>
            <a:r>
              <a:rPr lang="en-US" sz="1824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Desarrollo Integral:Fomentar el desarrollo cognitivo, emocional y social de los niños en esta etapa.</a:t>
            </a:r>
          </a:p>
          <a:p>
            <a:pPr algn="just">
              <a:lnSpc>
                <a:spcPts val="2554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3872637" y="7750273"/>
            <a:ext cx="5502046" cy="20523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378"/>
              </a:lnSpc>
            </a:pPr>
            <a:r>
              <a:rPr lang="en-US" sz="1698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Educación de Calidad: Mejorar la calidad de la educación a través de la formación continua de docentes y el desarrollo de currículos innovadores.</a:t>
            </a:r>
          </a:p>
          <a:p>
            <a:pPr algn="just">
              <a:lnSpc>
                <a:spcPts val="2378"/>
              </a:lnSpc>
            </a:pPr>
            <a:r>
              <a:rPr lang="en-US" sz="1698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Inclusión:Promover la educación inclusiva para estudiantes con necesidades especiales y garantizar la igualdad de oportunidades para todos.</a:t>
            </a:r>
          </a:p>
          <a:p>
            <a:pPr algn="just">
              <a:lnSpc>
                <a:spcPts val="2378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12173201" y="7662414"/>
            <a:ext cx="5627024" cy="18227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434"/>
              </a:lnSpc>
            </a:pPr>
            <a:r>
              <a:rPr lang="en-US" sz="1738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Formación Profesional: Integrar la educación técnica y profesional en el sistema educativo para preparar a los estudiantes para el mercado laboral.</a:t>
            </a:r>
          </a:p>
          <a:p>
            <a:pPr algn="just">
              <a:lnSpc>
                <a:spcPts val="2434"/>
              </a:lnSpc>
            </a:pPr>
            <a:r>
              <a:rPr lang="en-US" sz="1738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Emprendimiento: Promover el espíritu emprendedor y la creación de pequeñas y medianas empresas.</a:t>
            </a:r>
          </a:p>
          <a:p>
            <a:pPr algn="just">
              <a:lnSpc>
                <a:spcPts val="2434"/>
              </a:lnSpc>
            </a:pPr>
          </a:p>
        </p:txBody>
      </p:sp>
      <p:grpSp>
        <p:nvGrpSpPr>
          <p:cNvPr name="Group 9" id="9"/>
          <p:cNvGrpSpPr/>
          <p:nvPr/>
        </p:nvGrpSpPr>
        <p:grpSpPr>
          <a:xfrm rot="0">
            <a:off x="1028700" y="3161409"/>
            <a:ext cx="2843937" cy="2462849"/>
            <a:chOff x="0" y="0"/>
            <a:chExt cx="6350000" cy="54991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2"/>
              <a:stretch>
                <a:fillRect l="0" t="-61413" r="0" b="-11796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9144000" y="3161409"/>
            <a:ext cx="2843937" cy="2462849"/>
            <a:chOff x="0" y="0"/>
            <a:chExt cx="6350000" cy="54991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3"/>
              <a:stretch>
                <a:fillRect l="-64560" t="-7355" r="-16801" b="-10445"/>
              </a:stretch>
            </a:blip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1028700" y="6625917"/>
            <a:ext cx="2843937" cy="2462849"/>
            <a:chOff x="0" y="0"/>
            <a:chExt cx="6350000" cy="54991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4"/>
              <a:stretch>
                <a:fillRect l="0" t="-36605" r="0" b="-36605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9144000" y="6625917"/>
            <a:ext cx="2843937" cy="2462849"/>
            <a:chOff x="0" y="0"/>
            <a:chExt cx="6350000" cy="54991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5"/>
              <a:stretch>
                <a:fillRect l="-2870" t="-40923" r="0" b="-37257"/>
              </a:stretch>
            </a:blip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2545318" y="4632387"/>
            <a:ext cx="1327319" cy="1161404"/>
            <a:chOff x="0" y="0"/>
            <a:chExt cx="812800" cy="7112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A269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127000" y="254000"/>
              <a:ext cx="558800" cy="406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25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0660618" y="4632387"/>
            <a:ext cx="1327319" cy="1161404"/>
            <a:chOff x="0" y="0"/>
            <a:chExt cx="812800" cy="7112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CB0B6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127000" y="254000"/>
              <a:ext cx="558800" cy="406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25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2545318" y="8096896"/>
            <a:ext cx="1327319" cy="1161404"/>
            <a:chOff x="0" y="0"/>
            <a:chExt cx="812800" cy="7112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CB0B6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127000" y="254000"/>
              <a:ext cx="558800" cy="406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25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10660618" y="8096896"/>
            <a:ext cx="1327319" cy="1161404"/>
            <a:chOff x="0" y="0"/>
            <a:chExt cx="812800" cy="7112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A269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127000" y="254000"/>
              <a:ext cx="558800" cy="406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25"/>
                </a:lnSpc>
              </a:pPr>
            </a:p>
          </p:txBody>
        </p:sp>
      </p:grpSp>
      <p:sp>
        <p:nvSpPr>
          <p:cNvPr name="TextBox 29" id="29"/>
          <p:cNvSpPr txBox="true"/>
          <p:nvPr/>
        </p:nvSpPr>
        <p:spPr>
          <a:xfrm rot="0">
            <a:off x="855801" y="574679"/>
            <a:ext cx="10468476" cy="22637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100"/>
              </a:lnSpc>
            </a:pPr>
            <a:r>
              <a:rPr lang="en-US" sz="6500">
                <a:solidFill>
                  <a:srgbClr val="DB793D"/>
                </a:solidFill>
                <a:latin typeface="Open Sauce"/>
                <a:ea typeface="Open Sauce"/>
                <a:cs typeface="Open Sauce"/>
                <a:sym typeface="Open Sauce"/>
              </a:rPr>
              <a:t>Políticas Públicas Educativas en Ecuador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2173201" y="4160481"/>
            <a:ext cx="5627024" cy="18562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164"/>
              </a:lnSpc>
            </a:pPr>
            <a:r>
              <a:rPr lang="en-US" sz="1545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Acceso Ampliado: Aumentar la oferta de programas educativos y mejorar la infraestructura de las instituciones de educación superior.</a:t>
            </a:r>
          </a:p>
          <a:p>
            <a:pPr algn="just">
              <a:lnSpc>
                <a:spcPts val="2164"/>
              </a:lnSpc>
            </a:pPr>
            <a:r>
              <a:rPr lang="en-US" sz="1545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Conexión con el Empleo:Fomentar la conexión entre la educación superior y el mercado laboral mediante programas de formación técnica y profesional.</a:t>
            </a:r>
          </a:p>
          <a:p>
            <a:pPr algn="just">
              <a:lnSpc>
                <a:spcPts val="2164"/>
              </a:lnSpc>
            </a:pPr>
          </a:p>
        </p:txBody>
      </p:sp>
      <p:sp>
        <p:nvSpPr>
          <p:cNvPr name="TextBox 31" id="31"/>
          <p:cNvSpPr txBox="true"/>
          <p:nvPr/>
        </p:nvSpPr>
        <p:spPr>
          <a:xfrm rot="0">
            <a:off x="2837811" y="5052123"/>
            <a:ext cx="742334" cy="6794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true">
                <a:solidFill>
                  <a:srgbClr val="000000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1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0953111" y="5052123"/>
            <a:ext cx="742334" cy="6794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true">
                <a:solidFill>
                  <a:srgbClr val="000000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3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2837811" y="8516632"/>
            <a:ext cx="742334" cy="6794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true">
                <a:solidFill>
                  <a:srgbClr val="000000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2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0953111" y="8516632"/>
            <a:ext cx="742334" cy="6794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true">
                <a:solidFill>
                  <a:srgbClr val="000000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4</a:t>
            </a:r>
          </a:p>
        </p:txBody>
      </p:sp>
      <p:grpSp>
        <p:nvGrpSpPr>
          <p:cNvPr name="Group 35" id="35"/>
          <p:cNvGrpSpPr/>
          <p:nvPr/>
        </p:nvGrpSpPr>
        <p:grpSpPr>
          <a:xfrm rot="-10800000">
            <a:off x="16052497" y="-71745"/>
            <a:ext cx="2386132" cy="2087866"/>
            <a:chOff x="0" y="0"/>
            <a:chExt cx="812800" cy="71120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CB0B6"/>
            </a:solidFill>
          </p:spPr>
        </p:sp>
        <p:sp>
          <p:nvSpPr>
            <p:cNvPr name="TextBox 37" id="37"/>
            <p:cNvSpPr txBox="true"/>
            <p:nvPr/>
          </p:nvSpPr>
          <p:spPr>
            <a:xfrm>
              <a:off x="127000" y="254000"/>
              <a:ext cx="558800" cy="406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25"/>
                </a:lnSpc>
              </a:pPr>
            </a:p>
          </p:txBody>
        </p:sp>
      </p:grpSp>
      <p:grpSp>
        <p:nvGrpSpPr>
          <p:cNvPr name="Group 38" id="38"/>
          <p:cNvGrpSpPr/>
          <p:nvPr/>
        </p:nvGrpSpPr>
        <p:grpSpPr>
          <a:xfrm rot="-10800000">
            <a:off x="15371640" y="569004"/>
            <a:ext cx="1922832" cy="1682478"/>
            <a:chOff x="0" y="0"/>
            <a:chExt cx="812800" cy="711200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A269"/>
            </a:solidFill>
          </p:spPr>
        </p:sp>
        <p:sp>
          <p:nvSpPr>
            <p:cNvPr name="TextBox 40" id="40"/>
            <p:cNvSpPr txBox="true"/>
            <p:nvPr/>
          </p:nvSpPr>
          <p:spPr>
            <a:xfrm>
              <a:off x="127000" y="254000"/>
              <a:ext cx="558800" cy="406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25"/>
                </a:lnSpc>
              </a:pPr>
            </a:p>
          </p:txBody>
        </p:sp>
      </p:grpSp>
      <p:grpSp>
        <p:nvGrpSpPr>
          <p:cNvPr name="Group 41" id="41"/>
          <p:cNvGrpSpPr/>
          <p:nvPr/>
        </p:nvGrpSpPr>
        <p:grpSpPr>
          <a:xfrm rot="0">
            <a:off x="14592260" y="1028700"/>
            <a:ext cx="1460670" cy="1278086"/>
            <a:chOff x="0" y="0"/>
            <a:chExt cx="812800" cy="711200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CB0B6"/>
            </a:solidFill>
          </p:spPr>
        </p:sp>
        <p:sp>
          <p:nvSpPr>
            <p:cNvPr name="TextBox 43" id="43"/>
            <p:cNvSpPr txBox="true"/>
            <p:nvPr/>
          </p:nvSpPr>
          <p:spPr>
            <a:xfrm>
              <a:off x="127000" y="254000"/>
              <a:ext cx="558800" cy="406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25"/>
                </a:lnSpc>
              </a:pPr>
            </a:p>
          </p:txBody>
        </p:sp>
      </p:grpSp>
      <p:grpSp>
        <p:nvGrpSpPr>
          <p:cNvPr name="Group 44" id="44"/>
          <p:cNvGrpSpPr/>
          <p:nvPr/>
        </p:nvGrpSpPr>
        <p:grpSpPr>
          <a:xfrm rot="-10800000">
            <a:off x="13574401" y="1861473"/>
            <a:ext cx="1017860" cy="890627"/>
            <a:chOff x="0" y="0"/>
            <a:chExt cx="812800" cy="711200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A269"/>
            </a:solidFill>
          </p:spPr>
        </p:sp>
        <p:sp>
          <p:nvSpPr>
            <p:cNvPr name="TextBox 46" id="46"/>
            <p:cNvSpPr txBox="true"/>
            <p:nvPr/>
          </p:nvSpPr>
          <p:spPr>
            <a:xfrm>
              <a:off x="127000" y="254000"/>
              <a:ext cx="558800" cy="406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25"/>
                </a:lnSpc>
              </a:pPr>
            </a:p>
          </p:txBody>
        </p:sp>
      </p:grpSp>
      <p:grpSp>
        <p:nvGrpSpPr>
          <p:cNvPr name="Group 47" id="47"/>
          <p:cNvGrpSpPr/>
          <p:nvPr/>
        </p:nvGrpSpPr>
        <p:grpSpPr>
          <a:xfrm rot="0">
            <a:off x="13050594" y="565775"/>
            <a:ext cx="1259393" cy="1101968"/>
            <a:chOff x="0" y="0"/>
            <a:chExt cx="812800" cy="711200"/>
          </a:xfrm>
        </p:grpSpPr>
        <p:sp>
          <p:nvSpPr>
            <p:cNvPr name="Freeform 48" id="48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CB0B6"/>
            </a:solidFill>
          </p:spPr>
        </p:sp>
        <p:sp>
          <p:nvSpPr>
            <p:cNvPr name="TextBox 49" id="49"/>
            <p:cNvSpPr txBox="true"/>
            <p:nvPr/>
          </p:nvSpPr>
          <p:spPr>
            <a:xfrm>
              <a:off x="127000" y="254000"/>
              <a:ext cx="558800" cy="406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25"/>
                </a:lnSpc>
              </a:pPr>
            </a:p>
          </p:txBody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429526" y="0"/>
            <a:ext cx="17081315" cy="10287000"/>
            <a:chOff x="0" y="0"/>
            <a:chExt cx="660134" cy="39755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60134" cy="397557"/>
            </a:xfrm>
            <a:custGeom>
              <a:avLst/>
              <a:gdLst/>
              <a:ahLst/>
              <a:cxnLst/>
              <a:rect r="r" b="b" t="t" l="l"/>
              <a:pathLst>
                <a:path h="397557" w="660134">
                  <a:moveTo>
                    <a:pt x="456934" y="0"/>
                  </a:moveTo>
                  <a:cubicBezTo>
                    <a:pt x="569158" y="0"/>
                    <a:pt x="660134" y="88996"/>
                    <a:pt x="660134" y="198778"/>
                  </a:cubicBezTo>
                  <a:cubicBezTo>
                    <a:pt x="660134" y="308561"/>
                    <a:pt x="569158" y="397557"/>
                    <a:pt x="456934" y="397557"/>
                  </a:cubicBezTo>
                  <a:lnTo>
                    <a:pt x="203200" y="397557"/>
                  </a:lnTo>
                  <a:cubicBezTo>
                    <a:pt x="90976" y="397557"/>
                    <a:pt x="0" y="308561"/>
                    <a:pt x="0" y="198778"/>
                  </a:cubicBezTo>
                  <a:cubicBezTo>
                    <a:pt x="0" y="8899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8846A8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660134" cy="4356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8429526" y="7381866"/>
            <a:ext cx="2448180" cy="2439278"/>
          </a:xfrm>
          <a:custGeom>
            <a:avLst/>
            <a:gdLst/>
            <a:ahLst/>
            <a:cxnLst/>
            <a:rect r="r" b="b" t="t" l="l"/>
            <a:pathLst>
              <a:path h="2439278" w="2448180">
                <a:moveTo>
                  <a:pt x="0" y="0"/>
                </a:moveTo>
                <a:lnTo>
                  <a:pt x="2448180" y="0"/>
                </a:lnTo>
                <a:lnTo>
                  <a:pt x="2448180" y="2439278"/>
                </a:lnTo>
                <a:lnTo>
                  <a:pt x="0" y="24392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true" rot="0">
            <a:off x="8429526" y="465856"/>
            <a:ext cx="2448180" cy="2439278"/>
          </a:xfrm>
          <a:custGeom>
            <a:avLst/>
            <a:gdLst/>
            <a:ahLst/>
            <a:cxnLst/>
            <a:rect r="r" b="b" t="t" l="l"/>
            <a:pathLst>
              <a:path h="2439278" w="2448180">
                <a:moveTo>
                  <a:pt x="0" y="2439278"/>
                </a:moveTo>
                <a:lnTo>
                  <a:pt x="2448180" y="2439278"/>
                </a:lnTo>
                <a:lnTo>
                  <a:pt x="2448180" y="0"/>
                </a:lnTo>
                <a:lnTo>
                  <a:pt x="0" y="0"/>
                </a:lnTo>
                <a:lnTo>
                  <a:pt x="0" y="2439278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8629551" y="0"/>
            <a:ext cx="17081315" cy="10287000"/>
            <a:chOff x="0" y="0"/>
            <a:chExt cx="660134" cy="39755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60134" cy="397557"/>
            </a:xfrm>
            <a:custGeom>
              <a:avLst/>
              <a:gdLst/>
              <a:ahLst/>
              <a:cxnLst/>
              <a:rect r="r" b="b" t="t" l="l"/>
              <a:pathLst>
                <a:path h="397557" w="660134">
                  <a:moveTo>
                    <a:pt x="456934" y="0"/>
                  </a:moveTo>
                  <a:cubicBezTo>
                    <a:pt x="569158" y="0"/>
                    <a:pt x="660134" y="88996"/>
                    <a:pt x="660134" y="198778"/>
                  </a:cubicBezTo>
                  <a:cubicBezTo>
                    <a:pt x="660134" y="308561"/>
                    <a:pt x="569158" y="397557"/>
                    <a:pt x="456934" y="397557"/>
                  </a:cubicBezTo>
                  <a:lnTo>
                    <a:pt x="203200" y="397557"/>
                  </a:lnTo>
                  <a:cubicBezTo>
                    <a:pt x="90976" y="397557"/>
                    <a:pt x="0" y="308561"/>
                    <a:pt x="0" y="198778"/>
                  </a:cubicBezTo>
                  <a:cubicBezTo>
                    <a:pt x="0" y="8899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CA8DD4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660134" cy="4356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3846086" y="1191630"/>
            <a:ext cx="3951870" cy="7903740"/>
            <a:chOff x="0" y="0"/>
            <a:chExt cx="3175000" cy="63500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175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3175000">
                  <a:moveTo>
                    <a:pt x="3175000" y="3175000"/>
                  </a:moveTo>
                  <a:cubicBezTo>
                    <a:pt x="3175000" y="4928502"/>
                    <a:pt x="1753502" y="6350000"/>
                    <a:pt x="0" y="6350000"/>
                  </a:cubicBezTo>
                  <a:lnTo>
                    <a:pt x="0" y="0"/>
                  </a:lnTo>
                  <a:cubicBezTo>
                    <a:pt x="1753502" y="0"/>
                    <a:pt x="3175000" y="1421498"/>
                    <a:pt x="3175000" y="3175000"/>
                  </a:cubicBezTo>
                  <a:close/>
                </a:path>
              </a:pathLst>
            </a:custGeom>
            <a:blipFill>
              <a:blip r:embed="rId4"/>
              <a:stretch>
                <a:fillRect l="-22481" t="0" r="-11018" b="0"/>
              </a:stretch>
            </a:blipFill>
            <a:ln w="95250" cap="sq">
              <a:solidFill>
                <a:srgbClr val="8846A8"/>
              </a:solidFill>
              <a:prstDash val="solid"/>
              <a:miter/>
            </a:ln>
          </p:spPr>
        </p:sp>
      </p:grpSp>
      <p:grpSp>
        <p:nvGrpSpPr>
          <p:cNvPr name="Group 12" id="12"/>
          <p:cNvGrpSpPr/>
          <p:nvPr/>
        </p:nvGrpSpPr>
        <p:grpSpPr>
          <a:xfrm rot="0">
            <a:off x="9539316" y="1191630"/>
            <a:ext cx="3951870" cy="7903740"/>
            <a:chOff x="0" y="0"/>
            <a:chExt cx="3175000" cy="63500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3175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3175000">
                  <a:moveTo>
                    <a:pt x="3175000" y="0"/>
                  </a:moveTo>
                  <a:lnTo>
                    <a:pt x="3175000" y="6350000"/>
                  </a:lnTo>
                  <a:cubicBezTo>
                    <a:pt x="1421498" y="6350000"/>
                    <a:pt x="0" y="4928502"/>
                    <a:pt x="0" y="3175000"/>
                  </a:cubicBezTo>
                  <a:cubicBezTo>
                    <a:pt x="0" y="1421498"/>
                    <a:pt x="1421498" y="0"/>
                    <a:pt x="3175000" y="0"/>
                  </a:cubicBezTo>
                  <a:close/>
                </a:path>
              </a:pathLst>
            </a:custGeom>
            <a:blipFill>
              <a:blip r:embed="rId5"/>
              <a:stretch>
                <a:fillRect l="-33307" t="-32244" r="-43238" b="0"/>
              </a:stretch>
            </a:blipFill>
            <a:ln w="95250" cap="sq">
              <a:solidFill>
                <a:srgbClr val="8846A8"/>
              </a:solidFill>
              <a:prstDash val="solid"/>
              <a:miter/>
            </a:ln>
          </p:spPr>
        </p:sp>
      </p:grpSp>
      <p:sp>
        <p:nvSpPr>
          <p:cNvPr name="Freeform 14" id="14"/>
          <p:cNvSpPr/>
          <p:nvPr/>
        </p:nvSpPr>
        <p:spPr>
          <a:xfrm flipH="true" flipV="true" rot="0">
            <a:off x="-251934" y="-509134"/>
            <a:ext cx="2808173" cy="2808173"/>
          </a:xfrm>
          <a:custGeom>
            <a:avLst/>
            <a:gdLst/>
            <a:ahLst/>
            <a:cxnLst/>
            <a:rect r="r" b="b" t="t" l="l"/>
            <a:pathLst>
              <a:path h="2808173" w="2808173">
                <a:moveTo>
                  <a:pt x="2808173" y="2808173"/>
                </a:moveTo>
                <a:lnTo>
                  <a:pt x="0" y="2808173"/>
                </a:lnTo>
                <a:lnTo>
                  <a:pt x="0" y="0"/>
                </a:lnTo>
                <a:lnTo>
                  <a:pt x="2808173" y="0"/>
                </a:lnTo>
                <a:lnTo>
                  <a:pt x="2808173" y="280817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true" rot="0">
            <a:off x="17046383" y="-114409"/>
            <a:ext cx="2612077" cy="2612077"/>
          </a:xfrm>
          <a:custGeom>
            <a:avLst/>
            <a:gdLst/>
            <a:ahLst/>
            <a:cxnLst/>
            <a:rect r="r" b="b" t="t" l="l"/>
            <a:pathLst>
              <a:path h="2612077" w="2612077">
                <a:moveTo>
                  <a:pt x="0" y="2612078"/>
                </a:moveTo>
                <a:lnTo>
                  <a:pt x="2612078" y="2612078"/>
                </a:lnTo>
                <a:lnTo>
                  <a:pt x="2612078" y="0"/>
                </a:lnTo>
                <a:lnTo>
                  <a:pt x="0" y="0"/>
                </a:lnTo>
                <a:lnTo>
                  <a:pt x="0" y="2612078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true" flipV="false" rot="0">
            <a:off x="-251934" y="7987961"/>
            <a:ext cx="2808173" cy="2808173"/>
          </a:xfrm>
          <a:custGeom>
            <a:avLst/>
            <a:gdLst/>
            <a:ahLst/>
            <a:cxnLst/>
            <a:rect r="r" b="b" t="t" l="l"/>
            <a:pathLst>
              <a:path h="2808173" w="2808173">
                <a:moveTo>
                  <a:pt x="2808173" y="0"/>
                </a:moveTo>
                <a:lnTo>
                  <a:pt x="0" y="0"/>
                </a:lnTo>
                <a:lnTo>
                  <a:pt x="0" y="2808173"/>
                </a:lnTo>
                <a:lnTo>
                  <a:pt x="2808173" y="2808173"/>
                </a:lnTo>
                <a:lnTo>
                  <a:pt x="280817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7046383" y="7789331"/>
            <a:ext cx="2612077" cy="2612077"/>
          </a:xfrm>
          <a:custGeom>
            <a:avLst/>
            <a:gdLst/>
            <a:ahLst/>
            <a:cxnLst/>
            <a:rect r="r" b="b" t="t" l="l"/>
            <a:pathLst>
              <a:path h="2612077" w="2612077">
                <a:moveTo>
                  <a:pt x="0" y="0"/>
                </a:moveTo>
                <a:lnTo>
                  <a:pt x="2612078" y="0"/>
                </a:lnTo>
                <a:lnTo>
                  <a:pt x="2612078" y="2612078"/>
                </a:lnTo>
                <a:lnTo>
                  <a:pt x="0" y="26120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0">
            <a:off x="697030" y="7918911"/>
            <a:ext cx="5383350" cy="682594"/>
            <a:chOff x="0" y="0"/>
            <a:chExt cx="1273179" cy="161436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273179" cy="161436"/>
            </a:xfrm>
            <a:custGeom>
              <a:avLst/>
              <a:gdLst/>
              <a:ahLst/>
              <a:cxnLst/>
              <a:rect r="r" b="b" t="t" l="l"/>
              <a:pathLst>
                <a:path h="161436" w="1273179">
                  <a:moveTo>
                    <a:pt x="80718" y="0"/>
                  </a:moveTo>
                  <a:lnTo>
                    <a:pt x="1192461" y="0"/>
                  </a:lnTo>
                  <a:cubicBezTo>
                    <a:pt x="1237041" y="0"/>
                    <a:pt x="1273179" y="36139"/>
                    <a:pt x="1273179" y="80718"/>
                  </a:cubicBezTo>
                  <a:lnTo>
                    <a:pt x="1273179" y="80718"/>
                  </a:lnTo>
                  <a:cubicBezTo>
                    <a:pt x="1273179" y="125297"/>
                    <a:pt x="1237041" y="161436"/>
                    <a:pt x="1192461" y="161436"/>
                  </a:cubicBezTo>
                  <a:lnTo>
                    <a:pt x="80718" y="161436"/>
                  </a:lnTo>
                  <a:cubicBezTo>
                    <a:pt x="36139" y="161436"/>
                    <a:pt x="0" y="125297"/>
                    <a:pt x="0" y="80718"/>
                  </a:cubicBezTo>
                  <a:lnTo>
                    <a:pt x="0" y="80718"/>
                  </a:lnTo>
                  <a:cubicBezTo>
                    <a:pt x="0" y="36139"/>
                    <a:pt x="36139" y="0"/>
                    <a:pt x="80718" y="0"/>
                  </a:cubicBezTo>
                  <a:close/>
                </a:path>
              </a:pathLst>
            </a:custGeom>
            <a:solidFill>
              <a:srgbClr val="CA8DD4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38100"/>
              <a:ext cx="1273179" cy="19953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1" id="21"/>
          <p:cNvSpPr/>
          <p:nvPr/>
        </p:nvSpPr>
        <p:spPr>
          <a:xfrm flipH="false" flipV="false" rot="0">
            <a:off x="6477549" y="5505124"/>
            <a:ext cx="809423" cy="754200"/>
          </a:xfrm>
          <a:custGeom>
            <a:avLst/>
            <a:gdLst/>
            <a:ahLst/>
            <a:cxnLst/>
            <a:rect r="r" b="b" t="t" l="l"/>
            <a:pathLst>
              <a:path h="754200" w="809423">
                <a:moveTo>
                  <a:pt x="0" y="0"/>
                </a:moveTo>
                <a:lnTo>
                  <a:pt x="809423" y="0"/>
                </a:lnTo>
                <a:lnTo>
                  <a:pt x="809423" y="754200"/>
                </a:lnTo>
                <a:lnTo>
                  <a:pt x="0" y="7542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697030" y="3761599"/>
            <a:ext cx="6318416" cy="34298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24"/>
              </a:lnSpc>
            </a:pPr>
            <a:r>
              <a:rPr lang="en-US" sz="5124">
                <a:solidFill>
                  <a:srgbClr val="8846A8"/>
                </a:solidFill>
                <a:latin typeface="Cooper Hewitt"/>
                <a:ea typeface="Cooper Hewitt"/>
                <a:cs typeface="Cooper Hewitt"/>
                <a:sym typeface="Cooper Hewitt"/>
              </a:rPr>
              <a:t>INFLUENCIA DE LA EDUCACIÓN EN EL CRECIMIENTO ECONÓMICO EN ECUADOR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-375386" y="7854214"/>
            <a:ext cx="2808173" cy="2808173"/>
          </a:xfrm>
          <a:custGeom>
            <a:avLst/>
            <a:gdLst/>
            <a:ahLst/>
            <a:cxnLst/>
            <a:rect r="r" b="b" t="t" l="l"/>
            <a:pathLst>
              <a:path h="2808173" w="2808173">
                <a:moveTo>
                  <a:pt x="2808172" y="0"/>
                </a:moveTo>
                <a:lnTo>
                  <a:pt x="0" y="0"/>
                </a:lnTo>
                <a:lnTo>
                  <a:pt x="0" y="2808172"/>
                </a:lnTo>
                <a:lnTo>
                  <a:pt x="2808172" y="2808172"/>
                </a:lnTo>
                <a:lnTo>
                  <a:pt x="280817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855214" y="7854214"/>
            <a:ext cx="2808173" cy="2808173"/>
          </a:xfrm>
          <a:custGeom>
            <a:avLst/>
            <a:gdLst/>
            <a:ahLst/>
            <a:cxnLst/>
            <a:rect r="r" b="b" t="t" l="l"/>
            <a:pathLst>
              <a:path h="2808173" w="2808173">
                <a:moveTo>
                  <a:pt x="0" y="0"/>
                </a:moveTo>
                <a:lnTo>
                  <a:pt x="2808172" y="0"/>
                </a:lnTo>
                <a:lnTo>
                  <a:pt x="2808172" y="2808172"/>
                </a:lnTo>
                <a:lnTo>
                  <a:pt x="0" y="28081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600383" y="3569862"/>
            <a:ext cx="7168814" cy="4682135"/>
            <a:chOff x="0" y="0"/>
            <a:chExt cx="1888083" cy="123315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888083" cy="1233155"/>
            </a:xfrm>
            <a:custGeom>
              <a:avLst/>
              <a:gdLst/>
              <a:ahLst/>
              <a:cxnLst/>
              <a:rect r="r" b="b" t="t" l="l"/>
              <a:pathLst>
                <a:path h="1233155" w="1888083">
                  <a:moveTo>
                    <a:pt x="43198" y="0"/>
                  </a:moveTo>
                  <a:lnTo>
                    <a:pt x="1844885" y="0"/>
                  </a:lnTo>
                  <a:cubicBezTo>
                    <a:pt x="1868742" y="0"/>
                    <a:pt x="1888083" y="19340"/>
                    <a:pt x="1888083" y="43198"/>
                  </a:cubicBezTo>
                  <a:lnTo>
                    <a:pt x="1888083" y="1189957"/>
                  </a:lnTo>
                  <a:cubicBezTo>
                    <a:pt x="1888083" y="1213815"/>
                    <a:pt x="1868742" y="1233155"/>
                    <a:pt x="1844885" y="1233155"/>
                  </a:cubicBezTo>
                  <a:lnTo>
                    <a:pt x="43198" y="1233155"/>
                  </a:lnTo>
                  <a:cubicBezTo>
                    <a:pt x="19340" y="1233155"/>
                    <a:pt x="0" y="1213815"/>
                    <a:pt x="0" y="1189957"/>
                  </a:cubicBezTo>
                  <a:lnTo>
                    <a:pt x="0" y="43198"/>
                  </a:lnTo>
                  <a:cubicBezTo>
                    <a:pt x="0" y="19340"/>
                    <a:pt x="19340" y="0"/>
                    <a:pt x="43198" y="0"/>
                  </a:cubicBezTo>
                  <a:close/>
                </a:path>
              </a:pathLst>
            </a:custGeom>
            <a:solidFill>
              <a:srgbClr val="8846A8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1888083" cy="12712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9518803" y="3569862"/>
            <a:ext cx="7168814" cy="4682135"/>
            <a:chOff x="0" y="0"/>
            <a:chExt cx="1888083" cy="123315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888083" cy="1233155"/>
            </a:xfrm>
            <a:custGeom>
              <a:avLst/>
              <a:gdLst/>
              <a:ahLst/>
              <a:cxnLst/>
              <a:rect r="r" b="b" t="t" l="l"/>
              <a:pathLst>
                <a:path h="1233155" w="1888083">
                  <a:moveTo>
                    <a:pt x="43198" y="0"/>
                  </a:moveTo>
                  <a:lnTo>
                    <a:pt x="1844885" y="0"/>
                  </a:lnTo>
                  <a:cubicBezTo>
                    <a:pt x="1868742" y="0"/>
                    <a:pt x="1888083" y="19340"/>
                    <a:pt x="1888083" y="43198"/>
                  </a:cubicBezTo>
                  <a:lnTo>
                    <a:pt x="1888083" y="1189957"/>
                  </a:lnTo>
                  <a:cubicBezTo>
                    <a:pt x="1888083" y="1213815"/>
                    <a:pt x="1868742" y="1233155"/>
                    <a:pt x="1844885" y="1233155"/>
                  </a:cubicBezTo>
                  <a:lnTo>
                    <a:pt x="43198" y="1233155"/>
                  </a:lnTo>
                  <a:cubicBezTo>
                    <a:pt x="19340" y="1233155"/>
                    <a:pt x="0" y="1213815"/>
                    <a:pt x="0" y="1189957"/>
                  </a:cubicBezTo>
                  <a:lnTo>
                    <a:pt x="0" y="43198"/>
                  </a:lnTo>
                  <a:cubicBezTo>
                    <a:pt x="0" y="19340"/>
                    <a:pt x="19340" y="0"/>
                    <a:pt x="43198" y="0"/>
                  </a:cubicBezTo>
                  <a:close/>
                </a:path>
              </a:pathLst>
            </a:custGeom>
            <a:solidFill>
              <a:srgbClr val="8846A8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1888083" cy="12712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6330551" y="8964359"/>
            <a:ext cx="5626898" cy="664081"/>
            <a:chOff x="0" y="0"/>
            <a:chExt cx="1367877" cy="16143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367877" cy="161436"/>
            </a:xfrm>
            <a:custGeom>
              <a:avLst/>
              <a:gdLst/>
              <a:ahLst/>
              <a:cxnLst/>
              <a:rect r="r" b="b" t="t" l="l"/>
              <a:pathLst>
                <a:path h="161436" w="1367877">
                  <a:moveTo>
                    <a:pt x="80718" y="0"/>
                  </a:moveTo>
                  <a:lnTo>
                    <a:pt x="1287160" y="0"/>
                  </a:lnTo>
                  <a:cubicBezTo>
                    <a:pt x="1331739" y="0"/>
                    <a:pt x="1367877" y="36139"/>
                    <a:pt x="1367877" y="80718"/>
                  </a:cubicBezTo>
                  <a:lnTo>
                    <a:pt x="1367877" y="80718"/>
                  </a:lnTo>
                  <a:cubicBezTo>
                    <a:pt x="1367877" y="102126"/>
                    <a:pt x="1359373" y="122656"/>
                    <a:pt x="1344236" y="137794"/>
                  </a:cubicBezTo>
                  <a:cubicBezTo>
                    <a:pt x="1329098" y="152931"/>
                    <a:pt x="1308567" y="161436"/>
                    <a:pt x="1287160" y="161436"/>
                  </a:cubicBezTo>
                  <a:lnTo>
                    <a:pt x="80718" y="161436"/>
                  </a:lnTo>
                  <a:cubicBezTo>
                    <a:pt x="36139" y="161436"/>
                    <a:pt x="0" y="125297"/>
                    <a:pt x="0" y="80718"/>
                  </a:cubicBezTo>
                  <a:lnTo>
                    <a:pt x="0" y="80718"/>
                  </a:lnTo>
                  <a:cubicBezTo>
                    <a:pt x="0" y="36139"/>
                    <a:pt x="36139" y="0"/>
                    <a:pt x="80718" y="0"/>
                  </a:cubicBezTo>
                  <a:close/>
                </a:path>
              </a:pathLst>
            </a:custGeom>
            <a:solidFill>
              <a:srgbClr val="CA8DD4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1367877" cy="19953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0">
            <a:off x="2211654" y="1445712"/>
            <a:ext cx="787470" cy="733745"/>
          </a:xfrm>
          <a:custGeom>
            <a:avLst/>
            <a:gdLst/>
            <a:ahLst/>
            <a:cxnLst/>
            <a:rect r="r" b="b" t="t" l="l"/>
            <a:pathLst>
              <a:path h="733745" w="787470">
                <a:moveTo>
                  <a:pt x="0" y="0"/>
                </a:moveTo>
                <a:lnTo>
                  <a:pt x="787470" y="0"/>
                </a:lnTo>
                <a:lnTo>
                  <a:pt x="787470" y="733746"/>
                </a:lnTo>
                <a:lnTo>
                  <a:pt x="0" y="7337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5288876" y="1445712"/>
            <a:ext cx="787470" cy="733745"/>
          </a:xfrm>
          <a:custGeom>
            <a:avLst/>
            <a:gdLst/>
            <a:ahLst/>
            <a:cxnLst/>
            <a:rect r="r" b="b" t="t" l="l"/>
            <a:pathLst>
              <a:path h="733745" w="787470">
                <a:moveTo>
                  <a:pt x="0" y="0"/>
                </a:moveTo>
                <a:lnTo>
                  <a:pt x="787470" y="0"/>
                </a:lnTo>
                <a:lnTo>
                  <a:pt x="787470" y="733746"/>
                </a:lnTo>
                <a:lnTo>
                  <a:pt x="0" y="7337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true" rot="0">
            <a:off x="17458346" y="4660703"/>
            <a:ext cx="2448180" cy="2439278"/>
          </a:xfrm>
          <a:custGeom>
            <a:avLst/>
            <a:gdLst/>
            <a:ahLst/>
            <a:cxnLst/>
            <a:rect r="r" b="b" t="t" l="l"/>
            <a:pathLst>
              <a:path h="2439278" w="2448180">
                <a:moveTo>
                  <a:pt x="2448181" y="2439278"/>
                </a:moveTo>
                <a:lnTo>
                  <a:pt x="0" y="2439278"/>
                </a:lnTo>
                <a:lnTo>
                  <a:pt x="0" y="0"/>
                </a:lnTo>
                <a:lnTo>
                  <a:pt x="2448181" y="0"/>
                </a:lnTo>
                <a:lnTo>
                  <a:pt x="2448181" y="2439278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true" rot="0">
            <a:off x="-1618527" y="4660703"/>
            <a:ext cx="2448180" cy="2439278"/>
          </a:xfrm>
          <a:custGeom>
            <a:avLst/>
            <a:gdLst/>
            <a:ahLst/>
            <a:cxnLst/>
            <a:rect r="r" b="b" t="t" l="l"/>
            <a:pathLst>
              <a:path h="2439278" w="2448180">
                <a:moveTo>
                  <a:pt x="0" y="2439278"/>
                </a:moveTo>
                <a:lnTo>
                  <a:pt x="2448181" y="2439278"/>
                </a:lnTo>
                <a:lnTo>
                  <a:pt x="2448181" y="0"/>
                </a:lnTo>
                <a:lnTo>
                  <a:pt x="0" y="0"/>
                </a:lnTo>
                <a:lnTo>
                  <a:pt x="0" y="2439278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7740497" y="409082"/>
            <a:ext cx="2807006" cy="2807006"/>
          </a:xfrm>
          <a:custGeom>
            <a:avLst/>
            <a:gdLst/>
            <a:ahLst/>
            <a:cxnLst/>
            <a:rect r="r" b="b" t="t" l="l"/>
            <a:pathLst>
              <a:path h="2807006" w="2807006">
                <a:moveTo>
                  <a:pt x="0" y="0"/>
                </a:moveTo>
                <a:lnTo>
                  <a:pt x="2807006" y="0"/>
                </a:lnTo>
                <a:lnTo>
                  <a:pt x="2807006" y="2807006"/>
                </a:lnTo>
                <a:lnTo>
                  <a:pt x="0" y="28070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2387081" y="4035032"/>
            <a:ext cx="5595418" cy="2538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860"/>
              </a:lnSpc>
            </a:pPr>
            <a:r>
              <a:rPr lang="en-US" sz="2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1. Mejora de la Productividad</a:t>
            </a:r>
          </a:p>
          <a:p>
            <a:pPr algn="just">
              <a:lnSpc>
                <a:spcPts val="2860"/>
              </a:lnSpc>
            </a:pPr>
            <a:r>
              <a:rPr lang="en-US" sz="2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La educación aumenta las habilidades y conocimientos de la fuerza laboral.</a:t>
            </a:r>
          </a:p>
          <a:p>
            <a:pPr algn="just">
              <a:lnSpc>
                <a:spcPts val="2860"/>
              </a:lnSpc>
            </a:pPr>
            <a:r>
              <a:rPr lang="en-US" sz="2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Trabajadores más educados son más productivos, lo que resulta en una mayor producción y eficiencia.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155652" y="4056936"/>
            <a:ext cx="5857999" cy="2538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860"/>
              </a:lnSpc>
            </a:pPr>
            <a:r>
              <a:rPr lang="en-US" sz="2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2. Innovación y Tecnología</a:t>
            </a:r>
          </a:p>
          <a:p>
            <a:pPr algn="just">
              <a:lnSpc>
                <a:spcPts val="2860"/>
              </a:lnSpc>
            </a:pPr>
            <a:r>
              <a:rPr lang="en-US" sz="2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Una población educada es más propensa a adoptar nuevas tecnologías.</a:t>
            </a:r>
          </a:p>
          <a:p>
            <a:pPr algn="just" marL="0" indent="0" lvl="0">
              <a:lnSpc>
                <a:spcPts val="2860"/>
              </a:lnSpc>
              <a:spcBef>
                <a:spcPct val="0"/>
              </a:spcBef>
            </a:pPr>
            <a:r>
              <a:rPr lang="en-US" sz="2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Fomenta la innovación, lo que puede llevar a la creación de nuevas empresas y sectores económicos.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-375386" y="7854214"/>
            <a:ext cx="2808173" cy="2808173"/>
          </a:xfrm>
          <a:custGeom>
            <a:avLst/>
            <a:gdLst/>
            <a:ahLst/>
            <a:cxnLst/>
            <a:rect r="r" b="b" t="t" l="l"/>
            <a:pathLst>
              <a:path h="2808173" w="2808173">
                <a:moveTo>
                  <a:pt x="2808172" y="0"/>
                </a:moveTo>
                <a:lnTo>
                  <a:pt x="0" y="0"/>
                </a:lnTo>
                <a:lnTo>
                  <a:pt x="0" y="2808172"/>
                </a:lnTo>
                <a:lnTo>
                  <a:pt x="2808172" y="2808172"/>
                </a:lnTo>
                <a:lnTo>
                  <a:pt x="280817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855214" y="7854214"/>
            <a:ext cx="2808173" cy="2808173"/>
          </a:xfrm>
          <a:custGeom>
            <a:avLst/>
            <a:gdLst/>
            <a:ahLst/>
            <a:cxnLst/>
            <a:rect r="r" b="b" t="t" l="l"/>
            <a:pathLst>
              <a:path h="2808173" w="2808173">
                <a:moveTo>
                  <a:pt x="0" y="0"/>
                </a:moveTo>
                <a:lnTo>
                  <a:pt x="2808172" y="0"/>
                </a:lnTo>
                <a:lnTo>
                  <a:pt x="2808172" y="2808172"/>
                </a:lnTo>
                <a:lnTo>
                  <a:pt x="0" y="28081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600383" y="3569862"/>
            <a:ext cx="7168814" cy="4682135"/>
            <a:chOff x="0" y="0"/>
            <a:chExt cx="1888083" cy="123315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888083" cy="1233155"/>
            </a:xfrm>
            <a:custGeom>
              <a:avLst/>
              <a:gdLst/>
              <a:ahLst/>
              <a:cxnLst/>
              <a:rect r="r" b="b" t="t" l="l"/>
              <a:pathLst>
                <a:path h="1233155" w="1888083">
                  <a:moveTo>
                    <a:pt x="43198" y="0"/>
                  </a:moveTo>
                  <a:lnTo>
                    <a:pt x="1844885" y="0"/>
                  </a:lnTo>
                  <a:cubicBezTo>
                    <a:pt x="1868742" y="0"/>
                    <a:pt x="1888083" y="19340"/>
                    <a:pt x="1888083" y="43198"/>
                  </a:cubicBezTo>
                  <a:lnTo>
                    <a:pt x="1888083" y="1189957"/>
                  </a:lnTo>
                  <a:cubicBezTo>
                    <a:pt x="1888083" y="1213815"/>
                    <a:pt x="1868742" y="1233155"/>
                    <a:pt x="1844885" y="1233155"/>
                  </a:cubicBezTo>
                  <a:lnTo>
                    <a:pt x="43198" y="1233155"/>
                  </a:lnTo>
                  <a:cubicBezTo>
                    <a:pt x="19340" y="1233155"/>
                    <a:pt x="0" y="1213815"/>
                    <a:pt x="0" y="1189957"/>
                  </a:cubicBezTo>
                  <a:lnTo>
                    <a:pt x="0" y="43198"/>
                  </a:lnTo>
                  <a:cubicBezTo>
                    <a:pt x="0" y="19340"/>
                    <a:pt x="19340" y="0"/>
                    <a:pt x="43198" y="0"/>
                  </a:cubicBezTo>
                  <a:close/>
                </a:path>
              </a:pathLst>
            </a:custGeom>
            <a:solidFill>
              <a:srgbClr val="8846A8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1888083" cy="12712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9518803" y="3569862"/>
            <a:ext cx="7168814" cy="4682135"/>
            <a:chOff x="0" y="0"/>
            <a:chExt cx="1888083" cy="123315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888083" cy="1233155"/>
            </a:xfrm>
            <a:custGeom>
              <a:avLst/>
              <a:gdLst/>
              <a:ahLst/>
              <a:cxnLst/>
              <a:rect r="r" b="b" t="t" l="l"/>
              <a:pathLst>
                <a:path h="1233155" w="1888083">
                  <a:moveTo>
                    <a:pt x="43198" y="0"/>
                  </a:moveTo>
                  <a:lnTo>
                    <a:pt x="1844885" y="0"/>
                  </a:lnTo>
                  <a:cubicBezTo>
                    <a:pt x="1868742" y="0"/>
                    <a:pt x="1888083" y="19340"/>
                    <a:pt x="1888083" y="43198"/>
                  </a:cubicBezTo>
                  <a:lnTo>
                    <a:pt x="1888083" y="1189957"/>
                  </a:lnTo>
                  <a:cubicBezTo>
                    <a:pt x="1888083" y="1213815"/>
                    <a:pt x="1868742" y="1233155"/>
                    <a:pt x="1844885" y="1233155"/>
                  </a:cubicBezTo>
                  <a:lnTo>
                    <a:pt x="43198" y="1233155"/>
                  </a:lnTo>
                  <a:cubicBezTo>
                    <a:pt x="19340" y="1233155"/>
                    <a:pt x="0" y="1213815"/>
                    <a:pt x="0" y="1189957"/>
                  </a:cubicBezTo>
                  <a:lnTo>
                    <a:pt x="0" y="43198"/>
                  </a:lnTo>
                  <a:cubicBezTo>
                    <a:pt x="0" y="19340"/>
                    <a:pt x="19340" y="0"/>
                    <a:pt x="43198" y="0"/>
                  </a:cubicBezTo>
                  <a:close/>
                </a:path>
              </a:pathLst>
            </a:custGeom>
            <a:solidFill>
              <a:srgbClr val="8846A8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1888083" cy="12712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6330551" y="8964359"/>
            <a:ext cx="5626898" cy="664081"/>
            <a:chOff x="0" y="0"/>
            <a:chExt cx="1367877" cy="16143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367877" cy="161436"/>
            </a:xfrm>
            <a:custGeom>
              <a:avLst/>
              <a:gdLst/>
              <a:ahLst/>
              <a:cxnLst/>
              <a:rect r="r" b="b" t="t" l="l"/>
              <a:pathLst>
                <a:path h="161436" w="1367877">
                  <a:moveTo>
                    <a:pt x="80718" y="0"/>
                  </a:moveTo>
                  <a:lnTo>
                    <a:pt x="1287160" y="0"/>
                  </a:lnTo>
                  <a:cubicBezTo>
                    <a:pt x="1331739" y="0"/>
                    <a:pt x="1367877" y="36139"/>
                    <a:pt x="1367877" y="80718"/>
                  </a:cubicBezTo>
                  <a:lnTo>
                    <a:pt x="1367877" y="80718"/>
                  </a:lnTo>
                  <a:cubicBezTo>
                    <a:pt x="1367877" y="102126"/>
                    <a:pt x="1359373" y="122656"/>
                    <a:pt x="1344236" y="137794"/>
                  </a:cubicBezTo>
                  <a:cubicBezTo>
                    <a:pt x="1329098" y="152931"/>
                    <a:pt x="1308567" y="161436"/>
                    <a:pt x="1287160" y="161436"/>
                  </a:cubicBezTo>
                  <a:lnTo>
                    <a:pt x="80718" y="161436"/>
                  </a:lnTo>
                  <a:cubicBezTo>
                    <a:pt x="36139" y="161436"/>
                    <a:pt x="0" y="125297"/>
                    <a:pt x="0" y="80718"/>
                  </a:cubicBezTo>
                  <a:lnTo>
                    <a:pt x="0" y="80718"/>
                  </a:lnTo>
                  <a:cubicBezTo>
                    <a:pt x="0" y="36139"/>
                    <a:pt x="36139" y="0"/>
                    <a:pt x="80718" y="0"/>
                  </a:cubicBezTo>
                  <a:close/>
                </a:path>
              </a:pathLst>
            </a:custGeom>
            <a:solidFill>
              <a:srgbClr val="CA8DD4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1367877" cy="19953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0">
            <a:off x="2211654" y="1445712"/>
            <a:ext cx="787470" cy="733745"/>
          </a:xfrm>
          <a:custGeom>
            <a:avLst/>
            <a:gdLst/>
            <a:ahLst/>
            <a:cxnLst/>
            <a:rect r="r" b="b" t="t" l="l"/>
            <a:pathLst>
              <a:path h="733745" w="787470">
                <a:moveTo>
                  <a:pt x="0" y="0"/>
                </a:moveTo>
                <a:lnTo>
                  <a:pt x="787470" y="0"/>
                </a:lnTo>
                <a:lnTo>
                  <a:pt x="787470" y="733746"/>
                </a:lnTo>
                <a:lnTo>
                  <a:pt x="0" y="7337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5288876" y="1445712"/>
            <a:ext cx="787470" cy="733745"/>
          </a:xfrm>
          <a:custGeom>
            <a:avLst/>
            <a:gdLst/>
            <a:ahLst/>
            <a:cxnLst/>
            <a:rect r="r" b="b" t="t" l="l"/>
            <a:pathLst>
              <a:path h="733745" w="787470">
                <a:moveTo>
                  <a:pt x="0" y="0"/>
                </a:moveTo>
                <a:lnTo>
                  <a:pt x="787470" y="0"/>
                </a:lnTo>
                <a:lnTo>
                  <a:pt x="787470" y="733746"/>
                </a:lnTo>
                <a:lnTo>
                  <a:pt x="0" y="7337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true" rot="0">
            <a:off x="17458346" y="4660703"/>
            <a:ext cx="2448180" cy="2439278"/>
          </a:xfrm>
          <a:custGeom>
            <a:avLst/>
            <a:gdLst/>
            <a:ahLst/>
            <a:cxnLst/>
            <a:rect r="r" b="b" t="t" l="l"/>
            <a:pathLst>
              <a:path h="2439278" w="2448180">
                <a:moveTo>
                  <a:pt x="2448181" y="2439278"/>
                </a:moveTo>
                <a:lnTo>
                  <a:pt x="0" y="2439278"/>
                </a:lnTo>
                <a:lnTo>
                  <a:pt x="0" y="0"/>
                </a:lnTo>
                <a:lnTo>
                  <a:pt x="2448181" y="0"/>
                </a:lnTo>
                <a:lnTo>
                  <a:pt x="2448181" y="2439278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true" rot="0">
            <a:off x="-1618527" y="4660703"/>
            <a:ext cx="2448180" cy="2439278"/>
          </a:xfrm>
          <a:custGeom>
            <a:avLst/>
            <a:gdLst/>
            <a:ahLst/>
            <a:cxnLst/>
            <a:rect r="r" b="b" t="t" l="l"/>
            <a:pathLst>
              <a:path h="2439278" w="2448180">
                <a:moveTo>
                  <a:pt x="0" y="2439278"/>
                </a:moveTo>
                <a:lnTo>
                  <a:pt x="2448181" y="2439278"/>
                </a:lnTo>
                <a:lnTo>
                  <a:pt x="2448181" y="0"/>
                </a:lnTo>
                <a:lnTo>
                  <a:pt x="0" y="0"/>
                </a:lnTo>
                <a:lnTo>
                  <a:pt x="0" y="2439278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3623357" y="312754"/>
            <a:ext cx="2707194" cy="2999661"/>
          </a:xfrm>
          <a:custGeom>
            <a:avLst/>
            <a:gdLst/>
            <a:ahLst/>
            <a:cxnLst/>
            <a:rect r="r" b="b" t="t" l="l"/>
            <a:pathLst>
              <a:path h="2999661" w="2707194">
                <a:moveTo>
                  <a:pt x="0" y="0"/>
                </a:moveTo>
                <a:lnTo>
                  <a:pt x="2707194" y="0"/>
                </a:lnTo>
                <a:lnTo>
                  <a:pt x="2707194" y="2999662"/>
                </a:lnTo>
                <a:lnTo>
                  <a:pt x="0" y="299966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1957449" y="0"/>
            <a:ext cx="2812787" cy="3388901"/>
          </a:xfrm>
          <a:custGeom>
            <a:avLst/>
            <a:gdLst/>
            <a:ahLst/>
            <a:cxnLst/>
            <a:rect r="r" b="b" t="t" l="l"/>
            <a:pathLst>
              <a:path h="3388901" w="2812787">
                <a:moveTo>
                  <a:pt x="0" y="0"/>
                </a:moveTo>
                <a:lnTo>
                  <a:pt x="2812787" y="0"/>
                </a:lnTo>
                <a:lnTo>
                  <a:pt x="2812787" y="3388901"/>
                </a:lnTo>
                <a:lnTo>
                  <a:pt x="0" y="338890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2387081" y="4035032"/>
            <a:ext cx="5595418" cy="29000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860"/>
              </a:lnSpc>
            </a:pPr>
            <a:r>
              <a:rPr lang="en-US" sz="2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3. Reducción de la Pobreza</a:t>
            </a:r>
          </a:p>
          <a:p>
            <a:pPr algn="just">
              <a:lnSpc>
                <a:spcPts val="2860"/>
              </a:lnSpc>
            </a:pPr>
            <a:r>
              <a:rPr lang="en-US" sz="2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La educación puede romper el ciclo de pobreza al brindar oportunidades laborales mejor remuneradas.</a:t>
            </a:r>
          </a:p>
          <a:p>
            <a:pPr algn="just">
              <a:lnSpc>
                <a:spcPts val="2860"/>
              </a:lnSpc>
            </a:pPr>
            <a:r>
              <a:rPr lang="en-US" sz="2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A largo plazo, esto contribuye a un crecimiento económico más inclusivo y sostenible.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155652" y="4056936"/>
            <a:ext cx="5857999" cy="29000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860"/>
              </a:lnSpc>
            </a:pPr>
            <a:r>
              <a:rPr lang="en-US" sz="2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4. Aumento de la Competitividad</a:t>
            </a:r>
          </a:p>
          <a:p>
            <a:pPr algn="just">
              <a:lnSpc>
                <a:spcPts val="2860"/>
              </a:lnSpc>
            </a:pPr>
            <a:r>
              <a:rPr lang="en-US" sz="2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Países con una fuerza laboral educada tienden a ser más competitivos en el mercado global.</a:t>
            </a:r>
          </a:p>
          <a:p>
            <a:pPr algn="just" marL="0" indent="0" lvl="0">
              <a:lnSpc>
                <a:spcPts val="2860"/>
              </a:lnSpc>
              <a:spcBef>
                <a:spcPct val="0"/>
              </a:spcBef>
            </a:pPr>
            <a:r>
              <a:rPr lang="en-US" sz="2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Ecuador puede atraer inversiones extranjeras si cuenta con un sistema educativo sólido que produzca profesionales capacitados.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-375386" y="7854214"/>
            <a:ext cx="2808173" cy="2808173"/>
          </a:xfrm>
          <a:custGeom>
            <a:avLst/>
            <a:gdLst/>
            <a:ahLst/>
            <a:cxnLst/>
            <a:rect r="r" b="b" t="t" l="l"/>
            <a:pathLst>
              <a:path h="2808173" w="2808173">
                <a:moveTo>
                  <a:pt x="2808172" y="0"/>
                </a:moveTo>
                <a:lnTo>
                  <a:pt x="0" y="0"/>
                </a:lnTo>
                <a:lnTo>
                  <a:pt x="0" y="2808172"/>
                </a:lnTo>
                <a:lnTo>
                  <a:pt x="2808172" y="2808172"/>
                </a:lnTo>
                <a:lnTo>
                  <a:pt x="280817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855214" y="7854214"/>
            <a:ext cx="2808173" cy="2808173"/>
          </a:xfrm>
          <a:custGeom>
            <a:avLst/>
            <a:gdLst/>
            <a:ahLst/>
            <a:cxnLst/>
            <a:rect r="r" b="b" t="t" l="l"/>
            <a:pathLst>
              <a:path h="2808173" w="2808173">
                <a:moveTo>
                  <a:pt x="0" y="0"/>
                </a:moveTo>
                <a:lnTo>
                  <a:pt x="2808172" y="0"/>
                </a:lnTo>
                <a:lnTo>
                  <a:pt x="2808172" y="2808172"/>
                </a:lnTo>
                <a:lnTo>
                  <a:pt x="0" y="28081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600383" y="3569862"/>
            <a:ext cx="7168814" cy="4682135"/>
            <a:chOff x="0" y="0"/>
            <a:chExt cx="1888083" cy="123315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888083" cy="1233155"/>
            </a:xfrm>
            <a:custGeom>
              <a:avLst/>
              <a:gdLst/>
              <a:ahLst/>
              <a:cxnLst/>
              <a:rect r="r" b="b" t="t" l="l"/>
              <a:pathLst>
                <a:path h="1233155" w="1888083">
                  <a:moveTo>
                    <a:pt x="43198" y="0"/>
                  </a:moveTo>
                  <a:lnTo>
                    <a:pt x="1844885" y="0"/>
                  </a:lnTo>
                  <a:cubicBezTo>
                    <a:pt x="1868742" y="0"/>
                    <a:pt x="1888083" y="19340"/>
                    <a:pt x="1888083" y="43198"/>
                  </a:cubicBezTo>
                  <a:lnTo>
                    <a:pt x="1888083" y="1189957"/>
                  </a:lnTo>
                  <a:cubicBezTo>
                    <a:pt x="1888083" y="1213815"/>
                    <a:pt x="1868742" y="1233155"/>
                    <a:pt x="1844885" y="1233155"/>
                  </a:cubicBezTo>
                  <a:lnTo>
                    <a:pt x="43198" y="1233155"/>
                  </a:lnTo>
                  <a:cubicBezTo>
                    <a:pt x="19340" y="1233155"/>
                    <a:pt x="0" y="1213815"/>
                    <a:pt x="0" y="1189957"/>
                  </a:cubicBezTo>
                  <a:lnTo>
                    <a:pt x="0" y="43198"/>
                  </a:lnTo>
                  <a:cubicBezTo>
                    <a:pt x="0" y="19340"/>
                    <a:pt x="19340" y="0"/>
                    <a:pt x="43198" y="0"/>
                  </a:cubicBezTo>
                  <a:close/>
                </a:path>
              </a:pathLst>
            </a:custGeom>
            <a:solidFill>
              <a:srgbClr val="8846A8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1888083" cy="12712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9518803" y="3569862"/>
            <a:ext cx="7168814" cy="4682135"/>
            <a:chOff x="0" y="0"/>
            <a:chExt cx="1888083" cy="123315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888083" cy="1233155"/>
            </a:xfrm>
            <a:custGeom>
              <a:avLst/>
              <a:gdLst/>
              <a:ahLst/>
              <a:cxnLst/>
              <a:rect r="r" b="b" t="t" l="l"/>
              <a:pathLst>
                <a:path h="1233155" w="1888083">
                  <a:moveTo>
                    <a:pt x="43198" y="0"/>
                  </a:moveTo>
                  <a:lnTo>
                    <a:pt x="1844885" y="0"/>
                  </a:lnTo>
                  <a:cubicBezTo>
                    <a:pt x="1868742" y="0"/>
                    <a:pt x="1888083" y="19340"/>
                    <a:pt x="1888083" y="43198"/>
                  </a:cubicBezTo>
                  <a:lnTo>
                    <a:pt x="1888083" y="1189957"/>
                  </a:lnTo>
                  <a:cubicBezTo>
                    <a:pt x="1888083" y="1213815"/>
                    <a:pt x="1868742" y="1233155"/>
                    <a:pt x="1844885" y="1233155"/>
                  </a:cubicBezTo>
                  <a:lnTo>
                    <a:pt x="43198" y="1233155"/>
                  </a:lnTo>
                  <a:cubicBezTo>
                    <a:pt x="19340" y="1233155"/>
                    <a:pt x="0" y="1213815"/>
                    <a:pt x="0" y="1189957"/>
                  </a:cubicBezTo>
                  <a:lnTo>
                    <a:pt x="0" y="43198"/>
                  </a:lnTo>
                  <a:cubicBezTo>
                    <a:pt x="0" y="19340"/>
                    <a:pt x="19340" y="0"/>
                    <a:pt x="43198" y="0"/>
                  </a:cubicBezTo>
                  <a:close/>
                </a:path>
              </a:pathLst>
            </a:custGeom>
            <a:solidFill>
              <a:srgbClr val="8846A8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1888083" cy="12712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6330551" y="8964359"/>
            <a:ext cx="5626898" cy="664081"/>
            <a:chOff x="0" y="0"/>
            <a:chExt cx="1367877" cy="16143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367877" cy="161436"/>
            </a:xfrm>
            <a:custGeom>
              <a:avLst/>
              <a:gdLst/>
              <a:ahLst/>
              <a:cxnLst/>
              <a:rect r="r" b="b" t="t" l="l"/>
              <a:pathLst>
                <a:path h="161436" w="1367877">
                  <a:moveTo>
                    <a:pt x="80718" y="0"/>
                  </a:moveTo>
                  <a:lnTo>
                    <a:pt x="1287160" y="0"/>
                  </a:lnTo>
                  <a:cubicBezTo>
                    <a:pt x="1331739" y="0"/>
                    <a:pt x="1367877" y="36139"/>
                    <a:pt x="1367877" y="80718"/>
                  </a:cubicBezTo>
                  <a:lnTo>
                    <a:pt x="1367877" y="80718"/>
                  </a:lnTo>
                  <a:cubicBezTo>
                    <a:pt x="1367877" y="102126"/>
                    <a:pt x="1359373" y="122656"/>
                    <a:pt x="1344236" y="137794"/>
                  </a:cubicBezTo>
                  <a:cubicBezTo>
                    <a:pt x="1329098" y="152931"/>
                    <a:pt x="1308567" y="161436"/>
                    <a:pt x="1287160" y="161436"/>
                  </a:cubicBezTo>
                  <a:lnTo>
                    <a:pt x="80718" y="161436"/>
                  </a:lnTo>
                  <a:cubicBezTo>
                    <a:pt x="36139" y="161436"/>
                    <a:pt x="0" y="125297"/>
                    <a:pt x="0" y="80718"/>
                  </a:cubicBezTo>
                  <a:lnTo>
                    <a:pt x="0" y="80718"/>
                  </a:lnTo>
                  <a:cubicBezTo>
                    <a:pt x="0" y="36139"/>
                    <a:pt x="36139" y="0"/>
                    <a:pt x="80718" y="0"/>
                  </a:cubicBezTo>
                  <a:close/>
                </a:path>
              </a:pathLst>
            </a:custGeom>
            <a:solidFill>
              <a:srgbClr val="CA8DD4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1367877" cy="19953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0">
            <a:off x="2211654" y="1445712"/>
            <a:ext cx="787470" cy="733745"/>
          </a:xfrm>
          <a:custGeom>
            <a:avLst/>
            <a:gdLst/>
            <a:ahLst/>
            <a:cxnLst/>
            <a:rect r="r" b="b" t="t" l="l"/>
            <a:pathLst>
              <a:path h="733745" w="787470">
                <a:moveTo>
                  <a:pt x="0" y="0"/>
                </a:moveTo>
                <a:lnTo>
                  <a:pt x="787470" y="0"/>
                </a:lnTo>
                <a:lnTo>
                  <a:pt x="787470" y="733746"/>
                </a:lnTo>
                <a:lnTo>
                  <a:pt x="0" y="7337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5288876" y="1445712"/>
            <a:ext cx="787470" cy="733745"/>
          </a:xfrm>
          <a:custGeom>
            <a:avLst/>
            <a:gdLst/>
            <a:ahLst/>
            <a:cxnLst/>
            <a:rect r="r" b="b" t="t" l="l"/>
            <a:pathLst>
              <a:path h="733745" w="787470">
                <a:moveTo>
                  <a:pt x="0" y="0"/>
                </a:moveTo>
                <a:lnTo>
                  <a:pt x="787470" y="0"/>
                </a:lnTo>
                <a:lnTo>
                  <a:pt x="787470" y="733746"/>
                </a:lnTo>
                <a:lnTo>
                  <a:pt x="0" y="7337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true" rot="0">
            <a:off x="17458346" y="4660703"/>
            <a:ext cx="2448180" cy="2439278"/>
          </a:xfrm>
          <a:custGeom>
            <a:avLst/>
            <a:gdLst/>
            <a:ahLst/>
            <a:cxnLst/>
            <a:rect r="r" b="b" t="t" l="l"/>
            <a:pathLst>
              <a:path h="2439278" w="2448180">
                <a:moveTo>
                  <a:pt x="2448181" y="2439278"/>
                </a:moveTo>
                <a:lnTo>
                  <a:pt x="0" y="2439278"/>
                </a:lnTo>
                <a:lnTo>
                  <a:pt x="0" y="0"/>
                </a:lnTo>
                <a:lnTo>
                  <a:pt x="2448181" y="0"/>
                </a:lnTo>
                <a:lnTo>
                  <a:pt x="2448181" y="2439278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true" rot="0">
            <a:off x="-1618527" y="4660703"/>
            <a:ext cx="2448180" cy="2439278"/>
          </a:xfrm>
          <a:custGeom>
            <a:avLst/>
            <a:gdLst/>
            <a:ahLst/>
            <a:cxnLst/>
            <a:rect r="r" b="b" t="t" l="l"/>
            <a:pathLst>
              <a:path h="2439278" w="2448180">
                <a:moveTo>
                  <a:pt x="0" y="2439278"/>
                </a:moveTo>
                <a:lnTo>
                  <a:pt x="2448181" y="2439278"/>
                </a:lnTo>
                <a:lnTo>
                  <a:pt x="2448181" y="0"/>
                </a:lnTo>
                <a:lnTo>
                  <a:pt x="0" y="0"/>
                </a:lnTo>
                <a:lnTo>
                  <a:pt x="0" y="2439278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7331511" y="716016"/>
            <a:ext cx="3624977" cy="2853846"/>
          </a:xfrm>
          <a:custGeom>
            <a:avLst/>
            <a:gdLst/>
            <a:ahLst/>
            <a:cxnLst/>
            <a:rect r="r" b="b" t="t" l="l"/>
            <a:pathLst>
              <a:path h="2853846" w="3624977">
                <a:moveTo>
                  <a:pt x="0" y="0"/>
                </a:moveTo>
                <a:lnTo>
                  <a:pt x="3624978" y="0"/>
                </a:lnTo>
                <a:lnTo>
                  <a:pt x="3624978" y="2853846"/>
                </a:lnTo>
                <a:lnTo>
                  <a:pt x="0" y="28538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2387081" y="4035032"/>
            <a:ext cx="5595418" cy="29000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860"/>
              </a:lnSpc>
            </a:pPr>
            <a:r>
              <a:rPr lang="en-US" sz="2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5. Desarrollo Social</a:t>
            </a:r>
          </a:p>
          <a:p>
            <a:pPr algn="just">
              <a:lnSpc>
                <a:spcPts val="2860"/>
              </a:lnSpc>
            </a:pPr>
            <a:r>
              <a:rPr lang="en-US" sz="2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La educación no solo impacta la economía, sino también la cohesión social y el bienestar general.</a:t>
            </a:r>
          </a:p>
          <a:p>
            <a:pPr algn="just">
              <a:lnSpc>
                <a:spcPts val="2860"/>
              </a:lnSpc>
            </a:pPr>
            <a:r>
              <a:rPr lang="en-US" sz="2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Mejores niveles educativos están relacionados con menores tasas de criminalidad y una mayor participación cívica.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155652" y="4056936"/>
            <a:ext cx="5857999" cy="2538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860"/>
              </a:lnSpc>
            </a:pPr>
            <a:r>
              <a:rPr lang="en-US" sz="2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6. Inversión en Capital Humano</a:t>
            </a:r>
          </a:p>
          <a:p>
            <a:pPr algn="just">
              <a:lnSpc>
                <a:spcPts val="2860"/>
              </a:lnSpc>
            </a:pPr>
            <a:r>
              <a:rPr lang="en-US" sz="2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El gobierno y las instituciones deben invertir en educación para mejorar la calidad y el acceso.</a:t>
            </a:r>
          </a:p>
          <a:p>
            <a:pPr algn="just" marL="0" indent="0" lvl="0">
              <a:lnSpc>
                <a:spcPts val="2860"/>
              </a:lnSpc>
              <a:spcBef>
                <a:spcPct val="0"/>
              </a:spcBef>
            </a:pPr>
            <a:r>
              <a:rPr lang="en-US" sz="2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La educación técnica y profesional es clave para preparar a los jóvenes para el mercado laboral.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6E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3537636">
            <a:off x="-2929826" y="5532"/>
            <a:ext cx="9559818" cy="3458916"/>
          </a:xfrm>
          <a:custGeom>
            <a:avLst/>
            <a:gdLst/>
            <a:ahLst/>
            <a:cxnLst/>
            <a:rect r="r" b="b" t="t" l="l"/>
            <a:pathLst>
              <a:path h="3458916" w="9559818">
                <a:moveTo>
                  <a:pt x="0" y="0"/>
                </a:moveTo>
                <a:lnTo>
                  <a:pt x="9559818" y="0"/>
                </a:lnTo>
                <a:lnTo>
                  <a:pt x="9559818" y="3458916"/>
                </a:lnTo>
                <a:lnTo>
                  <a:pt x="0" y="34589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3540000">
            <a:off x="11660211" y="5532"/>
            <a:ext cx="9559818" cy="3458916"/>
          </a:xfrm>
          <a:custGeom>
            <a:avLst/>
            <a:gdLst/>
            <a:ahLst/>
            <a:cxnLst/>
            <a:rect r="r" b="b" t="t" l="l"/>
            <a:pathLst>
              <a:path h="3458916" w="9559818">
                <a:moveTo>
                  <a:pt x="9559818" y="0"/>
                </a:moveTo>
                <a:lnTo>
                  <a:pt x="0" y="0"/>
                </a:lnTo>
                <a:lnTo>
                  <a:pt x="0" y="3458916"/>
                </a:lnTo>
                <a:lnTo>
                  <a:pt x="9559818" y="3458916"/>
                </a:lnTo>
                <a:lnTo>
                  <a:pt x="955981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701620" y="1028700"/>
            <a:ext cx="14884760" cy="8074982"/>
          </a:xfrm>
          <a:custGeom>
            <a:avLst/>
            <a:gdLst/>
            <a:ahLst/>
            <a:cxnLst/>
            <a:rect r="r" b="b" t="t" l="l"/>
            <a:pathLst>
              <a:path h="8074982" w="14884760">
                <a:moveTo>
                  <a:pt x="0" y="0"/>
                </a:moveTo>
                <a:lnTo>
                  <a:pt x="14884760" y="0"/>
                </a:lnTo>
                <a:lnTo>
                  <a:pt x="14884760" y="8074982"/>
                </a:lnTo>
                <a:lnTo>
                  <a:pt x="0" y="80749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28700" y="1308399"/>
            <a:ext cx="3938439" cy="1412915"/>
          </a:xfrm>
          <a:custGeom>
            <a:avLst/>
            <a:gdLst/>
            <a:ahLst/>
            <a:cxnLst/>
            <a:rect r="r" b="b" t="t" l="l"/>
            <a:pathLst>
              <a:path h="1412915" w="3938439">
                <a:moveTo>
                  <a:pt x="0" y="0"/>
                </a:moveTo>
                <a:lnTo>
                  <a:pt x="3938439" y="0"/>
                </a:lnTo>
                <a:lnTo>
                  <a:pt x="3938439" y="1412915"/>
                </a:lnTo>
                <a:lnTo>
                  <a:pt x="0" y="14129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574247" y="7265834"/>
            <a:ext cx="13139506" cy="7128182"/>
          </a:xfrm>
          <a:custGeom>
            <a:avLst/>
            <a:gdLst/>
            <a:ahLst/>
            <a:cxnLst/>
            <a:rect r="r" b="b" t="t" l="l"/>
            <a:pathLst>
              <a:path h="7128182" w="13139506">
                <a:moveTo>
                  <a:pt x="0" y="0"/>
                </a:moveTo>
                <a:lnTo>
                  <a:pt x="13139506" y="0"/>
                </a:lnTo>
                <a:lnTo>
                  <a:pt x="13139506" y="7128182"/>
                </a:lnTo>
                <a:lnTo>
                  <a:pt x="0" y="71281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9938742" y="8079113"/>
            <a:ext cx="7072996" cy="4993499"/>
          </a:xfrm>
          <a:custGeom>
            <a:avLst/>
            <a:gdLst/>
            <a:ahLst/>
            <a:cxnLst/>
            <a:rect r="r" b="b" t="t" l="l"/>
            <a:pathLst>
              <a:path h="4993499" w="7072996">
                <a:moveTo>
                  <a:pt x="7072996" y="0"/>
                </a:moveTo>
                <a:lnTo>
                  <a:pt x="0" y="0"/>
                </a:lnTo>
                <a:lnTo>
                  <a:pt x="0" y="4993499"/>
                </a:lnTo>
                <a:lnTo>
                  <a:pt x="7072996" y="4993499"/>
                </a:lnTo>
                <a:lnTo>
                  <a:pt x="7072996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276262" y="8047425"/>
            <a:ext cx="7072996" cy="4993499"/>
          </a:xfrm>
          <a:custGeom>
            <a:avLst/>
            <a:gdLst/>
            <a:ahLst/>
            <a:cxnLst/>
            <a:rect r="r" b="b" t="t" l="l"/>
            <a:pathLst>
              <a:path h="4993499" w="7072996">
                <a:moveTo>
                  <a:pt x="0" y="0"/>
                </a:moveTo>
                <a:lnTo>
                  <a:pt x="7072996" y="0"/>
                </a:lnTo>
                <a:lnTo>
                  <a:pt x="7072996" y="4993500"/>
                </a:lnTo>
                <a:lnTo>
                  <a:pt x="0" y="49935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0">
            <a:off x="12988296" y="4762140"/>
            <a:ext cx="4396019" cy="1577072"/>
          </a:xfrm>
          <a:custGeom>
            <a:avLst/>
            <a:gdLst/>
            <a:ahLst/>
            <a:cxnLst/>
            <a:rect r="r" b="b" t="t" l="l"/>
            <a:pathLst>
              <a:path h="1577072" w="4396019">
                <a:moveTo>
                  <a:pt x="4396020" y="0"/>
                </a:moveTo>
                <a:lnTo>
                  <a:pt x="0" y="0"/>
                </a:lnTo>
                <a:lnTo>
                  <a:pt x="0" y="1577072"/>
                </a:lnTo>
                <a:lnTo>
                  <a:pt x="4396020" y="1577072"/>
                </a:lnTo>
                <a:lnTo>
                  <a:pt x="439602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1416404" y="5550676"/>
            <a:ext cx="7072996" cy="4993499"/>
          </a:xfrm>
          <a:custGeom>
            <a:avLst/>
            <a:gdLst/>
            <a:ahLst/>
            <a:cxnLst/>
            <a:rect r="r" b="b" t="t" l="l"/>
            <a:pathLst>
              <a:path h="4993499" w="7072996">
                <a:moveTo>
                  <a:pt x="0" y="0"/>
                </a:moveTo>
                <a:lnTo>
                  <a:pt x="7072995" y="0"/>
                </a:lnTo>
                <a:lnTo>
                  <a:pt x="7072995" y="4993499"/>
                </a:lnTo>
                <a:lnTo>
                  <a:pt x="0" y="49934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4572484" y="5028840"/>
            <a:ext cx="9143032" cy="19774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47"/>
              </a:lnSpc>
            </a:pPr>
            <a:r>
              <a:rPr lang="en-US" sz="8560" spc="-308">
                <a:solidFill>
                  <a:srgbClr val="FFFFFF"/>
                </a:solidFill>
                <a:latin typeface="Puimek Font TH"/>
                <a:ea typeface="Puimek Font TH"/>
                <a:cs typeface="Puimek Font TH"/>
                <a:sym typeface="Puimek Font TH"/>
              </a:rPr>
              <a:t>GRACIAS POR SU ATENCIÓN </a:t>
            </a:r>
          </a:p>
        </p:txBody>
      </p:sp>
      <p:sp>
        <p:nvSpPr>
          <p:cNvPr name="Freeform 12" id="12"/>
          <p:cNvSpPr/>
          <p:nvPr/>
        </p:nvSpPr>
        <p:spPr>
          <a:xfrm flipH="true" flipV="false" rot="0">
            <a:off x="12591615" y="5582363"/>
            <a:ext cx="7072996" cy="4993499"/>
          </a:xfrm>
          <a:custGeom>
            <a:avLst/>
            <a:gdLst/>
            <a:ahLst/>
            <a:cxnLst/>
            <a:rect r="r" b="b" t="t" l="l"/>
            <a:pathLst>
              <a:path h="4993499" w="7072996">
                <a:moveTo>
                  <a:pt x="7072996" y="0"/>
                </a:moveTo>
                <a:lnTo>
                  <a:pt x="0" y="0"/>
                </a:lnTo>
                <a:lnTo>
                  <a:pt x="0" y="4993499"/>
                </a:lnTo>
                <a:lnTo>
                  <a:pt x="7072996" y="4993499"/>
                </a:lnTo>
                <a:lnTo>
                  <a:pt x="7072996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4036028" y="1308399"/>
            <a:ext cx="2550352" cy="2101915"/>
          </a:xfrm>
          <a:custGeom>
            <a:avLst/>
            <a:gdLst/>
            <a:ahLst/>
            <a:cxnLst/>
            <a:rect r="r" b="b" t="t" l="l"/>
            <a:pathLst>
              <a:path h="2101915" w="2550352">
                <a:moveTo>
                  <a:pt x="0" y="0"/>
                </a:moveTo>
                <a:lnTo>
                  <a:pt x="2550352" y="0"/>
                </a:lnTo>
                <a:lnTo>
                  <a:pt x="2550352" y="2101915"/>
                </a:lnTo>
                <a:lnTo>
                  <a:pt x="0" y="21019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true" flipV="false" rot="0">
            <a:off x="1850083" y="4275129"/>
            <a:ext cx="3089454" cy="2447105"/>
          </a:xfrm>
          <a:custGeom>
            <a:avLst/>
            <a:gdLst/>
            <a:ahLst/>
            <a:cxnLst/>
            <a:rect r="r" b="b" t="t" l="l"/>
            <a:pathLst>
              <a:path h="2447105" w="3089454">
                <a:moveTo>
                  <a:pt x="3089455" y="0"/>
                </a:moveTo>
                <a:lnTo>
                  <a:pt x="0" y="0"/>
                </a:lnTo>
                <a:lnTo>
                  <a:pt x="0" y="2447105"/>
                </a:lnTo>
                <a:lnTo>
                  <a:pt x="3089455" y="2447105"/>
                </a:lnTo>
                <a:lnTo>
                  <a:pt x="3089455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DAGcCvDzSSc</dc:identifier>
  <dcterms:modified xsi:type="dcterms:W3CDTF">2011-08-01T06:04:30Z</dcterms:modified>
  <cp:revision>1</cp:revision>
  <dc:title>Políticas educativas y economía.</dc:title>
</cp:coreProperties>
</file>