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4630400" cy="8229600"/>
  <p:notesSz cx="8229600" cy="14630400"/>
  <p:embeddedFontLst>
    <p:embeddedFont>
      <p:font typeface="Red Hat Text" panose="020B0604020202020204" charset="0"/>
      <p:regular r:id="rId19"/>
    </p:embeddedFont>
    <p:embeddedFont>
      <p:font typeface="Roboto Light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859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147054"/>
            <a:ext cx="709422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Átomos y Modelos Atómicos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210044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Un viaje fascinante a través de los componentes fundamentales de la materia. Exploraremos desde los conceptos básicos hasta los modelos atómicos más avanzados.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4628317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Descubriremos cómo ha evolucionado nuestra comprensión del átomo a lo largo de la historia científica.</a:t>
            </a:r>
            <a:endParaRPr lang="en-US" sz="1850" dirty="0"/>
          </a:p>
        </p:txBody>
      </p:sp>
      <p:sp>
        <p:nvSpPr>
          <p:cNvPr id="6" name="Shape 3"/>
          <p:cNvSpPr/>
          <p:nvPr/>
        </p:nvSpPr>
        <p:spPr>
          <a:xfrm>
            <a:off x="6324124" y="5681424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44" y="5689044"/>
            <a:ext cx="367665" cy="36766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826687" y="5663565"/>
            <a:ext cx="2225040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dirty="0">
                <a:solidFill>
                  <a:srgbClr val="3B3535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by Karen Macías</a:t>
            </a:r>
            <a:endParaRPr lang="en-US" sz="2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7716" y="622935"/>
            <a:ext cx="7588568" cy="1307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Aplicaciones del Modelo de Bohr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1027628" y="2263497"/>
            <a:ext cx="30480" cy="5343168"/>
          </a:xfrm>
          <a:prstGeom prst="roundRect">
            <a:avLst>
              <a:gd name="adj" fmla="val 109368"/>
            </a:avLst>
          </a:prstGeom>
          <a:solidFill>
            <a:srgbClr val="D9CECE"/>
          </a:solidFill>
          <a:ln/>
        </p:spPr>
      </p:sp>
      <p:sp>
        <p:nvSpPr>
          <p:cNvPr id="5" name="Shape 2"/>
          <p:cNvSpPr/>
          <p:nvPr/>
        </p:nvSpPr>
        <p:spPr>
          <a:xfrm>
            <a:off x="1247120" y="2498169"/>
            <a:ext cx="666631" cy="30480"/>
          </a:xfrm>
          <a:prstGeom prst="roundRect">
            <a:avLst>
              <a:gd name="adj" fmla="val 109368"/>
            </a:avLst>
          </a:prstGeom>
          <a:solidFill>
            <a:srgbClr val="D9CECE"/>
          </a:solidFill>
          <a:ln/>
        </p:spPr>
      </p:sp>
      <p:sp>
        <p:nvSpPr>
          <p:cNvPr id="6" name="Shape 3"/>
          <p:cNvSpPr/>
          <p:nvPr/>
        </p:nvSpPr>
        <p:spPr>
          <a:xfrm>
            <a:off x="777657" y="2263497"/>
            <a:ext cx="499943" cy="499943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04" y="2317373"/>
            <a:ext cx="313730" cy="39207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138839" y="2339816"/>
            <a:ext cx="3392567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Configuraciones Electrónicas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2138839" y="2799874"/>
            <a:ext cx="6227445" cy="1066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Permite describir la distribución de electrones en niveles energéticos. Cada nivel puede contener un número máximo de electrones.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1247120" y="4545925"/>
            <a:ext cx="666631" cy="30480"/>
          </a:xfrm>
          <a:prstGeom prst="roundRect">
            <a:avLst>
              <a:gd name="adj" fmla="val 109368"/>
            </a:avLst>
          </a:prstGeom>
          <a:solidFill>
            <a:srgbClr val="D9CECE"/>
          </a:solidFill>
          <a:ln/>
        </p:spPr>
      </p:sp>
      <p:sp>
        <p:nvSpPr>
          <p:cNvPr id="11" name="Shape 7"/>
          <p:cNvSpPr/>
          <p:nvPr/>
        </p:nvSpPr>
        <p:spPr>
          <a:xfrm>
            <a:off x="777657" y="4311253"/>
            <a:ext cx="499943" cy="499943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704" y="4365129"/>
            <a:ext cx="313730" cy="39207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138839" y="4387572"/>
            <a:ext cx="2614493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Propiedades Químicas</a:t>
            </a:r>
            <a:endParaRPr lang="en-US" sz="2050" dirty="0"/>
          </a:p>
        </p:txBody>
      </p:sp>
      <p:sp>
        <p:nvSpPr>
          <p:cNvPr id="14" name="Text 9"/>
          <p:cNvSpPr/>
          <p:nvPr/>
        </p:nvSpPr>
        <p:spPr>
          <a:xfrm>
            <a:off x="2138839" y="4847630"/>
            <a:ext cx="6227445" cy="1066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Explica el comportamiento químico basado en electrones de valencia. Los elementos con configuraciones similares tienen propiedades parecidas.</a:t>
            </a:r>
            <a:endParaRPr lang="en-US" sz="1700" dirty="0"/>
          </a:p>
        </p:txBody>
      </p:sp>
      <p:sp>
        <p:nvSpPr>
          <p:cNvPr id="15" name="Shape 10"/>
          <p:cNvSpPr/>
          <p:nvPr/>
        </p:nvSpPr>
        <p:spPr>
          <a:xfrm>
            <a:off x="1247120" y="6593681"/>
            <a:ext cx="666631" cy="30480"/>
          </a:xfrm>
          <a:prstGeom prst="roundRect">
            <a:avLst>
              <a:gd name="adj" fmla="val 109368"/>
            </a:avLst>
          </a:prstGeom>
          <a:solidFill>
            <a:srgbClr val="D9CECE"/>
          </a:solidFill>
          <a:ln/>
        </p:spPr>
      </p:sp>
      <p:sp>
        <p:nvSpPr>
          <p:cNvPr id="16" name="Shape 11"/>
          <p:cNvSpPr/>
          <p:nvPr/>
        </p:nvSpPr>
        <p:spPr>
          <a:xfrm>
            <a:off x="777657" y="6359009"/>
            <a:ext cx="499943" cy="499943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04" y="6412885"/>
            <a:ext cx="313730" cy="39207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138839" y="6435328"/>
            <a:ext cx="2614493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Espectroscopía</a:t>
            </a:r>
            <a:endParaRPr lang="en-US" sz="2050" dirty="0"/>
          </a:p>
        </p:txBody>
      </p:sp>
      <p:sp>
        <p:nvSpPr>
          <p:cNvPr id="19" name="Text 13"/>
          <p:cNvSpPr/>
          <p:nvPr/>
        </p:nvSpPr>
        <p:spPr>
          <a:xfrm>
            <a:off x="2138839" y="6895386"/>
            <a:ext cx="6227445" cy="711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Justifica los espectros de emisión y absorción. Cada elemento tiene un espectro característico que sirve como "huella dactilar".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5099" y="625435"/>
            <a:ext cx="7143869" cy="668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Modelo de Sommerfeld (1916)</a:t>
            </a:r>
            <a:endParaRPr lang="en-US" sz="4200" dirty="0"/>
          </a:p>
        </p:txBody>
      </p:sp>
      <p:sp>
        <p:nvSpPr>
          <p:cNvPr id="3" name="Shape 1"/>
          <p:cNvSpPr/>
          <p:nvPr/>
        </p:nvSpPr>
        <p:spPr>
          <a:xfrm>
            <a:off x="795099" y="1747957"/>
            <a:ext cx="1629966" cy="1288018"/>
          </a:xfrm>
          <a:prstGeom prst="roundRect">
            <a:avLst>
              <a:gd name="adj" fmla="val 2646"/>
            </a:avLst>
          </a:prstGeom>
          <a:solidFill>
            <a:srgbClr val="F3E8E8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300" y="2192298"/>
            <a:ext cx="319445" cy="39933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52236" y="1975128"/>
            <a:ext cx="3981212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Refinamiento del Modelo de Bohr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2652236" y="2445425"/>
            <a:ext cx="7200662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Sommerfeld expandió el modelo anterior con conceptos más complejos.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2538651" y="3020735"/>
            <a:ext cx="11183064" cy="15240"/>
          </a:xfrm>
          <a:prstGeom prst="roundRect">
            <a:avLst>
              <a:gd name="adj" fmla="val 223603"/>
            </a:avLst>
          </a:prstGeom>
          <a:solidFill>
            <a:srgbClr val="D9CECE"/>
          </a:solidFill>
          <a:ln/>
        </p:spPr>
      </p:sp>
      <p:sp>
        <p:nvSpPr>
          <p:cNvPr id="8" name="Shape 5"/>
          <p:cNvSpPr/>
          <p:nvPr/>
        </p:nvSpPr>
        <p:spPr>
          <a:xfrm>
            <a:off x="795099" y="3149560"/>
            <a:ext cx="3260050" cy="1288018"/>
          </a:xfrm>
          <a:prstGeom prst="roundRect">
            <a:avLst>
              <a:gd name="adj" fmla="val 2646"/>
            </a:avLst>
          </a:prstGeom>
          <a:solidFill>
            <a:srgbClr val="F3E8E8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402" y="3593902"/>
            <a:ext cx="319445" cy="39933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282321" y="3376732"/>
            <a:ext cx="2672596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Órbitas Elípticas</a:t>
            </a:r>
            <a:endParaRPr lang="en-US" sz="2100" dirty="0"/>
          </a:p>
        </p:txBody>
      </p:sp>
      <p:sp>
        <p:nvSpPr>
          <p:cNvPr id="11" name="Text 7"/>
          <p:cNvSpPr/>
          <p:nvPr/>
        </p:nvSpPr>
        <p:spPr>
          <a:xfrm>
            <a:off x="4282321" y="3847028"/>
            <a:ext cx="6495098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Además de circulares, los electrones siguen trayectorias elípticas.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4168735" y="4422338"/>
            <a:ext cx="9552980" cy="15240"/>
          </a:xfrm>
          <a:prstGeom prst="roundRect">
            <a:avLst>
              <a:gd name="adj" fmla="val 223603"/>
            </a:avLst>
          </a:prstGeom>
          <a:solidFill>
            <a:srgbClr val="D9CECE"/>
          </a:solidFill>
          <a:ln/>
        </p:spPr>
      </p:sp>
      <p:sp>
        <p:nvSpPr>
          <p:cNvPr id="13" name="Shape 9"/>
          <p:cNvSpPr/>
          <p:nvPr/>
        </p:nvSpPr>
        <p:spPr>
          <a:xfrm>
            <a:off x="795099" y="4551164"/>
            <a:ext cx="4890016" cy="1288018"/>
          </a:xfrm>
          <a:prstGeom prst="roundRect">
            <a:avLst>
              <a:gd name="adj" fmla="val 2646"/>
            </a:avLst>
          </a:prstGeom>
          <a:solidFill>
            <a:srgbClr val="F3E8E8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385" y="4995505"/>
            <a:ext cx="319445" cy="399336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912287" y="4778335"/>
            <a:ext cx="2672596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Subniveles de Energía</a:t>
            </a:r>
            <a:endParaRPr lang="en-US" sz="2100" dirty="0"/>
          </a:p>
        </p:txBody>
      </p:sp>
      <p:sp>
        <p:nvSpPr>
          <p:cNvPr id="16" name="Text 11"/>
          <p:cNvSpPr/>
          <p:nvPr/>
        </p:nvSpPr>
        <p:spPr>
          <a:xfrm>
            <a:off x="5912287" y="5248632"/>
            <a:ext cx="6606659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Cada nivel principal contiene subniveles energéticos diferenciados.</a:t>
            </a:r>
            <a:endParaRPr lang="en-US" sz="1750" dirty="0"/>
          </a:p>
        </p:txBody>
      </p:sp>
      <p:sp>
        <p:nvSpPr>
          <p:cNvPr id="17" name="Shape 12"/>
          <p:cNvSpPr/>
          <p:nvPr/>
        </p:nvSpPr>
        <p:spPr>
          <a:xfrm>
            <a:off x="5798701" y="5823942"/>
            <a:ext cx="7923014" cy="15240"/>
          </a:xfrm>
          <a:prstGeom prst="roundRect">
            <a:avLst>
              <a:gd name="adj" fmla="val 223603"/>
            </a:avLst>
          </a:prstGeom>
          <a:solidFill>
            <a:srgbClr val="D9CECE"/>
          </a:solidFill>
          <a:ln/>
        </p:spPr>
      </p:sp>
      <p:sp>
        <p:nvSpPr>
          <p:cNvPr id="18" name="Shape 13"/>
          <p:cNvSpPr/>
          <p:nvPr/>
        </p:nvSpPr>
        <p:spPr>
          <a:xfrm>
            <a:off x="795099" y="5952768"/>
            <a:ext cx="6520101" cy="1651397"/>
          </a:xfrm>
          <a:prstGeom prst="roundRect">
            <a:avLst>
              <a:gd name="adj" fmla="val 2064"/>
            </a:avLst>
          </a:prstGeom>
          <a:solidFill>
            <a:srgbClr val="F3E8E8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368" y="6578798"/>
            <a:ext cx="319445" cy="399336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42371" y="6179939"/>
            <a:ext cx="3189089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Número Cuántico Azimutal</a:t>
            </a:r>
            <a:endParaRPr lang="en-US" sz="2100" dirty="0"/>
          </a:p>
        </p:txBody>
      </p:sp>
      <p:sp>
        <p:nvSpPr>
          <p:cNvPr id="21" name="Text 15"/>
          <p:cNvSpPr/>
          <p:nvPr/>
        </p:nvSpPr>
        <p:spPr>
          <a:xfrm>
            <a:off x="7542371" y="6650236"/>
            <a:ext cx="6065758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Describe la forma del orbital y determina los subniveles energéticos.</a:t>
            </a:r>
            <a:endParaRPr lang="en-US" sz="1750" dirty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5771" y="0"/>
            <a:ext cx="4934629" cy="24606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80361"/>
            <a:ext cx="933616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Modelo de Mecánica Cuántica (1926)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44" y="2316718"/>
            <a:ext cx="3091339" cy="309133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135" y="2316718"/>
            <a:ext cx="3091339" cy="3091339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926" y="2316718"/>
            <a:ext cx="3091339" cy="3091339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837724" y="5830848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El modelo cuántico revolucionó nuestra comprensión del átomo. Reemplazó órbitas definidas por nubes de probabilidad donde podemos encontrar electrones.</a:t>
            </a:r>
            <a:endParaRPr lang="en-US" sz="1850" dirty="0"/>
          </a:p>
        </p:txBody>
      </p:sp>
      <p:sp>
        <p:nvSpPr>
          <p:cNvPr id="8" name="Text 2"/>
          <p:cNvSpPr/>
          <p:nvPr/>
        </p:nvSpPr>
        <p:spPr>
          <a:xfrm>
            <a:off x="837724" y="6866096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Introdujo cuatro números cuánticos para describir completamente el estado de un electrón en un átomo.</a:t>
            </a:r>
            <a:endParaRPr lang="en-US" sz="185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16075" t="19386" r="17332" b="4289"/>
          <a:stretch/>
        </p:blipFill>
        <p:spPr>
          <a:xfrm>
            <a:off x="10693717" y="2316718"/>
            <a:ext cx="3600899" cy="309133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70184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Orbitales Atómicos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652951"/>
            <a:ext cx="4118848" cy="25455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49771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Orbital 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993249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Forma esférica. El primer nivel solo contiene este tipo de orbital.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2652951"/>
            <a:ext cx="4118848" cy="25455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5776" y="549771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Orbital p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5776" y="5993249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Forma bilobular. Hay tres orbitales p orientados en los ejes x, y, z.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2652951"/>
            <a:ext cx="4118848" cy="25455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3828" y="549771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Orbital d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3828" y="5993249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Formas más complejas. Existen cinco orbitales d con orientaciones distintas.</a:t>
            </a:r>
            <a:endParaRPr lang="en-US" sz="1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101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6765" y="3428286"/>
            <a:ext cx="6895505" cy="661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Moles de Moléculas: Cálculos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786765" y="4539020"/>
            <a:ext cx="4127421" cy="741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00"/>
              </a:lnSpc>
              <a:buNone/>
            </a:pPr>
            <a:r>
              <a:rPr lang="en-US" sz="5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6.022×10²³</a:t>
            </a:r>
            <a:endParaRPr lang="en-US" sz="5800" dirty="0"/>
          </a:p>
        </p:txBody>
      </p:sp>
      <p:sp>
        <p:nvSpPr>
          <p:cNvPr id="5" name="Text 2"/>
          <p:cNvSpPr/>
          <p:nvPr/>
        </p:nvSpPr>
        <p:spPr>
          <a:xfrm>
            <a:off x="1528048" y="5561767"/>
            <a:ext cx="2644735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Número de Avogadro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786765" y="6027063"/>
            <a:ext cx="4127421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Entidades por mol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251371" y="4539020"/>
            <a:ext cx="4127540" cy="741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00"/>
              </a:lnSpc>
              <a:buNone/>
            </a:pPr>
            <a:r>
              <a:rPr lang="en-US" sz="5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18 g/mol</a:t>
            </a:r>
            <a:endParaRPr lang="en-US" sz="5800" dirty="0"/>
          </a:p>
        </p:txBody>
      </p:sp>
      <p:sp>
        <p:nvSpPr>
          <p:cNvPr id="8" name="Text 5"/>
          <p:cNvSpPr/>
          <p:nvPr/>
        </p:nvSpPr>
        <p:spPr>
          <a:xfrm>
            <a:off x="5992773" y="5561767"/>
            <a:ext cx="2644735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Masa Molar del Agua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5251371" y="6027063"/>
            <a:ext cx="4127540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H₂O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9716095" y="4539020"/>
            <a:ext cx="4127540" cy="741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00"/>
              </a:lnSpc>
              <a:buNone/>
            </a:pPr>
            <a:r>
              <a:rPr lang="en-US" sz="5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2.5 mol</a:t>
            </a:r>
            <a:endParaRPr lang="en-US" sz="5800" dirty="0"/>
          </a:p>
        </p:txBody>
      </p:sp>
      <p:sp>
        <p:nvSpPr>
          <p:cNvPr id="11" name="Text 8"/>
          <p:cNvSpPr/>
          <p:nvPr/>
        </p:nvSpPr>
        <p:spPr>
          <a:xfrm>
            <a:off x="10457498" y="5561767"/>
            <a:ext cx="2644735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Ejemplo: 45g de Agua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9716095" y="6027063"/>
            <a:ext cx="4127540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45g ÷ 18g/mol = 2.5 mol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86765" y="6639520"/>
            <a:ext cx="13056870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Para calcular moles a partir de la masa: n = m/M. Para moléculas totales: N = n × NA.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786765" y="7251978"/>
            <a:ext cx="13056870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Ejercicio: En 5 moles de CO₂, hay 5 × 6.022×10²³ = 3.011×10²⁴ moléculas.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438751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Ejercicios Prácticos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501741"/>
            <a:ext cx="7468553" cy="4289108"/>
          </a:xfrm>
          <a:prstGeom prst="roundRect">
            <a:avLst>
              <a:gd name="adj" fmla="val 837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331744" y="2509361"/>
            <a:ext cx="7453312" cy="6854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71059" y="2660571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Problema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0301526" y="2660571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Solución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31744" y="3194804"/>
            <a:ext cx="7453312" cy="145149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6571059" y="3346013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Átomos en 3.2g de azufre (S)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0301526" y="3346013"/>
            <a:ext cx="324421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 = 3.2g ÷ 32g/mol = 0.1 molN = 0.1 × 6.022×10²³ = 6.022×10²² átomos</a:t>
            </a:r>
            <a:endParaRPr lang="en-US" sz="1850" dirty="0"/>
          </a:p>
        </p:txBody>
      </p:sp>
      <p:sp>
        <p:nvSpPr>
          <p:cNvPr id="11" name="Shape 8"/>
          <p:cNvSpPr/>
          <p:nvPr/>
        </p:nvSpPr>
        <p:spPr>
          <a:xfrm>
            <a:off x="6331744" y="4646295"/>
            <a:ext cx="7453312" cy="10684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571059" y="4797504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Masa de 2.5 moles de CaCO₃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10301526" y="4797504"/>
            <a:ext cx="32442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M(CaCO₃) = 100g/molm = 2.5mol × 100g/mol = 250g</a:t>
            </a:r>
            <a:endParaRPr lang="en-US" sz="1850" dirty="0"/>
          </a:p>
        </p:txBody>
      </p:sp>
      <p:sp>
        <p:nvSpPr>
          <p:cNvPr id="14" name="Shape 11"/>
          <p:cNvSpPr/>
          <p:nvPr/>
        </p:nvSpPr>
        <p:spPr>
          <a:xfrm>
            <a:off x="6331744" y="5714762"/>
            <a:ext cx="7453312" cy="106846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571059" y="5865971"/>
            <a:ext cx="32442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Configuración electrónica de Mg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10301526" y="5865971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1s² 2s² 2p⁶ 3s²</a:t>
            </a:r>
            <a:endParaRPr lang="en-US" sz="18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622470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Resumen y Conclusiones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5648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Evolución Histórica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060383"/>
            <a:ext cx="3851434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Los modelos atómicos han evolucionado desde la esfera indivisible hasta las nubes de probabilidad.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16" y="3183969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564844"/>
            <a:ext cx="346710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Superación de Limitaciones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3060383"/>
            <a:ext cx="3851434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Cada nuevo modelo resolvió problemas del anterior, perfeccionando nuestra comprensión.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4388" y="3569732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1243" y="520291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Modelo Cuántico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41243" y="5698450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Es fundamental para entender la química moderna y la física de partículas.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8625" y="5780603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364694" y="5202912"/>
            <a:ext cx="332446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Cálculos Estequiométricos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37724" y="5698450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Los conceptos de mol permiten relacionar el mundo microscópico con mediciones macroscópicas.</a:t>
            </a:r>
            <a:endParaRPr lang="en-US" sz="18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7753" y="5394841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8274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7125" y="3518892"/>
            <a:ext cx="7056715" cy="678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Conceptos Básicos: El Átomo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807125" y="4543068"/>
            <a:ext cx="518874" cy="518874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03" y="4599027"/>
            <a:ext cx="325517" cy="40695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56623" y="4622244"/>
            <a:ext cx="271319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Definición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1556623" y="5099685"/>
            <a:ext cx="5614511" cy="737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Partícula más pequeña que conserva las propiedades químicas de un elemento.</a:t>
            </a:r>
            <a:endParaRPr lang="en-US" sz="1800" dirty="0"/>
          </a:p>
        </p:txBody>
      </p:sp>
      <p:sp>
        <p:nvSpPr>
          <p:cNvPr id="8" name="Shape 4"/>
          <p:cNvSpPr/>
          <p:nvPr/>
        </p:nvSpPr>
        <p:spPr>
          <a:xfrm>
            <a:off x="7459385" y="4543068"/>
            <a:ext cx="518874" cy="518874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063" y="4599027"/>
            <a:ext cx="325517" cy="4069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208883" y="4622244"/>
            <a:ext cx="271319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Componentes</a:t>
            </a:r>
            <a:endParaRPr lang="en-US" sz="2100" dirty="0"/>
          </a:p>
        </p:txBody>
      </p:sp>
      <p:sp>
        <p:nvSpPr>
          <p:cNvPr id="11" name="Text 6"/>
          <p:cNvSpPr/>
          <p:nvPr/>
        </p:nvSpPr>
        <p:spPr>
          <a:xfrm>
            <a:off x="8208883" y="5099685"/>
            <a:ext cx="5614511" cy="737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Protones (carga positiva), neutrones (sin carga) y electrones (carga negativa).</a:t>
            </a:r>
            <a:endParaRPr lang="en-US" sz="1800" dirty="0"/>
          </a:p>
        </p:txBody>
      </p:sp>
      <p:sp>
        <p:nvSpPr>
          <p:cNvPr id="12" name="Shape 7"/>
          <p:cNvSpPr/>
          <p:nvPr/>
        </p:nvSpPr>
        <p:spPr>
          <a:xfrm>
            <a:off x="807125" y="6298882"/>
            <a:ext cx="518874" cy="518874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803" y="6354842"/>
            <a:ext cx="325517" cy="40695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56623" y="6378059"/>
            <a:ext cx="271319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Número Atómico (Z)</a:t>
            </a:r>
            <a:endParaRPr lang="en-US" sz="2100" dirty="0"/>
          </a:p>
        </p:txBody>
      </p:sp>
      <p:sp>
        <p:nvSpPr>
          <p:cNvPr id="15" name="Text 9"/>
          <p:cNvSpPr/>
          <p:nvPr/>
        </p:nvSpPr>
        <p:spPr>
          <a:xfrm>
            <a:off x="1556623" y="6855500"/>
            <a:ext cx="5614511" cy="737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Representa la cantidad de protones en el núcleo. Define el elemento.</a:t>
            </a:r>
            <a:endParaRPr lang="en-US" sz="1800" dirty="0"/>
          </a:p>
        </p:txBody>
      </p:sp>
      <p:sp>
        <p:nvSpPr>
          <p:cNvPr id="16" name="Shape 10"/>
          <p:cNvSpPr/>
          <p:nvPr/>
        </p:nvSpPr>
        <p:spPr>
          <a:xfrm>
            <a:off x="7459385" y="6298882"/>
            <a:ext cx="518874" cy="518874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6063" y="6354842"/>
            <a:ext cx="325517" cy="406956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8208883" y="6378059"/>
            <a:ext cx="271319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Número Másico (A)</a:t>
            </a:r>
            <a:endParaRPr lang="en-US" sz="2100" dirty="0"/>
          </a:p>
        </p:txBody>
      </p:sp>
      <p:sp>
        <p:nvSpPr>
          <p:cNvPr id="19" name="Text 12"/>
          <p:cNvSpPr/>
          <p:nvPr/>
        </p:nvSpPr>
        <p:spPr>
          <a:xfrm>
            <a:off x="8208883" y="6855500"/>
            <a:ext cx="5614511" cy="368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Es la suma de protones y neutrones en el núcleo.</a:t>
            </a:r>
            <a:endParaRPr lang="en-US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9264" y="612338"/>
            <a:ext cx="719601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Átomo-Gramo y Masa Atómica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79264" y="1823918"/>
            <a:ext cx="3282077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Concepto de Átomo-Gramo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779264" y="2373987"/>
            <a:ext cx="6264354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Un átomo-gramo equivale a la masa de un mol de átomos de un elemento.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79264" y="3286839"/>
            <a:ext cx="6264354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Esta masa corresponde numéricamente a la masa atómica expresada en gramos.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79264" y="4199692"/>
            <a:ext cx="6264354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Por ejemplo, un átomo-gramo de oxígeno pesa exactamente 16 gramos.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402" y="1851779"/>
            <a:ext cx="6264354" cy="3416856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594402" y="5519142"/>
            <a:ext cx="2752725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Constante de Avogadro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7594402" y="6069211"/>
            <a:ext cx="6264354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Un mol contiene exactamente 6.022 × 10²³ átomos (número de Avogadro).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94402" y="6982063"/>
            <a:ext cx="6264354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Esta constante fundamental permite relacionar el mundo macroscópico con el atómico.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95324" y="1504236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Moléculas y Moles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324" y="2567226"/>
            <a:ext cx="598408" cy="5984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495324" y="340494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Moléculas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4495324" y="3900488"/>
            <a:ext cx="28996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Partículas formadas por la unión de dos o más átomos mediante enlaces químicos.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4495324" y="5576173"/>
            <a:ext cx="28996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Son las unidades básicas que componen las sustancias químicas puras.</a:t>
            </a:r>
            <a:endParaRPr lang="en-US" sz="18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176" y="2567226"/>
            <a:ext cx="598408" cy="59840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694176" y="340494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Mol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7694176" y="3900488"/>
            <a:ext cx="28996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Unidad que contiene 6.022 × 10²³ entidades (átomos, moléculas, iones).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7694176" y="5193149"/>
            <a:ext cx="28996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Facilita los cálculos químicos a escala macroscópica.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3028" y="2567226"/>
            <a:ext cx="598408" cy="59840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893028" y="340494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Masa Molar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893028" y="3900488"/>
            <a:ext cx="28996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La masa de un mol de una sustancia expresada en gramos por mol (g/mol).</a:t>
            </a:r>
            <a:endParaRPr lang="en-US" sz="1850" dirty="0"/>
          </a:p>
        </p:txBody>
      </p:sp>
      <p:sp>
        <p:nvSpPr>
          <p:cNvPr id="15" name="Text 9"/>
          <p:cNvSpPr/>
          <p:nvPr/>
        </p:nvSpPr>
        <p:spPr>
          <a:xfrm>
            <a:off x="10893028" y="5193149"/>
            <a:ext cx="28996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Ejemplo: 1 mol de H₂O = 18 g = 6.022 × 10²³ moléculas.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3548" y="600313"/>
            <a:ext cx="7616904" cy="128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Modelo Atómico de Dalton (1803)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63548" y="2210991"/>
            <a:ext cx="3699391" cy="3483412"/>
          </a:xfrm>
          <a:prstGeom prst="roundRect">
            <a:avLst>
              <a:gd name="adj" fmla="val 939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981670" y="2429113"/>
            <a:ext cx="2568178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Postulados Principales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81670" y="2880836"/>
            <a:ext cx="3263146" cy="697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Los átomos son esferas macizas e indivisibles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981670" y="3655100"/>
            <a:ext cx="3263146" cy="697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Todos los átomos de un elemento son idénticos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981670" y="4429363"/>
            <a:ext cx="3263146" cy="1046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Los átomos de diferentes elementos tienen propiedades distintas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4681061" y="2210991"/>
            <a:ext cx="3699391" cy="3483412"/>
          </a:xfrm>
          <a:prstGeom prst="roundRect">
            <a:avLst>
              <a:gd name="adj" fmla="val 939"/>
            </a:avLst>
          </a:prstGeom>
          <a:solidFill>
            <a:srgbClr val="F3E8E8"/>
          </a:solidFill>
          <a:ln/>
        </p:spPr>
      </p:sp>
      <p:sp>
        <p:nvSpPr>
          <p:cNvPr id="10" name="Text 7"/>
          <p:cNvSpPr/>
          <p:nvPr/>
        </p:nvSpPr>
        <p:spPr>
          <a:xfrm>
            <a:off x="4899184" y="2429113"/>
            <a:ext cx="2566630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Contribuciones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4899184" y="2880836"/>
            <a:ext cx="3263146" cy="697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Primera teoría atómica con base científica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4899184" y="3655100"/>
            <a:ext cx="3263146" cy="697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Explicó las leyes ponderales de las reacciones químicas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4899184" y="4429363"/>
            <a:ext cx="3263146" cy="697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Base para el desarrollo de la química moderna</a:t>
            </a:r>
            <a:endParaRPr lang="en-US" sz="1700" dirty="0"/>
          </a:p>
        </p:txBody>
      </p:sp>
      <p:sp>
        <p:nvSpPr>
          <p:cNvPr id="14" name="Shape 11"/>
          <p:cNvSpPr/>
          <p:nvPr/>
        </p:nvSpPr>
        <p:spPr>
          <a:xfrm>
            <a:off x="763548" y="5912525"/>
            <a:ext cx="7616904" cy="1716762"/>
          </a:xfrm>
          <a:prstGeom prst="roundRect">
            <a:avLst>
              <a:gd name="adj" fmla="val 1906"/>
            </a:avLst>
          </a:prstGeom>
          <a:solidFill>
            <a:srgbClr val="F3E8E8"/>
          </a:solidFill>
          <a:ln/>
        </p:spPr>
      </p:sp>
      <p:sp>
        <p:nvSpPr>
          <p:cNvPr id="15" name="Text 12"/>
          <p:cNvSpPr/>
          <p:nvPr/>
        </p:nvSpPr>
        <p:spPr>
          <a:xfrm>
            <a:off x="981670" y="6130647"/>
            <a:ext cx="2566630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Ejercicio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981670" y="6582370"/>
            <a:ext cx="7180659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Calcular el número de átomos presentes en 2 moles de carbono.</a:t>
            </a:r>
            <a:endParaRPr lang="en-US" sz="1700" dirty="0"/>
          </a:p>
        </p:txBody>
      </p:sp>
      <p:sp>
        <p:nvSpPr>
          <p:cNvPr id="17" name="Text 14"/>
          <p:cNvSpPr/>
          <p:nvPr/>
        </p:nvSpPr>
        <p:spPr>
          <a:xfrm>
            <a:off x="981670" y="7062192"/>
            <a:ext cx="7180659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Solución: 2 mol × 6.022 × 10²³ átomos/mol = 1.2044 × 10²⁴ átomos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912506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Modelo Atómico de Thomson (1897)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486972" y="2756297"/>
            <a:ext cx="356115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Descubrimiento del Electrón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251835"/>
            <a:ext cx="421040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Thomson descubrió los electrones mediante experimentos con rayos catódicos.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266" y="3670221"/>
            <a:ext cx="336590" cy="42076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82269" y="2756297"/>
            <a:ext cx="356616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Modelo del "Pudín de Pasas"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82269" y="3251835"/>
            <a:ext cx="421040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Propuso una esfera de carga positiva con electrones incrustados como pasas.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2306" y="3670221"/>
            <a:ext cx="336590" cy="42076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82269" y="5394365"/>
            <a:ext cx="283940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Divisibilidad del Átomo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582269" y="5889903"/>
            <a:ext cx="421040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Primera evidencia de que los átomos no son indivisibles como propuso Dalton.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306" y="5321260"/>
            <a:ext cx="336590" cy="42076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231946" y="539436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Estabilidad Eléctrica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37724" y="5889903"/>
            <a:ext cx="421040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Los electrones negativos permanecen estables dentro de la esfera positiva.</a:t>
            </a:r>
            <a:endParaRPr lang="en-US" sz="18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1266" y="5321260"/>
            <a:ext cx="336590" cy="42076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1"/>
          <a:srcRect l="20114" r="20826"/>
          <a:stretch/>
        </p:blipFill>
        <p:spPr>
          <a:xfrm>
            <a:off x="11721762" y="-16033"/>
            <a:ext cx="2908638" cy="27711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502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9977" y="3355181"/>
            <a:ext cx="6302335" cy="647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Experimento de Rutherford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77" y="4332208"/>
            <a:ext cx="3272552" cy="87999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89886" y="5542121"/>
            <a:ext cx="2588538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Emisión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989886" y="5997535"/>
            <a:ext cx="2832735" cy="1055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Partículas alfa (núcleos de helio) se disparan hacia una fina lámina de oro.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529" y="4332208"/>
            <a:ext cx="3272671" cy="87999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262438" y="5542121"/>
            <a:ext cx="2588538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Interacción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4262438" y="5997535"/>
            <a:ext cx="2832854" cy="1055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La mayoría atravesó sin desviarse. Algunas rebotaron en ángulos inesperados.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332208"/>
            <a:ext cx="3272552" cy="87999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35108" y="5542121"/>
            <a:ext cx="2588538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Observación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535108" y="5997535"/>
            <a:ext cx="2832735" cy="1407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Las desviaciones se detectaron mediante pantallas fluorescentes alrededor de la lámina.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7752" y="4332208"/>
            <a:ext cx="3272671" cy="87999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807660" y="5542121"/>
            <a:ext cx="2588538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Conclusión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10807660" y="5997535"/>
            <a:ext cx="2832854" cy="1055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La masa está concentrada en un núcleo pequeño y de carga positiva.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5394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7008" y="3605451"/>
            <a:ext cx="9083278" cy="694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Modelo Atómico de Rutherford (1911)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827008" y="5363766"/>
            <a:ext cx="4089083" cy="236220"/>
          </a:xfrm>
          <a:prstGeom prst="roundRect">
            <a:avLst>
              <a:gd name="adj" fmla="val 15006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827008" y="5954435"/>
            <a:ext cx="3470315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Experimento Revolucionario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827008" y="6443543"/>
            <a:ext cx="4089083" cy="1134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Rutherford bombardeó una lámina de oro con partículas alfa. Los resultados contradijeron el modelo de Thomson.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5270540" y="5009317"/>
            <a:ext cx="4089202" cy="236220"/>
          </a:xfrm>
          <a:prstGeom prst="roundRect">
            <a:avLst>
              <a:gd name="adj" fmla="val 15006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5270540" y="5599986"/>
            <a:ext cx="2833211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Nuevo Modelo Nuclear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5270540" y="6089094"/>
            <a:ext cx="4089202" cy="1134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Propuso un átomo con núcleo pequeño y denso. Los electrones orbitan alrededor como planetas.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9714190" y="4654868"/>
            <a:ext cx="4089202" cy="236220"/>
          </a:xfrm>
          <a:prstGeom prst="roundRect">
            <a:avLst>
              <a:gd name="adj" fmla="val 15006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9714190" y="5245537"/>
            <a:ext cx="2780109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Limitaciones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9714190" y="5734645"/>
            <a:ext cx="4089202" cy="1134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Según la física clásica, los electrones deberían perder energía y colapsar hacia el núcleo.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047" y="1050369"/>
            <a:ext cx="7070169" cy="635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Modelo Atómico de Bohr (1913)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855" y="2117765"/>
            <a:ext cx="1623298" cy="122491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581" y="2691646"/>
            <a:ext cx="303728" cy="37969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63133" y="2333744"/>
            <a:ext cx="2541627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Niveles de Energía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5063133" y="2780943"/>
            <a:ext cx="6202680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Los electrones ocupan órbitas circulares con energías específicas</a:t>
            </a:r>
            <a:endParaRPr lang="en-US" sz="1700" dirty="0"/>
          </a:p>
        </p:txBody>
      </p:sp>
      <p:sp>
        <p:nvSpPr>
          <p:cNvPr id="7" name="Shape 3"/>
          <p:cNvSpPr/>
          <p:nvPr/>
        </p:nvSpPr>
        <p:spPr>
          <a:xfrm>
            <a:off x="4901089" y="3354348"/>
            <a:ext cx="8919329" cy="15240"/>
          </a:xfrm>
          <a:prstGeom prst="roundRect">
            <a:avLst>
              <a:gd name="adj" fmla="val 212640"/>
            </a:avLst>
          </a:prstGeom>
          <a:solidFill>
            <a:srgbClr val="D9CECE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206" y="3396615"/>
            <a:ext cx="3246715" cy="1224915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581" y="3819168"/>
            <a:ext cx="303728" cy="379690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74901" y="3612594"/>
            <a:ext cx="2541627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Órbitas Estacionarias</a:t>
            </a:r>
            <a:endParaRPr lang="en-US" sz="2000" dirty="0"/>
          </a:p>
        </p:txBody>
      </p:sp>
      <p:sp>
        <p:nvSpPr>
          <p:cNvPr id="11" name="Text 5"/>
          <p:cNvSpPr/>
          <p:nvPr/>
        </p:nvSpPr>
        <p:spPr>
          <a:xfrm>
            <a:off x="5874901" y="4059793"/>
            <a:ext cx="4634389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En estas órbitas los electrones no emiten energía</a:t>
            </a:r>
            <a:endParaRPr lang="en-US" sz="1700" dirty="0"/>
          </a:p>
        </p:txBody>
      </p:sp>
      <p:sp>
        <p:nvSpPr>
          <p:cNvPr id="12" name="Shape 6"/>
          <p:cNvSpPr/>
          <p:nvPr/>
        </p:nvSpPr>
        <p:spPr>
          <a:xfrm>
            <a:off x="5712857" y="4633198"/>
            <a:ext cx="8107561" cy="15240"/>
          </a:xfrm>
          <a:prstGeom prst="roundRect">
            <a:avLst>
              <a:gd name="adj" fmla="val 212640"/>
            </a:avLst>
          </a:prstGeom>
          <a:solidFill>
            <a:srgbClr val="D9CECE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438" y="4675465"/>
            <a:ext cx="4870132" cy="122491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3581" y="5098018"/>
            <a:ext cx="303728" cy="37969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686550" y="4891445"/>
            <a:ext cx="2541627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Saltos Cuánticos</a:t>
            </a:r>
            <a:endParaRPr lang="en-US" sz="2000" dirty="0"/>
          </a:p>
        </p:txBody>
      </p:sp>
      <p:sp>
        <p:nvSpPr>
          <p:cNvPr id="16" name="Text 8"/>
          <p:cNvSpPr/>
          <p:nvPr/>
        </p:nvSpPr>
        <p:spPr>
          <a:xfrm>
            <a:off x="6686550" y="5338643"/>
            <a:ext cx="6481167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La emisión/absorción ocurre cuando los electrones cambian de nivel</a:t>
            </a:r>
            <a:endParaRPr lang="en-US" sz="1700" dirty="0"/>
          </a:p>
        </p:txBody>
      </p:sp>
      <p:sp>
        <p:nvSpPr>
          <p:cNvPr id="17" name="Shape 9"/>
          <p:cNvSpPr/>
          <p:nvPr/>
        </p:nvSpPr>
        <p:spPr>
          <a:xfrm>
            <a:off x="6524506" y="5912048"/>
            <a:ext cx="7295912" cy="15240"/>
          </a:xfrm>
          <a:prstGeom prst="roundRect">
            <a:avLst>
              <a:gd name="adj" fmla="val 212640"/>
            </a:avLst>
          </a:prstGeom>
          <a:solidFill>
            <a:srgbClr val="D9CECE"/>
          </a:solidFill>
          <a:ln/>
        </p:spPr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789" y="5954316"/>
            <a:ext cx="6493550" cy="122491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3581" y="6376868"/>
            <a:ext cx="303728" cy="379690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498318" y="6170295"/>
            <a:ext cx="2541627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Espectros Atómicos</a:t>
            </a:r>
            <a:endParaRPr lang="en-US" sz="2000" dirty="0"/>
          </a:p>
        </p:txBody>
      </p:sp>
      <p:sp>
        <p:nvSpPr>
          <p:cNvPr id="21" name="Text 11"/>
          <p:cNvSpPr/>
          <p:nvPr/>
        </p:nvSpPr>
        <p:spPr>
          <a:xfrm>
            <a:off x="7498318" y="6617494"/>
            <a:ext cx="4079319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Explica las líneas espectrales del hidrógeno</a:t>
            </a:r>
            <a:endParaRPr lang="en-US" sz="1700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59469" y="38314"/>
            <a:ext cx="2970931" cy="297093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1031</Words>
  <Application>Microsoft Office PowerPoint</Application>
  <PresentationFormat>Personalizado</PresentationFormat>
  <Paragraphs>149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Red Hat Text</vt:lpstr>
      <vt:lpstr>Arial</vt:lpstr>
      <vt:lpstr>Roboto Light</vt:lpstr>
      <vt:lpstr>Calibri</vt:lpstr>
      <vt:lpstr>Roboto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karen macias</cp:lastModifiedBy>
  <cp:revision>2</cp:revision>
  <dcterms:created xsi:type="dcterms:W3CDTF">2025-06-09T02:42:27Z</dcterms:created>
  <dcterms:modified xsi:type="dcterms:W3CDTF">2025-06-09T02:59:01Z</dcterms:modified>
</cp:coreProperties>
</file>