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CF3B1-6010-43CE-955D-9317CF5F80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148F6-8010-4B73-AF01-8C90CFD9ECF2}">
      <dgm:prSet/>
      <dgm:spPr/>
      <dgm:t>
        <a:bodyPr/>
        <a:lstStyle/>
        <a:p>
          <a:r>
            <a:rPr lang="es-EC" dirty="0"/>
            <a:t>Individuales</a:t>
          </a:r>
          <a:endParaRPr lang="en-US" dirty="0"/>
        </a:p>
      </dgm:t>
    </dgm:pt>
    <dgm:pt modelId="{4624F3FF-EDAF-4268-8AE6-90B298C57157}" type="parTrans" cxnId="{4DBC9C95-0FBA-4FBE-8FAC-90B29FAD754B}">
      <dgm:prSet/>
      <dgm:spPr/>
      <dgm:t>
        <a:bodyPr/>
        <a:lstStyle/>
        <a:p>
          <a:endParaRPr lang="en-US"/>
        </a:p>
      </dgm:t>
    </dgm:pt>
    <dgm:pt modelId="{3E6F8B96-5C09-49FE-9898-BC6DA27C0FE2}" type="sibTrans" cxnId="{4DBC9C95-0FBA-4FBE-8FAC-90B29FAD754B}">
      <dgm:prSet/>
      <dgm:spPr/>
      <dgm:t>
        <a:bodyPr/>
        <a:lstStyle/>
        <a:p>
          <a:endParaRPr lang="en-US"/>
        </a:p>
      </dgm:t>
    </dgm:pt>
    <dgm:pt modelId="{70C6F165-1D48-4290-B6D5-07FD598C83EC}">
      <dgm:prSet/>
      <dgm:spPr/>
      <dgm:t>
        <a:bodyPr/>
        <a:lstStyle/>
        <a:p>
          <a:r>
            <a:rPr lang="es-EC"/>
            <a:t>Colectivos (diversa índole). Ej. Identitarios </a:t>
          </a:r>
          <a:endParaRPr lang="en-US"/>
        </a:p>
      </dgm:t>
    </dgm:pt>
    <dgm:pt modelId="{90550258-738E-4E44-8560-C8772F12BCB6}" type="parTrans" cxnId="{F8117C1D-045C-47F9-A80D-241A4A8C7408}">
      <dgm:prSet/>
      <dgm:spPr/>
      <dgm:t>
        <a:bodyPr/>
        <a:lstStyle/>
        <a:p>
          <a:endParaRPr lang="en-US"/>
        </a:p>
      </dgm:t>
    </dgm:pt>
    <dgm:pt modelId="{EBBBA9AE-38EF-4162-8E05-136C75F8EB59}" type="sibTrans" cxnId="{F8117C1D-045C-47F9-A80D-241A4A8C7408}">
      <dgm:prSet/>
      <dgm:spPr/>
      <dgm:t>
        <a:bodyPr/>
        <a:lstStyle/>
        <a:p>
          <a:endParaRPr lang="en-US"/>
        </a:p>
      </dgm:t>
    </dgm:pt>
    <dgm:pt modelId="{1E4F8841-2106-4078-96F8-2B7B7FBEA1AF}">
      <dgm:prSet/>
      <dgm:spPr/>
      <dgm:t>
        <a:bodyPr/>
        <a:lstStyle/>
        <a:p>
          <a:r>
            <a:rPr lang="es-EC"/>
            <a:t>Políticos (por el Estado). Ej. Partidos políticos</a:t>
          </a:r>
          <a:endParaRPr lang="en-US"/>
        </a:p>
      </dgm:t>
    </dgm:pt>
    <dgm:pt modelId="{C16F2AA6-9C43-4436-AE43-8B8F2F56794D}" type="parTrans" cxnId="{13C5E3FF-E174-480A-AB3F-1F62CC6B2566}">
      <dgm:prSet/>
      <dgm:spPr/>
      <dgm:t>
        <a:bodyPr/>
        <a:lstStyle/>
        <a:p>
          <a:endParaRPr lang="en-US"/>
        </a:p>
      </dgm:t>
    </dgm:pt>
    <dgm:pt modelId="{52FE8D3C-9787-437B-A387-F17773B28768}" type="sibTrans" cxnId="{13C5E3FF-E174-480A-AB3F-1F62CC6B2566}">
      <dgm:prSet/>
      <dgm:spPr/>
      <dgm:t>
        <a:bodyPr/>
        <a:lstStyle/>
        <a:p>
          <a:endParaRPr lang="en-US"/>
        </a:p>
      </dgm:t>
    </dgm:pt>
    <dgm:pt modelId="{C087CDFB-5F00-4627-9380-6356CFA0569D}" type="pres">
      <dgm:prSet presAssocID="{339CF3B1-6010-43CE-955D-9317CF5F8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4531D-6C13-422A-921E-2F6A39EBCC4A}" type="pres">
      <dgm:prSet presAssocID="{588148F6-8010-4B73-AF01-8C90CFD9ECF2}" presName="hierRoot1" presStyleCnt="0"/>
      <dgm:spPr/>
    </dgm:pt>
    <dgm:pt modelId="{1BEEA900-5D27-42EF-8DF6-7F0DD29E0619}" type="pres">
      <dgm:prSet presAssocID="{588148F6-8010-4B73-AF01-8C90CFD9ECF2}" presName="composite" presStyleCnt="0"/>
      <dgm:spPr/>
    </dgm:pt>
    <dgm:pt modelId="{F4F28EA7-48C0-46F5-9ADE-6442FE5D9C54}" type="pres">
      <dgm:prSet presAssocID="{588148F6-8010-4B73-AF01-8C90CFD9ECF2}" presName="background" presStyleLbl="node0" presStyleIdx="0" presStyleCnt="3"/>
      <dgm:spPr/>
    </dgm:pt>
    <dgm:pt modelId="{59A0C28A-9550-4DDD-9070-114AC0DB27C7}" type="pres">
      <dgm:prSet presAssocID="{588148F6-8010-4B73-AF01-8C90CFD9ECF2}" presName="text" presStyleLbl="fgAcc0" presStyleIdx="0" presStyleCnt="3" custLinFactNeighborX="0">
        <dgm:presLayoutVars>
          <dgm:chPref val="3"/>
        </dgm:presLayoutVars>
      </dgm:prSet>
      <dgm:spPr/>
    </dgm:pt>
    <dgm:pt modelId="{6DC797C1-39C2-495F-A0EC-727C2C4DEC69}" type="pres">
      <dgm:prSet presAssocID="{588148F6-8010-4B73-AF01-8C90CFD9ECF2}" presName="hierChild2" presStyleCnt="0"/>
      <dgm:spPr/>
    </dgm:pt>
    <dgm:pt modelId="{CA779BDB-3094-4A46-9A8A-AADD08A5E99F}" type="pres">
      <dgm:prSet presAssocID="{70C6F165-1D48-4290-B6D5-07FD598C83EC}" presName="hierRoot1" presStyleCnt="0"/>
      <dgm:spPr/>
    </dgm:pt>
    <dgm:pt modelId="{1DB50CF4-F261-441A-8F55-C34E117D75E7}" type="pres">
      <dgm:prSet presAssocID="{70C6F165-1D48-4290-B6D5-07FD598C83EC}" presName="composite" presStyleCnt="0"/>
      <dgm:spPr/>
    </dgm:pt>
    <dgm:pt modelId="{6D4DFAF1-749B-4546-83A9-3C56FEDA6D02}" type="pres">
      <dgm:prSet presAssocID="{70C6F165-1D48-4290-B6D5-07FD598C83EC}" presName="background" presStyleLbl="node0" presStyleIdx="1" presStyleCnt="3"/>
      <dgm:spPr/>
    </dgm:pt>
    <dgm:pt modelId="{8D46B3F8-F345-4463-8097-D50B6202F2DF}" type="pres">
      <dgm:prSet presAssocID="{70C6F165-1D48-4290-B6D5-07FD598C83EC}" presName="text" presStyleLbl="fgAcc0" presStyleIdx="1" presStyleCnt="3">
        <dgm:presLayoutVars>
          <dgm:chPref val="3"/>
        </dgm:presLayoutVars>
      </dgm:prSet>
      <dgm:spPr/>
    </dgm:pt>
    <dgm:pt modelId="{68495C45-D9E7-4DFE-AF95-E59CEF767764}" type="pres">
      <dgm:prSet presAssocID="{70C6F165-1D48-4290-B6D5-07FD598C83EC}" presName="hierChild2" presStyleCnt="0"/>
      <dgm:spPr/>
    </dgm:pt>
    <dgm:pt modelId="{F5E09361-AD73-4A11-83C0-F63101597ACF}" type="pres">
      <dgm:prSet presAssocID="{1E4F8841-2106-4078-96F8-2B7B7FBEA1AF}" presName="hierRoot1" presStyleCnt="0"/>
      <dgm:spPr/>
    </dgm:pt>
    <dgm:pt modelId="{F686354D-6A99-46B2-B203-4EE1487328C6}" type="pres">
      <dgm:prSet presAssocID="{1E4F8841-2106-4078-96F8-2B7B7FBEA1AF}" presName="composite" presStyleCnt="0"/>
      <dgm:spPr/>
    </dgm:pt>
    <dgm:pt modelId="{C0CC0701-8C44-4C01-A3A3-A5397B1ADAE4}" type="pres">
      <dgm:prSet presAssocID="{1E4F8841-2106-4078-96F8-2B7B7FBEA1AF}" presName="background" presStyleLbl="node0" presStyleIdx="2" presStyleCnt="3"/>
      <dgm:spPr/>
    </dgm:pt>
    <dgm:pt modelId="{E027D1C7-A01A-415A-81E9-B2B06894A4C8}" type="pres">
      <dgm:prSet presAssocID="{1E4F8841-2106-4078-96F8-2B7B7FBEA1AF}" presName="text" presStyleLbl="fgAcc0" presStyleIdx="2" presStyleCnt="3">
        <dgm:presLayoutVars>
          <dgm:chPref val="3"/>
        </dgm:presLayoutVars>
      </dgm:prSet>
      <dgm:spPr/>
    </dgm:pt>
    <dgm:pt modelId="{37EB5AD9-D814-4E1A-9110-858FB49C302E}" type="pres">
      <dgm:prSet presAssocID="{1E4F8841-2106-4078-96F8-2B7B7FBEA1AF}" presName="hierChild2" presStyleCnt="0"/>
      <dgm:spPr/>
    </dgm:pt>
  </dgm:ptLst>
  <dgm:cxnLst>
    <dgm:cxn modelId="{E1CBF61A-9DC8-4AF8-847C-6A9DD3834E2B}" type="presOf" srcId="{588148F6-8010-4B73-AF01-8C90CFD9ECF2}" destId="{59A0C28A-9550-4DDD-9070-114AC0DB27C7}" srcOrd="0" destOrd="0" presId="urn:microsoft.com/office/officeart/2005/8/layout/hierarchy1"/>
    <dgm:cxn modelId="{F8117C1D-045C-47F9-A80D-241A4A8C7408}" srcId="{339CF3B1-6010-43CE-955D-9317CF5F801C}" destId="{70C6F165-1D48-4290-B6D5-07FD598C83EC}" srcOrd="1" destOrd="0" parTransId="{90550258-738E-4E44-8560-C8772F12BCB6}" sibTransId="{EBBBA9AE-38EF-4162-8E05-136C75F8EB59}"/>
    <dgm:cxn modelId="{9FE56E3F-97EA-4FB3-80D6-6FC76DE17BA9}" type="presOf" srcId="{339CF3B1-6010-43CE-955D-9317CF5F801C}" destId="{C087CDFB-5F00-4627-9380-6356CFA0569D}" srcOrd="0" destOrd="0" presId="urn:microsoft.com/office/officeart/2005/8/layout/hierarchy1"/>
    <dgm:cxn modelId="{F8EC4A5A-41F6-48B6-A494-7E3DFFF41F50}" type="presOf" srcId="{1E4F8841-2106-4078-96F8-2B7B7FBEA1AF}" destId="{E027D1C7-A01A-415A-81E9-B2B06894A4C8}" srcOrd="0" destOrd="0" presId="urn:microsoft.com/office/officeart/2005/8/layout/hierarchy1"/>
    <dgm:cxn modelId="{E8051B83-CB60-41D2-83A9-002F9E88E927}" type="presOf" srcId="{70C6F165-1D48-4290-B6D5-07FD598C83EC}" destId="{8D46B3F8-F345-4463-8097-D50B6202F2DF}" srcOrd="0" destOrd="0" presId="urn:microsoft.com/office/officeart/2005/8/layout/hierarchy1"/>
    <dgm:cxn modelId="{4DBC9C95-0FBA-4FBE-8FAC-90B29FAD754B}" srcId="{339CF3B1-6010-43CE-955D-9317CF5F801C}" destId="{588148F6-8010-4B73-AF01-8C90CFD9ECF2}" srcOrd="0" destOrd="0" parTransId="{4624F3FF-EDAF-4268-8AE6-90B298C57157}" sibTransId="{3E6F8B96-5C09-49FE-9898-BC6DA27C0FE2}"/>
    <dgm:cxn modelId="{13C5E3FF-E174-480A-AB3F-1F62CC6B2566}" srcId="{339CF3B1-6010-43CE-955D-9317CF5F801C}" destId="{1E4F8841-2106-4078-96F8-2B7B7FBEA1AF}" srcOrd="2" destOrd="0" parTransId="{C16F2AA6-9C43-4436-AE43-8B8F2F56794D}" sibTransId="{52FE8D3C-9787-437B-A387-F17773B28768}"/>
    <dgm:cxn modelId="{2613C0FA-04B7-45A3-8E13-4BBEEC73B61F}" type="presParOf" srcId="{C087CDFB-5F00-4627-9380-6356CFA0569D}" destId="{AFA4531D-6C13-422A-921E-2F6A39EBCC4A}" srcOrd="0" destOrd="0" presId="urn:microsoft.com/office/officeart/2005/8/layout/hierarchy1"/>
    <dgm:cxn modelId="{C74D0229-435F-499B-A50C-AF8D8F124E98}" type="presParOf" srcId="{AFA4531D-6C13-422A-921E-2F6A39EBCC4A}" destId="{1BEEA900-5D27-42EF-8DF6-7F0DD29E0619}" srcOrd="0" destOrd="0" presId="urn:microsoft.com/office/officeart/2005/8/layout/hierarchy1"/>
    <dgm:cxn modelId="{B295A940-21E4-4690-B08C-DE6B5D8B6791}" type="presParOf" srcId="{1BEEA900-5D27-42EF-8DF6-7F0DD29E0619}" destId="{F4F28EA7-48C0-46F5-9ADE-6442FE5D9C54}" srcOrd="0" destOrd="0" presId="urn:microsoft.com/office/officeart/2005/8/layout/hierarchy1"/>
    <dgm:cxn modelId="{36210FF7-9E3F-438F-86CA-C0CBF6286ACB}" type="presParOf" srcId="{1BEEA900-5D27-42EF-8DF6-7F0DD29E0619}" destId="{59A0C28A-9550-4DDD-9070-114AC0DB27C7}" srcOrd="1" destOrd="0" presId="urn:microsoft.com/office/officeart/2005/8/layout/hierarchy1"/>
    <dgm:cxn modelId="{07400CED-E49F-4D05-9A7B-43C818C1BCEC}" type="presParOf" srcId="{AFA4531D-6C13-422A-921E-2F6A39EBCC4A}" destId="{6DC797C1-39C2-495F-A0EC-727C2C4DEC69}" srcOrd="1" destOrd="0" presId="urn:microsoft.com/office/officeart/2005/8/layout/hierarchy1"/>
    <dgm:cxn modelId="{9B05E783-4258-447B-89A3-DBEF5A6061DA}" type="presParOf" srcId="{C087CDFB-5F00-4627-9380-6356CFA0569D}" destId="{CA779BDB-3094-4A46-9A8A-AADD08A5E99F}" srcOrd="1" destOrd="0" presId="urn:microsoft.com/office/officeart/2005/8/layout/hierarchy1"/>
    <dgm:cxn modelId="{B52F6D44-A308-484A-A6F7-5FDEBC0C48C7}" type="presParOf" srcId="{CA779BDB-3094-4A46-9A8A-AADD08A5E99F}" destId="{1DB50CF4-F261-441A-8F55-C34E117D75E7}" srcOrd="0" destOrd="0" presId="urn:microsoft.com/office/officeart/2005/8/layout/hierarchy1"/>
    <dgm:cxn modelId="{20004857-99F9-43FE-8990-8413C8F5B442}" type="presParOf" srcId="{1DB50CF4-F261-441A-8F55-C34E117D75E7}" destId="{6D4DFAF1-749B-4546-83A9-3C56FEDA6D02}" srcOrd="0" destOrd="0" presId="urn:microsoft.com/office/officeart/2005/8/layout/hierarchy1"/>
    <dgm:cxn modelId="{592F1606-C0C5-407D-8C70-F0E0AA9120AC}" type="presParOf" srcId="{1DB50CF4-F261-441A-8F55-C34E117D75E7}" destId="{8D46B3F8-F345-4463-8097-D50B6202F2DF}" srcOrd="1" destOrd="0" presId="urn:microsoft.com/office/officeart/2005/8/layout/hierarchy1"/>
    <dgm:cxn modelId="{B86FA09F-6295-41AF-9B1D-907C089D918F}" type="presParOf" srcId="{CA779BDB-3094-4A46-9A8A-AADD08A5E99F}" destId="{68495C45-D9E7-4DFE-AF95-E59CEF767764}" srcOrd="1" destOrd="0" presId="urn:microsoft.com/office/officeart/2005/8/layout/hierarchy1"/>
    <dgm:cxn modelId="{E66AC6D4-D3CE-4517-9C14-B112939816BC}" type="presParOf" srcId="{C087CDFB-5F00-4627-9380-6356CFA0569D}" destId="{F5E09361-AD73-4A11-83C0-F63101597ACF}" srcOrd="2" destOrd="0" presId="urn:microsoft.com/office/officeart/2005/8/layout/hierarchy1"/>
    <dgm:cxn modelId="{15F8D06B-22DD-4CC4-8815-1E134F05BA24}" type="presParOf" srcId="{F5E09361-AD73-4A11-83C0-F63101597ACF}" destId="{F686354D-6A99-46B2-B203-4EE1487328C6}" srcOrd="0" destOrd="0" presId="urn:microsoft.com/office/officeart/2005/8/layout/hierarchy1"/>
    <dgm:cxn modelId="{494C2F5A-7FE2-4AA6-865B-9AEAEF3CEA27}" type="presParOf" srcId="{F686354D-6A99-46B2-B203-4EE1487328C6}" destId="{C0CC0701-8C44-4C01-A3A3-A5397B1ADAE4}" srcOrd="0" destOrd="0" presId="urn:microsoft.com/office/officeart/2005/8/layout/hierarchy1"/>
    <dgm:cxn modelId="{CF9D3294-BECF-47C8-A7AE-9DFEEB1B33A1}" type="presParOf" srcId="{F686354D-6A99-46B2-B203-4EE1487328C6}" destId="{E027D1C7-A01A-415A-81E9-B2B06894A4C8}" srcOrd="1" destOrd="0" presId="urn:microsoft.com/office/officeart/2005/8/layout/hierarchy1"/>
    <dgm:cxn modelId="{41D86AB0-9FA0-454E-ACC9-0C1111479D58}" type="presParOf" srcId="{F5E09361-AD73-4A11-83C0-F63101597ACF}" destId="{37EB5AD9-D814-4E1A-9110-858FB49C30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8EA7-48C0-46F5-9ADE-6442FE5D9C54}">
      <dsp:nvSpPr>
        <dsp:cNvPr id="0" name=""/>
        <dsp:cNvSpPr/>
      </dsp:nvSpPr>
      <dsp:spPr>
        <a:xfrm>
          <a:off x="0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0C28A-9550-4DDD-9070-114AC0DB27C7}">
      <dsp:nvSpPr>
        <dsp:cNvPr id="0" name=""/>
        <dsp:cNvSpPr/>
      </dsp:nvSpPr>
      <dsp:spPr>
        <a:xfrm>
          <a:off x="322979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Individuales</a:t>
          </a:r>
          <a:endParaRPr lang="en-US" sz="2700" kern="1200" dirty="0"/>
        </a:p>
      </dsp:txBody>
      <dsp:txXfrm>
        <a:off x="377041" y="1317778"/>
        <a:ext cx="2798693" cy="1737704"/>
      </dsp:txXfrm>
    </dsp:sp>
    <dsp:sp modelId="{6D4DFAF1-749B-4546-83A9-3C56FEDA6D02}">
      <dsp:nvSpPr>
        <dsp:cNvPr id="0" name=""/>
        <dsp:cNvSpPr/>
      </dsp:nvSpPr>
      <dsp:spPr>
        <a:xfrm>
          <a:off x="3552776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B3F8-F345-4463-8097-D50B6202F2DF}">
      <dsp:nvSpPr>
        <dsp:cNvPr id="0" name=""/>
        <dsp:cNvSpPr/>
      </dsp:nvSpPr>
      <dsp:spPr>
        <a:xfrm>
          <a:off x="3875756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Colectivos (diversa índole). Ej. Identitarios </a:t>
          </a:r>
          <a:endParaRPr lang="en-US" sz="2700" kern="1200"/>
        </a:p>
      </dsp:txBody>
      <dsp:txXfrm>
        <a:off x="3929818" y="1317778"/>
        <a:ext cx="2798693" cy="1737704"/>
      </dsp:txXfrm>
    </dsp:sp>
    <dsp:sp modelId="{C0CC0701-8C44-4C01-A3A3-A5397B1ADAE4}">
      <dsp:nvSpPr>
        <dsp:cNvPr id="0" name=""/>
        <dsp:cNvSpPr/>
      </dsp:nvSpPr>
      <dsp:spPr>
        <a:xfrm>
          <a:off x="7105553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7D1C7-A01A-415A-81E9-B2B06894A4C8}">
      <dsp:nvSpPr>
        <dsp:cNvPr id="0" name=""/>
        <dsp:cNvSpPr/>
      </dsp:nvSpPr>
      <dsp:spPr>
        <a:xfrm>
          <a:off x="7428532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Políticos (por el Estado). Ej. Partidos políticos</a:t>
          </a:r>
          <a:endParaRPr lang="en-US" sz="2700" kern="1200"/>
        </a:p>
      </dsp:txBody>
      <dsp:txXfrm>
        <a:off x="7482594" y="1317778"/>
        <a:ext cx="2798693" cy="17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l8MnpsfEXY?si=91YF5l9LTQA_EYuo" TargetMode="External"/><Relationship Id="rId2" Type="http://schemas.openxmlformats.org/officeDocument/2006/relationships/hyperlink" Target="https://youtu.be/vD4DBvhOg7k?si=xxyBCmSoELY1vtB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77E97D-3555-A58C-6CF0-39B1CAD1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s-EC" sz="5400"/>
              <a:t>Sociedad y cultura </a:t>
            </a:r>
            <a:endParaRPr lang="en-US" sz="5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46F65-FC98-114C-1CFC-AF2FA18C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E4</a:t>
            </a:r>
            <a:endParaRPr lang="es-EC"/>
          </a:p>
          <a:p>
            <a:pPr algn="l"/>
            <a:r>
              <a:rPr lang="es-EC" dirty="0"/>
              <a:t>Iván Menes Aguirre</a:t>
            </a:r>
            <a:endParaRPr lang="en-US"/>
          </a:p>
        </p:txBody>
      </p:sp>
      <p:pic>
        <p:nvPicPr>
          <p:cNvPr id="4" name="Picture 3" descr="mano sujetando la bola">
            <a:extLst>
              <a:ext uri="{FF2B5EF4-FFF2-40B4-BE49-F238E27FC236}">
                <a16:creationId xmlns:a16="http://schemas.microsoft.com/office/drawing/2014/main" id="{5776D21C-FA3B-E25A-C7D9-46A32679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96" r="16243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8FE70-2A3A-0B2C-CA5E-910ACDFE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 </a:t>
            </a:r>
            <a:endParaRPr lang="en-US" dirty="0"/>
          </a:p>
        </p:txBody>
      </p:sp>
      <p:pic>
        <p:nvPicPr>
          <p:cNvPr id="1028" name="Picture 4" descr="Judith Butler - Wikipedia, la enciclopedia libre">
            <a:extLst>
              <a:ext uri="{FF2B5EF4-FFF2-40B4-BE49-F238E27FC236}">
                <a16:creationId xmlns:a16="http://schemas.microsoft.com/office/drawing/2014/main" id="{986A385C-1A22-3FE0-BD74-F075838C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5094"/>
          <a:stretch/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DDB147-76C2-C272-E57D-CA88A16E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Elementos (supuestos) que se utilizan para definir la identidad personal o colectiva</a:t>
            </a:r>
          </a:p>
          <a:p>
            <a:r>
              <a:rPr lang="es-EC" sz="1800"/>
              <a:t>Relacionados con el contexto social. Ej. Identidas sexual en sociedades conservadoras</a:t>
            </a:r>
          </a:p>
          <a:p>
            <a:r>
              <a:rPr lang="es-EC" sz="1800"/>
              <a:t>Estudio de las estructuras de poder: racismo, colonialismo, patriarcado, clasismo, etc.</a:t>
            </a:r>
          </a:p>
          <a:p>
            <a:r>
              <a:rPr lang="es-EC" sz="1800"/>
              <a:t>Lo postmoderno o postmaterial </a:t>
            </a:r>
          </a:p>
          <a:p>
            <a:endParaRPr lang="es-EC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1838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1BCB6-C42D-94B8-9D7F-0F342901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548640"/>
            <a:ext cx="4416552" cy="2250895"/>
          </a:xfrm>
        </p:spPr>
        <p:txBody>
          <a:bodyPr anchor="t">
            <a:normAutofit/>
          </a:bodyPr>
          <a:lstStyle/>
          <a:p>
            <a:r>
              <a:rPr lang="es-EC" dirty="0"/>
              <a:t>Identidad y nación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7ADCAA-C663-F490-5B32-CB1E8BB4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577" y="548640"/>
            <a:ext cx="6514158" cy="25726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Grupo humano con un sentido de pertenencia común: elementos culturales, territorio e historia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El Estado-nación. Origen en Paz de Westfalia (1648)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Auge a finales del siglo XIX y sobre todo tras las dos GM.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La cuestión ecuatoriana: El Ecuador es un estado-nación?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Identidad nacional y globalización</a:t>
            </a:r>
          </a:p>
          <a:p>
            <a:pPr>
              <a:lnSpc>
                <a:spcPct val="110000"/>
              </a:lnSpc>
            </a:pPr>
            <a:r>
              <a:rPr lang="es-EC" sz="1500" dirty="0">
                <a:hlinkClick r:id="rId2"/>
              </a:rPr>
              <a:t>https://youtu.be/vD4DBvhOg7k?si=xxyBCmSoELY1vtBq</a:t>
            </a:r>
            <a:endParaRPr lang="es-EC" sz="1500" dirty="0"/>
          </a:p>
          <a:p>
            <a:pPr>
              <a:lnSpc>
                <a:spcPct val="110000"/>
              </a:lnSpc>
            </a:pPr>
            <a:r>
              <a:rPr lang="es-EC" sz="1500" dirty="0">
                <a:hlinkClick r:id="rId3"/>
              </a:rPr>
              <a:t>https://youtu.be/Wl8MnpsfEXY?si=91YF5l9LTQA_EYuo</a:t>
            </a:r>
            <a:r>
              <a:rPr lang="es-EC" sz="1500" dirty="0"/>
              <a:t> (hasta el minuto 5) </a:t>
            </a:r>
            <a:endParaRPr lang="en-US" sz="1500" dirty="0"/>
          </a:p>
        </p:txBody>
      </p:sp>
      <p:pic>
        <p:nvPicPr>
          <p:cNvPr id="2050" name="Picture 2" descr="Estado nación - Wikipedia, la enciclopedia libre">
            <a:extLst>
              <a:ext uri="{FF2B5EF4-FFF2-40B4-BE49-F238E27FC236}">
                <a16:creationId xmlns:a16="http://schemas.microsoft.com/office/drawing/2014/main" id="{6CF1EF9E-CBA4-224F-7F0C-DE37EEED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653"/>
          <a:stretch/>
        </p:blipFill>
        <p:spPr bwMode="auto">
          <a:xfrm>
            <a:off x="20" y="3121318"/>
            <a:ext cx="6071589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uador, país que conserva su identidad cultural">
            <a:extLst>
              <a:ext uri="{FF2B5EF4-FFF2-40B4-BE49-F238E27FC236}">
                <a16:creationId xmlns:a16="http://schemas.microsoft.com/office/drawing/2014/main" id="{CCA7FEFC-45EE-E1DD-7D7D-1E2984F3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5724" b="-1"/>
          <a:stretch/>
        </p:blipFill>
        <p:spPr bwMode="auto">
          <a:xfrm>
            <a:off x="6127318" y="3121318"/>
            <a:ext cx="6064682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9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74456-11F3-FEF6-2320-D6A9FC66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Definición de Sociedad según autores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4E5EA-B723-76C2-B1AE-20C85595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r>
              <a:rPr lang="es-EC" sz="1800" dirty="0"/>
              <a:t>Aristóteles: hombre como ser social y político.</a:t>
            </a:r>
          </a:p>
          <a:p>
            <a:r>
              <a:rPr lang="es-EC" sz="1800" dirty="0"/>
              <a:t>Weber: </a:t>
            </a:r>
            <a:r>
              <a:rPr lang="es-ES" sz="1800" i="0" dirty="0">
                <a:effectLst/>
                <a:latin typeface="+mj-lt"/>
              </a:rPr>
              <a:t>sistema de relaciones entre individuos y grupos que forman una colectividad estructurada, donde la </a:t>
            </a:r>
            <a:r>
              <a:rPr lang="es-ES" sz="1800" b="1" i="0" dirty="0">
                <a:effectLst/>
                <a:latin typeface="+mj-lt"/>
              </a:rPr>
              <a:t>racionalización (burocratización predecible)</a:t>
            </a:r>
            <a:r>
              <a:rPr lang="es-ES" sz="1800" i="0" dirty="0">
                <a:effectLst/>
                <a:latin typeface="+mj-lt"/>
              </a:rPr>
              <a:t> y la acción racional son importantes. </a:t>
            </a:r>
          </a:p>
          <a:p>
            <a:r>
              <a:rPr lang="es-ES" sz="1800" dirty="0">
                <a:latin typeface="+mj-lt"/>
              </a:rPr>
              <a:t>Marx: grupos en función de clases sociales.</a:t>
            </a:r>
          </a:p>
          <a:p>
            <a:r>
              <a:rPr lang="es-ES" sz="1800" dirty="0">
                <a:latin typeface="+mj-lt"/>
              </a:rPr>
              <a:t>Durkheim: visión orgánica de la sociedad con </a:t>
            </a:r>
            <a:r>
              <a:rPr lang="es-ES" sz="1800" b="1" dirty="0">
                <a:latin typeface="+mj-lt"/>
              </a:rPr>
              <a:t>hechos sociales y anomias</a:t>
            </a:r>
            <a:r>
              <a:rPr lang="es-ES" sz="1800" dirty="0">
                <a:latin typeface="+mj-lt"/>
              </a:rPr>
              <a:t>.</a:t>
            </a:r>
          </a:p>
          <a:p>
            <a:r>
              <a:rPr lang="es-ES" sz="1800" dirty="0">
                <a:latin typeface="+mj-lt"/>
              </a:rPr>
              <a:t>Paréntesis en la sociología.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2050" name="Picture 2" descr="Sergio Elizondo Mora || Bitácora de Campo — Precursores y fundadores de la  Sociología">
            <a:extLst>
              <a:ext uri="{FF2B5EF4-FFF2-40B4-BE49-F238E27FC236}">
                <a16:creationId xmlns:a16="http://schemas.microsoft.com/office/drawing/2014/main" id="{5419CB6C-7B9A-2583-F4C3-DEA70AD3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7659" y="433384"/>
            <a:ext cx="4288977" cy="6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8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E92A00-2D6F-C9AE-6808-85DF47E1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dirty="0"/>
              <a:t>Sociedad</a:t>
            </a:r>
            <a:endParaRPr lang="en-US" dirty="0"/>
          </a:p>
        </p:txBody>
      </p:sp>
      <p:pic>
        <p:nvPicPr>
          <p:cNvPr id="1028" name="Picture 4" descr="Émile Durkheim - Wikipedia, la enciclopedia libre">
            <a:extLst>
              <a:ext uri="{FF2B5EF4-FFF2-40B4-BE49-F238E27FC236}">
                <a16:creationId xmlns:a16="http://schemas.microsoft.com/office/drawing/2014/main" id="{92FC9249-09FD-7A1B-EBF1-D33B795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r="2" b="43018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ÍGENES SOCIALES DE LA DIVISIÓN SOCIAL DEL TRABAJO :: TEXTOS DE SOCIEDAD Y  CULTURA">
            <a:extLst>
              <a:ext uri="{FF2B5EF4-FFF2-40B4-BE49-F238E27FC236}">
                <a16:creationId xmlns:a16="http://schemas.microsoft.com/office/drawing/2014/main" id="{B797D0B2-2587-1D5A-780B-063089FC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36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40869-5067-815D-7C91-35BB3771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/>
          </a:bodyPr>
          <a:lstStyle/>
          <a:p>
            <a:r>
              <a:rPr lang="es-EC" sz="1800"/>
              <a:t>Construcción social articulada en las relaciones humanas (González 1995)</a:t>
            </a:r>
          </a:p>
          <a:p>
            <a:r>
              <a:rPr lang="es-EC" sz="1800"/>
              <a:t>División y especialización social del trabajo (Durkheim)</a:t>
            </a:r>
          </a:p>
          <a:p>
            <a:r>
              <a:rPr lang="es-EC" sz="1800"/>
              <a:t>Relaciones sociales, económicas y morales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601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06077B-0E6B-90B0-3514-7069651E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C" dirty="0"/>
              <a:t>Análisis de los comportamientos sociales</a:t>
            </a:r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6CDF4B2-E454-CFCE-2FEF-9FC5DD185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62874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05821-D663-3DB0-DD3A-250688A2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“Sociedad” en la actualidad</a:t>
            </a:r>
            <a:endParaRPr lang="en-US" dirty="0"/>
          </a:p>
        </p:txBody>
      </p:sp>
      <p:pic>
        <p:nvPicPr>
          <p:cNvPr id="1026" name="Picture 2" descr="La sociedad del espectáculo | Cinemateca de Bogotá">
            <a:extLst>
              <a:ext uri="{FF2B5EF4-FFF2-40B4-BE49-F238E27FC236}">
                <a16:creationId xmlns:a16="http://schemas.microsoft.com/office/drawing/2014/main" id="{6FDBB5A0-7033-EBEE-36C6-70588CA4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r="2" b="11614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2018E-C85A-5878-5D6E-7D98B1A2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/>
              <a:t>Extendido a cuestiones identitarias o contemporáneas </a:t>
            </a:r>
          </a:p>
          <a:p>
            <a:r>
              <a:rPr lang="es-EC" sz="1800"/>
              <a:t>Sociedad civil</a:t>
            </a:r>
          </a:p>
          <a:p>
            <a:r>
              <a:rPr lang="es-EC" sz="1800"/>
              <a:t>Ej. Sociedades de minorías; sociedad del espectáculo, sociedad digital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87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4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CFE10-FFCD-233C-3CC6-24216B39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Cultura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C118A-3F08-7812-BA01-963A675A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700"/>
              <a:t>Según la UNESCO: </a:t>
            </a:r>
            <a:r>
              <a:rPr lang="es-ES" sz="1700" b="0" i="0">
                <a:effectLst/>
                <a:latin typeface="+mj-lt"/>
              </a:rPr>
              <a:t>Conjunto de los rasgos distintivos, espirituales, materiales y afectivos que caracterizan una sociedad o grupo social. </a:t>
            </a:r>
          </a:p>
          <a:p>
            <a:r>
              <a:rPr lang="es-ES" sz="1700">
                <a:latin typeface="+mj-lt"/>
              </a:rPr>
              <a:t>Elementos que construyen la identidad de un grupo humano.</a:t>
            </a:r>
          </a:p>
          <a:p>
            <a:r>
              <a:rPr lang="es-ES" sz="1700">
                <a:latin typeface="+mj-lt"/>
              </a:rPr>
              <a:t>González (1995): cultura como sistema social; como aparato de aprendizaje; como hecho social; como elemento en construcción; como herramienta de cambio. Ej. Mayo del 68.</a:t>
            </a:r>
            <a:endParaRPr lang="en-US" sz="1700">
              <a:latin typeface="+mj-lt"/>
            </a:endParaRPr>
          </a:p>
        </p:txBody>
      </p:sp>
      <p:pic>
        <p:nvPicPr>
          <p:cNvPr id="2050" name="Picture 2" descr="Mayo del 68 representó conquistas para las mujeres | RTVE">
            <a:extLst>
              <a:ext uri="{FF2B5EF4-FFF2-40B4-BE49-F238E27FC236}">
                <a16:creationId xmlns:a16="http://schemas.microsoft.com/office/drawing/2014/main" id="{93E86BBB-7136-53F8-58CC-075FE888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r="20780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7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F30667-8F57-3AD9-53B5-7D439F19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Manifestaciones culturales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28FB5-04B0-25EF-5F6C-C64CF5FE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 dirty="0"/>
              <a:t>Tarea en clase: nombre todos los elementos de manifestaciones culturales que se le vengan a la mente. Ej. Arquitectura, gastronomía.</a:t>
            </a:r>
          </a:p>
          <a:p>
            <a:r>
              <a:rPr lang="es-EC" sz="1800" dirty="0"/>
              <a:t>Ponga un ejemplo por cada una. Ej. Arquitectura barroca, gastronomía riobambeña (hornado, ceviche de chochos, etcétera)</a:t>
            </a:r>
            <a:endParaRPr lang="en-US" sz="1800" dirty="0"/>
          </a:p>
        </p:txBody>
      </p:sp>
      <p:pic>
        <p:nvPicPr>
          <p:cNvPr id="3074" name="Picture 2" descr="Protección de manifestaciones de las culturas populares - Mi Patente">
            <a:extLst>
              <a:ext uri="{FF2B5EF4-FFF2-40B4-BE49-F238E27FC236}">
                <a16:creationId xmlns:a16="http://schemas.microsoft.com/office/drawing/2014/main" id="{2D66FDD5-BF23-079F-D9D2-285D7DDF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38914" b="-1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5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098" name="Picture 2" descr="Los diablos salen de Píllaro para bailar en Ecuador - Ecuador Travel">
            <a:extLst>
              <a:ext uri="{FF2B5EF4-FFF2-40B4-BE49-F238E27FC236}">
                <a16:creationId xmlns:a16="http://schemas.microsoft.com/office/drawing/2014/main" id="{C8B0815E-A977-F21A-6ABA-AABADA02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r="2" b="2"/>
          <a:stretch/>
        </p:blipFill>
        <p:spPr bwMode="auto">
          <a:xfrm>
            <a:off x="731521" y="2011679"/>
            <a:ext cx="46843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491F4-DF18-9349-5311-932C6714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1" y="548638"/>
            <a:ext cx="5546770" cy="57607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C" sz="1800"/>
              <a:t>Todo lo que contribuya a la construcción de una cultura</a:t>
            </a:r>
          </a:p>
          <a:p>
            <a:r>
              <a:rPr lang="en-US" sz="1800"/>
              <a:t>Vestimenta</a:t>
            </a:r>
          </a:p>
          <a:p>
            <a:r>
              <a:rPr lang="en-US" sz="1800"/>
              <a:t>Expresiones artísiticas: música, artesanías, movimientos artísticos, estilos arquitectónicos, narraciones, literature, etc.</a:t>
            </a:r>
          </a:p>
          <a:p>
            <a:r>
              <a:rPr lang="en-US" sz="1800"/>
              <a:t>Religión</a:t>
            </a:r>
          </a:p>
          <a:p>
            <a:r>
              <a:rPr lang="en-US" sz="1800"/>
              <a:t>Ritos y tradiciones</a:t>
            </a:r>
          </a:p>
          <a:p>
            <a:r>
              <a:rPr lang="en-US" sz="1800"/>
              <a:t>Materiales del día a día. Ej. Herramientas de trabajo</a:t>
            </a:r>
          </a:p>
          <a:p>
            <a:r>
              <a:rPr lang="en-US" sz="1800"/>
              <a:t>Creencias generals (cosmovisiones positivas y negativas)</a:t>
            </a:r>
          </a:p>
          <a:p>
            <a:r>
              <a:rPr lang="en-US" sz="1800"/>
              <a:t>Festividades</a:t>
            </a:r>
          </a:p>
          <a:p>
            <a:r>
              <a:rPr lang="en-US" sz="1800"/>
              <a:t>Personajes ilustres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597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9574D-2BFB-DE2B-B0F1-6E279AB3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identidad: qué es un paradigma?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96B11-E9B5-52B4-AFED-E37141F62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/>
          </a:bodyPr>
          <a:lstStyle/>
          <a:p>
            <a:r>
              <a:rPr lang="es-EC" sz="1800" dirty="0"/>
              <a:t>Modelo o marco teórico para entender una realidad social: lentes para entender fenómenos</a:t>
            </a:r>
          </a:p>
          <a:p>
            <a:r>
              <a:rPr lang="es-EC" sz="1800" dirty="0"/>
              <a:t>Anclados a métodos de Investigación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Ejemplos</a:t>
            </a:r>
            <a:r>
              <a:rPr lang="en-US" sz="1800" dirty="0"/>
              <a:t>:</a:t>
            </a:r>
          </a:p>
          <a:p>
            <a:r>
              <a:rPr lang="en-US" sz="1800" dirty="0" err="1"/>
              <a:t>Positivismo</a:t>
            </a:r>
            <a:r>
              <a:rPr lang="en-US" sz="1800" dirty="0"/>
              <a:t>: “</a:t>
            </a:r>
            <a:r>
              <a:rPr lang="en-US" sz="1800" dirty="0" err="1"/>
              <a:t>realidad</a:t>
            </a:r>
            <a:r>
              <a:rPr lang="en-US" sz="1800" dirty="0"/>
              <a:t> </a:t>
            </a:r>
            <a:r>
              <a:rPr lang="en-US" sz="1800" dirty="0" err="1"/>
              <a:t>objetiva</a:t>
            </a:r>
            <a:r>
              <a:rPr lang="en-US" sz="1800" dirty="0"/>
              <a:t>”</a:t>
            </a:r>
          </a:p>
          <a:p>
            <a:r>
              <a:rPr lang="en-US" sz="1800" dirty="0" err="1"/>
              <a:t>Subjetivismo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Constructivismo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Teoría</a:t>
            </a:r>
            <a:r>
              <a:rPr lang="en-US" sz="1800" dirty="0"/>
              <a:t> </a:t>
            </a:r>
            <a:r>
              <a:rPr lang="en-US" sz="1800" dirty="0" err="1"/>
              <a:t>crítica</a:t>
            </a:r>
            <a:r>
              <a:rPr lang="en-US" sz="1800" dirty="0"/>
              <a:t>: “</a:t>
            </a:r>
            <a:r>
              <a:rPr lang="en-US" sz="1800" dirty="0" err="1"/>
              <a:t>hija</a:t>
            </a:r>
            <a:r>
              <a:rPr lang="en-US" sz="1800" dirty="0"/>
              <a:t> del </a:t>
            </a:r>
            <a:r>
              <a:rPr lang="en-US" sz="1800" dirty="0" err="1"/>
              <a:t>marxismo</a:t>
            </a:r>
            <a:r>
              <a:rPr lang="en-US" sz="1800" dirty="0"/>
              <a:t>”</a:t>
            </a:r>
            <a:endParaRPr lang="es-EC" sz="1800" dirty="0"/>
          </a:p>
        </p:txBody>
      </p:sp>
      <p:pic>
        <p:nvPicPr>
          <p:cNvPr id="1028" name="Picture 4" descr="Foucault nunca está en paz | Nueva Sociedad">
            <a:extLst>
              <a:ext uri="{FF2B5EF4-FFF2-40B4-BE49-F238E27FC236}">
                <a16:creationId xmlns:a16="http://schemas.microsoft.com/office/drawing/2014/main" id="{E292FBD8-7E5E-D8C6-F66A-BFBC337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18034" b="-1"/>
          <a:stretch/>
        </p:blipFill>
        <p:spPr bwMode="auto">
          <a:xfrm>
            <a:off x="8730108" y="10"/>
            <a:ext cx="3461891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gusto Comte: ¿La ciencia sustituye a la religión?">
            <a:extLst>
              <a:ext uri="{FF2B5EF4-FFF2-40B4-BE49-F238E27FC236}">
                <a16:creationId xmlns:a16="http://schemas.microsoft.com/office/drawing/2014/main" id="{08EA8D09-4CB2-D79B-32E5-53020B8F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23154" b="3"/>
          <a:stretch/>
        </p:blipFill>
        <p:spPr bwMode="auto">
          <a:xfrm>
            <a:off x="8730108" y="3454171"/>
            <a:ext cx="3461891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5060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514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Neue Haas Grotesk Text Pro</vt:lpstr>
      <vt:lpstr>VanillaVTI</vt:lpstr>
      <vt:lpstr>Sociedad y cultura </vt:lpstr>
      <vt:lpstr>Definición de Sociedad según autores</vt:lpstr>
      <vt:lpstr>Sociedad</vt:lpstr>
      <vt:lpstr>Análisis de los comportamientos sociales</vt:lpstr>
      <vt:lpstr>“Sociedad” en la actualidad</vt:lpstr>
      <vt:lpstr>Cultura</vt:lpstr>
      <vt:lpstr>Manifestaciones culturales </vt:lpstr>
      <vt:lpstr>Presentación de PowerPoint</vt:lpstr>
      <vt:lpstr>Paradigma de la identidad: qué es un paradigma? </vt:lpstr>
      <vt:lpstr>Paradigma de la identidad </vt:lpstr>
      <vt:lpstr>Identidad y nación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6</cp:revision>
  <dcterms:created xsi:type="dcterms:W3CDTF">2025-04-22T04:01:35Z</dcterms:created>
  <dcterms:modified xsi:type="dcterms:W3CDTF">2025-04-30T03:45:04Z</dcterms:modified>
</cp:coreProperties>
</file>