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4/9/2024</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s-ES" smtClean="0"/>
              <a:t>Haga clic en el icono para agregar una imagen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4/9/2024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4/9/2024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4/9/2024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4/9/2024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4/9/2024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smtClean="0"/>
              <a:t>Haga clic en el icono para agregar una imagen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smtClean="0"/>
              <a:t>Haga clic en el icono para agregar una imagen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smtClean="0"/>
              <a:t>Haga clic en el icono para agregar una imagen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4/9/2024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dirty="0"/>
              <a:t>4/9/2024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41410" y="3073397"/>
            <a:ext cx="4878391" cy="271780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3073397"/>
            <a:ext cx="4875210" cy="271780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4/9/2024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4/9/2024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4/9/2024</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es-ES" dirty="0"/>
              <a:t>Didáctica de la lengua y la literatura: fundamentos epistemológicos y metodológicos</a:t>
            </a:r>
            <a:endParaRPr lang="es-EC" dirty="0"/>
          </a:p>
        </p:txBody>
      </p:sp>
      <p:sp>
        <p:nvSpPr>
          <p:cNvPr id="3" name="Subtítulo 2"/>
          <p:cNvSpPr>
            <a:spLocks noGrp="1"/>
          </p:cNvSpPr>
          <p:nvPr>
            <p:ph type="subTitle" idx="1"/>
          </p:nvPr>
        </p:nvSpPr>
        <p:spPr/>
        <p:txBody>
          <a:bodyPr/>
          <a:lstStyle/>
          <a:p>
            <a:r>
              <a:rPr lang="es-ES" dirty="0" smtClean="0"/>
              <a:t>DR. GALO SILVA BORJA. PHD.</a:t>
            </a:r>
            <a:endParaRPr lang="es-EC" dirty="0"/>
          </a:p>
        </p:txBody>
      </p:sp>
    </p:spTree>
    <p:extLst>
      <p:ext uri="{BB962C8B-B14F-4D97-AF65-F5344CB8AC3E}">
        <p14:creationId xmlns:p14="http://schemas.microsoft.com/office/powerpoint/2010/main" val="3020146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1141413" y="476249"/>
            <a:ext cx="9906000" cy="5757125"/>
          </a:xfrm>
        </p:spPr>
        <p:txBody>
          <a:bodyPr>
            <a:normAutofit/>
          </a:bodyPr>
          <a:lstStyle/>
          <a:p>
            <a:r>
              <a:rPr lang="es-ES" dirty="0"/>
              <a:t>Competencia comunicativa: conjunto de conocimientos, habilidades y estrategias de uso de una lengua necesarias para actuar de forma eficaz y adecuada en una situación comunicativa concreta</a:t>
            </a:r>
            <a:r>
              <a:rPr lang="es-ES" dirty="0" smtClean="0"/>
              <a:t>.</a:t>
            </a:r>
          </a:p>
          <a:p>
            <a:r>
              <a:rPr lang="es-ES" dirty="0"/>
              <a:t>Competencia lingüística: conocimiento del sistema lingüístico, la interiorización de las reglas (fonológicas, morfológicas, sintácticas, léxicas, semánticas) del sistema de la lengua. </a:t>
            </a:r>
            <a:endParaRPr lang="es-ES" dirty="0" smtClean="0"/>
          </a:p>
          <a:p>
            <a:r>
              <a:rPr lang="es-ES" dirty="0"/>
              <a:t>CHOMSKY La teoría lingüística se centra principalmente en el hablante-oyente ideal de una comunidad de habla completamente homogénea que conoce su lengua perfectamente y al que no le afectan condiciones irrelevantes a nivel gramatical como las limitaciones de memoria, las distracciones, los cambios de atención y de interés y los errores al aplicar su conocimiento de la lengua a la actuación real (Chomsky, 1965: 3).</a:t>
            </a:r>
            <a:endParaRPr lang="es-EC" dirty="0"/>
          </a:p>
        </p:txBody>
      </p:sp>
    </p:spTree>
    <p:extLst>
      <p:ext uri="{BB962C8B-B14F-4D97-AF65-F5344CB8AC3E}">
        <p14:creationId xmlns:p14="http://schemas.microsoft.com/office/powerpoint/2010/main" val="3538779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1412" y="605307"/>
            <a:ext cx="9905999" cy="5185894"/>
          </a:xfrm>
        </p:spPr>
        <p:txBody>
          <a:bodyPr/>
          <a:lstStyle/>
          <a:p>
            <a:r>
              <a:rPr lang="es-ES" dirty="0"/>
              <a:t>HYMES "La competencia comunicativa es la capacidad de utilizar el lenguaje y depende del conocimiento tácito y la capacidad de manejo […] Hay reglas de uso sin las cuales las reglas de la gramática serían inservibles. […] Debemos tener en cuenta el hecho de que un niño adquiere conocimiento del lenguaje no únicamente desde el punto de vista gramatical, sino también según su uso en cada caso. El niño o la niña adquieren competencia sobre cuándo hablar, cuándo no y qué decir a cada quien, cuándo, dónde o de qué manera” (</a:t>
            </a:r>
            <a:r>
              <a:rPr lang="es-ES" dirty="0" err="1"/>
              <a:t>Hymes</a:t>
            </a:r>
            <a:r>
              <a:rPr lang="es-ES" dirty="0"/>
              <a:t>, 1972: 282).</a:t>
            </a:r>
            <a:endParaRPr lang="es-EC" dirty="0"/>
          </a:p>
        </p:txBody>
      </p:sp>
    </p:spTree>
    <p:extLst>
      <p:ext uri="{BB962C8B-B14F-4D97-AF65-F5344CB8AC3E}">
        <p14:creationId xmlns:p14="http://schemas.microsoft.com/office/powerpoint/2010/main" val="2847203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1800" dirty="0" err="1"/>
              <a:t>Hymes</a:t>
            </a:r>
            <a:r>
              <a:rPr lang="es-ES" sz="1800" dirty="0"/>
              <a:t> (1972) sintetizó con el acrónimo mnemotécnico SPEAKING la importancia de concebir la lengua como un proceso dinámico en cuya enseñanza debían considerarse múltiples variables:</a:t>
            </a:r>
            <a:endParaRPr lang="es-EC" sz="1800" dirty="0"/>
          </a:p>
        </p:txBody>
      </p:sp>
      <p:pic>
        <p:nvPicPr>
          <p:cNvPr id="4" name="Marcador de contenido 3"/>
          <p:cNvPicPr>
            <a:picLocks noGrp="1" noChangeAspect="1"/>
          </p:cNvPicPr>
          <p:nvPr>
            <p:ph idx="1"/>
          </p:nvPr>
        </p:nvPicPr>
        <p:blipFill rotWithShape="1">
          <a:blip r:embed="rId2"/>
          <a:srcRect l="36265" t="36697" r="17431" b="20722"/>
          <a:stretch/>
        </p:blipFill>
        <p:spPr>
          <a:xfrm>
            <a:off x="1141413" y="1996225"/>
            <a:ext cx="10166237" cy="4443212"/>
          </a:xfrm>
          <a:prstGeom prst="rect">
            <a:avLst/>
          </a:prstGeom>
        </p:spPr>
      </p:pic>
    </p:spTree>
    <p:extLst>
      <p:ext uri="{BB962C8B-B14F-4D97-AF65-F5344CB8AC3E}">
        <p14:creationId xmlns:p14="http://schemas.microsoft.com/office/powerpoint/2010/main" val="1603485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Componentes de la competencia comunicativa</a:t>
            </a:r>
          </a:p>
        </p:txBody>
      </p:sp>
      <p:sp>
        <p:nvSpPr>
          <p:cNvPr id="3" name="Marcador de contenido 2"/>
          <p:cNvSpPr>
            <a:spLocks noGrp="1"/>
          </p:cNvSpPr>
          <p:nvPr>
            <p:ph idx="1"/>
          </p:nvPr>
        </p:nvSpPr>
        <p:spPr/>
        <p:txBody>
          <a:bodyPr/>
          <a:lstStyle/>
          <a:p>
            <a:r>
              <a:rPr lang="es-ES" dirty="0"/>
              <a:t>La irrupción del enfoque comunicativo puso de relieve la necesidad de atender a las dimensiones pragmática, sociolingüística, discursiva o estratégica de la interacción comunicativa, además del componente gramatical, en el aprendizaje, tal y como se refleja en los componentes de la competencia comunicativa, propuestos por </a:t>
            </a:r>
            <a:r>
              <a:rPr lang="es-ES" dirty="0" err="1"/>
              <a:t>Canale</a:t>
            </a:r>
            <a:r>
              <a:rPr lang="es-ES" dirty="0"/>
              <a:t> y </a:t>
            </a:r>
            <a:r>
              <a:rPr lang="es-ES" dirty="0" err="1"/>
              <a:t>Swain</a:t>
            </a:r>
            <a:r>
              <a:rPr lang="es-ES" dirty="0"/>
              <a:t> (1980) (Santos Gargallo 2004: 31-44).</a:t>
            </a:r>
            <a:endParaRPr lang="es-EC" dirty="0"/>
          </a:p>
        </p:txBody>
      </p:sp>
    </p:spTree>
    <p:extLst>
      <p:ext uri="{BB962C8B-B14F-4D97-AF65-F5344CB8AC3E}">
        <p14:creationId xmlns:p14="http://schemas.microsoft.com/office/powerpoint/2010/main" val="3999792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a:srcRect l="35237" t="48849" r="17128" b="24970"/>
          <a:stretch/>
        </p:blipFill>
        <p:spPr>
          <a:xfrm>
            <a:off x="1081825" y="476517"/>
            <a:ext cx="9427336" cy="5911403"/>
          </a:xfrm>
          <a:prstGeom prst="rect">
            <a:avLst/>
          </a:prstGeom>
        </p:spPr>
      </p:pic>
    </p:spTree>
    <p:extLst>
      <p:ext uri="{BB962C8B-B14F-4D97-AF65-F5344CB8AC3E}">
        <p14:creationId xmlns:p14="http://schemas.microsoft.com/office/powerpoint/2010/main" val="3257720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1412" y="605306"/>
            <a:ext cx="9905999" cy="5563673"/>
          </a:xfrm>
        </p:spPr>
        <p:txBody>
          <a:bodyPr>
            <a:normAutofit lnSpcReduction="10000"/>
          </a:bodyPr>
          <a:lstStyle/>
          <a:p>
            <a:r>
              <a:rPr lang="es-ES" dirty="0"/>
              <a:t>SUBCOMPETENCIA GRAMATICAL Implica el dominio del sistema, del código lingüístico y sus reglas (niveles </a:t>
            </a:r>
            <a:r>
              <a:rPr lang="es-ES" dirty="0" smtClean="0"/>
              <a:t>fonético-fonológico</a:t>
            </a:r>
            <a:r>
              <a:rPr lang="es-ES" dirty="0"/>
              <a:t>, morfológico, sintáctico, semántico</a:t>
            </a:r>
            <a:r>
              <a:rPr lang="es-ES" dirty="0" smtClean="0"/>
              <a:t>)</a:t>
            </a:r>
          </a:p>
          <a:p>
            <a:r>
              <a:rPr lang="es-ES" dirty="0"/>
              <a:t>SUBCOMPETENCIA DISCURSIVA Se refiere a la habilidad para producir y comprender diferentes tipos de discursos o textos que deben ser correctos, pero también adecuados, coherentes y cohesionados</a:t>
            </a:r>
            <a:r>
              <a:rPr lang="es-ES" dirty="0" smtClean="0"/>
              <a:t>.</a:t>
            </a:r>
          </a:p>
          <a:p>
            <a:r>
              <a:rPr lang="es-ES" dirty="0"/>
              <a:t>SUBCOMPETENCIA SOCIOLINGÜÍSTICA Remite a la capacidad de adecuarse a los requerimientos de los diferentes contextos socioculturales de uso de la lengua (la cortesía, el uso de las fórmulas de tratamiento, las diferencias culturales, etc</a:t>
            </a:r>
            <a:r>
              <a:rPr lang="es-ES" dirty="0" smtClean="0"/>
              <a:t>.).</a:t>
            </a:r>
          </a:p>
          <a:p>
            <a:r>
              <a:rPr lang="es-ES" dirty="0"/>
              <a:t>SUBCOMPETENCIA ESTRATÉGICA Atiende a las estrategias que aplica el usuario para compensar fallos en la comunicación o hacerla más efectiva.</a:t>
            </a:r>
            <a:endParaRPr lang="es-EC" dirty="0"/>
          </a:p>
        </p:txBody>
      </p:sp>
    </p:spTree>
    <p:extLst>
      <p:ext uri="{BB962C8B-B14F-4D97-AF65-F5344CB8AC3E}">
        <p14:creationId xmlns:p14="http://schemas.microsoft.com/office/powerpoint/2010/main" val="2610341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El enfoque comunicativo</a:t>
            </a:r>
          </a:p>
        </p:txBody>
      </p:sp>
      <p:sp>
        <p:nvSpPr>
          <p:cNvPr id="3" name="Marcador de contenido 2"/>
          <p:cNvSpPr>
            <a:spLocks noGrp="1"/>
          </p:cNvSpPr>
          <p:nvPr>
            <p:ph idx="1"/>
          </p:nvPr>
        </p:nvSpPr>
        <p:spPr>
          <a:xfrm>
            <a:off x="1141412" y="1712890"/>
            <a:ext cx="9905999" cy="4778062"/>
          </a:xfrm>
        </p:spPr>
        <p:txBody>
          <a:bodyPr/>
          <a:lstStyle/>
          <a:p>
            <a:r>
              <a:rPr lang="es-ES" dirty="0"/>
              <a:t>Existen dos metodologías en la enseñanza de lenguas (Richards y Rogers, 1986; Martín Perís, 1988</a:t>
            </a:r>
            <a:r>
              <a:rPr lang="es-ES" dirty="0" smtClean="0"/>
              <a:t>).</a:t>
            </a:r>
          </a:p>
          <a:p>
            <a:r>
              <a:rPr lang="es-EC" dirty="0"/>
              <a:t>Enfoque </a:t>
            </a:r>
            <a:r>
              <a:rPr lang="es-EC" dirty="0" smtClean="0"/>
              <a:t>tradicional</a:t>
            </a:r>
          </a:p>
          <a:p>
            <a:pPr marL="0" indent="0">
              <a:buNone/>
            </a:pPr>
            <a:r>
              <a:rPr lang="es-ES" dirty="0"/>
              <a:t>Desarrollado hasta 1970, es el interés en el código lingüístico (conocimiento de las formas y estructuras lingüísticas). Énfasis en la memorización de estructuras, en la corrección o incorrección de oraciones con ejercicios conductistas, repetitivos, estructurales. El error se consideraba síntoma de fracaso y era el profesor el protagonista.</a:t>
            </a:r>
            <a:endParaRPr lang="es-EC" dirty="0"/>
          </a:p>
        </p:txBody>
      </p:sp>
    </p:spTree>
    <p:extLst>
      <p:ext uri="{BB962C8B-B14F-4D97-AF65-F5344CB8AC3E}">
        <p14:creationId xmlns:p14="http://schemas.microsoft.com/office/powerpoint/2010/main" val="4028294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Enfoque comunicativo</a:t>
            </a:r>
          </a:p>
        </p:txBody>
      </p:sp>
      <p:sp>
        <p:nvSpPr>
          <p:cNvPr id="3" name="Marcador de contenido 2"/>
          <p:cNvSpPr>
            <a:spLocks noGrp="1"/>
          </p:cNvSpPr>
          <p:nvPr>
            <p:ph idx="1"/>
          </p:nvPr>
        </p:nvSpPr>
        <p:spPr/>
        <p:txBody>
          <a:bodyPr>
            <a:normAutofit fontScale="92500" lnSpcReduction="20000"/>
          </a:bodyPr>
          <a:lstStyle/>
          <a:p>
            <a:r>
              <a:rPr lang="es-ES" dirty="0"/>
              <a:t>Desarrollado desde 1970 en adelante, es el interés en la actuación lingüística real de los individuos (funciones lingüísticas y fines comunicativos). Se pone el énfasis en la adecuación a las diferentes situaciones comunicativas de uso. El error pasa a considerarse síntoma de aprendizaje y el estudiante adquiere el mayor protagonismo. En este contexto, la función interactiva de la lengua adquiere preponderancia en el aula y se trabajará con proyectos y tareas auténticas que permitan al estudiante ser competente en las cuatro destrezas: comprensión lectora y comprensión auditiva, expresión oral y expresión escrita. A partir de entonces, se otorgará importancia a las habilidades orales que habían sido ampliamente desatendidas en los programas de lengua y literatura (</a:t>
            </a:r>
            <a:r>
              <a:rPr lang="es-ES" dirty="0" err="1"/>
              <a:t>Reyzábal</a:t>
            </a:r>
            <a:r>
              <a:rPr lang="es-ES" dirty="0"/>
              <a:t>, 2011)</a:t>
            </a:r>
            <a:endParaRPr lang="es-EC" dirty="0"/>
          </a:p>
        </p:txBody>
      </p:sp>
    </p:spTree>
    <p:extLst>
      <p:ext uri="{BB962C8B-B14F-4D97-AF65-F5344CB8AC3E}">
        <p14:creationId xmlns:p14="http://schemas.microsoft.com/office/powerpoint/2010/main" val="3063344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LAS MACROHABILIDADES O DESTREZAS LINGÜÍSTICAS</a:t>
            </a:r>
          </a:p>
        </p:txBody>
      </p:sp>
      <p:pic>
        <p:nvPicPr>
          <p:cNvPr id="4" name="Marcador de contenido 3"/>
          <p:cNvPicPr>
            <a:picLocks noGrp="1" noChangeAspect="1"/>
          </p:cNvPicPr>
          <p:nvPr>
            <p:ph idx="1"/>
          </p:nvPr>
        </p:nvPicPr>
        <p:blipFill rotWithShape="1">
          <a:blip r:embed="rId2"/>
          <a:srcRect l="37486" t="36122" r="18558" b="27878"/>
          <a:stretch/>
        </p:blipFill>
        <p:spPr>
          <a:xfrm>
            <a:off x="1262130" y="1880314"/>
            <a:ext cx="9491729" cy="4365940"/>
          </a:xfrm>
          <a:prstGeom prst="rect">
            <a:avLst/>
          </a:prstGeom>
        </p:spPr>
      </p:pic>
    </p:spTree>
    <p:extLst>
      <p:ext uri="{BB962C8B-B14F-4D97-AF65-F5344CB8AC3E}">
        <p14:creationId xmlns:p14="http://schemas.microsoft.com/office/powerpoint/2010/main" val="3969269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1412" y="270456"/>
            <a:ext cx="9905999" cy="5520745"/>
          </a:xfrm>
        </p:spPr>
        <p:txBody>
          <a:bodyPr/>
          <a:lstStyle/>
          <a:p>
            <a:r>
              <a:rPr lang="es-ES" dirty="0"/>
              <a:t>La corriente del constructivismo social (</a:t>
            </a:r>
            <a:r>
              <a:rPr lang="es-ES" dirty="0" err="1"/>
              <a:t>Vigotsky</a:t>
            </a:r>
            <a:r>
              <a:rPr lang="es-ES" dirty="0"/>
              <a:t>, Ausubel) en la que se inspira el enfoque comunicativo incide en la búsqueda de un aprendizaje significativo y humanista, centrado en los intereses de los estudiantes, que adquieren un rol muy activo encaminado a una mayor autonomía en su proceso de aprendizaje (</a:t>
            </a:r>
            <a:r>
              <a:rPr lang="es-ES" dirty="0" err="1"/>
              <a:t>Nussbaum</a:t>
            </a:r>
            <a:r>
              <a:rPr lang="es-ES" dirty="0"/>
              <a:t>, 1994). Este hecho tendrá, como se verá posteriormente, importantes </a:t>
            </a:r>
            <a:r>
              <a:rPr lang="es-ES" dirty="0" smtClean="0"/>
              <a:t>implicaciones curriculares.</a:t>
            </a:r>
          </a:p>
          <a:p>
            <a:r>
              <a:rPr lang="es-ES" dirty="0"/>
              <a:t>Constructivismo social: corriente psicológica que defiende la importancia del individuo como ser activo y autónomo en su proceso de aprendizaje, así como la importancia de la interacción entre este y el medio sociocultural en el proceso de adquisición de nuevos conocimientos a partir de estructuras mentales previas.</a:t>
            </a:r>
            <a:endParaRPr lang="es-EC" dirty="0"/>
          </a:p>
        </p:txBody>
      </p:sp>
    </p:spTree>
    <p:extLst>
      <p:ext uri="{BB962C8B-B14F-4D97-AF65-F5344CB8AC3E}">
        <p14:creationId xmlns:p14="http://schemas.microsoft.com/office/powerpoint/2010/main" val="1618229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orígenes, definición y </a:t>
            </a:r>
            <a:r>
              <a:rPr lang="es-EC" dirty="0" smtClean="0"/>
              <a:t>objetivos DE LA DIDÁCTICA DE LA LENGUA</a:t>
            </a:r>
            <a:endParaRPr lang="es-EC" dirty="0"/>
          </a:p>
        </p:txBody>
      </p:sp>
      <p:sp>
        <p:nvSpPr>
          <p:cNvPr id="3" name="Marcador de contenido 2"/>
          <p:cNvSpPr>
            <a:spLocks noGrp="1"/>
          </p:cNvSpPr>
          <p:nvPr>
            <p:ph idx="1"/>
          </p:nvPr>
        </p:nvSpPr>
        <p:spPr>
          <a:xfrm>
            <a:off x="1141412" y="1828800"/>
            <a:ext cx="9905999" cy="4610637"/>
          </a:xfrm>
        </p:spPr>
        <p:txBody>
          <a:bodyPr>
            <a:normAutofit fontScale="92500" lnSpcReduction="20000"/>
          </a:bodyPr>
          <a:lstStyle/>
          <a:p>
            <a:r>
              <a:rPr lang="es-ES" dirty="0"/>
              <a:t>Prado Aragonés </a:t>
            </a:r>
            <a:r>
              <a:rPr lang="es-ES" dirty="0" smtClean="0"/>
              <a:t>manifiesta que la </a:t>
            </a:r>
            <a:r>
              <a:rPr lang="es-ES" dirty="0"/>
              <a:t>Didáctica de la Lengua y la Literatura (DLL) se constituyó como área de estudio independiente alrededor de la década de 1980. Su autonomía se justifica porque la práctica docente requiere comprender el trasfondo metodológico y científico que debe justificar las intervenciones didácticas. Se toma conciencia de la necesidad de investigar sobre los aprendizajes lingüístico-literarios en el aula, los factores que lo determinan, la funcionalidad de los diseños curriculares, las propuestas didácticas, etc. No obstante, la DLL es una ciencia claramente interdisciplinar, que se nutre de muchas otras ciencias: lingüística, literatura, pedagogía, psicología y sociología. Además, debe tenerse en cuenta que las destrezas lingüísticas son necesarias en el resto de materias, puesto que la educación “es un proceso de comunicación, basado en el uso de la lengua, en el que un planteamiento interdisciplinar y globalizado debe contribuir al desarrollo y aprendizaje general de los alumnos” </a:t>
            </a:r>
            <a:endParaRPr lang="es-EC" dirty="0"/>
          </a:p>
        </p:txBody>
      </p:sp>
    </p:spTree>
    <p:extLst>
      <p:ext uri="{BB962C8B-B14F-4D97-AF65-F5344CB8AC3E}">
        <p14:creationId xmlns:p14="http://schemas.microsoft.com/office/powerpoint/2010/main" val="33874942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1412" y="425003"/>
            <a:ext cx="9905999" cy="5366198"/>
          </a:xfrm>
        </p:spPr>
        <p:txBody>
          <a:bodyPr/>
          <a:lstStyle/>
          <a:p>
            <a:r>
              <a:rPr lang="es-ES" dirty="0"/>
              <a:t>Aprendizaje humanista: tipo de aprendizaje que atiende al componente afectivo y emotivo del estudiante en el proceso de adquisición de conocimientos y </a:t>
            </a:r>
            <a:r>
              <a:rPr lang="es-ES" dirty="0" smtClean="0"/>
              <a:t>habilidades</a:t>
            </a:r>
          </a:p>
          <a:p>
            <a:r>
              <a:rPr lang="es-ES" dirty="0"/>
              <a:t>IMPLICACIONES CURRICULARES “En última instancia, el dominio de la lengua y la literatura en la educación obligatoria debe orientarse al dominio expresivo y comprensivo de los mecanismos verbales y no verbales de comunicación y representación, que constituyen la base de la interacción social y, por ende, de todo aprendizaje”(Lomas 1994: 9).</a:t>
            </a:r>
            <a:endParaRPr lang="es-EC" dirty="0"/>
          </a:p>
        </p:txBody>
      </p:sp>
    </p:spTree>
    <p:extLst>
      <p:ext uri="{BB962C8B-B14F-4D97-AF65-F5344CB8AC3E}">
        <p14:creationId xmlns:p14="http://schemas.microsoft.com/office/powerpoint/2010/main" val="2347038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t>Los objetivos principales de la Didáctica de la Lengua y la </a:t>
            </a:r>
            <a:r>
              <a:rPr lang="es-ES" dirty="0" smtClean="0"/>
              <a:t>Literatura</a:t>
            </a:r>
            <a:endParaRPr lang="es-EC" dirty="0"/>
          </a:p>
        </p:txBody>
      </p:sp>
      <p:sp>
        <p:nvSpPr>
          <p:cNvPr id="3" name="Marcador de contenido 2"/>
          <p:cNvSpPr>
            <a:spLocks noGrp="1"/>
          </p:cNvSpPr>
          <p:nvPr>
            <p:ph idx="1"/>
          </p:nvPr>
        </p:nvSpPr>
        <p:spPr>
          <a:xfrm>
            <a:off x="1141412" y="2249487"/>
            <a:ext cx="9905999" cy="4112676"/>
          </a:xfrm>
        </p:spPr>
        <p:txBody>
          <a:bodyPr>
            <a:normAutofit lnSpcReduction="10000"/>
          </a:bodyPr>
          <a:lstStyle/>
          <a:p>
            <a:r>
              <a:rPr lang="es-ES" dirty="0" smtClean="0"/>
              <a:t>Según </a:t>
            </a:r>
            <a:r>
              <a:rPr lang="es-ES" dirty="0" err="1" smtClean="0"/>
              <a:t>Widdowson</a:t>
            </a:r>
            <a:r>
              <a:rPr lang="es-ES" dirty="0" smtClean="0"/>
              <a:t> </a:t>
            </a:r>
            <a:r>
              <a:rPr lang="es-ES" dirty="0"/>
              <a:t>(1990) y las aportaciones de </a:t>
            </a:r>
            <a:r>
              <a:rPr lang="es-ES" dirty="0" err="1"/>
              <a:t>Camps</a:t>
            </a:r>
            <a:r>
              <a:rPr lang="es-ES" dirty="0"/>
              <a:t> y </a:t>
            </a:r>
            <a:r>
              <a:rPr lang="es-ES" dirty="0" err="1" smtClean="0"/>
              <a:t>Milian</a:t>
            </a:r>
            <a:r>
              <a:rPr lang="es-ES" dirty="0" smtClean="0"/>
              <a:t> el principal objetivo de la didáctica de la Lengua es </a:t>
            </a:r>
            <a:r>
              <a:rPr lang="es-EC" dirty="0"/>
              <a:t>la pragmática </a:t>
            </a:r>
            <a:r>
              <a:rPr lang="es-EC" dirty="0" smtClean="0"/>
              <a:t>pedagógica.</a:t>
            </a:r>
          </a:p>
          <a:p>
            <a:r>
              <a:rPr lang="es-ES" dirty="0" smtClean="0"/>
              <a:t>PRAGMATICA PEDAGÓGICA</a:t>
            </a:r>
          </a:p>
          <a:p>
            <a:pPr marL="0" indent="0">
              <a:buNone/>
            </a:pPr>
            <a:r>
              <a:rPr lang="es-ES" dirty="0"/>
              <a:t>La intervención en los procesos de aprendizaje y adquisición de la lengua por parte de los estudiantes y el análisis de su desarrollo. La investigación activa de las circunstancias que condicionan y contextualizan el proceso de </a:t>
            </a:r>
            <a:r>
              <a:rPr lang="es-ES" dirty="0" smtClean="0"/>
              <a:t>enseñanza-aprendizaje</a:t>
            </a:r>
            <a:r>
              <a:rPr lang="es-ES" dirty="0"/>
              <a:t>. La elaboración de propuestas didácticas para la resolución de los problemas detectados en el aula de Lengua y Literatura y la aplicación y verificación de las mismas.</a:t>
            </a:r>
            <a:endParaRPr lang="es-EC" dirty="0"/>
          </a:p>
        </p:txBody>
      </p:sp>
    </p:spTree>
    <p:extLst>
      <p:ext uri="{BB962C8B-B14F-4D97-AF65-F5344CB8AC3E}">
        <p14:creationId xmlns:p14="http://schemas.microsoft.com/office/powerpoint/2010/main" val="2238097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DIMENSIONES DE LA DIDÁCTICA DE LA LENGUA</a:t>
            </a:r>
            <a:endParaRPr lang="es-EC" dirty="0"/>
          </a:p>
        </p:txBody>
      </p:sp>
      <p:sp>
        <p:nvSpPr>
          <p:cNvPr id="3" name="Marcador de contenido 2"/>
          <p:cNvSpPr>
            <a:spLocks noGrp="1"/>
          </p:cNvSpPr>
          <p:nvPr>
            <p:ph idx="1"/>
          </p:nvPr>
        </p:nvSpPr>
        <p:spPr>
          <a:xfrm>
            <a:off x="1141412" y="2249486"/>
            <a:ext cx="10320785" cy="4177071"/>
          </a:xfrm>
        </p:spPr>
        <p:txBody>
          <a:bodyPr>
            <a:normAutofit lnSpcReduction="10000"/>
          </a:bodyPr>
          <a:lstStyle/>
          <a:p>
            <a:r>
              <a:rPr lang="es-ES" dirty="0" smtClean="0"/>
              <a:t>Según </a:t>
            </a:r>
            <a:r>
              <a:rPr lang="es-EC" dirty="0"/>
              <a:t>Mendoza, López y </a:t>
            </a:r>
            <a:r>
              <a:rPr lang="es-EC" dirty="0" smtClean="0"/>
              <a:t>Martos </a:t>
            </a:r>
            <a:r>
              <a:rPr lang="es-ES" dirty="0" smtClean="0"/>
              <a:t>se </a:t>
            </a:r>
            <a:r>
              <a:rPr lang="es-ES" dirty="0"/>
              <a:t>distinguen tres dimensiones principales de intervención </a:t>
            </a:r>
            <a:r>
              <a:rPr lang="es-ES" dirty="0" smtClean="0"/>
              <a:t>didáctica de la Lengua que son: </a:t>
            </a:r>
          </a:p>
          <a:p>
            <a:r>
              <a:rPr lang="es-ES" dirty="0"/>
              <a:t>1. Dimensión lingüística: referente a las actividades que implican a las </a:t>
            </a:r>
            <a:r>
              <a:rPr lang="es-ES" dirty="0" smtClean="0"/>
              <a:t>macrohabilidades </a:t>
            </a:r>
            <a:r>
              <a:rPr lang="es-ES" dirty="0"/>
              <a:t>o destrezas lingüísticas, tanto de comprensión como de expresión, orales y escritas. </a:t>
            </a:r>
            <a:endParaRPr lang="es-ES" dirty="0" smtClean="0"/>
          </a:p>
          <a:p>
            <a:r>
              <a:rPr lang="es-ES" dirty="0" smtClean="0"/>
              <a:t>2</a:t>
            </a:r>
            <a:r>
              <a:rPr lang="es-ES" dirty="0"/>
              <a:t>. Dimensión metalingüística: concerniente a la reflexión sobre el uso de la propia lengua y su gramática (funcionamiento, estructuras o reglas lingüísticas). </a:t>
            </a:r>
            <a:endParaRPr lang="es-ES" dirty="0" smtClean="0"/>
          </a:p>
          <a:p>
            <a:r>
              <a:rPr lang="es-ES" dirty="0" smtClean="0"/>
              <a:t>3</a:t>
            </a:r>
            <a:r>
              <a:rPr lang="es-ES" dirty="0"/>
              <a:t>. Dimensión literaria: comprende el ámbito </a:t>
            </a:r>
            <a:r>
              <a:rPr lang="es-ES" dirty="0" smtClean="0"/>
              <a:t>estético-literario</a:t>
            </a:r>
            <a:r>
              <a:rPr lang="es-ES" dirty="0"/>
              <a:t>, el contacto, análisis y comentario de los productos literarios.</a:t>
            </a:r>
            <a:endParaRPr lang="es-EC" dirty="0"/>
          </a:p>
        </p:txBody>
      </p:sp>
    </p:spTree>
    <p:extLst>
      <p:ext uri="{BB962C8B-B14F-4D97-AF65-F5344CB8AC3E}">
        <p14:creationId xmlns:p14="http://schemas.microsoft.com/office/powerpoint/2010/main" val="58160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373487" y="270456"/>
            <a:ext cx="11475076" cy="6246254"/>
          </a:xfrm>
          <a:prstGeom prst="rect">
            <a:avLst/>
          </a:prstGeom>
        </p:spPr>
      </p:pic>
    </p:spTree>
    <p:extLst>
      <p:ext uri="{BB962C8B-B14F-4D97-AF65-F5344CB8AC3E}">
        <p14:creationId xmlns:p14="http://schemas.microsoft.com/office/powerpoint/2010/main" val="177507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1412" y="1094703"/>
            <a:ext cx="9905999" cy="5357611"/>
          </a:xfrm>
        </p:spPr>
        <p:txBody>
          <a:bodyPr>
            <a:normAutofit fontScale="92500" lnSpcReduction="10000"/>
          </a:bodyPr>
          <a:lstStyle/>
          <a:p>
            <a:r>
              <a:rPr lang="es-ES" dirty="0"/>
              <a:t>SOCIOLINGÜÍSTICA Incidencia de los factores sociales en los usos lingüísticos y en el desarrollo lingüístico. </a:t>
            </a:r>
            <a:endParaRPr lang="es-ES" dirty="0" smtClean="0"/>
          </a:p>
          <a:p>
            <a:r>
              <a:rPr lang="es-ES" dirty="0"/>
              <a:t>SOCIOLOGÍA Factores sociales y culturales que inciden en el aprendizaje y en la educación</a:t>
            </a:r>
            <a:r>
              <a:rPr lang="es-ES" dirty="0" smtClean="0"/>
              <a:t>.</a:t>
            </a:r>
          </a:p>
          <a:p>
            <a:r>
              <a:rPr lang="es-ES" dirty="0"/>
              <a:t>MARCO EDUCACIONAL. PEDAGOGÍA Y METODOLOGÍA Factores que inciden en la enseñanza de la lengua: política educativa, organización escolar, diseño curricular, etc. Enfoques, métodos, sistemas pedagógico-didácticos para la enseñanza de la lengua y la literatura y su evaluación</a:t>
            </a:r>
            <a:r>
              <a:rPr lang="es-ES" dirty="0" smtClean="0"/>
              <a:t>.</a:t>
            </a:r>
          </a:p>
          <a:p>
            <a:r>
              <a:rPr lang="es-ES" dirty="0"/>
              <a:t>PSICOLOGÍA Características del individuo: Desarrollo cognitivo, procesos de aprendizaje, factores de diversidad, entre </a:t>
            </a:r>
            <a:r>
              <a:rPr lang="es-ES" dirty="0" smtClean="0"/>
              <a:t>otros</a:t>
            </a:r>
          </a:p>
          <a:p>
            <a:r>
              <a:rPr lang="es-ES" dirty="0"/>
              <a:t>PSICOLINGÜÍSTICA Procesos </a:t>
            </a:r>
            <a:r>
              <a:rPr lang="es-ES" dirty="0" err="1"/>
              <a:t>psico</a:t>
            </a:r>
            <a:r>
              <a:rPr lang="es-ES" dirty="0"/>
              <a:t>-cognitivos implicados en la adquisición y el desarrollo de los dominios, habilidades lingüísticas y cognitivas del individuo. </a:t>
            </a:r>
            <a:endParaRPr lang="es-EC" dirty="0"/>
          </a:p>
        </p:txBody>
      </p:sp>
      <p:graphicFrame>
        <p:nvGraphicFramePr>
          <p:cNvPr id="4" name="Tabla 3"/>
          <p:cNvGraphicFramePr>
            <a:graphicFrameLocks noGrp="1"/>
          </p:cNvGraphicFramePr>
          <p:nvPr>
            <p:extLst>
              <p:ext uri="{D42A27DB-BD31-4B8C-83A1-F6EECF244321}">
                <p14:modId xmlns:p14="http://schemas.microsoft.com/office/powerpoint/2010/main" val="316252769"/>
              </p:ext>
            </p:extLst>
          </p:nvPr>
        </p:nvGraphicFramePr>
        <p:xfrm>
          <a:off x="1571223" y="218942"/>
          <a:ext cx="9865216" cy="875762"/>
        </p:xfrm>
        <a:graphic>
          <a:graphicData uri="http://schemas.openxmlformats.org/drawingml/2006/table">
            <a:tbl>
              <a:tblPr/>
              <a:tblGrid>
                <a:gridCol w="9865216"/>
              </a:tblGrid>
              <a:tr h="875762">
                <a:tc>
                  <a:txBody>
                    <a:bodyPr/>
                    <a:lstStyle/>
                    <a:p>
                      <a:r>
                        <a:rPr lang="es-EC" sz="2800" b="1" dirty="0" smtClean="0"/>
                        <a:t>INTERDISCIPLINARIEDAD </a:t>
                      </a:r>
                      <a:r>
                        <a:rPr lang="es-ES" sz="2800" b="1" dirty="0" smtClean="0"/>
                        <a:t>DE LA DIDÁCTICA DE LA LENGUA</a:t>
                      </a:r>
                      <a:endParaRPr lang="es-EC" sz="2800" b="1"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extLst>
      <p:ext uri="{BB962C8B-B14F-4D97-AF65-F5344CB8AC3E}">
        <p14:creationId xmlns:p14="http://schemas.microsoft.com/office/powerpoint/2010/main" val="206519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1412" y="566670"/>
            <a:ext cx="9905999" cy="5224531"/>
          </a:xfrm>
        </p:spPr>
        <p:txBody>
          <a:bodyPr/>
          <a:lstStyle/>
          <a:p>
            <a:r>
              <a:rPr lang="es-ES" sz="5400" b="1" dirty="0"/>
              <a:t>MARCO EPISTEMOLÓGICO </a:t>
            </a:r>
            <a:endParaRPr lang="es-ES" sz="5400" b="1" dirty="0" smtClean="0"/>
          </a:p>
          <a:p>
            <a:r>
              <a:rPr lang="es-ES" dirty="0" smtClean="0"/>
              <a:t>Lingüística</a:t>
            </a:r>
            <a:r>
              <a:rPr lang="es-ES" dirty="0"/>
              <a:t>. </a:t>
            </a:r>
            <a:endParaRPr lang="es-ES" dirty="0" smtClean="0"/>
          </a:p>
          <a:p>
            <a:r>
              <a:rPr lang="es-ES" dirty="0" smtClean="0"/>
              <a:t>Retórica</a:t>
            </a:r>
            <a:r>
              <a:rPr lang="es-ES" dirty="0"/>
              <a:t>. </a:t>
            </a:r>
            <a:endParaRPr lang="es-ES" dirty="0" smtClean="0"/>
          </a:p>
          <a:p>
            <a:r>
              <a:rPr lang="es-ES" dirty="0" smtClean="0"/>
              <a:t>Lingüística </a:t>
            </a:r>
            <a:r>
              <a:rPr lang="es-ES" dirty="0"/>
              <a:t>textual. </a:t>
            </a:r>
            <a:endParaRPr lang="es-ES" dirty="0" smtClean="0"/>
          </a:p>
          <a:p>
            <a:r>
              <a:rPr lang="es-ES" dirty="0" smtClean="0"/>
              <a:t>Pragmática</a:t>
            </a:r>
            <a:r>
              <a:rPr lang="es-ES" dirty="0"/>
              <a:t>. </a:t>
            </a:r>
            <a:endParaRPr lang="es-ES" dirty="0" smtClean="0"/>
          </a:p>
          <a:p>
            <a:r>
              <a:rPr lang="es-ES" dirty="0" smtClean="0"/>
              <a:t>Paradigma </a:t>
            </a:r>
            <a:r>
              <a:rPr lang="es-ES" dirty="0"/>
              <a:t>científico de las disciplinas que tienen por objeto el estudio de la lengua y la literatura.</a:t>
            </a:r>
            <a:endParaRPr lang="es-EC" dirty="0"/>
          </a:p>
        </p:txBody>
      </p:sp>
    </p:spTree>
    <p:extLst>
      <p:ext uri="{BB962C8B-B14F-4D97-AF65-F5344CB8AC3E}">
        <p14:creationId xmlns:p14="http://schemas.microsoft.com/office/powerpoint/2010/main" val="1743376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Orientaciones metodológicas</a:t>
            </a:r>
          </a:p>
        </p:txBody>
      </p:sp>
      <p:sp>
        <p:nvSpPr>
          <p:cNvPr id="3" name="Marcador de contenido 2"/>
          <p:cNvSpPr>
            <a:spLocks noGrp="1"/>
          </p:cNvSpPr>
          <p:nvPr>
            <p:ph idx="1"/>
          </p:nvPr>
        </p:nvSpPr>
        <p:spPr>
          <a:xfrm>
            <a:off x="1141412" y="2249486"/>
            <a:ext cx="9905999" cy="3996767"/>
          </a:xfrm>
        </p:spPr>
        <p:txBody>
          <a:bodyPr/>
          <a:lstStyle/>
          <a:p>
            <a:r>
              <a:rPr lang="es-ES" dirty="0" smtClean="0"/>
              <a:t>Según </a:t>
            </a:r>
            <a:r>
              <a:rPr lang="es-ES" dirty="0"/>
              <a:t>Mendoza, Molina y </a:t>
            </a:r>
            <a:r>
              <a:rPr lang="es-ES" dirty="0" smtClean="0"/>
              <a:t>Martos</a:t>
            </a:r>
            <a:r>
              <a:rPr lang="es-EC" dirty="0" smtClean="0"/>
              <a:t>, </a:t>
            </a:r>
            <a:r>
              <a:rPr lang="es-ES" dirty="0"/>
              <a:t>l</a:t>
            </a:r>
            <a:r>
              <a:rPr lang="es-ES" dirty="0" smtClean="0"/>
              <a:t>a </a:t>
            </a:r>
            <a:r>
              <a:rPr lang="es-ES" dirty="0"/>
              <a:t>competencia lingüística y la competencia comunicativa En la actualidad, existe un consenso generalizado en que el fin principal que debe orientar la actuación de los docentes en el aula de lengua es el logro de la </a:t>
            </a:r>
            <a:r>
              <a:rPr lang="es-ES" dirty="0" smtClean="0"/>
              <a:t>competencia comunicativa </a:t>
            </a:r>
            <a:r>
              <a:rPr lang="es-ES" dirty="0"/>
              <a:t>de los estudiantes, lo cual supone trabajar por la integración de conocimientos, habilidades y estrategias para un uso lingüístico adecuado, efectivo y </a:t>
            </a:r>
            <a:r>
              <a:rPr lang="es-ES" dirty="0" smtClean="0"/>
              <a:t>contextualizado</a:t>
            </a:r>
            <a:endParaRPr lang="es-EC" dirty="0"/>
          </a:p>
        </p:txBody>
      </p:sp>
    </p:spTree>
    <p:extLst>
      <p:ext uri="{BB962C8B-B14F-4D97-AF65-F5344CB8AC3E}">
        <p14:creationId xmlns:p14="http://schemas.microsoft.com/office/powerpoint/2010/main" val="3773354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COMPETENCIA COMUNICATIVA</a:t>
            </a:r>
          </a:p>
        </p:txBody>
      </p:sp>
      <p:sp>
        <p:nvSpPr>
          <p:cNvPr id="3" name="Marcador de contenido 2"/>
          <p:cNvSpPr>
            <a:spLocks noGrp="1"/>
          </p:cNvSpPr>
          <p:nvPr>
            <p:ph idx="1"/>
          </p:nvPr>
        </p:nvSpPr>
        <p:spPr>
          <a:xfrm>
            <a:off x="1141412" y="2249487"/>
            <a:ext cx="9905999" cy="4099798"/>
          </a:xfrm>
        </p:spPr>
        <p:txBody>
          <a:bodyPr/>
          <a:lstStyle/>
          <a:p>
            <a:r>
              <a:rPr lang="es-ES" dirty="0"/>
              <a:t>El concepto de competencia comunicativa fue acuñado en 1972 por Dell </a:t>
            </a:r>
            <a:r>
              <a:rPr lang="es-ES" dirty="0" err="1"/>
              <a:t>Hymes</a:t>
            </a:r>
            <a:r>
              <a:rPr lang="es-ES" dirty="0"/>
              <a:t>, etnógrafo de la comunicación, quien se opuso al reduccionismo que implicaba atender únicamente al saber gramatical o estructural en la enseñanza de lenguas. Así pues, frente al concepto de </a:t>
            </a:r>
            <a:r>
              <a:rPr lang="es-ES" dirty="0" smtClean="0"/>
              <a:t>competencia lingüística </a:t>
            </a:r>
            <a:r>
              <a:rPr lang="es-ES" dirty="0"/>
              <a:t>propuesto años antes por Noam Chomsky, </a:t>
            </a:r>
            <a:r>
              <a:rPr lang="es-ES" dirty="0" err="1"/>
              <a:t>Hymes</a:t>
            </a:r>
            <a:r>
              <a:rPr lang="es-ES" dirty="0"/>
              <a:t> enfatizó la conveniencia de considerar otros aspectos igual de importantes que el conocimiento del propio sistema lingüístico para el uso de una lengua</a:t>
            </a:r>
            <a:endParaRPr lang="es-EC" dirty="0"/>
          </a:p>
        </p:txBody>
      </p:sp>
    </p:spTree>
    <p:extLst>
      <p:ext uri="{BB962C8B-B14F-4D97-AF65-F5344CB8AC3E}">
        <p14:creationId xmlns:p14="http://schemas.microsoft.com/office/powerpoint/2010/main" val="25347215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Circuito</Template>
  <TotalTime>38</TotalTime>
  <Words>1590</Words>
  <Application>Microsoft Office PowerPoint</Application>
  <PresentationFormat>Panorámica</PresentationFormat>
  <Paragraphs>51</Paragraphs>
  <Slides>20</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20</vt:i4>
      </vt:variant>
    </vt:vector>
  </HeadingPairs>
  <TitlesOfParts>
    <vt:vector size="24" baseType="lpstr">
      <vt:lpstr>Arial</vt:lpstr>
      <vt:lpstr>Trebuchet MS</vt:lpstr>
      <vt:lpstr>Tw Cen MT</vt:lpstr>
      <vt:lpstr>Circuito</vt:lpstr>
      <vt:lpstr>Didáctica de la lengua y la literatura: fundamentos epistemológicos y metodológicos</vt:lpstr>
      <vt:lpstr>orígenes, definición y objetivos DE LA DIDÁCTICA DE LA LENGUA</vt:lpstr>
      <vt:lpstr>Los objetivos principales de la Didáctica de la Lengua y la Literatura</vt:lpstr>
      <vt:lpstr>DIMENSIONES DE LA DIDÁCTICA DE LA LENGUA</vt:lpstr>
      <vt:lpstr>Presentación de PowerPoint</vt:lpstr>
      <vt:lpstr>Presentación de PowerPoint</vt:lpstr>
      <vt:lpstr>Presentación de PowerPoint</vt:lpstr>
      <vt:lpstr>Orientaciones metodológicas</vt:lpstr>
      <vt:lpstr>COMPETENCIA COMUNICATIVA</vt:lpstr>
      <vt:lpstr>Presentación de PowerPoint</vt:lpstr>
      <vt:lpstr>Presentación de PowerPoint</vt:lpstr>
      <vt:lpstr>Hymes (1972) sintetizó con el acrónimo mnemotécnico SPEAKING la importancia de concebir la lengua como un proceso dinámico en cuya enseñanza debían considerarse múltiples variables:</vt:lpstr>
      <vt:lpstr>Componentes de la competencia comunicativa</vt:lpstr>
      <vt:lpstr>Presentación de PowerPoint</vt:lpstr>
      <vt:lpstr>Presentación de PowerPoint</vt:lpstr>
      <vt:lpstr>El enfoque comunicativo</vt:lpstr>
      <vt:lpstr>Enfoque comunicativo</vt:lpstr>
      <vt:lpstr>LAS MACROHABILIDADES O DESTREZAS LINGÜÍSTICAS</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Didáctica de la lengua y la literatura: fundamentos epistemológicos y metodológicos</dc:title>
  <dc:creator>Cuenta Microsoft</dc:creator>
  <cp:lastModifiedBy>Cuenta Microsoft</cp:lastModifiedBy>
  <cp:revision>5</cp:revision>
  <dcterms:created xsi:type="dcterms:W3CDTF">2024-04-09T18:18:33Z</dcterms:created>
  <dcterms:modified xsi:type="dcterms:W3CDTF">2024-04-09T18:56:51Z</dcterms:modified>
</cp:coreProperties>
</file>