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12192000" cy="6858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392" y="3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30578" y="332943"/>
            <a:ext cx="9530842" cy="80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0A082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0A082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0A082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885825" h="6858000">
                <a:moveTo>
                  <a:pt x="709307" y="0"/>
                </a:moveTo>
                <a:lnTo>
                  <a:pt x="0" y="0"/>
                </a:lnTo>
                <a:lnTo>
                  <a:pt x="0" y="6857999"/>
                </a:lnTo>
                <a:lnTo>
                  <a:pt x="709307" y="6857999"/>
                </a:lnTo>
                <a:lnTo>
                  <a:pt x="710895" y="6789736"/>
                </a:lnTo>
                <a:lnTo>
                  <a:pt x="718832" y="6729412"/>
                </a:lnTo>
                <a:lnTo>
                  <a:pt x="729932" y="6677025"/>
                </a:lnTo>
                <a:lnTo>
                  <a:pt x="744220" y="6630987"/>
                </a:lnTo>
                <a:lnTo>
                  <a:pt x="760082" y="6589712"/>
                </a:lnTo>
                <a:lnTo>
                  <a:pt x="779132" y="6553200"/>
                </a:lnTo>
                <a:lnTo>
                  <a:pt x="817206" y="6477000"/>
                </a:lnTo>
                <a:lnTo>
                  <a:pt x="833081" y="6440487"/>
                </a:lnTo>
                <a:lnTo>
                  <a:pt x="848944" y="6399212"/>
                </a:lnTo>
                <a:lnTo>
                  <a:pt x="864819" y="6353175"/>
                </a:lnTo>
                <a:lnTo>
                  <a:pt x="875919" y="6300787"/>
                </a:lnTo>
                <a:lnTo>
                  <a:pt x="882269" y="6240462"/>
                </a:lnTo>
                <a:lnTo>
                  <a:pt x="885444" y="6172200"/>
                </a:lnTo>
                <a:lnTo>
                  <a:pt x="882269" y="6103937"/>
                </a:lnTo>
                <a:lnTo>
                  <a:pt x="875919" y="6043612"/>
                </a:lnTo>
                <a:lnTo>
                  <a:pt x="864819" y="5991225"/>
                </a:lnTo>
                <a:lnTo>
                  <a:pt x="848944" y="5945187"/>
                </a:lnTo>
                <a:lnTo>
                  <a:pt x="833081" y="5903912"/>
                </a:lnTo>
                <a:lnTo>
                  <a:pt x="817206" y="5867400"/>
                </a:lnTo>
                <a:lnTo>
                  <a:pt x="779132" y="5791200"/>
                </a:lnTo>
                <a:lnTo>
                  <a:pt x="760082" y="5754687"/>
                </a:lnTo>
                <a:lnTo>
                  <a:pt x="744220" y="5713412"/>
                </a:lnTo>
                <a:lnTo>
                  <a:pt x="729932" y="5667375"/>
                </a:lnTo>
                <a:lnTo>
                  <a:pt x="718832" y="5614987"/>
                </a:lnTo>
                <a:lnTo>
                  <a:pt x="710895" y="5554599"/>
                </a:lnTo>
                <a:lnTo>
                  <a:pt x="709307" y="5486400"/>
                </a:lnTo>
                <a:lnTo>
                  <a:pt x="710895" y="5418074"/>
                </a:lnTo>
                <a:lnTo>
                  <a:pt x="718832" y="5357749"/>
                </a:lnTo>
                <a:lnTo>
                  <a:pt x="729932" y="5305425"/>
                </a:lnTo>
                <a:lnTo>
                  <a:pt x="744220" y="5259324"/>
                </a:lnTo>
                <a:lnTo>
                  <a:pt x="760082" y="5218049"/>
                </a:lnTo>
                <a:lnTo>
                  <a:pt x="779132" y="5181600"/>
                </a:lnTo>
                <a:lnTo>
                  <a:pt x="817206" y="5105400"/>
                </a:lnTo>
                <a:lnTo>
                  <a:pt x="833081" y="5068824"/>
                </a:lnTo>
                <a:lnTo>
                  <a:pt x="848944" y="5027549"/>
                </a:lnTo>
                <a:lnTo>
                  <a:pt x="864819" y="4981575"/>
                </a:lnTo>
                <a:lnTo>
                  <a:pt x="875919" y="4929124"/>
                </a:lnTo>
                <a:lnTo>
                  <a:pt x="882269" y="4868799"/>
                </a:lnTo>
                <a:lnTo>
                  <a:pt x="885444" y="4800600"/>
                </a:lnTo>
                <a:lnTo>
                  <a:pt x="882269" y="4732274"/>
                </a:lnTo>
                <a:lnTo>
                  <a:pt x="875919" y="4671949"/>
                </a:lnTo>
                <a:lnTo>
                  <a:pt x="864819" y="4619625"/>
                </a:lnTo>
                <a:lnTo>
                  <a:pt x="848944" y="4573524"/>
                </a:lnTo>
                <a:lnTo>
                  <a:pt x="833081" y="4532249"/>
                </a:lnTo>
                <a:lnTo>
                  <a:pt x="817206" y="4495800"/>
                </a:lnTo>
                <a:lnTo>
                  <a:pt x="779132" y="4419600"/>
                </a:lnTo>
                <a:lnTo>
                  <a:pt x="760082" y="4383024"/>
                </a:lnTo>
                <a:lnTo>
                  <a:pt x="744220" y="4341749"/>
                </a:lnTo>
                <a:lnTo>
                  <a:pt x="729932" y="4295775"/>
                </a:lnTo>
                <a:lnTo>
                  <a:pt x="718832" y="4243324"/>
                </a:lnTo>
                <a:lnTo>
                  <a:pt x="710895" y="4182999"/>
                </a:lnTo>
                <a:lnTo>
                  <a:pt x="709307" y="4114800"/>
                </a:lnTo>
                <a:lnTo>
                  <a:pt x="710895" y="4046474"/>
                </a:lnTo>
                <a:lnTo>
                  <a:pt x="718832" y="3986149"/>
                </a:lnTo>
                <a:lnTo>
                  <a:pt x="729932" y="3933825"/>
                </a:lnTo>
                <a:lnTo>
                  <a:pt x="744220" y="3887724"/>
                </a:lnTo>
                <a:lnTo>
                  <a:pt x="760082" y="3846449"/>
                </a:lnTo>
                <a:lnTo>
                  <a:pt x="779132" y="3810000"/>
                </a:lnTo>
                <a:lnTo>
                  <a:pt x="817206" y="3733800"/>
                </a:lnTo>
                <a:lnTo>
                  <a:pt x="833081" y="3697224"/>
                </a:lnTo>
                <a:lnTo>
                  <a:pt x="848944" y="3655949"/>
                </a:lnTo>
                <a:lnTo>
                  <a:pt x="864819" y="3609975"/>
                </a:lnTo>
                <a:lnTo>
                  <a:pt x="875919" y="3557524"/>
                </a:lnTo>
                <a:lnTo>
                  <a:pt x="882269" y="3497199"/>
                </a:lnTo>
                <a:lnTo>
                  <a:pt x="885444" y="3427349"/>
                </a:lnTo>
                <a:lnTo>
                  <a:pt x="882269" y="3360674"/>
                </a:lnTo>
                <a:lnTo>
                  <a:pt x="875919" y="3300349"/>
                </a:lnTo>
                <a:lnTo>
                  <a:pt x="864819" y="3248025"/>
                </a:lnTo>
                <a:lnTo>
                  <a:pt x="848944" y="3201924"/>
                </a:lnTo>
                <a:lnTo>
                  <a:pt x="833081" y="3160649"/>
                </a:lnTo>
                <a:lnTo>
                  <a:pt x="817206" y="3124200"/>
                </a:lnTo>
                <a:lnTo>
                  <a:pt x="779132" y="3048000"/>
                </a:lnTo>
                <a:lnTo>
                  <a:pt x="760082" y="3011424"/>
                </a:lnTo>
                <a:lnTo>
                  <a:pt x="744220" y="2970149"/>
                </a:lnTo>
                <a:lnTo>
                  <a:pt x="729932" y="2924175"/>
                </a:lnTo>
                <a:lnTo>
                  <a:pt x="718832" y="2871724"/>
                </a:lnTo>
                <a:lnTo>
                  <a:pt x="710895" y="2811399"/>
                </a:lnTo>
                <a:lnTo>
                  <a:pt x="709307" y="2743200"/>
                </a:lnTo>
                <a:lnTo>
                  <a:pt x="710895" y="2674874"/>
                </a:lnTo>
                <a:lnTo>
                  <a:pt x="718832" y="2614549"/>
                </a:lnTo>
                <a:lnTo>
                  <a:pt x="729932" y="2562225"/>
                </a:lnTo>
                <a:lnTo>
                  <a:pt x="744220" y="2516124"/>
                </a:lnTo>
                <a:lnTo>
                  <a:pt x="760082" y="2474849"/>
                </a:lnTo>
                <a:lnTo>
                  <a:pt x="779132" y="2438400"/>
                </a:lnTo>
                <a:lnTo>
                  <a:pt x="817206" y="2362200"/>
                </a:lnTo>
                <a:lnTo>
                  <a:pt x="833081" y="2325624"/>
                </a:lnTo>
                <a:lnTo>
                  <a:pt x="848944" y="2284349"/>
                </a:lnTo>
                <a:lnTo>
                  <a:pt x="864819" y="2238375"/>
                </a:lnTo>
                <a:lnTo>
                  <a:pt x="875919" y="2185924"/>
                </a:lnTo>
                <a:lnTo>
                  <a:pt x="882269" y="2125599"/>
                </a:lnTo>
                <a:lnTo>
                  <a:pt x="885444" y="2057400"/>
                </a:lnTo>
                <a:lnTo>
                  <a:pt x="882269" y="1989074"/>
                </a:lnTo>
                <a:lnTo>
                  <a:pt x="875919" y="1928749"/>
                </a:lnTo>
                <a:lnTo>
                  <a:pt x="864819" y="1876425"/>
                </a:lnTo>
                <a:lnTo>
                  <a:pt x="848944" y="1830324"/>
                </a:lnTo>
                <a:lnTo>
                  <a:pt x="833081" y="1789049"/>
                </a:lnTo>
                <a:lnTo>
                  <a:pt x="817206" y="1752600"/>
                </a:lnTo>
                <a:lnTo>
                  <a:pt x="779132" y="1676400"/>
                </a:lnTo>
                <a:lnTo>
                  <a:pt x="760082" y="1639824"/>
                </a:lnTo>
                <a:lnTo>
                  <a:pt x="744220" y="1598549"/>
                </a:lnTo>
                <a:lnTo>
                  <a:pt x="729932" y="1552575"/>
                </a:lnTo>
                <a:lnTo>
                  <a:pt x="718832" y="1500124"/>
                </a:lnTo>
                <a:lnTo>
                  <a:pt x="710895" y="1439799"/>
                </a:lnTo>
                <a:lnTo>
                  <a:pt x="709307" y="1371600"/>
                </a:lnTo>
                <a:lnTo>
                  <a:pt x="710895" y="1303274"/>
                </a:lnTo>
                <a:lnTo>
                  <a:pt x="718832" y="1242949"/>
                </a:lnTo>
                <a:lnTo>
                  <a:pt x="729932" y="1190625"/>
                </a:lnTo>
                <a:lnTo>
                  <a:pt x="744220" y="1144524"/>
                </a:lnTo>
                <a:lnTo>
                  <a:pt x="760082" y="1103249"/>
                </a:lnTo>
                <a:lnTo>
                  <a:pt x="779132" y="1066800"/>
                </a:lnTo>
                <a:lnTo>
                  <a:pt x="817206" y="990600"/>
                </a:lnTo>
                <a:lnTo>
                  <a:pt x="833081" y="954024"/>
                </a:lnTo>
                <a:lnTo>
                  <a:pt x="848944" y="912749"/>
                </a:lnTo>
                <a:lnTo>
                  <a:pt x="864819" y="866775"/>
                </a:lnTo>
                <a:lnTo>
                  <a:pt x="875919" y="814324"/>
                </a:lnTo>
                <a:lnTo>
                  <a:pt x="882269" y="753999"/>
                </a:lnTo>
                <a:lnTo>
                  <a:pt x="885444" y="685800"/>
                </a:lnTo>
                <a:lnTo>
                  <a:pt x="882269" y="617474"/>
                </a:lnTo>
                <a:lnTo>
                  <a:pt x="875919" y="557149"/>
                </a:lnTo>
                <a:lnTo>
                  <a:pt x="864819" y="504825"/>
                </a:lnTo>
                <a:lnTo>
                  <a:pt x="848944" y="458724"/>
                </a:lnTo>
                <a:lnTo>
                  <a:pt x="833081" y="417449"/>
                </a:lnTo>
                <a:lnTo>
                  <a:pt x="817206" y="381000"/>
                </a:lnTo>
                <a:lnTo>
                  <a:pt x="779132" y="304800"/>
                </a:lnTo>
                <a:lnTo>
                  <a:pt x="760082" y="268224"/>
                </a:lnTo>
                <a:lnTo>
                  <a:pt x="744220" y="226949"/>
                </a:lnTo>
                <a:lnTo>
                  <a:pt x="729932" y="180975"/>
                </a:lnTo>
                <a:lnTo>
                  <a:pt x="718832" y="128524"/>
                </a:lnTo>
                <a:lnTo>
                  <a:pt x="710895" y="68199"/>
                </a:lnTo>
                <a:lnTo>
                  <a:pt x="709307" y="0"/>
                </a:lnTo>
                <a:close/>
              </a:path>
            </a:pathLst>
          </a:custGeom>
          <a:solidFill>
            <a:srgbClr val="0A0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908535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61B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30578" y="332943"/>
            <a:ext cx="9530842" cy="803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0A082D"/>
                </a:solidFill>
                <a:latin typeface="Impact"/>
                <a:cs typeface="Impac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8372" y="3057270"/>
            <a:ext cx="10183495" cy="305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463" y="0"/>
            <a:ext cx="11908790" cy="6858000"/>
          </a:xfrm>
          <a:custGeom>
            <a:avLst/>
            <a:gdLst/>
            <a:ahLst/>
            <a:cxnLst/>
            <a:rect l="l" t="t" r="r" b="b"/>
            <a:pathLst>
              <a:path w="11908790" h="6858000">
                <a:moveTo>
                  <a:pt x="0" y="6858000"/>
                </a:moveTo>
                <a:lnTo>
                  <a:pt x="11908536" y="6858000"/>
                </a:lnTo>
                <a:lnTo>
                  <a:pt x="119085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61B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7015" y="630936"/>
            <a:ext cx="5234940" cy="5229225"/>
          </a:xfrm>
          <a:custGeom>
            <a:avLst/>
            <a:gdLst/>
            <a:ahLst/>
            <a:cxnLst/>
            <a:rect l="l" t="t" r="r" b="b"/>
            <a:pathLst>
              <a:path w="5234940" h="5229225">
                <a:moveTo>
                  <a:pt x="2617470" y="0"/>
                </a:moveTo>
                <a:lnTo>
                  <a:pt x="2566670" y="4699"/>
                </a:lnTo>
                <a:lnTo>
                  <a:pt x="2517521" y="17399"/>
                </a:lnTo>
                <a:lnTo>
                  <a:pt x="2469896" y="36449"/>
                </a:lnTo>
                <a:lnTo>
                  <a:pt x="2420620" y="60325"/>
                </a:lnTo>
                <a:lnTo>
                  <a:pt x="2374646" y="87249"/>
                </a:lnTo>
                <a:lnTo>
                  <a:pt x="2327021" y="115824"/>
                </a:lnTo>
                <a:lnTo>
                  <a:pt x="2231771" y="166624"/>
                </a:lnTo>
                <a:lnTo>
                  <a:pt x="2184146" y="185674"/>
                </a:lnTo>
                <a:lnTo>
                  <a:pt x="2134870" y="198374"/>
                </a:lnTo>
                <a:lnTo>
                  <a:pt x="2085721" y="204724"/>
                </a:lnTo>
                <a:lnTo>
                  <a:pt x="2033397" y="204724"/>
                </a:lnTo>
                <a:lnTo>
                  <a:pt x="1979422" y="201549"/>
                </a:lnTo>
                <a:lnTo>
                  <a:pt x="1925447" y="195199"/>
                </a:lnTo>
                <a:lnTo>
                  <a:pt x="1871472" y="187325"/>
                </a:lnTo>
                <a:lnTo>
                  <a:pt x="1817497" y="180975"/>
                </a:lnTo>
                <a:lnTo>
                  <a:pt x="1763522" y="176149"/>
                </a:lnTo>
                <a:lnTo>
                  <a:pt x="1712722" y="177800"/>
                </a:lnTo>
                <a:lnTo>
                  <a:pt x="1663446" y="184150"/>
                </a:lnTo>
                <a:lnTo>
                  <a:pt x="1615821" y="198374"/>
                </a:lnTo>
                <a:lnTo>
                  <a:pt x="1576197" y="219075"/>
                </a:lnTo>
                <a:lnTo>
                  <a:pt x="1538097" y="245999"/>
                </a:lnTo>
                <a:lnTo>
                  <a:pt x="1504823" y="277749"/>
                </a:lnTo>
                <a:lnTo>
                  <a:pt x="1471422" y="314325"/>
                </a:lnTo>
                <a:lnTo>
                  <a:pt x="1441323" y="352425"/>
                </a:lnTo>
                <a:lnTo>
                  <a:pt x="1380998" y="431800"/>
                </a:lnTo>
                <a:lnTo>
                  <a:pt x="1350772" y="469900"/>
                </a:lnTo>
                <a:lnTo>
                  <a:pt x="1319022" y="506349"/>
                </a:lnTo>
                <a:lnTo>
                  <a:pt x="1282573" y="538099"/>
                </a:lnTo>
                <a:lnTo>
                  <a:pt x="1247648" y="566674"/>
                </a:lnTo>
                <a:lnTo>
                  <a:pt x="1207897" y="588899"/>
                </a:lnTo>
                <a:lnTo>
                  <a:pt x="1165098" y="607949"/>
                </a:lnTo>
                <a:lnTo>
                  <a:pt x="1118997" y="623824"/>
                </a:lnTo>
                <a:lnTo>
                  <a:pt x="1071372" y="638175"/>
                </a:lnTo>
                <a:lnTo>
                  <a:pt x="1023874" y="650875"/>
                </a:lnTo>
                <a:lnTo>
                  <a:pt x="974598" y="663575"/>
                </a:lnTo>
                <a:lnTo>
                  <a:pt x="928624" y="677799"/>
                </a:lnTo>
                <a:lnTo>
                  <a:pt x="882523" y="693674"/>
                </a:lnTo>
                <a:lnTo>
                  <a:pt x="839724" y="712724"/>
                </a:lnTo>
                <a:lnTo>
                  <a:pt x="801624" y="736600"/>
                </a:lnTo>
                <a:lnTo>
                  <a:pt x="766699" y="765175"/>
                </a:lnTo>
                <a:lnTo>
                  <a:pt x="738124" y="800100"/>
                </a:lnTo>
                <a:lnTo>
                  <a:pt x="714248" y="838200"/>
                </a:lnTo>
                <a:lnTo>
                  <a:pt x="695198" y="880999"/>
                </a:lnTo>
                <a:lnTo>
                  <a:pt x="679323" y="926973"/>
                </a:lnTo>
                <a:lnTo>
                  <a:pt x="665099" y="973074"/>
                </a:lnTo>
                <a:lnTo>
                  <a:pt x="652399" y="1022223"/>
                </a:lnTo>
                <a:lnTo>
                  <a:pt x="639699" y="1069848"/>
                </a:lnTo>
                <a:lnTo>
                  <a:pt x="625348" y="1117473"/>
                </a:lnTo>
                <a:lnTo>
                  <a:pt x="609473" y="1163574"/>
                </a:lnTo>
                <a:lnTo>
                  <a:pt x="590423" y="1206373"/>
                </a:lnTo>
                <a:lnTo>
                  <a:pt x="568198" y="1246124"/>
                </a:lnTo>
                <a:lnTo>
                  <a:pt x="539623" y="1281049"/>
                </a:lnTo>
                <a:lnTo>
                  <a:pt x="508000" y="1317498"/>
                </a:lnTo>
                <a:lnTo>
                  <a:pt x="471424" y="1349248"/>
                </a:lnTo>
                <a:lnTo>
                  <a:pt x="352425" y="1439799"/>
                </a:lnTo>
                <a:lnTo>
                  <a:pt x="314325" y="1469898"/>
                </a:lnTo>
                <a:lnTo>
                  <a:pt x="277749" y="1503299"/>
                </a:lnTo>
                <a:lnTo>
                  <a:pt x="245999" y="1536573"/>
                </a:lnTo>
                <a:lnTo>
                  <a:pt x="219075" y="1574673"/>
                </a:lnTo>
                <a:lnTo>
                  <a:pt x="198374" y="1614424"/>
                </a:lnTo>
                <a:lnTo>
                  <a:pt x="184150" y="1662049"/>
                </a:lnTo>
                <a:lnTo>
                  <a:pt x="177800" y="1711198"/>
                </a:lnTo>
                <a:lnTo>
                  <a:pt x="176149" y="1761998"/>
                </a:lnTo>
                <a:lnTo>
                  <a:pt x="180975" y="1815973"/>
                </a:lnTo>
                <a:lnTo>
                  <a:pt x="187325" y="1869948"/>
                </a:lnTo>
                <a:lnTo>
                  <a:pt x="195199" y="1923923"/>
                </a:lnTo>
                <a:lnTo>
                  <a:pt x="201549" y="1977898"/>
                </a:lnTo>
                <a:lnTo>
                  <a:pt x="204724" y="2031873"/>
                </a:lnTo>
                <a:lnTo>
                  <a:pt x="204724" y="2084197"/>
                </a:lnTo>
                <a:lnTo>
                  <a:pt x="198374" y="2133473"/>
                </a:lnTo>
                <a:lnTo>
                  <a:pt x="185674" y="2182622"/>
                </a:lnTo>
                <a:lnTo>
                  <a:pt x="166624" y="2228723"/>
                </a:lnTo>
                <a:lnTo>
                  <a:pt x="142875" y="2276348"/>
                </a:lnTo>
                <a:lnTo>
                  <a:pt x="115824" y="2323973"/>
                </a:lnTo>
                <a:lnTo>
                  <a:pt x="87249" y="2371598"/>
                </a:lnTo>
                <a:lnTo>
                  <a:pt x="60325" y="2417572"/>
                </a:lnTo>
                <a:lnTo>
                  <a:pt x="36449" y="2466848"/>
                </a:lnTo>
                <a:lnTo>
                  <a:pt x="17399" y="2514473"/>
                </a:lnTo>
                <a:lnTo>
                  <a:pt x="4699" y="2563622"/>
                </a:lnTo>
                <a:lnTo>
                  <a:pt x="0" y="2614422"/>
                </a:lnTo>
                <a:lnTo>
                  <a:pt x="4699" y="2665222"/>
                </a:lnTo>
                <a:lnTo>
                  <a:pt x="17399" y="2714371"/>
                </a:lnTo>
                <a:lnTo>
                  <a:pt x="36449" y="2761996"/>
                </a:lnTo>
                <a:lnTo>
                  <a:pt x="60325" y="2811272"/>
                </a:lnTo>
                <a:lnTo>
                  <a:pt x="87249" y="2857246"/>
                </a:lnTo>
                <a:lnTo>
                  <a:pt x="115824" y="2904871"/>
                </a:lnTo>
                <a:lnTo>
                  <a:pt x="142875" y="2952496"/>
                </a:lnTo>
                <a:lnTo>
                  <a:pt x="166624" y="3000121"/>
                </a:lnTo>
                <a:lnTo>
                  <a:pt x="185674" y="3046222"/>
                </a:lnTo>
                <a:lnTo>
                  <a:pt x="198374" y="3095371"/>
                </a:lnTo>
                <a:lnTo>
                  <a:pt x="204724" y="3144647"/>
                </a:lnTo>
                <a:lnTo>
                  <a:pt x="204724" y="3196971"/>
                </a:lnTo>
                <a:lnTo>
                  <a:pt x="201549" y="3250946"/>
                </a:lnTo>
                <a:lnTo>
                  <a:pt x="195199" y="3304921"/>
                </a:lnTo>
                <a:lnTo>
                  <a:pt x="187325" y="3358896"/>
                </a:lnTo>
                <a:lnTo>
                  <a:pt x="180975" y="3412871"/>
                </a:lnTo>
                <a:lnTo>
                  <a:pt x="176149" y="3466846"/>
                </a:lnTo>
                <a:lnTo>
                  <a:pt x="177800" y="3517646"/>
                </a:lnTo>
                <a:lnTo>
                  <a:pt x="184150" y="3566795"/>
                </a:lnTo>
                <a:lnTo>
                  <a:pt x="198374" y="3614420"/>
                </a:lnTo>
                <a:lnTo>
                  <a:pt x="219075" y="3654171"/>
                </a:lnTo>
                <a:lnTo>
                  <a:pt x="245999" y="3692271"/>
                </a:lnTo>
                <a:lnTo>
                  <a:pt x="277749" y="3725545"/>
                </a:lnTo>
                <a:lnTo>
                  <a:pt x="314325" y="3758946"/>
                </a:lnTo>
                <a:lnTo>
                  <a:pt x="352425" y="3789045"/>
                </a:lnTo>
                <a:lnTo>
                  <a:pt x="471424" y="3879596"/>
                </a:lnTo>
                <a:lnTo>
                  <a:pt x="508000" y="3911346"/>
                </a:lnTo>
                <a:lnTo>
                  <a:pt x="539623" y="3947795"/>
                </a:lnTo>
                <a:lnTo>
                  <a:pt x="568198" y="3982720"/>
                </a:lnTo>
                <a:lnTo>
                  <a:pt x="590423" y="4022471"/>
                </a:lnTo>
                <a:lnTo>
                  <a:pt x="609473" y="4065270"/>
                </a:lnTo>
                <a:lnTo>
                  <a:pt x="625348" y="4111371"/>
                </a:lnTo>
                <a:lnTo>
                  <a:pt x="639699" y="4158996"/>
                </a:lnTo>
                <a:lnTo>
                  <a:pt x="652399" y="4206621"/>
                </a:lnTo>
                <a:lnTo>
                  <a:pt x="665099" y="4255770"/>
                </a:lnTo>
                <a:lnTo>
                  <a:pt x="679323" y="4301871"/>
                </a:lnTo>
                <a:lnTo>
                  <a:pt x="695198" y="4347845"/>
                </a:lnTo>
                <a:lnTo>
                  <a:pt x="714248" y="4390644"/>
                </a:lnTo>
                <a:lnTo>
                  <a:pt x="738124" y="4428744"/>
                </a:lnTo>
                <a:lnTo>
                  <a:pt x="766699" y="4463669"/>
                </a:lnTo>
                <a:lnTo>
                  <a:pt x="801624" y="4492244"/>
                </a:lnTo>
                <a:lnTo>
                  <a:pt x="839724" y="4516120"/>
                </a:lnTo>
                <a:lnTo>
                  <a:pt x="882523" y="4535170"/>
                </a:lnTo>
                <a:lnTo>
                  <a:pt x="928624" y="4551045"/>
                </a:lnTo>
                <a:lnTo>
                  <a:pt x="974598" y="4565269"/>
                </a:lnTo>
                <a:lnTo>
                  <a:pt x="1023874" y="4577969"/>
                </a:lnTo>
                <a:lnTo>
                  <a:pt x="1071372" y="4590669"/>
                </a:lnTo>
                <a:lnTo>
                  <a:pt x="1118997" y="4605020"/>
                </a:lnTo>
                <a:lnTo>
                  <a:pt x="1165098" y="4620895"/>
                </a:lnTo>
                <a:lnTo>
                  <a:pt x="1207897" y="4639945"/>
                </a:lnTo>
                <a:lnTo>
                  <a:pt x="1247648" y="4662170"/>
                </a:lnTo>
                <a:lnTo>
                  <a:pt x="1282573" y="4690745"/>
                </a:lnTo>
                <a:lnTo>
                  <a:pt x="1319022" y="4722495"/>
                </a:lnTo>
                <a:lnTo>
                  <a:pt x="1350772" y="4758944"/>
                </a:lnTo>
                <a:lnTo>
                  <a:pt x="1380998" y="4797044"/>
                </a:lnTo>
                <a:lnTo>
                  <a:pt x="1441323" y="4876419"/>
                </a:lnTo>
                <a:lnTo>
                  <a:pt x="1471422" y="4914519"/>
                </a:lnTo>
                <a:lnTo>
                  <a:pt x="1504823" y="4951095"/>
                </a:lnTo>
                <a:lnTo>
                  <a:pt x="1538097" y="4982794"/>
                </a:lnTo>
                <a:lnTo>
                  <a:pt x="1576197" y="5009781"/>
                </a:lnTo>
                <a:lnTo>
                  <a:pt x="1615821" y="5030419"/>
                </a:lnTo>
                <a:lnTo>
                  <a:pt x="1663446" y="5044706"/>
                </a:lnTo>
                <a:lnTo>
                  <a:pt x="1712722" y="5051056"/>
                </a:lnTo>
                <a:lnTo>
                  <a:pt x="1763522" y="5052644"/>
                </a:lnTo>
                <a:lnTo>
                  <a:pt x="1817497" y="5047881"/>
                </a:lnTo>
                <a:lnTo>
                  <a:pt x="1871472" y="5041531"/>
                </a:lnTo>
                <a:lnTo>
                  <a:pt x="1925447" y="5033594"/>
                </a:lnTo>
                <a:lnTo>
                  <a:pt x="1979422" y="5027244"/>
                </a:lnTo>
                <a:lnTo>
                  <a:pt x="2033397" y="5024069"/>
                </a:lnTo>
                <a:lnTo>
                  <a:pt x="2085721" y="5024069"/>
                </a:lnTo>
                <a:lnTo>
                  <a:pt x="2134870" y="5030419"/>
                </a:lnTo>
                <a:lnTo>
                  <a:pt x="2184146" y="5043119"/>
                </a:lnTo>
                <a:lnTo>
                  <a:pt x="2231771" y="5062169"/>
                </a:lnTo>
                <a:lnTo>
                  <a:pt x="2327021" y="5112969"/>
                </a:lnTo>
                <a:lnTo>
                  <a:pt x="2374646" y="5141531"/>
                </a:lnTo>
                <a:lnTo>
                  <a:pt x="2420620" y="5168519"/>
                </a:lnTo>
                <a:lnTo>
                  <a:pt x="2469896" y="5192331"/>
                </a:lnTo>
                <a:lnTo>
                  <a:pt x="2517521" y="5211381"/>
                </a:lnTo>
                <a:lnTo>
                  <a:pt x="2566670" y="5224081"/>
                </a:lnTo>
                <a:lnTo>
                  <a:pt x="2617470" y="5228844"/>
                </a:lnTo>
                <a:lnTo>
                  <a:pt x="2668270" y="5224081"/>
                </a:lnTo>
                <a:lnTo>
                  <a:pt x="2717419" y="5211381"/>
                </a:lnTo>
                <a:lnTo>
                  <a:pt x="2765044" y="5192331"/>
                </a:lnTo>
                <a:lnTo>
                  <a:pt x="2814320" y="5168519"/>
                </a:lnTo>
                <a:lnTo>
                  <a:pt x="2860294" y="5141531"/>
                </a:lnTo>
                <a:lnTo>
                  <a:pt x="2907919" y="5112969"/>
                </a:lnTo>
                <a:lnTo>
                  <a:pt x="3003168" y="5062169"/>
                </a:lnTo>
                <a:lnTo>
                  <a:pt x="3049269" y="5043119"/>
                </a:lnTo>
                <a:lnTo>
                  <a:pt x="3100069" y="5030419"/>
                </a:lnTo>
                <a:lnTo>
                  <a:pt x="3149218" y="5024069"/>
                </a:lnTo>
                <a:lnTo>
                  <a:pt x="3201542" y="5024069"/>
                </a:lnTo>
                <a:lnTo>
                  <a:pt x="3255517" y="5027244"/>
                </a:lnTo>
                <a:lnTo>
                  <a:pt x="3309492" y="5033594"/>
                </a:lnTo>
                <a:lnTo>
                  <a:pt x="3363467" y="5041531"/>
                </a:lnTo>
                <a:lnTo>
                  <a:pt x="3417442" y="5047881"/>
                </a:lnTo>
                <a:lnTo>
                  <a:pt x="3471417" y="5052644"/>
                </a:lnTo>
                <a:lnTo>
                  <a:pt x="3522217" y="5051056"/>
                </a:lnTo>
                <a:lnTo>
                  <a:pt x="3571493" y="5044706"/>
                </a:lnTo>
                <a:lnTo>
                  <a:pt x="3619118" y="5030419"/>
                </a:lnTo>
                <a:lnTo>
                  <a:pt x="3658742" y="5009781"/>
                </a:lnTo>
                <a:lnTo>
                  <a:pt x="3696842" y="4982794"/>
                </a:lnTo>
                <a:lnTo>
                  <a:pt x="3730116" y="4951095"/>
                </a:lnTo>
                <a:lnTo>
                  <a:pt x="3763517" y="4914519"/>
                </a:lnTo>
                <a:lnTo>
                  <a:pt x="3793616" y="4876419"/>
                </a:lnTo>
                <a:lnTo>
                  <a:pt x="3853941" y="4797044"/>
                </a:lnTo>
                <a:lnTo>
                  <a:pt x="3884167" y="4758944"/>
                </a:lnTo>
                <a:lnTo>
                  <a:pt x="3915917" y="4722495"/>
                </a:lnTo>
                <a:lnTo>
                  <a:pt x="3952366" y="4690745"/>
                </a:lnTo>
                <a:lnTo>
                  <a:pt x="3987291" y="4662170"/>
                </a:lnTo>
                <a:lnTo>
                  <a:pt x="4027042" y="4639945"/>
                </a:lnTo>
                <a:lnTo>
                  <a:pt x="4069841" y="4620895"/>
                </a:lnTo>
                <a:lnTo>
                  <a:pt x="4115942" y="4605020"/>
                </a:lnTo>
                <a:lnTo>
                  <a:pt x="4163567" y="4590669"/>
                </a:lnTo>
                <a:lnTo>
                  <a:pt x="4211066" y="4577969"/>
                </a:lnTo>
                <a:lnTo>
                  <a:pt x="4260342" y="4565269"/>
                </a:lnTo>
                <a:lnTo>
                  <a:pt x="4306316" y="4551045"/>
                </a:lnTo>
                <a:lnTo>
                  <a:pt x="4352417" y="4535170"/>
                </a:lnTo>
                <a:lnTo>
                  <a:pt x="4395216" y="4516120"/>
                </a:lnTo>
                <a:lnTo>
                  <a:pt x="4433316" y="4492244"/>
                </a:lnTo>
                <a:lnTo>
                  <a:pt x="4468241" y="4463669"/>
                </a:lnTo>
                <a:lnTo>
                  <a:pt x="4496816" y="4428744"/>
                </a:lnTo>
                <a:lnTo>
                  <a:pt x="4520692" y="4390644"/>
                </a:lnTo>
                <a:lnTo>
                  <a:pt x="4539742" y="4347845"/>
                </a:lnTo>
                <a:lnTo>
                  <a:pt x="4555617" y="4301871"/>
                </a:lnTo>
                <a:lnTo>
                  <a:pt x="4569841" y="4255770"/>
                </a:lnTo>
                <a:lnTo>
                  <a:pt x="4582541" y="4206621"/>
                </a:lnTo>
                <a:lnTo>
                  <a:pt x="4595241" y="4158996"/>
                </a:lnTo>
                <a:lnTo>
                  <a:pt x="4609592" y="4111371"/>
                </a:lnTo>
                <a:lnTo>
                  <a:pt x="4625467" y="4065270"/>
                </a:lnTo>
                <a:lnTo>
                  <a:pt x="4644517" y="4022471"/>
                </a:lnTo>
                <a:lnTo>
                  <a:pt x="4666742" y="3982720"/>
                </a:lnTo>
                <a:lnTo>
                  <a:pt x="4695317" y="3947795"/>
                </a:lnTo>
                <a:lnTo>
                  <a:pt x="4726940" y="3911346"/>
                </a:lnTo>
                <a:lnTo>
                  <a:pt x="4763516" y="3879596"/>
                </a:lnTo>
                <a:lnTo>
                  <a:pt x="4801616" y="3849370"/>
                </a:lnTo>
                <a:lnTo>
                  <a:pt x="4842891" y="3819271"/>
                </a:lnTo>
                <a:lnTo>
                  <a:pt x="4882515" y="3789045"/>
                </a:lnTo>
                <a:lnTo>
                  <a:pt x="4920615" y="3758946"/>
                </a:lnTo>
                <a:lnTo>
                  <a:pt x="4957191" y="3725545"/>
                </a:lnTo>
                <a:lnTo>
                  <a:pt x="4988941" y="3692271"/>
                </a:lnTo>
                <a:lnTo>
                  <a:pt x="5015865" y="3654171"/>
                </a:lnTo>
                <a:lnTo>
                  <a:pt x="5036566" y="3614420"/>
                </a:lnTo>
                <a:lnTo>
                  <a:pt x="5050790" y="3566795"/>
                </a:lnTo>
                <a:lnTo>
                  <a:pt x="5057140" y="3517646"/>
                </a:lnTo>
                <a:lnTo>
                  <a:pt x="5058791" y="3466846"/>
                </a:lnTo>
                <a:lnTo>
                  <a:pt x="5053965" y="3412871"/>
                </a:lnTo>
                <a:lnTo>
                  <a:pt x="5047615" y="3358896"/>
                </a:lnTo>
                <a:lnTo>
                  <a:pt x="5039741" y="3304921"/>
                </a:lnTo>
                <a:lnTo>
                  <a:pt x="5033391" y="3250946"/>
                </a:lnTo>
                <a:lnTo>
                  <a:pt x="5030216" y="3196971"/>
                </a:lnTo>
                <a:lnTo>
                  <a:pt x="5030216" y="3144647"/>
                </a:lnTo>
                <a:lnTo>
                  <a:pt x="5036566" y="3095371"/>
                </a:lnTo>
                <a:lnTo>
                  <a:pt x="5049266" y="3046222"/>
                </a:lnTo>
                <a:lnTo>
                  <a:pt x="5068316" y="3000121"/>
                </a:lnTo>
                <a:lnTo>
                  <a:pt x="5119116" y="2904871"/>
                </a:lnTo>
                <a:lnTo>
                  <a:pt x="5147691" y="2857246"/>
                </a:lnTo>
                <a:lnTo>
                  <a:pt x="5174615" y="2811272"/>
                </a:lnTo>
                <a:lnTo>
                  <a:pt x="5198491" y="2761996"/>
                </a:lnTo>
                <a:lnTo>
                  <a:pt x="5217541" y="2714371"/>
                </a:lnTo>
                <a:lnTo>
                  <a:pt x="5230241" y="2665222"/>
                </a:lnTo>
                <a:lnTo>
                  <a:pt x="5234940" y="2614422"/>
                </a:lnTo>
                <a:lnTo>
                  <a:pt x="5230241" y="2563622"/>
                </a:lnTo>
                <a:lnTo>
                  <a:pt x="5217541" y="2514473"/>
                </a:lnTo>
                <a:lnTo>
                  <a:pt x="5198491" y="2466848"/>
                </a:lnTo>
                <a:lnTo>
                  <a:pt x="5174615" y="2417572"/>
                </a:lnTo>
                <a:lnTo>
                  <a:pt x="5147691" y="2371598"/>
                </a:lnTo>
                <a:lnTo>
                  <a:pt x="5119116" y="2323973"/>
                </a:lnTo>
                <a:lnTo>
                  <a:pt x="5068316" y="2228723"/>
                </a:lnTo>
                <a:lnTo>
                  <a:pt x="5049266" y="2182622"/>
                </a:lnTo>
                <a:lnTo>
                  <a:pt x="5036566" y="2133473"/>
                </a:lnTo>
                <a:lnTo>
                  <a:pt x="5030216" y="2084197"/>
                </a:lnTo>
                <a:lnTo>
                  <a:pt x="5030216" y="2031873"/>
                </a:lnTo>
                <a:lnTo>
                  <a:pt x="5033391" y="1977898"/>
                </a:lnTo>
                <a:lnTo>
                  <a:pt x="5039741" y="1923923"/>
                </a:lnTo>
                <a:lnTo>
                  <a:pt x="5047615" y="1869948"/>
                </a:lnTo>
                <a:lnTo>
                  <a:pt x="5053965" y="1815973"/>
                </a:lnTo>
                <a:lnTo>
                  <a:pt x="5058791" y="1761998"/>
                </a:lnTo>
                <a:lnTo>
                  <a:pt x="5057140" y="1711198"/>
                </a:lnTo>
                <a:lnTo>
                  <a:pt x="5050790" y="1662049"/>
                </a:lnTo>
                <a:lnTo>
                  <a:pt x="5036566" y="1614424"/>
                </a:lnTo>
                <a:lnTo>
                  <a:pt x="5015865" y="1574673"/>
                </a:lnTo>
                <a:lnTo>
                  <a:pt x="4988941" y="1536573"/>
                </a:lnTo>
                <a:lnTo>
                  <a:pt x="4957191" y="1503299"/>
                </a:lnTo>
                <a:lnTo>
                  <a:pt x="4920615" y="1469898"/>
                </a:lnTo>
                <a:lnTo>
                  <a:pt x="4882515" y="1439799"/>
                </a:lnTo>
                <a:lnTo>
                  <a:pt x="4842891" y="1409573"/>
                </a:lnTo>
                <a:lnTo>
                  <a:pt x="4801616" y="1379474"/>
                </a:lnTo>
                <a:lnTo>
                  <a:pt x="4763516" y="1349248"/>
                </a:lnTo>
                <a:lnTo>
                  <a:pt x="4726940" y="1317498"/>
                </a:lnTo>
                <a:lnTo>
                  <a:pt x="4695317" y="1281049"/>
                </a:lnTo>
                <a:lnTo>
                  <a:pt x="4666742" y="1246124"/>
                </a:lnTo>
                <a:lnTo>
                  <a:pt x="4644517" y="1206373"/>
                </a:lnTo>
                <a:lnTo>
                  <a:pt x="4625467" y="1163574"/>
                </a:lnTo>
                <a:lnTo>
                  <a:pt x="4609592" y="1117473"/>
                </a:lnTo>
                <a:lnTo>
                  <a:pt x="4595241" y="1069848"/>
                </a:lnTo>
                <a:lnTo>
                  <a:pt x="4582541" y="1022223"/>
                </a:lnTo>
                <a:lnTo>
                  <a:pt x="4569841" y="973074"/>
                </a:lnTo>
                <a:lnTo>
                  <a:pt x="4555617" y="926973"/>
                </a:lnTo>
                <a:lnTo>
                  <a:pt x="4539742" y="880999"/>
                </a:lnTo>
                <a:lnTo>
                  <a:pt x="4520692" y="838200"/>
                </a:lnTo>
                <a:lnTo>
                  <a:pt x="4496816" y="800100"/>
                </a:lnTo>
                <a:lnTo>
                  <a:pt x="4468241" y="765175"/>
                </a:lnTo>
                <a:lnTo>
                  <a:pt x="4433316" y="736600"/>
                </a:lnTo>
                <a:lnTo>
                  <a:pt x="4395216" y="712724"/>
                </a:lnTo>
                <a:lnTo>
                  <a:pt x="4352417" y="693674"/>
                </a:lnTo>
                <a:lnTo>
                  <a:pt x="4306316" y="677799"/>
                </a:lnTo>
                <a:lnTo>
                  <a:pt x="4260342" y="663575"/>
                </a:lnTo>
                <a:lnTo>
                  <a:pt x="4211066" y="650875"/>
                </a:lnTo>
                <a:lnTo>
                  <a:pt x="4163567" y="638175"/>
                </a:lnTo>
                <a:lnTo>
                  <a:pt x="4115942" y="623824"/>
                </a:lnTo>
                <a:lnTo>
                  <a:pt x="4069841" y="607949"/>
                </a:lnTo>
                <a:lnTo>
                  <a:pt x="4027042" y="588899"/>
                </a:lnTo>
                <a:lnTo>
                  <a:pt x="3987291" y="566674"/>
                </a:lnTo>
                <a:lnTo>
                  <a:pt x="3952366" y="538099"/>
                </a:lnTo>
                <a:lnTo>
                  <a:pt x="3915917" y="506349"/>
                </a:lnTo>
                <a:lnTo>
                  <a:pt x="3884167" y="469900"/>
                </a:lnTo>
                <a:lnTo>
                  <a:pt x="3853941" y="431800"/>
                </a:lnTo>
                <a:lnTo>
                  <a:pt x="3793616" y="352425"/>
                </a:lnTo>
                <a:lnTo>
                  <a:pt x="3763517" y="314325"/>
                </a:lnTo>
                <a:lnTo>
                  <a:pt x="3730116" y="277749"/>
                </a:lnTo>
                <a:lnTo>
                  <a:pt x="3696842" y="245999"/>
                </a:lnTo>
                <a:lnTo>
                  <a:pt x="3658742" y="219075"/>
                </a:lnTo>
                <a:lnTo>
                  <a:pt x="3619118" y="198374"/>
                </a:lnTo>
                <a:lnTo>
                  <a:pt x="3571493" y="184150"/>
                </a:lnTo>
                <a:lnTo>
                  <a:pt x="3522217" y="177800"/>
                </a:lnTo>
                <a:lnTo>
                  <a:pt x="3471417" y="176149"/>
                </a:lnTo>
                <a:lnTo>
                  <a:pt x="3417442" y="180975"/>
                </a:lnTo>
                <a:lnTo>
                  <a:pt x="3363467" y="187325"/>
                </a:lnTo>
                <a:lnTo>
                  <a:pt x="3309492" y="195199"/>
                </a:lnTo>
                <a:lnTo>
                  <a:pt x="3255517" y="201549"/>
                </a:lnTo>
                <a:lnTo>
                  <a:pt x="3201542" y="204724"/>
                </a:lnTo>
                <a:lnTo>
                  <a:pt x="3149218" y="204724"/>
                </a:lnTo>
                <a:lnTo>
                  <a:pt x="3100069" y="198374"/>
                </a:lnTo>
                <a:lnTo>
                  <a:pt x="3049269" y="185674"/>
                </a:lnTo>
                <a:lnTo>
                  <a:pt x="3003168" y="166624"/>
                </a:lnTo>
                <a:lnTo>
                  <a:pt x="2907919" y="115824"/>
                </a:lnTo>
                <a:lnTo>
                  <a:pt x="2860294" y="87249"/>
                </a:lnTo>
                <a:lnTo>
                  <a:pt x="2814320" y="60325"/>
                </a:lnTo>
                <a:lnTo>
                  <a:pt x="2765044" y="36449"/>
                </a:lnTo>
                <a:lnTo>
                  <a:pt x="2717419" y="17399"/>
                </a:lnTo>
                <a:lnTo>
                  <a:pt x="2668270" y="4699"/>
                </a:lnTo>
                <a:lnTo>
                  <a:pt x="2617470" y="0"/>
                </a:lnTo>
                <a:close/>
              </a:path>
            </a:pathLst>
          </a:custGeom>
          <a:solidFill>
            <a:srgbClr val="F3F3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283845" cy="6858000"/>
          </a:xfrm>
          <a:custGeom>
            <a:avLst/>
            <a:gdLst/>
            <a:ahLst/>
            <a:cxnLst/>
            <a:rect l="l" t="t" r="r" b="b"/>
            <a:pathLst>
              <a:path w="283845" h="6858000">
                <a:moveTo>
                  <a:pt x="283464" y="0"/>
                </a:moveTo>
                <a:lnTo>
                  <a:pt x="0" y="0"/>
                </a:lnTo>
                <a:lnTo>
                  <a:pt x="0" y="6858000"/>
                </a:lnTo>
                <a:lnTo>
                  <a:pt x="283464" y="6858000"/>
                </a:lnTo>
                <a:lnTo>
                  <a:pt x="283464" y="0"/>
                </a:lnTo>
                <a:close/>
              </a:path>
            </a:pathLst>
          </a:custGeom>
          <a:solidFill>
            <a:srgbClr val="0A0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41247" y="3832605"/>
            <a:ext cx="102508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27100" algn="l"/>
                <a:tab pos="2155190" algn="l"/>
                <a:tab pos="2507615" algn="l"/>
                <a:tab pos="4490085" algn="l"/>
                <a:tab pos="7385050" algn="l"/>
              </a:tabLst>
            </a:pPr>
            <a:r>
              <a:rPr sz="2000" b="1" spc="-70" dirty="0">
                <a:solidFill>
                  <a:srgbClr val="0A082D"/>
                </a:solidFill>
                <a:latin typeface="Trebuchet MS"/>
                <a:cs typeface="Trebuchet MS"/>
              </a:rPr>
              <a:t>2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-195" dirty="0">
                <a:solidFill>
                  <a:srgbClr val="0A082D"/>
                </a:solidFill>
                <a:latin typeface="Trebuchet MS"/>
                <a:cs typeface="Trebuchet MS"/>
              </a:rPr>
              <a:t>.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0A082D"/>
                </a:solidFill>
                <a:latin typeface="Trebuchet MS"/>
                <a:cs typeface="Trebuchet MS"/>
              </a:rPr>
              <a:t>1</a:t>
            </a:r>
            <a:r>
              <a:rPr sz="2000" b="1" dirty="0">
                <a:solidFill>
                  <a:srgbClr val="0A082D"/>
                </a:solidFill>
                <a:latin typeface="Trebuchet MS"/>
                <a:cs typeface="Trebuchet MS"/>
              </a:rPr>
              <a:t>	</a:t>
            </a:r>
            <a:r>
              <a:rPr sz="2000" b="1" spc="320" dirty="0">
                <a:solidFill>
                  <a:srgbClr val="0A082D"/>
                </a:solidFill>
                <a:latin typeface="Trebuchet MS"/>
                <a:cs typeface="Trebuchet MS"/>
              </a:rPr>
              <a:t>C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95" dirty="0">
                <a:solidFill>
                  <a:srgbClr val="0A082D"/>
                </a:solidFill>
                <a:latin typeface="Trebuchet MS"/>
                <a:cs typeface="Trebuchet MS"/>
              </a:rPr>
              <a:t>A</a:t>
            </a:r>
            <a:r>
              <a:rPr sz="2000" b="1" spc="-215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30" dirty="0">
                <a:solidFill>
                  <a:srgbClr val="0A082D"/>
                </a:solidFill>
                <a:latin typeface="Trebuchet MS"/>
                <a:cs typeface="Trebuchet MS"/>
              </a:rPr>
              <a:t>R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04" dirty="0">
                <a:solidFill>
                  <a:srgbClr val="0A082D"/>
                </a:solidFill>
                <a:latin typeface="Trebuchet MS"/>
                <a:cs typeface="Trebuchet MS"/>
              </a:rPr>
              <a:t>B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45" dirty="0">
                <a:solidFill>
                  <a:srgbClr val="0A082D"/>
                </a:solidFill>
                <a:latin typeface="Trebuchet MS"/>
                <a:cs typeface="Trebuchet MS"/>
              </a:rPr>
              <a:t>O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00" dirty="0">
                <a:solidFill>
                  <a:srgbClr val="0A082D"/>
                </a:solidFill>
                <a:latin typeface="Trebuchet MS"/>
                <a:cs typeface="Trebuchet MS"/>
              </a:rPr>
              <a:t>H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0A082D"/>
                </a:solidFill>
                <a:latin typeface="Trebuchet MS"/>
                <a:cs typeface="Trebuchet MS"/>
              </a:rPr>
              <a:t>I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20" dirty="0">
                <a:solidFill>
                  <a:srgbClr val="0A082D"/>
                </a:solidFill>
                <a:latin typeface="Trebuchet MS"/>
                <a:cs typeface="Trebuchet MS"/>
              </a:rPr>
              <a:t>D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30" dirty="0">
                <a:solidFill>
                  <a:srgbClr val="0A082D"/>
                </a:solidFill>
                <a:latin typeface="Trebuchet MS"/>
                <a:cs typeface="Trebuchet MS"/>
              </a:rPr>
              <a:t>R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440" dirty="0">
                <a:solidFill>
                  <a:srgbClr val="0A082D"/>
                </a:solidFill>
                <a:latin typeface="Trebuchet MS"/>
                <a:cs typeface="Trebuchet MS"/>
              </a:rPr>
              <a:t>A</a:t>
            </a:r>
            <a:r>
              <a:rPr sz="2000" b="1" spc="475" dirty="0">
                <a:solidFill>
                  <a:srgbClr val="0A082D"/>
                </a:solidFill>
                <a:latin typeface="Trebuchet MS"/>
                <a:cs typeface="Trebuchet MS"/>
              </a:rPr>
              <a:t>T</a:t>
            </a:r>
            <a:r>
              <a:rPr sz="2000" b="1" spc="345" dirty="0">
                <a:solidFill>
                  <a:srgbClr val="0A082D"/>
                </a:solidFill>
                <a:latin typeface="Trebuchet MS"/>
                <a:cs typeface="Trebuchet MS"/>
              </a:rPr>
              <a:t>O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85" dirty="0">
                <a:solidFill>
                  <a:srgbClr val="0A082D"/>
                </a:solidFill>
                <a:latin typeface="Trebuchet MS"/>
                <a:cs typeface="Trebuchet MS"/>
              </a:rPr>
              <a:t>S</a:t>
            </a:r>
            <a:r>
              <a:rPr sz="2000" b="1" spc="-18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-195" dirty="0">
                <a:solidFill>
                  <a:srgbClr val="0A082D"/>
                </a:solidFill>
                <a:latin typeface="Trebuchet MS"/>
                <a:cs typeface="Trebuchet MS"/>
              </a:rPr>
              <a:t>:</a:t>
            </a:r>
            <a:r>
              <a:rPr sz="2000" b="1" dirty="0">
                <a:solidFill>
                  <a:srgbClr val="0A082D"/>
                </a:solidFill>
                <a:latin typeface="Trebuchet MS"/>
                <a:cs typeface="Trebuchet MS"/>
              </a:rPr>
              <a:t>	</a:t>
            </a:r>
            <a:r>
              <a:rPr sz="2000" b="1" spc="130" dirty="0">
                <a:solidFill>
                  <a:srgbClr val="0A082D"/>
                </a:solidFill>
                <a:latin typeface="Trebuchet MS"/>
                <a:cs typeface="Trebuchet MS"/>
              </a:rPr>
              <a:t>E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85" dirty="0">
                <a:solidFill>
                  <a:srgbClr val="0A082D"/>
                </a:solidFill>
                <a:latin typeface="Trebuchet MS"/>
                <a:cs typeface="Trebuchet MS"/>
              </a:rPr>
              <a:t>S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15" dirty="0">
                <a:solidFill>
                  <a:srgbClr val="0A082D"/>
                </a:solidFill>
                <a:latin typeface="Trebuchet MS"/>
                <a:cs typeface="Trebuchet MS"/>
              </a:rPr>
              <a:t>T</a:t>
            </a:r>
            <a:r>
              <a:rPr sz="2000" b="1" spc="-215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30" dirty="0">
                <a:solidFill>
                  <a:srgbClr val="0A082D"/>
                </a:solidFill>
                <a:latin typeface="Trebuchet MS"/>
                <a:cs typeface="Trebuchet MS"/>
              </a:rPr>
              <a:t>R</a:t>
            </a:r>
            <a:r>
              <a:rPr sz="2000" b="1" spc="-26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90" dirty="0">
                <a:solidFill>
                  <a:srgbClr val="0A082D"/>
                </a:solidFill>
                <a:latin typeface="Trebuchet MS"/>
                <a:cs typeface="Trebuchet MS"/>
              </a:rPr>
              <a:t>U</a:t>
            </a:r>
            <a:r>
              <a:rPr sz="2000" b="1" spc="-215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20" dirty="0">
                <a:solidFill>
                  <a:srgbClr val="0A082D"/>
                </a:solidFill>
                <a:latin typeface="Trebuchet MS"/>
                <a:cs typeface="Trebuchet MS"/>
              </a:rPr>
              <a:t>C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15" dirty="0">
                <a:solidFill>
                  <a:srgbClr val="0A082D"/>
                </a:solidFill>
                <a:latin typeface="Trebuchet MS"/>
                <a:cs typeface="Trebuchet MS"/>
              </a:rPr>
              <a:t>T</a:t>
            </a:r>
            <a:r>
              <a:rPr sz="2000" b="1" spc="-215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90" dirty="0">
                <a:solidFill>
                  <a:srgbClr val="0A082D"/>
                </a:solidFill>
                <a:latin typeface="Trebuchet MS"/>
                <a:cs typeface="Trebuchet MS"/>
              </a:rPr>
              <a:t>U</a:t>
            </a:r>
            <a:r>
              <a:rPr sz="2000" b="1" spc="-215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30" dirty="0">
                <a:solidFill>
                  <a:srgbClr val="0A082D"/>
                </a:solidFill>
                <a:latin typeface="Trebuchet MS"/>
                <a:cs typeface="Trebuchet MS"/>
              </a:rPr>
              <a:t>R</a:t>
            </a:r>
            <a:r>
              <a:rPr sz="2000" b="1" spc="-20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95" dirty="0">
                <a:solidFill>
                  <a:srgbClr val="0A082D"/>
                </a:solidFill>
                <a:latin typeface="Trebuchet MS"/>
                <a:cs typeface="Trebuchet MS"/>
              </a:rPr>
              <a:t>A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-195" dirty="0">
                <a:solidFill>
                  <a:srgbClr val="0A082D"/>
                </a:solidFill>
                <a:latin typeface="Trebuchet MS"/>
                <a:cs typeface="Trebuchet MS"/>
              </a:rPr>
              <a:t>,</a:t>
            </a:r>
            <a:r>
              <a:rPr sz="2000" b="1" dirty="0">
                <a:solidFill>
                  <a:srgbClr val="0A082D"/>
                </a:solidFill>
                <a:latin typeface="Trebuchet MS"/>
                <a:cs typeface="Trebuchet MS"/>
              </a:rPr>
              <a:t>	</a:t>
            </a:r>
            <a:r>
              <a:rPr sz="2000" b="1" spc="320" dirty="0">
                <a:solidFill>
                  <a:srgbClr val="0A082D"/>
                </a:solidFill>
                <a:latin typeface="Trebuchet MS"/>
                <a:cs typeface="Trebuchet MS"/>
              </a:rPr>
              <a:t>C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25" dirty="0">
                <a:solidFill>
                  <a:srgbClr val="0A082D"/>
                </a:solidFill>
                <a:latin typeface="Trebuchet MS"/>
                <a:cs typeface="Trebuchet MS"/>
              </a:rPr>
              <a:t>L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95" dirty="0">
                <a:solidFill>
                  <a:srgbClr val="0A082D"/>
                </a:solidFill>
                <a:latin typeface="Trebuchet MS"/>
                <a:cs typeface="Trebuchet MS"/>
              </a:rPr>
              <a:t>A</a:t>
            </a:r>
            <a:r>
              <a:rPr sz="2000" b="1" spc="-215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85" dirty="0">
                <a:solidFill>
                  <a:srgbClr val="0A082D"/>
                </a:solidFill>
                <a:latin typeface="Trebuchet MS"/>
                <a:cs typeface="Trebuchet MS"/>
              </a:rPr>
              <a:t>S</a:t>
            </a:r>
            <a:r>
              <a:rPr sz="2000" b="1" spc="-20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0A082D"/>
                </a:solidFill>
                <a:latin typeface="Trebuchet MS"/>
                <a:cs typeface="Trebuchet MS"/>
              </a:rPr>
              <a:t>I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40" dirty="0">
                <a:solidFill>
                  <a:srgbClr val="0A082D"/>
                </a:solidFill>
                <a:latin typeface="Trebuchet MS"/>
                <a:cs typeface="Trebuchet MS"/>
              </a:rPr>
              <a:t>F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0A082D"/>
                </a:solidFill>
                <a:latin typeface="Trebuchet MS"/>
                <a:cs typeface="Trebuchet MS"/>
              </a:rPr>
              <a:t>I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20" dirty="0">
                <a:solidFill>
                  <a:srgbClr val="0A082D"/>
                </a:solidFill>
                <a:latin typeface="Trebuchet MS"/>
                <a:cs typeface="Trebuchet MS"/>
              </a:rPr>
              <a:t>C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95" dirty="0">
                <a:solidFill>
                  <a:srgbClr val="0A082D"/>
                </a:solidFill>
                <a:latin typeface="Trebuchet MS"/>
                <a:cs typeface="Trebuchet MS"/>
              </a:rPr>
              <a:t>A</a:t>
            </a:r>
            <a:r>
              <a:rPr sz="2000" b="1" spc="-30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20" dirty="0">
                <a:solidFill>
                  <a:srgbClr val="0A082D"/>
                </a:solidFill>
                <a:latin typeface="Trebuchet MS"/>
                <a:cs typeface="Trebuchet MS"/>
              </a:rPr>
              <a:t>C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0A082D"/>
                </a:solidFill>
                <a:latin typeface="Trebuchet MS"/>
                <a:cs typeface="Trebuchet MS"/>
              </a:rPr>
              <a:t>I</a:t>
            </a:r>
            <a:r>
              <a:rPr sz="2000" b="1" spc="-22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45" dirty="0">
                <a:solidFill>
                  <a:srgbClr val="0A082D"/>
                </a:solidFill>
                <a:latin typeface="Trebuchet MS"/>
                <a:cs typeface="Trebuchet MS"/>
              </a:rPr>
              <a:t>Ó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55" dirty="0">
                <a:solidFill>
                  <a:srgbClr val="0A082D"/>
                </a:solidFill>
                <a:latin typeface="Trebuchet MS"/>
                <a:cs typeface="Trebuchet MS"/>
              </a:rPr>
              <a:t>N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-170" dirty="0">
                <a:solidFill>
                  <a:srgbClr val="0A082D"/>
                </a:solidFill>
                <a:latin typeface="Trebuchet MS"/>
                <a:cs typeface="Trebuchet MS"/>
              </a:rPr>
              <a:t>,  </a:t>
            </a:r>
            <a:r>
              <a:rPr sz="2000" b="1" spc="40" dirty="0">
                <a:solidFill>
                  <a:srgbClr val="0A082D"/>
                </a:solidFill>
                <a:latin typeface="Trebuchet MS"/>
                <a:cs typeface="Trebuchet MS"/>
              </a:rPr>
              <a:t>F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90" dirty="0">
                <a:solidFill>
                  <a:srgbClr val="0A082D"/>
                </a:solidFill>
                <a:latin typeface="Trebuchet MS"/>
                <a:cs typeface="Trebuchet MS"/>
              </a:rPr>
              <a:t>U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55" dirty="0">
                <a:solidFill>
                  <a:srgbClr val="0A082D"/>
                </a:solidFill>
                <a:latin typeface="Trebuchet MS"/>
                <a:cs typeface="Trebuchet MS"/>
              </a:rPr>
              <a:t>N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20" dirty="0">
                <a:solidFill>
                  <a:srgbClr val="0A082D"/>
                </a:solidFill>
                <a:latin typeface="Trebuchet MS"/>
                <a:cs typeface="Trebuchet MS"/>
              </a:rPr>
              <a:t>C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0A082D"/>
                </a:solidFill>
                <a:latin typeface="Trebuchet MS"/>
                <a:cs typeface="Trebuchet MS"/>
              </a:rPr>
              <a:t>I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45" dirty="0">
                <a:solidFill>
                  <a:srgbClr val="0A082D"/>
                </a:solidFill>
                <a:latin typeface="Trebuchet MS"/>
                <a:cs typeface="Trebuchet MS"/>
              </a:rPr>
              <a:t>O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55" dirty="0">
                <a:solidFill>
                  <a:srgbClr val="0A082D"/>
                </a:solidFill>
                <a:latin typeface="Trebuchet MS"/>
                <a:cs typeface="Trebuchet MS"/>
              </a:rPr>
              <a:t>N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30" dirty="0">
                <a:solidFill>
                  <a:srgbClr val="0A082D"/>
                </a:solidFill>
                <a:latin typeface="Trebuchet MS"/>
                <a:cs typeface="Trebuchet MS"/>
              </a:rPr>
              <a:t>E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85" dirty="0">
                <a:solidFill>
                  <a:srgbClr val="0A082D"/>
                </a:solidFill>
                <a:latin typeface="Trebuchet MS"/>
                <a:cs typeface="Trebuchet MS"/>
              </a:rPr>
              <a:t>S	</a:t>
            </a:r>
            <a:r>
              <a:rPr sz="2000" b="1" spc="190" dirty="0">
                <a:solidFill>
                  <a:srgbClr val="0A082D"/>
                </a:solidFill>
                <a:latin typeface="Trebuchet MS"/>
                <a:cs typeface="Trebuchet MS"/>
              </a:rPr>
              <a:t>Y	</a:t>
            </a:r>
            <a:r>
              <a:rPr sz="2000" b="1" spc="280" dirty="0">
                <a:solidFill>
                  <a:srgbClr val="0A082D"/>
                </a:solidFill>
                <a:latin typeface="Trebuchet MS"/>
                <a:cs typeface="Trebuchet MS"/>
              </a:rPr>
              <a:t>M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30" dirty="0">
                <a:solidFill>
                  <a:srgbClr val="0A082D"/>
                </a:solidFill>
                <a:latin typeface="Trebuchet MS"/>
                <a:cs typeface="Trebuchet MS"/>
              </a:rPr>
              <a:t>E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30" dirty="0">
                <a:solidFill>
                  <a:srgbClr val="0A082D"/>
                </a:solidFill>
                <a:latin typeface="Trebuchet MS"/>
                <a:cs typeface="Trebuchet MS"/>
              </a:rPr>
              <a:t>TA</a:t>
            </a:r>
            <a:r>
              <a:rPr sz="2000" b="1" spc="-215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04" dirty="0">
                <a:solidFill>
                  <a:srgbClr val="0A082D"/>
                </a:solidFill>
                <a:latin typeface="Trebuchet MS"/>
                <a:cs typeface="Trebuchet MS"/>
              </a:rPr>
              <a:t>B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45" dirty="0">
                <a:solidFill>
                  <a:srgbClr val="0A082D"/>
                </a:solidFill>
                <a:latin typeface="Trebuchet MS"/>
                <a:cs typeface="Trebuchet MS"/>
              </a:rPr>
              <a:t>O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25" dirty="0">
                <a:solidFill>
                  <a:srgbClr val="0A082D"/>
                </a:solidFill>
                <a:latin typeface="Trebuchet MS"/>
                <a:cs typeface="Trebuchet MS"/>
              </a:rPr>
              <a:t>L</a:t>
            </a:r>
            <a:r>
              <a:rPr sz="2000" b="1" spc="-215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10" dirty="0">
                <a:solidFill>
                  <a:srgbClr val="0A082D"/>
                </a:solidFill>
                <a:latin typeface="Trebuchet MS"/>
                <a:cs typeface="Trebuchet MS"/>
              </a:rPr>
              <a:t>I</a:t>
            </a:r>
            <a:r>
              <a:rPr sz="2000" b="1" spc="-204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185" dirty="0">
                <a:solidFill>
                  <a:srgbClr val="0A082D"/>
                </a:solidFill>
                <a:latin typeface="Trebuchet MS"/>
                <a:cs typeface="Trebuchet MS"/>
              </a:rPr>
              <a:t>S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280" dirty="0">
                <a:solidFill>
                  <a:srgbClr val="0A082D"/>
                </a:solidFill>
                <a:latin typeface="Trebuchet MS"/>
                <a:cs typeface="Trebuchet MS"/>
              </a:rPr>
              <a:t>M</a:t>
            </a:r>
            <a:r>
              <a:rPr sz="2000" b="1" spc="-210" dirty="0">
                <a:solidFill>
                  <a:srgbClr val="0A082D"/>
                </a:solidFill>
                <a:latin typeface="Trebuchet MS"/>
                <a:cs typeface="Trebuchet MS"/>
              </a:rPr>
              <a:t> </a:t>
            </a:r>
            <a:r>
              <a:rPr sz="2000" b="1" spc="345" dirty="0">
                <a:solidFill>
                  <a:srgbClr val="0A082D"/>
                </a:solidFill>
                <a:latin typeface="Trebuchet MS"/>
                <a:cs typeface="Trebuchet MS"/>
              </a:rPr>
              <a:t>O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9351" y="2133980"/>
            <a:ext cx="6771005" cy="86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7100" algn="l"/>
              </a:tabLst>
            </a:pP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2</a:t>
            </a:r>
            <a:r>
              <a:rPr sz="5500" spc="-165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.	C</a:t>
            </a:r>
            <a:r>
              <a:rPr sz="5500" spc="-175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A</a:t>
            </a:r>
            <a:r>
              <a:rPr sz="5500" spc="-175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R</a:t>
            </a:r>
            <a:r>
              <a:rPr sz="5500" spc="-170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B</a:t>
            </a:r>
            <a:r>
              <a:rPr sz="5500" spc="-180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O</a:t>
            </a:r>
            <a:r>
              <a:rPr sz="5500" spc="-180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H</a:t>
            </a:r>
            <a:r>
              <a:rPr sz="5500" spc="-180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I</a:t>
            </a:r>
            <a:r>
              <a:rPr sz="5500" spc="-180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D</a:t>
            </a:r>
            <a:r>
              <a:rPr sz="5500" spc="-180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R</a:t>
            </a:r>
            <a:r>
              <a:rPr sz="5500" spc="-170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240" dirty="0">
                <a:solidFill>
                  <a:srgbClr val="0A082D"/>
                </a:solidFill>
                <a:latin typeface="Impact"/>
                <a:cs typeface="Impact"/>
              </a:rPr>
              <a:t>AT</a:t>
            </a:r>
            <a:r>
              <a:rPr sz="5500" spc="-180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O</a:t>
            </a:r>
            <a:r>
              <a:rPr sz="5500" spc="-195" dirty="0">
                <a:solidFill>
                  <a:srgbClr val="0A082D"/>
                </a:solidFill>
                <a:latin typeface="Impact"/>
                <a:cs typeface="Impact"/>
              </a:rPr>
              <a:t> </a:t>
            </a:r>
            <a:r>
              <a:rPr sz="5500" spc="-5" dirty="0">
                <a:solidFill>
                  <a:srgbClr val="0A082D"/>
                </a:solidFill>
                <a:latin typeface="Impact"/>
                <a:cs typeface="Impact"/>
              </a:rPr>
              <a:t>S</a:t>
            </a:r>
            <a:endParaRPr sz="55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19400" y="0"/>
            <a:ext cx="6269736" cy="66720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0"/>
            <a:ext cx="713295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CONFIGURACIÓN</a:t>
            </a:r>
            <a:r>
              <a:rPr spc="295" dirty="0"/>
              <a:t> </a:t>
            </a:r>
            <a:r>
              <a:rPr spc="145" dirty="0"/>
              <a:t>RELATIVA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9194" y="1017244"/>
            <a:ext cx="8911590" cy="163385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35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105" dirty="0">
                <a:solidFill>
                  <a:srgbClr val="1B376D"/>
                </a:solidFill>
                <a:latin typeface="Trebuchet MS"/>
                <a:cs typeface="Trebuchet MS"/>
              </a:rPr>
              <a:t>Reglas</a:t>
            </a:r>
            <a:r>
              <a:rPr sz="2000" spc="-55" dirty="0">
                <a:solidFill>
                  <a:srgbClr val="1B376D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1B376D"/>
                </a:solidFill>
                <a:latin typeface="Trebuchet MS"/>
                <a:cs typeface="Trebuchet MS"/>
              </a:rPr>
              <a:t>d</a:t>
            </a:r>
            <a:r>
              <a:rPr sz="2000" spc="-114" dirty="0">
                <a:solidFill>
                  <a:srgbClr val="1B376D"/>
                </a:solidFill>
                <a:latin typeface="Trebuchet MS"/>
                <a:cs typeface="Trebuchet MS"/>
              </a:rPr>
              <a:t>e</a:t>
            </a:r>
            <a:r>
              <a:rPr sz="2000" spc="-55" dirty="0">
                <a:solidFill>
                  <a:srgbClr val="1B376D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1B376D"/>
                </a:solidFill>
                <a:latin typeface="Trebuchet MS"/>
                <a:cs typeface="Trebuchet MS"/>
              </a:rPr>
              <a:t>Fishe</a:t>
            </a:r>
            <a:r>
              <a:rPr sz="2000" spc="-135" dirty="0">
                <a:solidFill>
                  <a:srgbClr val="1B376D"/>
                </a:solidFill>
                <a:latin typeface="Trebuchet MS"/>
                <a:cs typeface="Trebuchet MS"/>
              </a:rPr>
              <a:t>r</a:t>
            </a:r>
            <a:r>
              <a:rPr sz="2000" spc="-90" dirty="0">
                <a:solidFill>
                  <a:srgbClr val="1B376D"/>
                </a:solidFill>
                <a:latin typeface="Trebuchet MS"/>
                <a:cs typeface="Trebuchet MS"/>
              </a:rPr>
              <a:t>-</a:t>
            </a:r>
            <a:r>
              <a:rPr sz="2000" spc="-40" dirty="0">
                <a:solidFill>
                  <a:srgbClr val="1B376D"/>
                </a:solidFill>
                <a:latin typeface="Trebuchet MS"/>
                <a:cs typeface="Trebuchet MS"/>
              </a:rPr>
              <a:t>Ros</a:t>
            </a:r>
            <a:r>
              <a:rPr sz="2000" spc="-50" dirty="0">
                <a:solidFill>
                  <a:srgbClr val="1B376D"/>
                </a:solidFill>
                <a:latin typeface="Trebuchet MS"/>
                <a:cs typeface="Trebuchet MS"/>
              </a:rPr>
              <a:t>a</a:t>
            </a:r>
            <a:r>
              <a:rPr sz="2000" spc="-100" dirty="0">
                <a:solidFill>
                  <a:srgbClr val="1B376D"/>
                </a:solidFill>
                <a:latin typeface="Trebuchet MS"/>
                <a:cs typeface="Trebuchet MS"/>
              </a:rPr>
              <a:t>nof</a:t>
            </a:r>
            <a:r>
              <a:rPr sz="2000" spc="-240" dirty="0">
                <a:solidFill>
                  <a:srgbClr val="1B376D"/>
                </a:solidFill>
                <a:latin typeface="Trebuchet MS"/>
                <a:cs typeface="Trebuchet MS"/>
              </a:rPr>
              <a:t>f</a:t>
            </a:r>
            <a:r>
              <a:rPr sz="2000" spc="-70" dirty="0">
                <a:solidFill>
                  <a:srgbClr val="1B376D"/>
                </a:solidFill>
                <a:latin typeface="Trebuchet MS"/>
                <a:cs typeface="Trebuchet MS"/>
              </a:rPr>
              <a:t> </a:t>
            </a:r>
            <a:r>
              <a:rPr sz="2000" spc="275" dirty="0">
                <a:solidFill>
                  <a:srgbClr val="1B376D"/>
                </a:solidFill>
                <a:latin typeface="Trebuchet MS"/>
                <a:cs typeface="Trebuchet MS"/>
              </a:rPr>
              <a:t>D</a:t>
            </a:r>
            <a:r>
              <a:rPr sz="2000" spc="-55" dirty="0">
                <a:solidFill>
                  <a:srgbClr val="1B376D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1B376D"/>
                </a:solidFill>
                <a:latin typeface="Trebuchet MS"/>
                <a:cs typeface="Trebuchet MS"/>
              </a:rPr>
              <a:t>y</a:t>
            </a:r>
            <a:r>
              <a:rPr sz="2000" spc="-65" dirty="0">
                <a:solidFill>
                  <a:srgbClr val="1B376D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1B376D"/>
                </a:solidFill>
                <a:latin typeface="Trebuchet MS"/>
                <a:cs typeface="Trebuchet MS"/>
              </a:rPr>
              <a:t>L</a:t>
            </a:r>
            <a:r>
              <a:rPr sz="2000" spc="-295" dirty="0">
                <a:solidFill>
                  <a:srgbClr val="1B376D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35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Ante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s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195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1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sola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conf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gura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c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ió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elat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iv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era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usad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295" dirty="0">
                <a:solidFill>
                  <a:srgbClr val="585858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50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0" dirty="0">
                <a:solidFill>
                  <a:srgbClr val="585858"/>
                </a:solidFill>
                <a:latin typeface="Trebuchet MS"/>
                <a:cs typeface="Trebuchet MS"/>
              </a:rPr>
              <a:t>Los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azúcares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aminoácidos,</a:t>
            </a:r>
            <a:r>
              <a:rPr sz="2000" spc="-22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si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están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relacionados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con</a:t>
            </a:r>
            <a:r>
              <a:rPr sz="20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(+)-gliceraldehído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entonces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son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27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si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son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enantiómero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este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entonces 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son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65" dirty="0">
                <a:solidFill>
                  <a:srgbClr val="585858"/>
                </a:solidFill>
                <a:latin typeface="Trebuchet MS"/>
                <a:cs typeface="Trebuchet MS"/>
              </a:rPr>
              <a:t>L.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20856" y="3229066"/>
            <a:ext cx="528955" cy="510540"/>
          </a:xfrm>
          <a:custGeom>
            <a:avLst/>
            <a:gdLst/>
            <a:ahLst/>
            <a:cxnLst/>
            <a:rect l="l" t="t" r="r" b="b"/>
            <a:pathLst>
              <a:path w="528954" h="510539">
                <a:moveTo>
                  <a:pt x="258176" y="0"/>
                </a:moveTo>
                <a:lnTo>
                  <a:pt x="258176" y="254987"/>
                </a:lnTo>
              </a:path>
              <a:path w="528954" h="510539">
                <a:moveTo>
                  <a:pt x="258176" y="254987"/>
                </a:moveTo>
                <a:lnTo>
                  <a:pt x="0" y="254987"/>
                </a:lnTo>
              </a:path>
              <a:path w="528954" h="510539">
                <a:moveTo>
                  <a:pt x="258176" y="254987"/>
                </a:moveTo>
                <a:lnTo>
                  <a:pt x="528894" y="254987"/>
                </a:lnTo>
              </a:path>
              <a:path w="528954" h="510539">
                <a:moveTo>
                  <a:pt x="258176" y="254987"/>
                </a:moveTo>
                <a:lnTo>
                  <a:pt x="258176" y="510032"/>
                </a:lnTo>
              </a:path>
            </a:pathLst>
          </a:custGeom>
          <a:ln w="140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17847" y="2871216"/>
            <a:ext cx="2021205" cy="152590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R="154305" algn="ctr">
              <a:lnSpc>
                <a:spcPct val="100000"/>
              </a:lnSpc>
              <a:spcBef>
                <a:spcPts val="910"/>
              </a:spcBef>
            </a:pPr>
            <a:r>
              <a:rPr sz="1650" b="1" spc="30" dirty="0">
                <a:latin typeface="Times New Roman"/>
                <a:cs typeface="Times New Roman"/>
              </a:rPr>
              <a:t>CHO</a:t>
            </a:r>
            <a:endParaRPr sz="1650">
              <a:latin typeface="Times New Roman"/>
              <a:cs typeface="Times New Roman"/>
            </a:endParaRPr>
          </a:p>
          <a:p>
            <a:pPr marR="630555" algn="r">
              <a:lnSpc>
                <a:spcPct val="100000"/>
              </a:lnSpc>
              <a:spcBef>
                <a:spcPts val="825"/>
              </a:spcBef>
              <a:tabLst>
                <a:tab pos="732790" algn="l"/>
              </a:tabLst>
            </a:pPr>
            <a:r>
              <a:rPr sz="1650" b="1" spc="75" dirty="0">
                <a:latin typeface="Times New Roman"/>
                <a:cs typeface="Times New Roman"/>
              </a:rPr>
              <a:t>H	</a:t>
            </a:r>
            <a:r>
              <a:rPr sz="1650" b="1" spc="45" dirty="0">
                <a:latin typeface="Times New Roman"/>
                <a:cs typeface="Times New Roman"/>
              </a:rPr>
              <a:t>OH</a:t>
            </a:r>
            <a:endParaRPr sz="1650">
              <a:latin typeface="Times New Roman"/>
              <a:cs typeface="Times New Roman"/>
            </a:endParaRPr>
          </a:p>
          <a:p>
            <a:pPr marR="591185" algn="r">
              <a:lnSpc>
                <a:spcPct val="100000"/>
              </a:lnSpc>
              <a:spcBef>
                <a:spcPts val="805"/>
              </a:spcBef>
            </a:pPr>
            <a:r>
              <a:rPr sz="1650" b="1" spc="25" dirty="0">
                <a:latin typeface="Times New Roman"/>
                <a:cs typeface="Times New Roman"/>
              </a:rPr>
              <a:t>CH</a:t>
            </a:r>
            <a:r>
              <a:rPr sz="1875" b="1" spc="37" baseline="-13333" dirty="0">
                <a:latin typeface="Times New Roman"/>
                <a:cs typeface="Times New Roman"/>
              </a:rPr>
              <a:t>2</a:t>
            </a:r>
            <a:r>
              <a:rPr sz="1650" b="1" spc="25" dirty="0">
                <a:latin typeface="Times New Roman"/>
                <a:cs typeface="Times New Roman"/>
              </a:rPr>
              <a:t>OH</a:t>
            </a:r>
            <a:endParaRPr sz="1650">
              <a:latin typeface="Times New Roman"/>
              <a:cs typeface="Times New Roman"/>
            </a:endParaRPr>
          </a:p>
          <a:p>
            <a:pPr marL="45720">
              <a:lnSpc>
                <a:spcPct val="100000"/>
              </a:lnSpc>
              <a:spcBef>
                <a:spcPts val="975"/>
              </a:spcBef>
            </a:pPr>
            <a:r>
              <a:rPr sz="1400" b="1" spc="105" dirty="0">
                <a:latin typeface="Times New Roman"/>
                <a:cs typeface="Times New Roman"/>
              </a:rPr>
              <a:t>D</a:t>
            </a:r>
            <a:r>
              <a:rPr sz="1650" b="1" spc="105" dirty="0">
                <a:latin typeface="Times New Roman"/>
                <a:cs typeface="Times New Roman"/>
              </a:rPr>
              <a:t>-(+)-glyceraldehy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9315" y="4635568"/>
            <a:ext cx="86360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250" dirty="0">
                <a:latin typeface="Times New Roman"/>
                <a:cs typeface="Times New Roman"/>
              </a:rPr>
              <a:t>C</a:t>
            </a:r>
            <a:r>
              <a:rPr sz="1800" b="1" spc="260" dirty="0">
                <a:latin typeface="Times New Roman"/>
                <a:cs typeface="Times New Roman"/>
              </a:rPr>
              <a:t>OO</a:t>
            </a:r>
            <a:r>
              <a:rPr sz="1800" b="1" spc="315" dirty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09534" y="5016399"/>
            <a:ext cx="59563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800" b="1" spc="235" dirty="0">
                <a:latin typeface="Times New Roman"/>
                <a:cs typeface="Times New Roman"/>
              </a:rPr>
              <a:t>H</a:t>
            </a:r>
            <a:r>
              <a:rPr sz="2025" b="1" spc="352" baseline="-14403" dirty="0">
                <a:latin typeface="Times New Roman"/>
                <a:cs typeface="Times New Roman"/>
              </a:rPr>
              <a:t>2</a:t>
            </a:r>
            <a:r>
              <a:rPr sz="1800" b="1" spc="235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93074" y="5016399"/>
            <a:ext cx="24384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800" b="1" spc="315" dirty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12418" y="4909516"/>
            <a:ext cx="657225" cy="549275"/>
          </a:xfrm>
          <a:custGeom>
            <a:avLst/>
            <a:gdLst/>
            <a:ahLst/>
            <a:cxnLst/>
            <a:rect l="l" t="t" r="r" b="b"/>
            <a:pathLst>
              <a:path w="657225" h="549275">
                <a:moveTo>
                  <a:pt x="330609" y="0"/>
                </a:moveTo>
                <a:lnTo>
                  <a:pt x="330609" y="276269"/>
                </a:lnTo>
              </a:path>
              <a:path w="657225" h="549275">
                <a:moveTo>
                  <a:pt x="330609" y="276269"/>
                </a:moveTo>
                <a:lnTo>
                  <a:pt x="0" y="276269"/>
                </a:lnTo>
              </a:path>
              <a:path w="657225" h="549275">
                <a:moveTo>
                  <a:pt x="330609" y="276269"/>
                </a:moveTo>
                <a:lnTo>
                  <a:pt x="656636" y="276269"/>
                </a:lnTo>
              </a:path>
              <a:path w="657225" h="549275">
                <a:moveTo>
                  <a:pt x="330609" y="276269"/>
                </a:moveTo>
                <a:lnTo>
                  <a:pt x="330609" y="548814"/>
                </a:lnTo>
              </a:path>
            </a:pathLst>
          </a:custGeom>
          <a:ln w="241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21658" y="5830294"/>
            <a:ext cx="2203450" cy="2990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00" b="1" spc="225" dirty="0">
                <a:latin typeface="Times New Roman"/>
                <a:cs typeface="Times New Roman"/>
              </a:rPr>
              <a:t>L</a:t>
            </a:r>
            <a:r>
              <a:rPr sz="1800" b="1" spc="225" dirty="0">
                <a:latin typeface="Times New Roman"/>
                <a:cs typeface="Times New Roman"/>
              </a:rPr>
              <a:t>-(+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215" dirty="0">
                <a:latin typeface="Times New Roman"/>
                <a:cs typeface="Times New Roman"/>
              </a:rPr>
              <a:t>)-g</a:t>
            </a:r>
            <a:r>
              <a:rPr sz="1800" b="1" spc="275" dirty="0">
                <a:latin typeface="Times New Roman"/>
                <a:cs typeface="Times New Roman"/>
              </a:rPr>
              <a:t>lu</a:t>
            </a:r>
            <a:r>
              <a:rPr sz="1800" b="1" spc="210" dirty="0">
                <a:latin typeface="Times New Roman"/>
                <a:cs typeface="Times New Roman"/>
              </a:rPr>
              <a:t>ta</a:t>
            </a:r>
            <a:r>
              <a:rPr sz="1800" b="1" spc="335" dirty="0">
                <a:latin typeface="Times New Roman"/>
                <a:cs typeface="Times New Roman"/>
              </a:rPr>
              <a:t>m</a:t>
            </a:r>
            <a:r>
              <a:rPr sz="1800" b="1" spc="250" dirty="0">
                <a:latin typeface="Times New Roman"/>
                <a:cs typeface="Times New Roman"/>
              </a:rPr>
              <a:t>ic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85970" y="5320050"/>
            <a:ext cx="2051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spc="277" baseline="23148" dirty="0">
                <a:latin typeface="Times New Roman"/>
                <a:cs typeface="Times New Roman"/>
              </a:rPr>
              <a:t>*</a:t>
            </a:r>
            <a:r>
              <a:rPr sz="1800" b="1" spc="185" dirty="0">
                <a:latin typeface="Times New Roman"/>
                <a:cs typeface="Times New Roman"/>
              </a:rPr>
              <a:t>CH</a:t>
            </a:r>
            <a:r>
              <a:rPr sz="2025" b="1" spc="277" baseline="-12345" dirty="0">
                <a:latin typeface="Times New Roman"/>
                <a:cs typeface="Times New Roman"/>
              </a:rPr>
              <a:t>2</a:t>
            </a:r>
            <a:r>
              <a:rPr sz="1800" b="1" spc="185" dirty="0">
                <a:latin typeface="Times New Roman"/>
                <a:cs typeface="Times New Roman"/>
              </a:rPr>
              <a:t>CH</a:t>
            </a:r>
            <a:r>
              <a:rPr sz="2025" b="1" spc="277" baseline="-12345" dirty="0">
                <a:latin typeface="Times New Roman"/>
                <a:cs typeface="Times New Roman"/>
              </a:rPr>
              <a:t>2</a:t>
            </a:r>
            <a:r>
              <a:rPr sz="1800" b="1" spc="185" dirty="0">
                <a:latin typeface="Times New Roman"/>
                <a:cs typeface="Times New Roman"/>
              </a:rPr>
              <a:t>COOH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97700" y="3031485"/>
            <a:ext cx="557530" cy="354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50" b="1" spc="-254" dirty="0">
                <a:latin typeface="Times New Roman"/>
                <a:cs typeface="Times New Roman"/>
              </a:rPr>
              <a:t>C</a:t>
            </a:r>
            <a:r>
              <a:rPr sz="2150" b="1" spc="-260" dirty="0">
                <a:latin typeface="Times New Roman"/>
                <a:cs typeface="Times New Roman"/>
              </a:rPr>
              <a:t>H</a:t>
            </a:r>
            <a:r>
              <a:rPr sz="2150" b="1" spc="-204" dirty="0">
                <a:latin typeface="Times New Roman"/>
                <a:cs typeface="Times New Roman"/>
              </a:rPr>
              <a:t>O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09462" y="3362208"/>
            <a:ext cx="392430" cy="1853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9705" algn="r">
              <a:lnSpc>
                <a:spcPct val="139200"/>
              </a:lnSpc>
              <a:spcBef>
                <a:spcPts val="95"/>
              </a:spcBef>
            </a:pPr>
            <a:r>
              <a:rPr sz="2150" b="1" spc="-114" dirty="0">
                <a:latin typeface="Times New Roman"/>
                <a:cs typeface="Times New Roman"/>
              </a:rPr>
              <a:t>H  </a:t>
            </a:r>
            <a:r>
              <a:rPr sz="2150" b="1" spc="-260" dirty="0">
                <a:latin typeface="Times New Roman"/>
                <a:cs typeface="Times New Roman"/>
              </a:rPr>
              <a:t>H</a:t>
            </a:r>
            <a:r>
              <a:rPr sz="2150" b="1" spc="-204" dirty="0">
                <a:latin typeface="Times New Roman"/>
                <a:cs typeface="Times New Roman"/>
              </a:rPr>
              <a:t>O</a:t>
            </a:r>
            <a:endParaRPr sz="2150">
              <a:latin typeface="Times New Roman"/>
              <a:cs typeface="Times New Roman"/>
            </a:endParaRPr>
          </a:p>
          <a:p>
            <a:pPr marL="192405" marR="5080" algn="r">
              <a:lnSpc>
                <a:spcPct val="139700"/>
              </a:lnSpc>
            </a:pPr>
            <a:r>
              <a:rPr sz="2150" b="1" spc="-135" dirty="0">
                <a:latin typeface="Times New Roman"/>
                <a:cs typeface="Times New Roman"/>
              </a:rPr>
              <a:t>H  H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90871" y="3362208"/>
            <a:ext cx="635527" cy="18535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9500"/>
              </a:lnSpc>
              <a:spcBef>
                <a:spcPts val="90"/>
              </a:spcBef>
            </a:pPr>
            <a:r>
              <a:rPr sz="2150" b="1" spc="-260" dirty="0">
                <a:latin typeface="Times New Roman"/>
                <a:cs typeface="Times New Roman"/>
              </a:rPr>
              <a:t>O</a:t>
            </a:r>
            <a:r>
              <a:rPr sz="2150" b="1" spc="-114" dirty="0">
                <a:latin typeface="Times New Roman"/>
                <a:cs typeface="Times New Roman"/>
              </a:rPr>
              <a:t>H  </a:t>
            </a:r>
            <a:r>
              <a:rPr sz="2150" b="1" spc="-204" dirty="0">
                <a:latin typeface="Times New Roman"/>
                <a:cs typeface="Times New Roman"/>
              </a:rPr>
              <a:t>H </a:t>
            </a:r>
            <a:r>
              <a:rPr sz="2150" b="1" spc="-200" dirty="0">
                <a:latin typeface="Times New Roman"/>
                <a:cs typeface="Times New Roman"/>
              </a:rPr>
              <a:t> </a:t>
            </a:r>
            <a:r>
              <a:rPr lang="es-EC" sz="2150" b="1" spc="-260" dirty="0">
                <a:latin typeface="Times New Roman"/>
                <a:cs typeface="Times New Roman"/>
              </a:rPr>
              <a:t>O</a:t>
            </a:r>
            <a:r>
              <a:rPr lang="es-EC" sz="2150" b="1" spc="-114" dirty="0">
                <a:latin typeface="Times New Roman"/>
                <a:cs typeface="Times New Roman"/>
              </a:rPr>
              <a:t>H</a:t>
            </a:r>
            <a:r>
              <a:rPr sz="2150" b="1" spc="-114" dirty="0">
                <a:latin typeface="Times New Roman"/>
                <a:cs typeface="Times New Roman"/>
              </a:rPr>
              <a:t>  </a:t>
            </a:r>
            <a:r>
              <a:rPr sz="2150" b="1" spc="-260" dirty="0">
                <a:latin typeface="Times New Roman"/>
                <a:cs typeface="Times New Roman"/>
              </a:rPr>
              <a:t>O</a:t>
            </a:r>
            <a:r>
              <a:rPr sz="2150" b="1" spc="-204" dirty="0">
                <a:latin typeface="Times New Roman"/>
                <a:cs typeface="Times New Roman"/>
              </a:rPr>
              <a:t>H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097310" y="4144745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295627" y="0"/>
                </a:moveTo>
                <a:lnTo>
                  <a:pt x="0" y="0"/>
                </a:lnTo>
              </a:path>
            </a:pathLst>
          </a:custGeom>
          <a:ln w="17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89950" y="5680346"/>
            <a:ext cx="1372870" cy="354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00" b="1" spc="-170" dirty="0">
                <a:latin typeface="Times New Roman"/>
                <a:cs typeface="Times New Roman"/>
              </a:rPr>
              <a:t>D</a:t>
            </a:r>
            <a:r>
              <a:rPr sz="2150" b="1" spc="-105" dirty="0">
                <a:latin typeface="Times New Roman"/>
                <a:cs typeface="Times New Roman"/>
              </a:rPr>
              <a:t>-(+)</a:t>
            </a:r>
            <a:r>
              <a:rPr sz="2150" b="1" spc="-100" dirty="0">
                <a:latin typeface="Times New Roman"/>
                <a:cs typeface="Times New Roman"/>
              </a:rPr>
              <a:t>-</a:t>
            </a:r>
            <a:r>
              <a:rPr sz="2150" b="1" spc="-135" dirty="0">
                <a:latin typeface="Times New Roman"/>
                <a:cs typeface="Times New Roman"/>
              </a:rPr>
              <a:t>g</a:t>
            </a:r>
            <a:r>
              <a:rPr sz="2150" b="1" spc="-70" dirty="0">
                <a:latin typeface="Times New Roman"/>
                <a:cs typeface="Times New Roman"/>
              </a:rPr>
              <a:t>l</a:t>
            </a:r>
            <a:r>
              <a:rPr sz="2150" b="1" spc="-125" dirty="0">
                <a:latin typeface="Times New Roman"/>
                <a:cs typeface="Times New Roman"/>
              </a:rPr>
              <a:t>ucose</a:t>
            </a:r>
            <a:endParaRPr sz="2150">
              <a:latin typeface="Times New Roman"/>
              <a:cs typeface="Times New Roman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8164068" y="3359516"/>
          <a:ext cx="565150" cy="20110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9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79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49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763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686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68">
                <a:tc>
                  <a:txBody>
                    <a:bodyPr/>
                    <a:lstStyle/>
                    <a:p>
                      <a:pPr marR="39370"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11">
                <a:tc>
                  <a:txBody>
                    <a:bodyPr/>
                    <a:lstStyle/>
                    <a:p>
                      <a:pPr marL="92075">
                        <a:lnSpc>
                          <a:spcPts val="2345"/>
                        </a:lnSpc>
                      </a:pPr>
                      <a:r>
                        <a:rPr sz="2800" b="1" dirty="0">
                          <a:latin typeface="Times New Roman"/>
                          <a:cs typeface="Times New Roman"/>
                        </a:rPr>
                        <a:t>*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3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7623047" y="2951988"/>
            <a:ext cx="1569720" cy="3095625"/>
          </a:xfrm>
          <a:custGeom>
            <a:avLst/>
            <a:gdLst/>
            <a:ahLst/>
            <a:cxnLst/>
            <a:rect l="l" t="t" r="r" b="b"/>
            <a:pathLst>
              <a:path w="1569720" h="3095625">
                <a:moveTo>
                  <a:pt x="0" y="3095244"/>
                </a:moveTo>
                <a:lnTo>
                  <a:pt x="1569720" y="3095244"/>
                </a:lnTo>
                <a:lnTo>
                  <a:pt x="1569720" y="0"/>
                </a:lnTo>
                <a:lnTo>
                  <a:pt x="0" y="0"/>
                </a:lnTo>
                <a:lnTo>
                  <a:pt x="0" y="309524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0782744-2A8C-4EAE-A472-B7D8C57220D4}"/>
              </a:ext>
            </a:extLst>
          </p:cNvPr>
          <p:cNvSpPr txBox="1"/>
          <p:nvPr/>
        </p:nvSpPr>
        <p:spPr>
          <a:xfrm>
            <a:off x="8237286" y="5354473"/>
            <a:ext cx="14474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spc="-114" dirty="0">
                <a:latin typeface="Times New Roman"/>
                <a:cs typeface="Times New Roman"/>
              </a:rPr>
              <a:t>CH</a:t>
            </a:r>
            <a:r>
              <a:rPr lang="es-EC" sz="1800" b="1" spc="-114" baseline="-25000" dirty="0">
                <a:latin typeface="Times New Roman"/>
                <a:cs typeface="Times New Roman"/>
              </a:rPr>
              <a:t>2</a:t>
            </a:r>
            <a:r>
              <a:rPr lang="es-EC" sz="1800" b="1" spc="-114" dirty="0">
                <a:latin typeface="Times New Roman"/>
                <a:cs typeface="Times New Roman"/>
              </a:rPr>
              <a:t>-OH</a:t>
            </a:r>
            <a:endParaRPr lang="es-EC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07794" y="0"/>
            <a:ext cx="713295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CONFIGURACIÓN</a:t>
            </a:r>
            <a:r>
              <a:rPr spc="295" dirty="0"/>
              <a:t> </a:t>
            </a:r>
            <a:r>
              <a:rPr spc="145" dirty="0"/>
              <a:t>RELATIVA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994" y="908050"/>
            <a:ext cx="8070215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Clr>
                <a:srgbClr val="0A082D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145" dirty="0">
                <a:solidFill>
                  <a:srgbClr val="585858"/>
                </a:solidFill>
                <a:latin typeface="Trebuchet MS"/>
                <a:cs typeface="Trebuchet MS"/>
              </a:rPr>
              <a:t>Emil</a:t>
            </a:r>
            <a:r>
              <a:rPr sz="2400" spc="2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585858"/>
                </a:solidFill>
                <a:latin typeface="Trebuchet MS"/>
                <a:cs typeface="Trebuchet MS"/>
              </a:rPr>
              <a:t>Fisher,</a:t>
            </a:r>
            <a:r>
              <a:rPr sz="2400" spc="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585858"/>
                </a:solidFill>
                <a:latin typeface="Trebuchet MS"/>
                <a:cs typeface="Trebuchet MS"/>
              </a:rPr>
              <a:t>consiguió</a:t>
            </a:r>
            <a:r>
              <a:rPr sz="2400" spc="2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585858"/>
                </a:solidFill>
                <a:latin typeface="Trebuchet MS"/>
                <a:cs typeface="Trebuchet MS"/>
              </a:rPr>
              <a:t>con</a:t>
            </a:r>
            <a:r>
              <a:rPr sz="2400" spc="2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585858"/>
                </a:solidFill>
                <a:latin typeface="Trebuchet MS"/>
                <a:cs typeface="Trebuchet MS"/>
              </a:rPr>
              <a:t>técnicas</a:t>
            </a:r>
            <a:r>
              <a:rPr sz="2400" spc="2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585858"/>
                </a:solidFill>
                <a:latin typeface="Trebuchet MS"/>
                <a:cs typeface="Trebuchet MS"/>
              </a:rPr>
              <a:t>encontrar</a:t>
            </a:r>
            <a:r>
              <a:rPr sz="2400" spc="2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21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400" spc="2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20" dirty="0">
                <a:solidFill>
                  <a:srgbClr val="585858"/>
                </a:solidFill>
                <a:latin typeface="Trebuchet MS"/>
                <a:cs typeface="Trebuchet MS"/>
              </a:rPr>
              <a:t>configuración </a:t>
            </a:r>
            <a:r>
              <a:rPr sz="2400" spc="-7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75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585858"/>
                </a:solidFill>
                <a:latin typeface="Trebuchet MS"/>
                <a:cs typeface="Trebuchet MS"/>
              </a:rPr>
              <a:t>Gliceraldehído</a:t>
            </a:r>
            <a:r>
              <a:rPr sz="2400" b="1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400" spc="-75" dirty="0">
                <a:solidFill>
                  <a:srgbClr val="585858"/>
                </a:solidFill>
                <a:latin typeface="Trebuchet MS"/>
                <a:cs typeface="Trebuchet MS"/>
              </a:rPr>
              <a:t> con</a:t>
            </a:r>
            <a:r>
              <a:rPr sz="24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60" dirty="0">
                <a:solidFill>
                  <a:srgbClr val="585858"/>
                </a:solidFill>
                <a:latin typeface="Trebuchet MS"/>
                <a:cs typeface="Trebuchet MS"/>
              </a:rPr>
              <a:t>eso</a:t>
            </a:r>
            <a:r>
              <a:rPr sz="24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585858"/>
                </a:solidFill>
                <a:latin typeface="Trebuchet MS"/>
                <a:cs typeface="Trebuchet MS"/>
              </a:rPr>
              <a:t>encontró</a:t>
            </a:r>
            <a:r>
              <a:rPr sz="24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05" dirty="0">
                <a:solidFill>
                  <a:srgbClr val="585858"/>
                </a:solidFill>
                <a:latin typeface="Trebuchet MS"/>
                <a:cs typeface="Trebuchet MS"/>
              </a:rPr>
              <a:t>todas</a:t>
            </a:r>
            <a:r>
              <a:rPr sz="24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60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24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demás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0464" y="2510027"/>
            <a:ext cx="5986272" cy="269290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903097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CONFIGURACIÓN</a:t>
            </a:r>
            <a:r>
              <a:rPr spc="350" dirty="0"/>
              <a:t> </a:t>
            </a:r>
            <a:r>
              <a:rPr spc="100" dirty="0"/>
              <a:t>DE</a:t>
            </a:r>
            <a:r>
              <a:rPr spc="370" dirty="0"/>
              <a:t> </a:t>
            </a:r>
            <a:r>
              <a:rPr spc="175" dirty="0"/>
              <a:t>LAS</a:t>
            </a:r>
            <a:r>
              <a:rPr spc="335" dirty="0"/>
              <a:t> </a:t>
            </a:r>
            <a:r>
              <a:rPr spc="170" dirty="0"/>
              <a:t>ALDOSAS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2316607"/>
            <a:ext cx="70224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que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siguen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son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tetraosas,</a:t>
            </a:r>
            <a:r>
              <a:rPr sz="2000" spc="-2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4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carbonos,</a:t>
            </a:r>
            <a:r>
              <a:rPr sz="2000" spc="-2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estás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son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4 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isómeros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3200400"/>
            <a:ext cx="91440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75526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EPÍMEROS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5394" y="1219555"/>
            <a:ext cx="783335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Se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conoce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como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epímeros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un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tipo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especial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diasterómeros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que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difieren </a:t>
            </a:r>
            <a:r>
              <a:rPr sz="2000" spc="-5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ú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icame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l</a:t>
            </a:r>
            <a:r>
              <a:rPr sz="2000" spc="-22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conf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gurac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000" spc="-30" dirty="0">
                <a:solidFill>
                  <a:srgbClr val="585858"/>
                </a:solidFill>
                <a:latin typeface="Trebuchet MS"/>
                <a:cs typeface="Trebuchet MS"/>
              </a:rPr>
              <a:t>ón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ca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bo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30" dirty="0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sz="2000" spc="-295" dirty="0">
                <a:solidFill>
                  <a:srgbClr val="585858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956560"/>
            <a:ext cx="8935212" cy="29108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817753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03700" algn="l"/>
              </a:tabLst>
            </a:pPr>
            <a:r>
              <a:rPr spc="175" dirty="0"/>
              <a:t>FORMACIÓN</a:t>
            </a:r>
            <a:r>
              <a:rPr spc="370" dirty="0"/>
              <a:t> </a:t>
            </a:r>
            <a:r>
              <a:rPr spc="100" dirty="0"/>
              <a:t>DE	</a:t>
            </a:r>
            <a:r>
              <a:rPr spc="155" dirty="0"/>
              <a:t>HEMIACETALES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2994" y="1599894"/>
            <a:ext cx="8987155" cy="6972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5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25" dirty="0">
                <a:solidFill>
                  <a:srgbClr val="403052"/>
                </a:solidFill>
                <a:latin typeface="Trebuchet MS"/>
                <a:cs typeface="Trebuchet MS"/>
              </a:rPr>
              <a:t>Desde</a:t>
            </a:r>
            <a:r>
              <a:rPr sz="2000" spc="7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403052"/>
                </a:solidFill>
                <a:latin typeface="Trebuchet MS"/>
                <a:cs typeface="Trebuchet MS"/>
              </a:rPr>
              <a:t>tiempos</a:t>
            </a:r>
            <a:r>
              <a:rPr sz="2000" spc="8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403052"/>
                </a:solidFill>
                <a:latin typeface="Trebuchet MS"/>
                <a:cs typeface="Trebuchet MS"/>
              </a:rPr>
              <a:t>de</a:t>
            </a:r>
            <a:r>
              <a:rPr sz="2000" spc="8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403052"/>
                </a:solidFill>
                <a:latin typeface="Trebuchet MS"/>
                <a:cs typeface="Trebuchet MS"/>
              </a:rPr>
              <a:t>Fisher,</a:t>
            </a:r>
            <a:r>
              <a:rPr sz="2000" spc="-11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403052"/>
                </a:solidFill>
                <a:latin typeface="Trebuchet MS"/>
                <a:cs typeface="Trebuchet MS"/>
              </a:rPr>
              <a:t>se</a:t>
            </a:r>
            <a:r>
              <a:rPr sz="2000" spc="9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403052"/>
                </a:solidFill>
                <a:latin typeface="Trebuchet MS"/>
                <a:cs typeface="Trebuchet MS"/>
              </a:rPr>
              <a:t>sabía</a:t>
            </a:r>
            <a:r>
              <a:rPr sz="2000" spc="7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403052"/>
                </a:solidFill>
                <a:latin typeface="Trebuchet MS"/>
                <a:cs typeface="Trebuchet MS"/>
              </a:rPr>
              <a:t>que</a:t>
            </a:r>
            <a:r>
              <a:rPr sz="2000" spc="7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75" dirty="0">
                <a:solidFill>
                  <a:srgbClr val="403052"/>
                </a:solidFill>
                <a:latin typeface="Trebuchet MS"/>
                <a:cs typeface="Trebuchet MS"/>
              </a:rPr>
              <a:t>la</a:t>
            </a:r>
            <a:r>
              <a:rPr sz="2000" spc="7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403052"/>
                </a:solidFill>
                <a:latin typeface="Trebuchet MS"/>
                <a:cs typeface="Trebuchet MS"/>
              </a:rPr>
              <a:t>Glucosa</a:t>
            </a:r>
            <a:r>
              <a:rPr sz="2000" spc="7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50" dirty="0">
                <a:solidFill>
                  <a:srgbClr val="403052"/>
                </a:solidFill>
                <a:latin typeface="Trebuchet MS"/>
                <a:cs typeface="Trebuchet MS"/>
              </a:rPr>
              <a:t>cambia</a:t>
            </a:r>
            <a:r>
              <a:rPr sz="2000" spc="7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403052"/>
                </a:solidFill>
                <a:latin typeface="Trebuchet MS"/>
                <a:cs typeface="Trebuchet MS"/>
              </a:rPr>
              <a:t>de</a:t>
            </a:r>
            <a:r>
              <a:rPr sz="2000" spc="8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403052"/>
                </a:solidFill>
                <a:latin typeface="Trebuchet MS"/>
                <a:cs typeface="Trebuchet MS"/>
              </a:rPr>
              <a:t>acuerdo</a:t>
            </a:r>
            <a:r>
              <a:rPr sz="2000" spc="6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75" dirty="0">
                <a:solidFill>
                  <a:srgbClr val="403052"/>
                </a:solidFill>
                <a:latin typeface="Trebuchet MS"/>
                <a:cs typeface="Trebuchet MS"/>
              </a:rPr>
              <a:t>al</a:t>
            </a:r>
            <a:r>
              <a:rPr sz="2000" spc="7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403052"/>
                </a:solidFill>
                <a:latin typeface="Trebuchet MS"/>
                <a:cs typeface="Trebuchet MS"/>
              </a:rPr>
              <a:t>medio,</a:t>
            </a:r>
            <a:r>
              <a:rPr sz="2000" spc="-114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403052"/>
                </a:solidFill>
                <a:latin typeface="Trebuchet MS"/>
                <a:cs typeface="Trebuchet MS"/>
              </a:rPr>
              <a:t>y</a:t>
            </a:r>
            <a:r>
              <a:rPr sz="2000" spc="6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403052"/>
                </a:solidFill>
                <a:latin typeface="Trebuchet MS"/>
                <a:cs typeface="Trebuchet MS"/>
              </a:rPr>
              <a:t>en</a:t>
            </a:r>
            <a:endParaRPr sz="2000">
              <a:latin typeface="Trebuchet MS"/>
              <a:cs typeface="Trebuchet MS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spc="-90" dirty="0">
                <a:solidFill>
                  <a:srgbClr val="403052"/>
                </a:solidFill>
                <a:latin typeface="Trebuchet MS"/>
                <a:cs typeface="Trebuchet MS"/>
              </a:rPr>
              <a:t>medio</a:t>
            </a:r>
            <a:r>
              <a:rPr sz="2000" spc="-6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403052"/>
                </a:solidFill>
                <a:latin typeface="Trebuchet MS"/>
                <a:cs typeface="Trebuchet MS"/>
              </a:rPr>
              <a:t>ácido</a:t>
            </a:r>
            <a:r>
              <a:rPr sz="2000" spc="-7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403052"/>
                </a:solidFill>
                <a:latin typeface="Trebuchet MS"/>
                <a:cs typeface="Trebuchet MS"/>
              </a:rPr>
              <a:t>puede</a:t>
            </a:r>
            <a:r>
              <a:rPr sz="2000" spc="-6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403052"/>
                </a:solidFill>
                <a:latin typeface="Trebuchet MS"/>
                <a:cs typeface="Trebuchet MS"/>
              </a:rPr>
              <a:t>existir</a:t>
            </a:r>
            <a:r>
              <a:rPr sz="2000" spc="-7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403052"/>
                </a:solidFill>
                <a:latin typeface="Trebuchet MS"/>
                <a:cs typeface="Trebuchet MS"/>
              </a:rPr>
              <a:t>en</a:t>
            </a:r>
            <a:r>
              <a:rPr sz="2000" spc="-6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50" dirty="0">
                <a:solidFill>
                  <a:srgbClr val="403052"/>
                </a:solidFill>
                <a:latin typeface="Trebuchet MS"/>
                <a:cs typeface="Trebuchet MS"/>
              </a:rPr>
              <a:t>3</a:t>
            </a:r>
            <a:r>
              <a:rPr sz="2000" spc="-6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403052"/>
                </a:solidFill>
                <a:latin typeface="Trebuchet MS"/>
                <a:cs typeface="Trebuchet MS"/>
              </a:rPr>
              <a:t>formas:</a:t>
            </a:r>
            <a:r>
              <a:rPr sz="2000" spc="-26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403052"/>
                </a:solidFill>
                <a:latin typeface="Trebuchet MS"/>
                <a:cs typeface="Trebuchet MS"/>
              </a:rPr>
              <a:t>Cadena</a:t>
            </a:r>
            <a:r>
              <a:rPr sz="2000" spc="-27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403052"/>
                </a:solidFill>
                <a:latin typeface="Trebuchet MS"/>
                <a:cs typeface="Trebuchet MS"/>
              </a:rPr>
              <a:t>Abierta,</a:t>
            </a:r>
            <a:r>
              <a:rPr sz="2000" spc="-260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403052"/>
                </a:solidFill>
                <a:latin typeface="Trebuchet MS"/>
                <a:cs typeface="Trebuchet MS"/>
              </a:rPr>
              <a:t>y</a:t>
            </a:r>
            <a:r>
              <a:rPr sz="2000" spc="-6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40" dirty="0">
                <a:solidFill>
                  <a:srgbClr val="403052"/>
                </a:solidFill>
                <a:latin typeface="Trebuchet MS"/>
                <a:cs typeface="Trebuchet MS"/>
              </a:rPr>
              <a:t>dos</a:t>
            </a:r>
            <a:r>
              <a:rPr sz="2000" spc="-45" dirty="0">
                <a:solidFill>
                  <a:srgbClr val="403052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403052"/>
                </a:solidFill>
                <a:latin typeface="Trebuchet MS"/>
                <a:cs typeface="Trebuchet MS"/>
              </a:rPr>
              <a:t>cíclicas.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1511" y="3505200"/>
            <a:ext cx="7810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883" y="185928"/>
            <a:ext cx="5780532" cy="34427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5888" y="800100"/>
            <a:ext cx="3998976" cy="22143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43811" y="4027932"/>
            <a:ext cx="3768852" cy="2324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265164" y="4183379"/>
            <a:ext cx="4794503" cy="2013204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83F1310-8865-4133-BBFB-4289838C1879}"/>
              </a:ext>
            </a:extLst>
          </p:cNvPr>
          <p:cNvSpPr/>
          <p:nvPr/>
        </p:nvSpPr>
        <p:spPr>
          <a:xfrm>
            <a:off x="1981200" y="4800600"/>
            <a:ext cx="381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4244" y="409955"/>
            <a:ext cx="7295388" cy="286359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39184" y="3991355"/>
            <a:ext cx="4770120" cy="22113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332943"/>
            <a:ext cx="5527422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C</a:t>
            </a:r>
            <a:r>
              <a:rPr sz="5100" spc="330" dirty="0">
                <a:solidFill>
                  <a:srgbClr val="0A082D"/>
                </a:solidFill>
                <a:latin typeface="Impact"/>
                <a:cs typeface="Impact"/>
              </a:rPr>
              <a:t>L</a:t>
            </a:r>
            <a:r>
              <a:rPr sz="5100" spc="200" dirty="0">
                <a:solidFill>
                  <a:srgbClr val="0A082D"/>
                </a:solidFill>
                <a:latin typeface="Impact"/>
                <a:cs typeface="Impact"/>
              </a:rPr>
              <a:t>A</a:t>
            </a: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S</a:t>
            </a:r>
            <a:r>
              <a:rPr sz="5100" spc="190" dirty="0">
                <a:solidFill>
                  <a:srgbClr val="0A082D"/>
                </a:solidFill>
                <a:latin typeface="Impact"/>
                <a:cs typeface="Impact"/>
              </a:rPr>
              <a:t>IFI</a:t>
            </a: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C</a:t>
            </a:r>
            <a:r>
              <a:rPr sz="5100" spc="200" dirty="0">
                <a:solidFill>
                  <a:srgbClr val="0A082D"/>
                </a:solidFill>
                <a:latin typeface="Impact"/>
                <a:cs typeface="Impact"/>
              </a:rPr>
              <a:t>A</a:t>
            </a: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C</a:t>
            </a:r>
            <a:r>
              <a:rPr sz="5100" spc="190" dirty="0">
                <a:solidFill>
                  <a:srgbClr val="0A082D"/>
                </a:solidFill>
                <a:latin typeface="Impact"/>
                <a:cs typeface="Impact"/>
              </a:rPr>
              <a:t>I</a:t>
            </a: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Ó</a:t>
            </a:r>
            <a:r>
              <a:rPr sz="5100" dirty="0">
                <a:solidFill>
                  <a:srgbClr val="0A082D"/>
                </a:solidFill>
                <a:latin typeface="Impact"/>
                <a:cs typeface="Impact"/>
              </a:rPr>
              <a:t>N</a:t>
            </a:r>
            <a:endParaRPr sz="51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6500" y="1557222"/>
            <a:ext cx="10023475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100"/>
              </a:spcBef>
            </a:pPr>
            <a:r>
              <a:rPr sz="2000" b="1" spc="5" dirty="0">
                <a:solidFill>
                  <a:srgbClr val="585858"/>
                </a:solidFill>
                <a:latin typeface="Trebuchet MS"/>
                <a:cs typeface="Trebuchet MS"/>
              </a:rPr>
              <a:t>Disacáridos: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carbohidratos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que 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al 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ser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hidrolizados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producen 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2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moléculas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del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mismo </a:t>
            </a: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o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diferente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monosacárido. </a:t>
            </a:r>
            <a:r>
              <a:rPr sz="2000" spc="-20" dirty="0">
                <a:solidFill>
                  <a:srgbClr val="585858"/>
                </a:solidFill>
                <a:latin typeface="Trebuchet MS"/>
                <a:cs typeface="Trebuchet MS"/>
              </a:rPr>
              <a:t>Los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disacáridos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más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importantes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para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organismo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son: 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maltosa,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sacarosa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lactosa.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0376" y="2351532"/>
            <a:ext cx="3906012" cy="20497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69764" y="4523230"/>
            <a:ext cx="3910584" cy="22296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53055" y="2362200"/>
            <a:ext cx="3954779" cy="20345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332943"/>
            <a:ext cx="5298822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C</a:t>
            </a:r>
            <a:r>
              <a:rPr sz="5100" spc="330" dirty="0">
                <a:solidFill>
                  <a:srgbClr val="0A082D"/>
                </a:solidFill>
                <a:latin typeface="Impact"/>
                <a:cs typeface="Impact"/>
              </a:rPr>
              <a:t>L</a:t>
            </a:r>
            <a:r>
              <a:rPr sz="5100" spc="200" dirty="0">
                <a:solidFill>
                  <a:srgbClr val="0A082D"/>
                </a:solidFill>
                <a:latin typeface="Impact"/>
                <a:cs typeface="Impact"/>
              </a:rPr>
              <a:t>A</a:t>
            </a: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S</a:t>
            </a:r>
            <a:r>
              <a:rPr sz="5100" spc="190" dirty="0">
                <a:solidFill>
                  <a:srgbClr val="0A082D"/>
                </a:solidFill>
                <a:latin typeface="Impact"/>
                <a:cs typeface="Impact"/>
              </a:rPr>
              <a:t>IFI</a:t>
            </a: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C</a:t>
            </a:r>
            <a:r>
              <a:rPr sz="5100" spc="200" dirty="0">
                <a:solidFill>
                  <a:srgbClr val="0A082D"/>
                </a:solidFill>
                <a:latin typeface="Impact"/>
                <a:cs typeface="Impact"/>
              </a:rPr>
              <a:t>A</a:t>
            </a: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C</a:t>
            </a:r>
            <a:r>
              <a:rPr sz="5100" spc="190" dirty="0">
                <a:solidFill>
                  <a:srgbClr val="0A082D"/>
                </a:solidFill>
                <a:latin typeface="Impact"/>
                <a:cs typeface="Impact"/>
              </a:rPr>
              <a:t>I</a:t>
            </a:r>
            <a:r>
              <a:rPr sz="5100" spc="195" dirty="0">
                <a:solidFill>
                  <a:srgbClr val="0A082D"/>
                </a:solidFill>
                <a:latin typeface="Impact"/>
                <a:cs typeface="Impact"/>
              </a:rPr>
              <a:t>Ó</a:t>
            </a:r>
            <a:r>
              <a:rPr sz="5100" dirty="0">
                <a:solidFill>
                  <a:srgbClr val="0A082D"/>
                </a:solidFill>
                <a:latin typeface="Impact"/>
                <a:cs typeface="Impact"/>
              </a:rPr>
              <a:t>N</a:t>
            </a:r>
            <a:endParaRPr sz="5100" dirty="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542643"/>
            <a:ext cx="92481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sz="2000" b="1" spc="25" dirty="0">
                <a:solidFill>
                  <a:srgbClr val="585858"/>
                </a:solidFill>
                <a:latin typeface="Trebuchet MS"/>
                <a:cs typeface="Trebuchet MS"/>
              </a:rPr>
              <a:t>Oligosacáridos</a:t>
            </a:r>
            <a:r>
              <a:rPr sz="2000" b="1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195" dirty="0">
                <a:solidFill>
                  <a:srgbClr val="585858"/>
                </a:solidFill>
                <a:latin typeface="Trebuchet MS"/>
                <a:cs typeface="Trebuchet MS"/>
              </a:rPr>
              <a:t>:</a:t>
            </a:r>
            <a:r>
              <a:rPr sz="2000" b="1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resultan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hidrólisis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dos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diez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moléculas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monosacáridos,</a:t>
            </a:r>
            <a:r>
              <a:rPr sz="2000" spc="-2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por </a:t>
            </a:r>
            <a:r>
              <a:rPr sz="2000" spc="-5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ejemplo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inulina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(C6),</a:t>
            </a:r>
            <a:r>
              <a:rPr sz="2000" spc="-2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oligofructosa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(fructooligosacáridos)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los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galactooligosacáridos.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60291" y="2741676"/>
            <a:ext cx="5361432" cy="39654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0536" y="647700"/>
            <a:ext cx="10337800" cy="5969635"/>
            <a:chOff x="1240536" y="647700"/>
            <a:chExt cx="10337800" cy="59696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4512" y="3270504"/>
              <a:ext cx="4433315" cy="334670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0536" y="647700"/>
              <a:ext cx="5903975" cy="33223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418084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C</a:t>
            </a:r>
            <a:r>
              <a:rPr spc="330" dirty="0"/>
              <a:t>L</a:t>
            </a:r>
            <a:r>
              <a:rPr spc="200" dirty="0"/>
              <a:t>A</a:t>
            </a:r>
            <a:r>
              <a:rPr spc="195" dirty="0"/>
              <a:t>S</a:t>
            </a:r>
            <a:r>
              <a:rPr spc="190" dirty="0"/>
              <a:t>IFI</a:t>
            </a:r>
            <a:r>
              <a:rPr spc="195" dirty="0"/>
              <a:t>C</a:t>
            </a:r>
            <a:r>
              <a:rPr spc="200" dirty="0"/>
              <a:t>A</a:t>
            </a:r>
            <a:r>
              <a:rPr spc="195" dirty="0"/>
              <a:t>C</a:t>
            </a:r>
            <a:r>
              <a:rPr spc="190" dirty="0"/>
              <a:t>I</a:t>
            </a:r>
            <a:r>
              <a:rPr spc="195" dirty="0"/>
              <a:t>Ó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571431"/>
            <a:ext cx="10022840" cy="14554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2000" b="1" spc="-30" dirty="0">
                <a:solidFill>
                  <a:srgbClr val="585858"/>
                </a:solidFill>
                <a:latin typeface="Trebuchet MS"/>
                <a:cs typeface="Trebuchet MS"/>
              </a:rPr>
              <a:t>Polisacáridos</a:t>
            </a:r>
            <a:r>
              <a:rPr sz="2000" spc="-30" dirty="0">
                <a:solidFill>
                  <a:srgbClr val="585858"/>
                </a:solidFill>
                <a:latin typeface="Trebuchet MS"/>
                <a:cs typeface="Trebuchet MS"/>
              </a:rPr>
              <a:t>: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Se</a:t>
            </a:r>
            <a:r>
              <a:rPr sz="2000" spc="1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forman</a:t>
            </a:r>
            <a:r>
              <a:rPr sz="2000" spc="11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con</a:t>
            </a:r>
            <a:r>
              <a:rPr sz="2000" spc="1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000" spc="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polimeraciòn</a:t>
            </a:r>
            <a:r>
              <a:rPr sz="2000" spc="1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11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más</a:t>
            </a:r>
            <a:r>
              <a:rPr sz="2000" spc="1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11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diez</a:t>
            </a:r>
            <a:r>
              <a:rPr sz="2000" spc="1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unidades</a:t>
            </a:r>
            <a:r>
              <a:rPr sz="2000" spc="11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11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monosacáridos, 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por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spc="-160" dirty="0">
                <a:solidFill>
                  <a:srgbClr val="585858"/>
                </a:solidFill>
                <a:latin typeface="Trebuchet MS"/>
                <a:cs typeface="Trebuchet MS"/>
              </a:rPr>
              <a:t>ejemplo,</a:t>
            </a:r>
            <a:r>
              <a:rPr sz="2000" spc="-2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los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almidones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dextrinas.</a:t>
            </a:r>
            <a:r>
              <a:rPr sz="2000" spc="2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Trebuchet MS"/>
                <a:cs typeface="Trebuchet MS"/>
              </a:rPr>
              <a:t>Los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polisacáridos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tienen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como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función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almacenar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energía.</a:t>
            </a:r>
            <a:endParaRPr sz="2000">
              <a:latin typeface="Trebuchet MS"/>
              <a:cs typeface="Trebuchet MS"/>
            </a:endParaRPr>
          </a:p>
          <a:p>
            <a:pPr marL="12700" marR="5715">
              <a:lnSpc>
                <a:spcPct val="110000"/>
              </a:lnSpc>
              <a:spcBef>
                <a:spcPts val="700"/>
              </a:spcBef>
            </a:pPr>
            <a:r>
              <a:rPr sz="2000" spc="10" dirty="0">
                <a:solidFill>
                  <a:srgbClr val="585858"/>
                </a:solidFill>
                <a:latin typeface="Trebuchet MS"/>
                <a:cs typeface="Trebuchet MS"/>
              </a:rPr>
              <a:t>Un</a:t>
            </a:r>
            <a:r>
              <a:rPr sz="2000" spc="3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polisacárido</a:t>
            </a:r>
            <a:r>
              <a:rPr sz="2000" spc="3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r>
              <a:rPr sz="2000" spc="3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una</a:t>
            </a:r>
            <a:r>
              <a:rPr sz="2000" spc="3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macromolécula</a:t>
            </a:r>
            <a:r>
              <a:rPr sz="2000" spc="3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constituida</a:t>
            </a:r>
            <a:r>
              <a:rPr sz="2000" spc="3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por</a:t>
            </a:r>
            <a:r>
              <a:rPr sz="2000" spc="3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unidades</a:t>
            </a:r>
            <a:r>
              <a:rPr sz="2000" spc="3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3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azúcares</a:t>
            </a:r>
            <a:r>
              <a:rPr sz="2000" spc="3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simples,</a:t>
            </a:r>
            <a:r>
              <a:rPr sz="2000" spc="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por</a:t>
            </a:r>
            <a:r>
              <a:rPr sz="2000" spc="3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lo </a:t>
            </a:r>
            <a:r>
              <a:rPr sz="2000" spc="-5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general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glucosa.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8496" y="2907792"/>
            <a:ext cx="5059680" cy="379476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304292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FUNCIONES</a:t>
            </a:r>
          </a:p>
        </p:txBody>
      </p:sp>
      <p:sp>
        <p:nvSpPr>
          <p:cNvPr id="3" name="object 3"/>
          <p:cNvSpPr/>
          <p:nvPr/>
        </p:nvSpPr>
        <p:spPr>
          <a:xfrm>
            <a:off x="3912108" y="2836164"/>
            <a:ext cx="5184140" cy="1971039"/>
          </a:xfrm>
          <a:custGeom>
            <a:avLst/>
            <a:gdLst/>
            <a:ahLst/>
            <a:cxnLst/>
            <a:rect l="l" t="t" r="r" b="b"/>
            <a:pathLst>
              <a:path w="5184140" h="1971039">
                <a:moveTo>
                  <a:pt x="2592196" y="0"/>
                </a:moveTo>
                <a:lnTo>
                  <a:pt x="1552955" y="1000125"/>
                </a:lnTo>
              </a:path>
              <a:path w="5184140" h="1971039">
                <a:moveTo>
                  <a:pt x="2592323" y="0"/>
                </a:moveTo>
                <a:lnTo>
                  <a:pt x="2592323" y="1745742"/>
                </a:lnTo>
                <a:lnTo>
                  <a:pt x="5184140" y="1745742"/>
                </a:lnTo>
                <a:lnTo>
                  <a:pt x="5184140" y="1970659"/>
                </a:lnTo>
              </a:path>
              <a:path w="5184140" h="1971039">
                <a:moveTo>
                  <a:pt x="2592323" y="0"/>
                </a:moveTo>
                <a:lnTo>
                  <a:pt x="2592323" y="1970659"/>
                </a:lnTo>
              </a:path>
              <a:path w="5184140" h="1971039">
                <a:moveTo>
                  <a:pt x="2591816" y="0"/>
                </a:moveTo>
                <a:lnTo>
                  <a:pt x="2591816" y="1745742"/>
                </a:lnTo>
                <a:lnTo>
                  <a:pt x="0" y="1745742"/>
                </a:lnTo>
                <a:lnTo>
                  <a:pt x="0" y="1970659"/>
                </a:lnTo>
              </a:path>
            </a:pathLst>
          </a:custGeom>
          <a:ln w="12192">
            <a:solidFill>
              <a:srgbClr val="956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43728" y="1766316"/>
            <a:ext cx="2143125" cy="1069975"/>
          </a:xfrm>
          <a:prstGeom prst="rect">
            <a:avLst/>
          </a:prstGeom>
          <a:solidFill>
            <a:srgbClr val="C55E5E"/>
          </a:solidFill>
          <a:ln w="12192">
            <a:solidFill>
              <a:srgbClr val="FFFFFF"/>
            </a:solidFill>
          </a:ln>
        </p:spPr>
        <p:txBody>
          <a:bodyPr vert="horz" wrap="square" lIns="0" tIns="320040" rIns="0" bIns="0" rtlCol="0">
            <a:spAutoFit/>
          </a:bodyPr>
          <a:lstStyle/>
          <a:p>
            <a:pPr marL="162560">
              <a:lnSpc>
                <a:spcPct val="100000"/>
              </a:lnSpc>
              <a:spcBef>
                <a:spcPts val="2520"/>
              </a:spcBef>
            </a:pPr>
            <a:r>
              <a:rPr sz="2400" spc="-65" dirty="0">
                <a:solidFill>
                  <a:srgbClr val="FFFFFF"/>
                </a:solidFill>
                <a:latin typeface="Trebuchet MS"/>
                <a:cs typeface="Trebuchet MS"/>
              </a:rPr>
              <a:t>Carbohidratos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2260" y="4808220"/>
            <a:ext cx="2141220" cy="1069975"/>
          </a:xfrm>
          <a:prstGeom prst="rect">
            <a:avLst/>
          </a:prstGeom>
          <a:solidFill>
            <a:srgbClr val="956389"/>
          </a:solidFill>
          <a:ln w="12192">
            <a:solidFill>
              <a:srgbClr val="FFFFFF"/>
            </a:solidFill>
          </a:ln>
        </p:spPr>
        <p:txBody>
          <a:bodyPr vert="horz" wrap="square" lIns="0" tIns="212090" rIns="0" bIns="0" rtlCol="0">
            <a:spAutoFit/>
          </a:bodyPr>
          <a:lstStyle/>
          <a:p>
            <a:pPr marL="624205" marR="447675" indent="-167640">
              <a:lnSpc>
                <a:spcPts val="2500"/>
              </a:lnSpc>
              <a:spcBef>
                <a:spcPts val="1670"/>
              </a:spcBef>
            </a:pPr>
            <a:r>
              <a:rPr sz="2400" spc="-150" dirty="0">
                <a:solidFill>
                  <a:srgbClr val="FFFFFF"/>
                </a:solidFill>
                <a:latin typeface="Trebuchet MS"/>
                <a:cs typeface="Trebuchet MS"/>
              </a:rPr>
              <a:t>Fuen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2400" spc="-145" dirty="0">
                <a:solidFill>
                  <a:srgbClr val="FFFFFF"/>
                </a:solidFill>
                <a:latin typeface="Trebuchet MS"/>
                <a:cs typeface="Trebuchet MS"/>
              </a:rPr>
              <a:t>energía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3728" y="4808220"/>
            <a:ext cx="2143125" cy="1069975"/>
          </a:xfrm>
          <a:prstGeom prst="rect">
            <a:avLst/>
          </a:prstGeom>
          <a:solidFill>
            <a:srgbClr val="956389"/>
          </a:solidFill>
          <a:ln w="12192">
            <a:solidFill>
              <a:srgbClr val="FFFFFF"/>
            </a:solidFill>
          </a:ln>
        </p:spPr>
        <p:txBody>
          <a:bodyPr vert="horz" wrap="square" lIns="0" tIns="212090" rIns="0" bIns="0" rtlCol="0">
            <a:spAutoFit/>
          </a:bodyPr>
          <a:lstStyle/>
          <a:p>
            <a:pPr marL="615315" marR="412115" indent="-212090">
              <a:lnSpc>
                <a:spcPts val="2500"/>
              </a:lnSpc>
              <a:spcBef>
                <a:spcPts val="1670"/>
              </a:spcBef>
            </a:pPr>
            <a:r>
              <a:rPr sz="2400" spc="-114" dirty="0">
                <a:solidFill>
                  <a:srgbClr val="FFFFFF"/>
                </a:solidFill>
                <a:latin typeface="Trebuchet MS"/>
                <a:cs typeface="Trebuchet MS"/>
              </a:rPr>
              <a:t>Almac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nar  </a:t>
            </a:r>
            <a:r>
              <a:rPr sz="2400" spc="-145" dirty="0">
                <a:solidFill>
                  <a:srgbClr val="FFFFFF"/>
                </a:solidFill>
                <a:latin typeface="Trebuchet MS"/>
                <a:cs typeface="Trebuchet MS"/>
              </a:rPr>
              <a:t>energía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5383" y="4808220"/>
            <a:ext cx="2143125" cy="1069975"/>
          </a:xfrm>
          <a:prstGeom prst="rect">
            <a:avLst/>
          </a:prstGeom>
          <a:solidFill>
            <a:srgbClr val="956389"/>
          </a:solidFill>
          <a:ln w="12192">
            <a:solidFill>
              <a:srgbClr val="FFFFFF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36195" marR="26034" algn="ctr">
              <a:lnSpc>
                <a:spcPct val="86900"/>
              </a:lnSpc>
              <a:spcBef>
                <a:spcPts val="395"/>
              </a:spcBef>
            </a:pPr>
            <a:r>
              <a:rPr sz="2400" spc="-170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or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2400" spc="-175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240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35" dirty="0">
                <a:solidFill>
                  <a:srgbClr val="FFFFFF"/>
                </a:solidFill>
                <a:latin typeface="Trebuchet MS"/>
                <a:cs typeface="Trebuchet MS"/>
              </a:rPr>
              <a:t>pa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-160" dirty="0">
                <a:solidFill>
                  <a:srgbClr val="FFFFFF"/>
                </a:solidFill>
                <a:latin typeface="Trebuchet MS"/>
                <a:cs typeface="Trebuchet MS"/>
              </a:rPr>
              <a:t>te</a:t>
            </a:r>
            <a:r>
              <a:rPr sz="24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Trebuchet MS"/>
                <a:cs typeface="Trebuchet MS"/>
              </a:rPr>
              <a:t>de  </a:t>
            </a:r>
            <a:r>
              <a:rPr sz="2400" spc="-165" dirty="0">
                <a:solidFill>
                  <a:srgbClr val="FFFFFF"/>
                </a:solidFill>
                <a:latin typeface="Trebuchet MS"/>
                <a:cs typeface="Trebuchet MS"/>
              </a:rPr>
              <a:t>la</a:t>
            </a:r>
            <a:r>
              <a:rPr sz="2400" spc="-15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sz="2400" spc="-105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ructu</a:t>
            </a: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2400" spc="-40" dirty="0">
                <a:solidFill>
                  <a:srgbClr val="FFFFFF"/>
                </a:solidFill>
                <a:latin typeface="Trebuchet MS"/>
                <a:cs typeface="Trebuchet MS"/>
              </a:rPr>
              <a:t>s  </a:t>
            </a:r>
            <a:r>
              <a:rPr sz="2400" spc="-140" dirty="0">
                <a:solidFill>
                  <a:srgbClr val="FFFFFF"/>
                </a:solidFill>
                <a:latin typeface="Trebuchet MS"/>
                <a:cs typeface="Trebuchet MS"/>
              </a:rPr>
              <a:t>celulares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58967" y="3294888"/>
            <a:ext cx="2155190" cy="1083945"/>
            <a:chOff x="5458967" y="3294888"/>
            <a:chExt cx="2155190" cy="1083945"/>
          </a:xfrm>
        </p:grpSpPr>
        <p:sp>
          <p:nvSpPr>
            <p:cNvPr id="9" name="object 9"/>
            <p:cNvSpPr/>
            <p:nvPr/>
          </p:nvSpPr>
          <p:spPr>
            <a:xfrm>
              <a:off x="5465063" y="3300984"/>
              <a:ext cx="2143125" cy="1071880"/>
            </a:xfrm>
            <a:custGeom>
              <a:avLst/>
              <a:gdLst/>
              <a:ahLst/>
              <a:cxnLst/>
              <a:rect l="l" t="t" r="r" b="b"/>
              <a:pathLst>
                <a:path w="2143125" h="1071879">
                  <a:moveTo>
                    <a:pt x="2142743" y="0"/>
                  </a:moveTo>
                  <a:lnTo>
                    <a:pt x="0" y="0"/>
                  </a:lnTo>
                  <a:lnTo>
                    <a:pt x="0" y="1071371"/>
                  </a:lnTo>
                  <a:lnTo>
                    <a:pt x="2142743" y="1071371"/>
                  </a:lnTo>
                  <a:lnTo>
                    <a:pt x="2142743" y="0"/>
                  </a:lnTo>
                  <a:close/>
                </a:path>
              </a:pathLst>
            </a:custGeom>
            <a:solidFill>
              <a:srgbClr val="956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65063" y="3300984"/>
              <a:ext cx="2143125" cy="1071880"/>
            </a:xfrm>
            <a:custGeom>
              <a:avLst/>
              <a:gdLst/>
              <a:ahLst/>
              <a:cxnLst/>
              <a:rect l="l" t="t" r="r" b="b"/>
              <a:pathLst>
                <a:path w="2143125" h="1071879">
                  <a:moveTo>
                    <a:pt x="0" y="1071371"/>
                  </a:moveTo>
                  <a:lnTo>
                    <a:pt x="2142743" y="1071371"/>
                  </a:lnTo>
                  <a:lnTo>
                    <a:pt x="2142743" y="0"/>
                  </a:lnTo>
                  <a:lnTo>
                    <a:pt x="0" y="0"/>
                  </a:lnTo>
                  <a:lnTo>
                    <a:pt x="0" y="1071371"/>
                  </a:lnTo>
                  <a:close/>
                </a:path>
              </a:pathLst>
            </a:custGeom>
            <a:ln w="12192">
              <a:solidFill>
                <a:srgbClr val="E7E7E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49823" y="3609847"/>
            <a:ext cx="10521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0534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solidFill>
                  <a:srgbClr val="FFFFFF"/>
                </a:solidFill>
                <a:latin typeface="Trebuchet MS"/>
                <a:cs typeface="Trebuchet MS"/>
              </a:rPr>
              <a:t>Func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10273" y="3307079"/>
            <a:ext cx="1070610" cy="1059180"/>
          </a:xfrm>
          <a:prstGeom prst="rect">
            <a:avLst/>
          </a:prstGeom>
          <a:solidFill>
            <a:srgbClr val="956389"/>
          </a:solidFill>
        </p:spPr>
        <p:txBody>
          <a:bodyPr vert="horz" wrap="square" lIns="0" tIns="3155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85"/>
              </a:spcBef>
            </a:pPr>
            <a:r>
              <a:rPr sz="2400" spc="-95" dirty="0">
                <a:solidFill>
                  <a:srgbClr val="FFFFFF"/>
                </a:solidFill>
                <a:latin typeface="Trebuchet MS"/>
                <a:cs typeface="Trebuchet MS"/>
              </a:rPr>
              <a:t>iones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304292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FUNCIONES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87780" y="1982723"/>
            <a:ext cx="10157460" cy="4875530"/>
            <a:chOff x="1287780" y="1982723"/>
            <a:chExt cx="10157460" cy="487553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7780" y="6342886"/>
              <a:ext cx="10157460" cy="5151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3020" y="1982723"/>
              <a:ext cx="10126980" cy="43708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267271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00" dirty="0"/>
              <a:t>EJEM</a:t>
            </a:r>
            <a:r>
              <a:rPr spc="190" dirty="0"/>
              <a:t>P</a:t>
            </a:r>
            <a:r>
              <a:rPr spc="130" dirty="0"/>
              <a:t>L</a:t>
            </a:r>
            <a:r>
              <a:rPr spc="195" dirty="0"/>
              <a:t>O</a:t>
            </a:r>
            <a:r>
              <a:rPr dirty="0"/>
              <a:t>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6988" y="1309116"/>
            <a:ext cx="4625340" cy="4625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3579" y="2121407"/>
            <a:ext cx="6076187" cy="32415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304292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FUNCIONES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433168"/>
            <a:ext cx="10038080" cy="192595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27965" marR="19685" indent="-227965" algn="r">
              <a:lnSpc>
                <a:spcPct val="100000"/>
              </a:lnSpc>
              <a:spcBef>
                <a:spcPts val="320"/>
              </a:spcBef>
              <a:buClr>
                <a:srgbClr val="0A082D"/>
              </a:buClr>
              <a:buFont typeface="Arial MT"/>
              <a:buChar char="•"/>
              <a:tabLst>
                <a:tab pos="227965" algn="l"/>
                <a:tab pos="228600" algn="l"/>
              </a:tabLst>
            </a:pPr>
            <a:r>
              <a:rPr sz="1800" spc="-70" dirty="0">
                <a:solidFill>
                  <a:srgbClr val="585858"/>
                </a:solidFill>
                <a:latin typeface="Trebuchet MS"/>
                <a:cs typeface="Trebuchet MS"/>
              </a:rPr>
              <a:t>Actúan</a:t>
            </a:r>
            <a:r>
              <a:rPr sz="1800" spc="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solidFill>
                  <a:srgbClr val="585858"/>
                </a:solidFill>
                <a:latin typeface="Trebuchet MS"/>
                <a:cs typeface="Trebuchet MS"/>
              </a:rPr>
              <a:t>como</a:t>
            </a:r>
            <a:r>
              <a:rPr sz="1800" spc="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una</a:t>
            </a:r>
            <a:r>
              <a:rPr sz="1800" spc="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fuente</a:t>
            </a:r>
            <a:r>
              <a:rPr sz="1800" spc="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primaria</a:t>
            </a:r>
            <a:r>
              <a:rPr sz="1800" spc="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1800" spc="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energía</a:t>
            </a:r>
            <a:r>
              <a:rPr sz="1800" spc="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química</a:t>
            </a:r>
            <a:r>
              <a:rPr sz="1800" spc="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45" dirty="0">
                <a:solidFill>
                  <a:srgbClr val="585858"/>
                </a:solidFill>
                <a:latin typeface="Trebuchet MS"/>
                <a:cs typeface="Trebuchet MS"/>
              </a:rPr>
              <a:t>ya</a:t>
            </a:r>
            <a:r>
              <a:rPr sz="1800" spc="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que</a:t>
            </a:r>
            <a:r>
              <a:rPr sz="1800" spc="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585858"/>
                </a:solidFill>
                <a:latin typeface="Trebuchet MS"/>
                <a:cs typeface="Trebuchet MS"/>
              </a:rPr>
              <a:t>son</a:t>
            </a:r>
            <a:r>
              <a:rPr sz="1800" spc="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fácilmente</a:t>
            </a:r>
            <a:r>
              <a:rPr sz="1800" spc="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degradados</a:t>
            </a:r>
            <a:r>
              <a:rPr sz="1800" spc="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585858"/>
                </a:solidFill>
                <a:latin typeface="Trebuchet MS"/>
                <a:cs typeface="Trebuchet MS"/>
              </a:rPr>
              <a:t>por</a:t>
            </a:r>
            <a:r>
              <a:rPr sz="1800" spc="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respiración</a:t>
            </a:r>
            <a:endParaRPr sz="18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220"/>
              </a:spcBef>
            </a:pP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celular</a:t>
            </a:r>
            <a:r>
              <a:rPr sz="18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aerobia</a:t>
            </a:r>
            <a:r>
              <a:rPr sz="18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mediante</a:t>
            </a:r>
            <a:r>
              <a:rPr sz="18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18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Trebuchet MS"/>
                <a:cs typeface="Trebuchet MS"/>
              </a:rPr>
              <a:t>combustión</a:t>
            </a:r>
            <a:r>
              <a:rPr sz="18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biológica</a:t>
            </a:r>
            <a:r>
              <a:rPr sz="18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generando</a:t>
            </a:r>
            <a:r>
              <a:rPr sz="18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25" dirty="0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sz="18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liberando</a:t>
            </a:r>
            <a:r>
              <a:rPr sz="1800" spc="-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energía</a:t>
            </a:r>
            <a:r>
              <a:rPr sz="18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química</a:t>
            </a:r>
            <a:r>
              <a:rPr sz="18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18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forma</a:t>
            </a:r>
            <a:r>
              <a:rPr sz="18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1800" spc="-2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ATP.</a:t>
            </a:r>
            <a:endParaRPr sz="1800">
              <a:latin typeface="Trebuchet MS"/>
              <a:cs typeface="Trebuchet MS"/>
            </a:endParaRPr>
          </a:p>
          <a:p>
            <a:pPr marL="241300" marR="20320" indent="-228600" algn="just">
              <a:lnSpc>
                <a:spcPct val="110000"/>
              </a:lnSpc>
              <a:spcBef>
                <a:spcPts val="695"/>
              </a:spcBef>
              <a:buClr>
                <a:srgbClr val="0A082D"/>
              </a:buClr>
              <a:buFont typeface="Arial MT"/>
              <a:buChar char="•"/>
              <a:tabLst>
                <a:tab pos="241300" algn="l"/>
              </a:tabLst>
            </a:pPr>
            <a:r>
              <a:rPr sz="1800" spc="-75" dirty="0">
                <a:solidFill>
                  <a:srgbClr val="585858"/>
                </a:solidFill>
                <a:latin typeface="Trebuchet MS"/>
                <a:cs typeface="Trebuchet MS"/>
              </a:rPr>
              <a:t>Actúan </a:t>
            </a:r>
            <a:r>
              <a:rPr sz="1800" spc="-45" dirty="0">
                <a:solidFill>
                  <a:srgbClr val="585858"/>
                </a:solidFill>
                <a:latin typeface="Trebuchet MS"/>
                <a:cs typeface="Trebuchet MS"/>
              </a:rPr>
              <a:t>como 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componentes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estructurales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ciertas 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estructuras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biológicas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 </a:t>
            </a:r>
            <a:r>
              <a:rPr sz="1800" spc="-165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50" dirty="0">
                <a:solidFill>
                  <a:srgbClr val="585858"/>
                </a:solidFill>
                <a:latin typeface="Trebuchet MS"/>
                <a:cs typeface="Trebuchet MS"/>
              </a:rPr>
              <a:t>célula, </a:t>
            </a:r>
            <a:r>
              <a:rPr sz="1800" spc="-25" dirty="0">
                <a:solidFill>
                  <a:srgbClr val="585858"/>
                </a:solidFill>
                <a:latin typeface="Trebuchet MS"/>
                <a:cs typeface="Trebuchet MS"/>
              </a:rPr>
              <a:t>por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ejemplo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1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celulosa 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(polisacárido) 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y 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derivados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celulosa </a:t>
            </a:r>
            <a:r>
              <a:rPr sz="1800" spc="-70" dirty="0">
                <a:solidFill>
                  <a:srgbClr val="585858"/>
                </a:solidFill>
                <a:latin typeface="Trebuchet MS"/>
                <a:cs typeface="Trebuchet MS"/>
              </a:rPr>
              <a:t>compone 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químicamente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pared celular de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las células 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40" dirty="0">
                <a:solidFill>
                  <a:srgbClr val="585858"/>
                </a:solidFill>
                <a:latin typeface="Trebuchet MS"/>
                <a:cs typeface="Trebuchet MS"/>
              </a:rPr>
              <a:t>vegetales,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quitina 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( 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polisacárido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estructural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al </a:t>
            </a:r>
            <a:r>
              <a:rPr sz="1800" spc="-135" dirty="0">
                <a:solidFill>
                  <a:srgbClr val="585858"/>
                </a:solidFill>
                <a:latin typeface="Trebuchet MS"/>
                <a:cs typeface="Trebuchet MS"/>
              </a:rPr>
              <a:t>igual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que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celulosa) </a:t>
            </a:r>
            <a:r>
              <a:rPr sz="1800" spc="-70" dirty="0">
                <a:solidFill>
                  <a:srgbClr val="585858"/>
                </a:solidFill>
                <a:latin typeface="Trebuchet MS"/>
                <a:cs typeface="Trebuchet MS"/>
              </a:rPr>
              <a:t>compone 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químicamente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pared 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celular</a:t>
            </a:r>
            <a:r>
              <a:rPr sz="18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1800" spc="-50" dirty="0">
                <a:solidFill>
                  <a:srgbClr val="585858"/>
                </a:solidFill>
                <a:latin typeface="Trebuchet MS"/>
                <a:cs typeface="Trebuchet MS"/>
              </a:rPr>
              <a:t> los</a:t>
            </a:r>
            <a:r>
              <a:rPr sz="18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50" dirty="0">
                <a:solidFill>
                  <a:srgbClr val="585858"/>
                </a:solidFill>
                <a:latin typeface="Trebuchet MS"/>
                <a:cs typeface="Trebuchet MS"/>
              </a:rPr>
              <a:t>hongos</a:t>
            </a:r>
            <a:r>
              <a:rPr sz="18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multicelulares.</a:t>
            </a:r>
            <a:endParaRPr sz="18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0" y="3412235"/>
            <a:ext cx="4181855" cy="304342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304292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70" dirty="0"/>
              <a:t>FUNCIONES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1433168"/>
            <a:ext cx="10022840" cy="22275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 algn="just">
              <a:lnSpc>
                <a:spcPct val="110000"/>
              </a:lnSpc>
              <a:spcBef>
                <a:spcPts val="105"/>
              </a:spcBef>
              <a:buClr>
                <a:srgbClr val="0A082D"/>
              </a:buClr>
              <a:buFont typeface="Arial MT"/>
              <a:buChar char="•"/>
              <a:tabLst>
                <a:tab pos="241300" algn="l"/>
              </a:tabLst>
            </a:pPr>
            <a:r>
              <a:rPr sz="1800" spc="-70" dirty="0">
                <a:solidFill>
                  <a:srgbClr val="585858"/>
                </a:solidFill>
                <a:latin typeface="Trebuchet MS"/>
                <a:cs typeface="Trebuchet MS"/>
              </a:rPr>
              <a:t>Actúan </a:t>
            </a:r>
            <a:r>
              <a:rPr sz="1800" spc="-45" dirty="0">
                <a:solidFill>
                  <a:srgbClr val="585858"/>
                </a:solidFill>
                <a:latin typeface="Trebuchet MS"/>
                <a:cs typeface="Trebuchet MS"/>
              </a:rPr>
              <a:t>como reservorio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 energía 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para </a:t>
            </a:r>
            <a:r>
              <a:rPr sz="1800" spc="-50" dirty="0">
                <a:solidFill>
                  <a:srgbClr val="585858"/>
                </a:solidFill>
                <a:latin typeface="Trebuchet MS"/>
                <a:cs typeface="Trebuchet MS"/>
              </a:rPr>
              <a:t>ser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utilizadas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cuando 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el </a:t>
            </a:r>
            <a:r>
              <a:rPr sz="1800" spc="-70" dirty="0">
                <a:solidFill>
                  <a:srgbClr val="585858"/>
                </a:solidFill>
                <a:latin typeface="Trebuchet MS"/>
                <a:cs typeface="Trebuchet MS"/>
              </a:rPr>
              <a:t>organismo </a:t>
            </a:r>
            <a:r>
              <a:rPr sz="1800" spc="25" dirty="0">
                <a:solidFill>
                  <a:srgbClr val="585858"/>
                </a:solidFill>
                <a:latin typeface="Trebuchet MS"/>
                <a:cs typeface="Trebuchet MS"/>
              </a:rPr>
              <a:t>o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célula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necesite, </a:t>
            </a:r>
            <a:r>
              <a:rPr sz="1800" spc="-40" dirty="0">
                <a:solidFill>
                  <a:srgbClr val="585858"/>
                </a:solidFill>
                <a:latin typeface="Trebuchet MS"/>
                <a:cs typeface="Trebuchet MS"/>
              </a:rPr>
              <a:t>como </a:t>
            </a:r>
            <a:r>
              <a:rPr sz="18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25" dirty="0">
                <a:solidFill>
                  <a:srgbClr val="585858"/>
                </a:solidFill>
                <a:latin typeface="Trebuchet MS"/>
                <a:cs typeface="Trebuchet MS"/>
              </a:rPr>
              <a:t>por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ejemplo 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el </a:t>
            </a:r>
            <a:r>
              <a:rPr sz="1800" b="1" spc="15" dirty="0">
                <a:solidFill>
                  <a:srgbClr val="585858"/>
                </a:solidFill>
                <a:latin typeface="Trebuchet MS"/>
                <a:cs typeface="Trebuchet MS"/>
              </a:rPr>
              <a:t>almidón </a:t>
            </a:r>
            <a:r>
              <a:rPr sz="1800" b="1" spc="-5" dirty="0">
                <a:solidFill>
                  <a:srgbClr val="585858"/>
                </a:solidFill>
                <a:latin typeface="Trebuchet MS"/>
                <a:cs typeface="Trebuchet MS"/>
              </a:rPr>
              <a:t>(polisacárido </a:t>
            </a:r>
            <a:r>
              <a:rPr sz="1800" b="1" spc="-25" dirty="0">
                <a:solidFill>
                  <a:srgbClr val="585858"/>
                </a:solidFill>
                <a:latin typeface="Trebuchet MS"/>
                <a:cs typeface="Trebuchet MS"/>
              </a:rPr>
              <a:t>de </a:t>
            </a:r>
            <a:r>
              <a:rPr sz="1800" b="1" spc="-10" dirty="0">
                <a:solidFill>
                  <a:srgbClr val="585858"/>
                </a:solidFill>
                <a:latin typeface="Trebuchet MS"/>
                <a:cs typeface="Trebuchet MS"/>
              </a:rPr>
              <a:t>reserva </a:t>
            </a:r>
            <a:r>
              <a:rPr sz="1800" b="1" spc="-20" dirty="0">
                <a:solidFill>
                  <a:srgbClr val="585858"/>
                </a:solidFill>
                <a:latin typeface="Trebuchet MS"/>
                <a:cs typeface="Trebuchet MS"/>
              </a:rPr>
              <a:t>vegetal)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que 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se 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acumula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en </a:t>
            </a:r>
            <a:r>
              <a:rPr sz="1800" spc="-50" dirty="0">
                <a:solidFill>
                  <a:srgbClr val="585858"/>
                </a:solidFill>
                <a:latin typeface="Trebuchet MS"/>
                <a:cs typeface="Trebuchet MS"/>
              </a:rPr>
              <a:t>los 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tubérculos 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(papas)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55" dirty="0">
                <a:solidFill>
                  <a:srgbClr val="585858"/>
                </a:solidFill>
                <a:latin typeface="Trebuchet MS"/>
                <a:cs typeface="Trebuchet MS"/>
              </a:rPr>
              <a:t>los </a:t>
            </a:r>
            <a:r>
              <a:rPr sz="1800" spc="-75" dirty="0">
                <a:solidFill>
                  <a:srgbClr val="585858"/>
                </a:solidFill>
                <a:latin typeface="Trebuchet MS"/>
                <a:cs typeface="Trebuchet MS"/>
              </a:rPr>
              <a:t>bulbos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(cebolla),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60" dirty="0">
                <a:solidFill>
                  <a:srgbClr val="585858"/>
                </a:solidFill>
                <a:latin typeface="Trebuchet MS"/>
                <a:cs typeface="Trebuchet MS"/>
              </a:rPr>
              <a:t>los 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cotiledones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semillas, el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glucógeno</a:t>
            </a:r>
            <a:r>
              <a:rPr sz="18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585858"/>
                </a:solidFill>
                <a:latin typeface="Trebuchet MS"/>
                <a:cs typeface="Trebuchet MS"/>
              </a:rPr>
              <a:t>(polisacárido </a:t>
            </a:r>
            <a:r>
              <a:rPr sz="1800" b="1" spc="-25" dirty="0">
                <a:solidFill>
                  <a:srgbClr val="585858"/>
                </a:solidFill>
                <a:latin typeface="Trebuchet MS"/>
                <a:cs typeface="Trebuchet MS"/>
              </a:rPr>
              <a:t>de </a:t>
            </a:r>
            <a:r>
              <a:rPr sz="1800" b="1" spc="-10" dirty="0">
                <a:solidFill>
                  <a:srgbClr val="585858"/>
                </a:solidFill>
                <a:latin typeface="Trebuchet MS"/>
                <a:cs typeface="Trebuchet MS"/>
              </a:rPr>
              <a:t>reserva </a:t>
            </a:r>
            <a:r>
              <a:rPr sz="1800" b="1" spc="-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b="1" spc="-10" dirty="0">
                <a:solidFill>
                  <a:srgbClr val="585858"/>
                </a:solidFill>
                <a:latin typeface="Trebuchet MS"/>
                <a:cs typeface="Trebuchet MS"/>
              </a:rPr>
              <a:t>animal).</a:t>
            </a:r>
            <a:endParaRPr sz="1800">
              <a:latin typeface="Trebuchet MS"/>
              <a:cs typeface="Trebuchet MS"/>
            </a:endParaRPr>
          </a:p>
          <a:p>
            <a:pPr marL="241300" marR="5080" indent="-228600" algn="just">
              <a:lnSpc>
                <a:spcPct val="110000"/>
              </a:lnSpc>
              <a:spcBef>
                <a:spcPts val="695"/>
              </a:spcBef>
              <a:buClr>
                <a:srgbClr val="0A082D"/>
              </a:buClr>
              <a:buFont typeface="Arial MT"/>
              <a:buChar char="•"/>
              <a:tabLst>
                <a:tab pos="241300" algn="l"/>
              </a:tabLst>
            </a:pPr>
            <a:r>
              <a:rPr sz="1800" spc="-35" dirty="0">
                <a:solidFill>
                  <a:srgbClr val="585858"/>
                </a:solidFill>
                <a:latin typeface="Trebuchet MS"/>
                <a:cs typeface="Trebuchet MS"/>
              </a:rPr>
              <a:t>Componen 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parte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de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membrana </a:t>
            </a:r>
            <a:r>
              <a:rPr sz="1800" spc="-140" dirty="0">
                <a:solidFill>
                  <a:srgbClr val="585858"/>
                </a:solidFill>
                <a:latin typeface="Trebuchet MS"/>
                <a:cs typeface="Trebuchet MS"/>
              </a:rPr>
              <a:t>plasmática, </a:t>
            </a:r>
            <a:r>
              <a:rPr sz="1800" spc="-45" dirty="0">
                <a:solidFill>
                  <a:srgbClr val="585858"/>
                </a:solidFill>
                <a:latin typeface="Trebuchet MS"/>
                <a:cs typeface="Trebuchet MS"/>
              </a:rPr>
              <a:t>como 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las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glucoproteínas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que 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se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especializan </a:t>
            </a:r>
            <a:r>
              <a:rPr sz="1800" spc="-105" dirty="0">
                <a:solidFill>
                  <a:srgbClr val="585858"/>
                </a:solidFill>
                <a:latin typeface="Trebuchet MS"/>
                <a:cs typeface="Trebuchet MS"/>
              </a:rPr>
              <a:t>en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 </a:t>
            </a:r>
            <a:r>
              <a:rPr sz="1800" spc="-80" dirty="0">
                <a:solidFill>
                  <a:srgbClr val="585858"/>
                </a:solidFill>
                <a:latin typeface="Trebuchet MS"/>
                <a:cs typeface="Trebuchet MS"/>
              </a:rPr>
              <a:t>secreción </a:t>
            </a:r>
            <a:r>
              <a:rPr sz="18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del </a:t>
            </a:r>
            <a:r>
              <a:rPr sz="1800" spc="-110" dirty="0">
                <a:solidFill>
                  <a:srgbClr val="585858"/>
                </a:solidFill>
                <a:latin typeface="Trebuchet MS"/>
                <a:cs typeface="Trebuchet MS"/>
              </a:rPr>
              <a:t>glucocáliz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mediante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1800" spc="-1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cual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1800" spc="-1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30" dirty="0">
                <a:solidFill>
                  <a:srgbClr val="585858"/>
                </a:solidFill>
                <a:latin typeface="Trebuchet MS"/>
                <a:cs typeface="Trebuchet MS"/>
              </a:rPr>
              <a:t>célula</a:t>
            </a:r>
            <a:r>
              <a:rPr sz="1800" spc="-1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70" dirty="0">
                <a:solidFill>
                  <a:srgbClr val="585858"/>
                </a:solidFill>
                <a:latin typeface="Trebuchet MS"/>
                <a:cs typeface="Trebuchet MS"/>
              </a:rPr>
              <a:t>reconoce </a:t>
            </a:r>
            <a:r>
              <a:rPr sz="1800" spc="-18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1800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65" dirty="0">
                <a:solidFill>
                  <a:srgbClr val="585858"/>
                </a:solidFill>
                <a:latin typeface="Trebuchet MS"/>
                <a:cs typeface="Trebuchet MS"/>
              </a:rPr>
              <a:t>otras </a:t>
            </a:r>
            <a:r>
              <a:rPr sz="1800" spc="-114" dirty="0">
                <a:solidFill>
                  <a:srgbClr val="585858"/>
                </a:solidFill>
                <a:latin typeface="Trebuchet MS"/>
                <a:cs typeface="Trebuchet MS"/>
              </a:rPr>
              <a:t>células </a:t>
            </a:r>
            <a:r>
              <a:rPr sz="1800" spc="-120" dirty="0">
                <a:solidFill>
                  <a:srgbClr val="585858"/>
                </a:solidFill>
                <a:latin typeface="Trebuchet MS"/>
                <a:cs typeface="Trebuchet MS"/>
              </a:rPr>
              <a:t>semejantes facilitando </a:t>
            </a:r>
            <a:r>
              <a:rPr sz="1800" spc="-16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1800" spc="-1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90" dirty="0">
                <a:solidFill>
                  <a:srgbClr val="585858"/>
                </a:solidFill>
                <a:latin typeface="Trebuchet MS"/>
                <a:cs typeface="Trebuchet MS"/>
              </a:rPr>
              <a:t>adhesión </a:t>
            </a:r>
            <a:r>
              <a:rPr sz="1800" spc="-100" dirty="0">
                <a:solidFill>
                  <a:srgbClr val="585858"/>
                </a:solidFill>
                <a:latin typeface="Trebuchet MS"/>
                <a:cs typeface="Trebuchet MS"/>
              </a:rPr>
              <a:t>y </a:t>
            </a:r>
            <a:r>
              <a:rPr sz="1800" spc="-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75" dirty="0">
                <a:solidFill>
                  <a:srgbClr val="585858"/>
                </a:solidFill>
                <a:latin typeface="Trebuchet MS"/>
                <a:cs typeface="Trebuchet MS"/>
              </a:rPr>
              <a:t>reconocimiento</a:t>
            </a:r>
            <a:r>
              <a:rPr sz="18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spc="-150" dirty="0">
                <a:solidFill>
                  <a:srgbClr val="585858"/>
                </a:solidFill>
                <a:latin typeface="Trebuchet MS"/>
                <a:cs typeface="Trebuchet MS"/>
              </a:rPr>
              <a:t>celular.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43528" y="4062984"/>
            <a:ext cx="4063365" cy="2478405"/>
            <a:chOff x="3843528" y="4062984"/>
            <a:chExt cx="4063365" cy="24784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43528" y="4062984"/>
              <a:ext cx="4062983" cy="247802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58768" y="4928616"/>
              <a:ext cx="3996054" cy="927100"/>
            </a:xfrm>
            <a:custGeom>
              <a:avLst/>
              <a:gdLst/>
              <a:ahLst/>
              <a:cxnLst/>
              <a:rect l="l" t="t" r="r" b="b"/>
              <a:pathLst>
                <a:path w="3996054" h="927100">
                  <a:moveTo>
                    <a:pt x="2868168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868168" y="231648"/>
                  </a:lnTo>
                  <a:lnTo>
                    <a:pt x="2868168" y="0"/>
                  </a:lnTo>
                  <a:close/>
                </a:path>
                <a:path w="3996054" h="927100">
                  <a:moveTo>
                    <a:pt x="3995928" y="694956"/>
                  </a:moveTo>
                  <a:lnTo>
                    <a:pt x="1129284" y="694956"/>
                  </a:lnTo>
                  <a:lnTo>
                    <a:pt x="1129284" y="926592"/>
                  </a:lnTo>
                  <a:lnTo>
                    <a:pt x="3995928" y="926592"/>
                  </a:lnTo>
                  <a:lnTo>
                    <a:pt x="3995928" y="6949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0335" y="819911"/>
            <a:ext cx="3947160" cy="57500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390207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METABOLISMO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9532" y="2970276"/>
            <a:ext cx="5244084" cy="27462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30578" y="332943"/>
            <a:ext cx="380047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spc="175" dirty="0">
                <a:solidFill>
                  <a:srgbClr val="0A082D"/>
                </a:solidFill>
                <a:latin typeface="Impact"/>
                <a:cs typeface="Impact"/>
              </a:rPr>
              <a:t>BIBLIOGRAFÍA</a:t>
            </a:r>
            <a:endParaRPr sz="5100">
              <a:latin typeface="Impact"/>
              <a:cs typeface="Impac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0578" y="2316607"/>
            <a:ext cx="758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1.</a:t>
            </a:r>
            <a:r>
              <a:rPr sz="2000" spc="3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Laguna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375" dirty="0">
                <a:solidFill>
                  <a:srgbClr val="585858"/>
                </a:solidFill>
                <a:latin typeface="Trebuchet MS"/>
                <a:cs typeface="Trebuchet MS"/>
              </a:rPr>
              <a:t>J.</a:t>
            </a:r>
            <a:r>
              <a:rPr sz="2000" spc="-2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Bioquímica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Laguna.</a:t>
            </a:r>
            <a:r>
              <a:rPr sz="2000" spc="-2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6ta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ed.</a:t>
            </a:r>
            <a:r>
              <a:rPr sz="2000" spc="-229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Mexico:</a:t>
            </a:r>
            <a:r>
              <a:rPr sz="2000" spc="-2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Manual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moderno;</a:t>
            </a:r>
            <a:r>
              <a:rPr sz="2000" spc="-2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2009.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3020" y="0"/>
            <a:ext cx="768794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55" dirty="0"/>
              <a:t>SOBRE</a:t>
            </a:r>
            <a:r>
              <a:rPr spc="385" dirty="0"/>
              <a:t> </a:t>
            </a:r>
            <a:r>
              <a:rPr spc="105" dirty="0"/>
              <a:t>LOS</a:t>
            </a:r>
            <a:r>
              <a:rPr spc="375" dirty="0"/>
              <a:t> </a:t>
            </a:r>
            <a:r>
              <a:rPr spc="160" dirty="0"/>
              <a:t>CARBOHIDRATOS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31594" y="1547876"/>
            <a:ext cx="8072120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5080" indent="-228600" algn="just">
              <a:lnSpc>
                <a:spcPts val="2590"/>
              </a:lnSpc>
              <a:spcBef>
                <a:spcPts val="425"/>
              </a:spcBef>
              <a:buClr>
                <a:srgbClr val="0A082D"/>
              </a:buClr>
              <a:buFont typeface="Arial MT"/>
              <a:buChar char="•"/>
              <a:tabLst>
                <a:tab pos="241300" algn="l"/>
              </a:tabLst>
            </a:pPr>
            <a:r>
              <a:rPr sz="2400" spc="-135" dirty="0">
                <a:solidFill>
                  <a:srgbClr val="585858"/>
                </a:solidFill>
                <a:latin typeface="Trebuchet MS"/>
                <a:cs typeface="Trebuchet MS"/>
              </a:rPr>
              <a:t>El </a:t>
            </a:r>
            <a:r>
              <a:rPr sz="2400" spc="-100" dirty="0">
                <a:solidFill>
                  <a:srgbClr val="585858"/>
                </a:solidFill>
                <a:latin typeface="Trebuchet MS"/>
                <a:cs typeface="Trebuchet MS"/>
              </a:rPr>
              <a:t>término </a:t>
            </a:r>
            <a:r>
              <a:rPr sz="2400" spc="-125" dirty="0">
                <a:solidFill>
                  <a:srgbClr val="585858"/>
                </a:solidFill>
                <a:latin typeface="Trebuchet MS"/>
                <a:cs typeface="Trebuchet MS"/>
              </a:rPr>
              <a:t>carbohídrato, </a:t>
            </a:r>
            <a:r>
              <a:rPr sz="2400" spc="-105" dirty="0">
                <a:solidFill>
                  <a:srgbClr val="585858"/>
                </a:solidFill>
                <a:latin typeface="Trebuchet MS"/>
                <a:cs typeface="Trebuchet MS"/>
              </a:rPr>
              <a:t>hidrato </a:t>
            </a:r>
            <a:r>
              <a:rPr sz="2400" spc="-145" dirty="0">
                <a:solidFill>
                  <a:srgbClr val="585858"/>
                </a:solidFill>
                <a:latin typeface="Trebuchet MS"/>
                <a:cs typeface="Trebuchet MS"/>
              </a:rPr>
              <a:t>de </a:t>
            </a:r>
            <a:r>
              <a:rPr sz="2400" spc="-125" dirty="0">
                <a:solidFill>
                  <a:srgbClr val="585858"/>
                </a:solidFill>
                <a:latin typeface="Trebuchet MS"/>
                <a:cs typeface="Trebuchet MS"/>
              </a:rPr>
              <a:t>carbono, </a:t>
            </a:r>
            <a:r>
              <a:rPr sz="2400" spc="-210" dirty="0">
                <a:solidFill>
                  <a:srgbClr val="585858"/>
                </a:solidFill>
                <a:latin typeface="Trebuchet MS"/>
                <a:cs typeface="Trebuchet MS"/>
              </a:rPr>
              <a:t>azúcar, </a:t>
            </a:r>
            <a:r>
              <a:rPr sz="2400" spc="-114" dirty="0">
                <a:solidFill>
                  <a:srgbClr val="585858"/>
                </a:solidFill>
                <a:latin typeface="Trebuchet MS"/>
                <a:cs typeface="Trebuchet MS"/>
              </a:rPr>
              <a:t>sacárido </a:t>
            </a:r>
            <a:r>
              <a:rPr sz="2400" spc="-1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585858"/>
                </a:solidFill>
                <a:latin typeface="Trebuchet MS"/>
                <a:cs typeface="Trebuchet MS"/>
              </a:rPr>
              <a:t>son </a:t>
            </a:r>
            <a:r>
              <a:rPr sz="2400" spc="-80" dirty="0">
                <a:solidFill>
                  <a:srgbClr val="585858"/>
                </a:solidFill>
                <a:latin typeface="Trebuchet MS"/>
                <a:cs typeface="Trebuchet MS"/>
              </a:rPr>
              <a:t>sinónimos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(el </a:t>
            </a:r>
            <a:r>
              <a:rPr sz="2400" spc="-100" dirty="0">
                <a:solidFill>
                  <a:srgbClr val="585858"/>
                </a:solidFill>
                <a:latin typeface="Trebuchet MS"/>
                <a:cs typeface="Trebuchet MS"/>
              </a:rPr>
              <a:t>termino </a:t>
            </a:r>
            <a:r>
              <a:rPr sz="2400" spc="-114" dirty="0">
                <a:solidFill>
                  <a:srgbClr val="585858"/>
                </a:solidFill>
                <a:latin typeface="Trebuchet MS"/>
                <a:cs typeface="Trebuchet MS"/>
              </a:rPr>
              <a:t>sacárido </a:t>
            </a:r>
            <a:r>
              <a:rPr sz="2400" spc="-105" dirty="0">
                <a:solidFill>
                  <a:srgbClr val="585858"/>
                </a:solidFill>
                <a:latin typeface="Trebuchet MS"/>
                <a:cs typeface="Trebuchet MS"/>
              </a:rPr>
              <a:t>es </a:t>
            </a:r>
            <a:r>
              <a:rPr sz="2400" spc="-95" dirty="0">
                <a:solidFill>
                  <a:srgbClr val="585858"/>
                </a:solidFill>
                <a:latin typeface="Trebuchet MS"/>
                <a:cs typeface="Trebuchet MS"/>
              </a:rPr>
              <a:t>usado </a:t>
            </a:r>
            <a:r>
              <a:rPr sz="2400" spc="-190" dirty="0">
                <a:solidFill>
                  <a:srgbClr val="585858"/>
                </a:solidFill>
                <a:latin typeface="Trebuchet MS"/>
                <a:cs typeface="Trebuchet MS"/>
              </a:rPr>
              <a:t>ya 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que </a:t>
            </a:r>
            <a:r>
              <a:rPr sz="2400" spc="-170" dirty="0">
                <a:solidFill>
                  <a:srgbClr val="585858"/>
                </a:solidFill>
                <a:latin typeface="Trebuchet MS"/>
                <a:cs typeface="Trebuchet MS"/>
              </a:rPr>
              <a:t>significa </a:t>
            </a:r>
            <a:r>
              <a:rPr sz="2400" spc="-1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145" dirty="0">
                <a:solidFill>
                  <a:srgbClr val="585858"/>
                </a:solidFill>
                <a:latin typeface="Trebuchet MS"/>
                <a:cs typeface="Trebuchet MS"/>
              </a:rPr>
              <a:t>azúcar</a:t>
            </a:r>
            <a:r>
              <a:rPr sz="2400" spc="-140" dirty="0">
                <a:solidFill>
                  <a:srgbClr val="585858"/>
                </a:solidFill>
                <a:latin typeface="Trebuchet MS"/>
                <a:cs typeface="Trebuchet MS"/>
              </a:rPr>
              <a:t> en</a:t>
            </a:r>
            <a:r>
              <a:rPr sz="2400" spc="-1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spc="-90" dirty="0">
                <a:solidFill>
                  <a:srgbClr val="585858"/>
                </a:solidFill>
                <a:latin typeface="Trebuchet MS"/>
                <a:cs typeface="Trebuchet MS"/>
              </a:rPr>
              <a:t>muchos </a:t>
            </a:r>
            <a:r>
              <a:rPr sz="2400" spc="-155" dirty="0">
                <a:solidFill>
                  <a:srgbClr val="585858"/>
                </a:solidFill>
                <a:latin typeface="Trebuchet MS"/>
                <a:cs typeface="Trebuchet MS"/>
              </a:rPr>
              <a:t>idiomas: </a:t>
            </a:r>
            <a:r>
              <a:rPr sz="2400" i="1" spc="-170" dirty="0">
                <a:solidFill>
                  <a:srgbClr val="585858"/>
                </a:solidFill>
                <a:latin typeface="Trebuchet MS"/>
                <a:cs typeface="Trebuchet MS"/>
              </a:rPr>
              <a:t>sarkara</a:t>
            </a:r>
            <a:r>
              <a:rPr sz="2400" i="1" spc="-1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215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400" i="1" spc="-2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215" dirty="0">
                <a:solidFill>
                  <a:srgbClr val="585858"/>
                </a:solidFill>
                <a:latin typeface="Trebuchet MS"/>
                <a:cs typeface="Trebuchet MS"/>
              </a:rPr>
              <a:t>Sánscrito, </a:t>
            </a:r>
            <a:r>
              <a:rPr sz="2400" i="1" spc="-175" dirty="0">
                <a:solidFill>
                  <a:srgbClr val="585858"/>
                </a:solidFill>
                <a:latin typeface="Trebuchet MS"/>
                <a:cs typeface="Trebuchet MS"/>
              </a:rPr>
              <a:t>sakcharon</a:t>
            </a:r>
            <a:r>
              <a:rPr sz="2400" i="1" spc="-1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215" dirty="0">
                <a:solidFill>
                  <a:srgbClr val="585858"/>
                </a:solidFill>
                <a:latin typeface="Trebuchet MS"/>
                <a:cs typeface="Trebuchet MS"/>
              </a:rPr>
              <a:t>en </a:t>
            </a:r>
            <a:r>
              <a:rPr sz="2400" i="1" spc="-2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260" dirty="0">
                <a:solidFill>
                  <a:srgbClr val="585858"/>
                </a:solidFill>
                <a:latin typeface="Trebuchet MS"/>
                <a:cs typeface="Trebuchet MS"/>
              </a:rPr>
              <a:t>G</a:t>
            </a:r>
            <a:r>
              <a:rPr sz="2400" i="1" spc="-11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400" i="1" spc="-265" dirty="0">
                <a:solidFill>
                  <a:srgbClr val="585858"/>
                </a:solidFill>
                <a:latin typeface="Trebuchet MS"/>
                <a:cs typeface="Trebuchet MS"/>
              </a:rPr>
              <a:t>ie</a:t>
            </a:r>
            <a:r>
              <a:rPr sz="2400" i="1" spc="-210" dirty="0">
                <a:solidFill>
                  <a:srgbClr val="585858"/>
                </a:solidFill>
                <a:latin typeface="Trebuchet MS"/>
                <a:cs typeface="Trebuchet MS"/>
              </a:rPr>
              <a:t>go</a:t>
            </a:r>
            <a:r>
              <a:rPr sz="2400" i="1" spc="-40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2400" i="1" spc="-3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285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400" i="1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155" dirty="0">
                <a:solidFill>
                  <a:srgbClr val="585858"/>
                </a:solidFill>
                <a:latin typeface="Trebuchet MS"/>
                <a:cs typeface="Trebuchet MS"/>
              </a:rPr>
              <a:t>sac</a:t>
            </a:r>
            <a:r>
              <a:rPr sz="2400" i="1" spc="-110" dirty="0">
                <a:solidFill>
                  <a:srgbClr val="585858"/>
                </a:solidFill>
                <a:latin typeface="Trebuchet MS"/>
                <a:cs typeface="Trebuchet MS"/>
              </a:rPr>
              <a:t>c</a:t>
            </a:r>
            <a:r>
              <a:rPr sz="2400" i="1" spc="-200" dirty="0">
                <a:solidFill>
                  <a:srgbClr val="585858"/>
                </a:solidFill>
                <a:latin typeface="Trebuchet MS"/>
                <a:cs typeface="Trebuchet MS"/>
              </a:rPr>
              <a:t>har</a:t>
            </a:r>
            <a:r>
              <a:rPr sz="2400" i="1" spc="-220" dirty="0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sz="2400" i="1" spc="-215" dirty="0">
                <a:solidFill>
                  <a:srgbClr val="585858"/>
                </a:solidFill>
                <a:latin typeface="Trebuchet MS"/>
                <a:cs typeface="Trebuchet MS"/>
              </a:rPr>
              <a:t>m</a:t>
            </a:r>
            <a:r>
              <a:rPr sz="2400" i="1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215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400" i="1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400" i="1" spc="-245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400" i="1" spc="-210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400" i="1" spc="-235" dirty="0">
                <a:solidFill>
                  <a:srgbClr val="585858"/>
                </a:solidFill>
                <a:latin typeface="Trebuchet MS"/>
                <a:cs typeface="Trebuchet MS"/>
              </a:rPr>
              <a:t>in</a:t>
            </a:r>
            <a:r>
              <a:rPr sz="2400" i="1" spc="-405" dirty="0">
                <a:solidFill>
                  <a:srgbClr val="585858"/>
                </a:solidFill>
                <a:latin typeface="Trebuchet MS"/>
                <a:cs typeface="Trebuchet MS"/>
              </a:rPr>
              <a:t>.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0" y="4030979"/>
            <a:ext cx="9169908" cy="18440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461391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CARBOHIDRATOS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625" y="1375760"/>
            <a:ext cx="7451725" cy="172275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40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935" algn="l"/>
              </a:tabLst>
            </a:pP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También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llamados:</a:t>
            </a:r>
            <a:r>
              <a:rPr sz="2000" spc="-2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glúcidos,</a:t>
            </a:r>
            <a:r>
              <a:rPr sz="2000" spc="-2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hidratos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carbono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30" dirty="0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sacáridos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(1).</a:t>
            </a:r>
            <a:endParaRPr sz="20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940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935" algn="l"/>
              </a:tabLst>
            </a:pP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Son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biomoléculas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orgánicas:</a:t>
            </a:r>
            <a:r>
              <a:rPr sz="2000" spc="-2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Carbono,</a:t>
            </a:r>
            <a:r>
              <a:rPr sz="2000" spc="-2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Hidrogeno,</a:t>
            </a:r>
            <a:r>
              <a:rPr sz="2000" spc="-2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Trebuchet MS"/>
                <a:cs typeface="Trebuchet MS"/>
              </a:rPr>
              <a:t>Oxigeno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95" dirty="0">
                <a:solidFill>
                  <a:srgbClr val="585858"/>
                </a:solidFill>
                <a:latin typeface="Trebuchet MS"/>
                <a:cs typeface="Trebuchet MS"/>
              </a:rPr>
              <a:t>(CHO)</a:t>
            </a:r>
            <a:endParaRPr sz="20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944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935" algn="l"/>
              </a:tabLst>
            </a:pP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Contienen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dos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grupos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funcionales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95" dirty="0">
                <a:solidFill>
                  <a:srgbClr val="585858"/>
                </a:solidFill>
                <a:latin typeface="Trebuchet MS"/>
                <a:cs typeface="Trebuchet MS"/>
              </a:rPr>
              <a:t>:</a:t>
            </a:r>
            <a:r>
              <a:rPr sz="2000" spc="2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OH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(hidroxilo);</a:t>
            </a:r>
            <a:r>
              <a:rPr sz="2000" spc="-2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215" dirty="0">
                <a:solidFill>
                  <a:srgbClr val="585858"/>
                </a:solidFill>
                <a:latin typeface="Trebuchet MS"/>
                <a:cs typeface="Trebuchet MS"/>
              </a:rPr>
              <a:t>C=O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(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carbonilo)</a:t>
            </a:r>
            <a:endParaRPr sz="2000">
              <a:latin typeface="Trebuchet MS"/>
              <a:cs typeface="Trebuchet MS"/>
            </a:endParaRPr>
          </a:p>
          <a:p>
            <a:pPr marL="241300" indent="-229235">
              <a:lnSpc>
                <a:spcPct val="100000"/>
              </a:lnSpc>
              <a:spcBef>
                <a:spcPts val="940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935" algn="l"/>
              </a:tabLst>
            </a:pP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Ti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po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lac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t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gl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ú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cidos:</a:t>
            </a:r>
            <a:r>
              <a:rPr sz="2000" spc="-2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gl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u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cos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úr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i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co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41364" y="2785872"/>
            <a:ext cx="5201412" cy="3901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418084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C</a:t>
            </a:r>
            <a:r>
              <a:rPr spc="330" dirty="0"/>
              <a:t>L</a:t>
            </a:r>
            <a:r>
              <a:rPr spc="200" dirty="0"/>
              <a:t>A</a:t>
            </a:r>
            <a:r>
              <a:rPr spc="195" dirty="0"/>
              <a:t>S</a:t>
            </a:r>
            <a:r>
              <a:rPr spc="190" dirty="0"/>
              <a:t>IFI</a:t>
            </a:r>
            <a:r>
              <a:rPr spc="195" dirty="0"/>
              <a:t>C</a:t>
            </a:r>
            <a:r>
              <a:rPr spc="200" dirty="0"/>
              <a:t>A</a:t>
            </a:r>
            <a:r>
              <a:rPr spc="195" dirty="0"/>
              <a:t>C</a:t>
            </a:r>
            <a:r>
              <a:rPr spc="190" dirty="0"/>
              <a:t>I</a:t>
            </a:r>
            <a:r>
              <a:rPr spc="195" dirty="0"/>
              <a:t>Ó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0955" y="1392594"/>
            <a:ext cx="9890125" cy="196850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Grandes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bloques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dependientes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del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30" dirty="0">
                <a:solidFill>
                  <a:srgbClr val="585858"/>
                </a:solidFill>
                <a:latin typeface="Trebuchet MS"/>
                <a:cs typeface="Trebuchet MS"/>
              </a:rPr>
              <a:t>grupo</a:t>
            </a:r>
            <a:r>
              <a:rPr sz="2000" b="1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30" dirty="0">
                <a:solidFill>
                  <a:srgbClr val="585858"/>
                </a:solidFill>
                <a:latin typeface="Trebuchet MS"/>
                <a:cs typeface="Trebuchet MS"/>
              </a:rPr>
              <a:t>funcional</a:t>
            </a:r>
            <a:r>
              <a:rPr sz="2000" b="1" spc="-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145" dirty="0">
                <a:solidFill>
                  <a:srgbClr val="585858"/>
                </a:solidFill>
                <a:latin typeface="Trebuchet MS"/>
                <a:cs typeface="Trebuchet MS"/>
              </a:rPr>
              <a:t>(C=O)</a:t>
            </a:r>
            <a:r>
              <a:rPr sz="2000" b="1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presente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80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molécula.</a:t>
            </a:r>
            <a:endParaRPr sz="20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935"/>
              </a:spcBef>
              <a:buClr>
                <a:srgbClr val="0A082D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Si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grupo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585858"/>
                </a:solidFill>
                <a:latin typeface="Trebuchet MS"/>
                <a:cs typeface="Trebuchet MS"/>
              </a:rPr>
              <a:t>carbonilo</a:t>
            </a:r>
            <a:r>
              <a:rPr sz="2000" b="1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se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55" dirty="0">
                <a:solidFill>
                  <a:srgbClr val="585858"/>
                </a:solidFill>
                <a:latin typeface="Trebuchet MS"/>
                <a:cs typeface="Trebuchet MS"/>
              </a:rPr>
              <a:t>halla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un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1800" b="1" spc="20" dirty="0">
                <a:latin typeface="Trebuchet MS"/>
                <a:cs typeface="Trebuchet MS"/>
              </a:rPr>
              <a:t>extremo</a:t>
            </a:r>
            <a:r>
              <a:rPr sz="1800" b="1" spc="-75" dirty="0">
                <a:latin typeface="Trebuchet MS"/>
                <a:cs typeface="Trebuchet MS"/>
              </a:rPr>
              <a:t> </a:t>
            </a:r>
            <a:r>
              <a:rPr sz="1800" b="1" spc="-25" dirty="0">
                <a:latin typeface="Trebuchet MS"/>
                <a:cs typeface="Trebuchet MS"/>
              </a:rPr>
              <a:t>de</a:t>
            </a:r>
            <a:r>
              <a:rPr sz="1800" b="1" spc="-40" dirty="0">
                <a:latin typeface="Trebuchet MS"/>
                <a:cs typeface="Trebuchet MS"/>
              </a:rPr>
              <a:t> </a:t>
            </a:r>
            <a:r>
              <a:rPr sz="1800" b="1" spc="-20" dirty="0">
                <a:latin typeface="Trebuchet MS"/>
                <a:cs typeface="Trebuchet MS"/>
              </a:rPr>
              <a:t>la</a:t>
            </a:r>
            <a:r>
              <a:rPr sz="1800" b="1" spc="-60" dirty="0">
                <a:latin typeface="Trebuchet MS"/>
                <a:cs typeface="Trebuchet MS"/>
              </a:rPr>
              <a:t> </a:t>
            </a:r>
            <a:r>
              <a:rPr sz="1800" b="1" spc="-15" dirty="0">
                <a:latin typeface="Trebuchet MS"/>
                <a:cs typeface="Trebuchet MS"/>
              </a:rPr>
              <a:t>cadena</a:t>
            </a:r>
            <a:r>
              <a:rPr sz="1800" b="1" spc="-55" dirty="0">
                <a:latin typeface="Trebuchet MS"/>
                <a:cs typeface="Trebuchet MS"/>
              </a:rPr>
              <a:t> </a:t>
            </a:r>
            <a:r>
              <a:rPr sz="1800" b="1" spc="-30" dirty="0">
                <a:latin typeface="Trebuchet MS"/>
                <a:cs typeface="Trebuchet MS"/>
              </a:rPr>
              <a:t>carbonada</a:t>
            </a:r>
            <a:r>
              <a:rPr sz="2000" spc="-30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2000" spc="-25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compuesto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es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un</a:t>
            </a:r>
            <a:endParaRPr sz="20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244"/>
              </a:spcBef>
            </a:pPr>
            <a:r>
              <a:rPr sz="2000" b="1" spc="-20" dirty="0">
                <a:solidFill>
                  <a:srgbClr val="585858"/>
                </a:solidFill>
                <a:latin typeface="Trebuchet MS"/>
                <a:cs typeface="Trebuchet MS"/>
              </a:rPr>
              <a:t>alde</a:t>
            </a:r>
            <a:r>
              <a:rPr sz="2000" b="1" spc="-35" dirty="0">
                <a:solidFill>
                  <a:srgbClr val="585858"/>
                </a:solidFill>
                <a:latin typeface="Trebuchet MS"/>
                <a:cs typeface="Trebuchet MS"/>
              </a:rPr>
              <a:t>h</a:t>
            </a:r>
            <a:r>
              <a:rPr sz="2000" b="1" spc="-20" dirty="0">
                <a:solidFill>
                  <a:srgbClr val="585858"/>
                </a:solidFill>
                <a:latin typeface="Trebuchet MS"/>
                <a:cs typeface="Trebuchet MS"/>
              </a:rPr>
              <a:t>í</a:t>
            </a:r>
            <a:r>
              <a:rPr sz="2000" b="1" spc="-45" dirty="0">
                <a:solidFill>
                  <a:srgbClr val="585858"/>
                </a:solidFill>
                <a:latin typeface="Trebuchet MS"/>
                <a:cs typeface="Trebuchet MS"/>
              </a:rPr>
              <a:t>d</a:t>
            </a:r>
            <a:r>
              <a:rPr sz="2000" b="1" spc="55" dirty="0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sz="2000" b="1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eci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b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omb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u="sng" spc="1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b="1" u="sng" spc="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l</a:t>
            </a:r>
            <a:r>
              <a:rPr sz="2000" b="1" u="sng" spc="3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d</a:t>
            </a:r>
            <a:r>
              <a:rPr sz="2000" b="1" u="sng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o</a:t>
            </a:r>
            <a:r>
              <a:rPr sz="20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s</a:t>
            </a:r>
            <a:r>
              <a:rPr sz="20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a</a:t>
            </a:r>
            <a:r>
              <a:rPr sz="2000" spc="-295" dirty="0">
                <a:solidFill>
                  <a:srgbClr val="585858"/>
                </a:solidFill>
                <a:latin typeface="Trebuchet MS"/>
                <a:cs typeface="Trebuchet MS"/>
              </a:rPr>
              <a:t>.</a:t>
            </a:r>
            <a:endParaRPr sz="2000">
              <a:latin typeface="Trebuchet MS"/>
              <a:cs typeface="Trebuchet MS"/>
            </a:endParaRPr>
          </a:p>
          <a:p>
            <a:pPr marL="469900" indent="-457834">
              <a:lnSpc>
                <a:spcPct val="100000"/>
              </a:lnSpc>
              <a:spcBef>
                <a:spcPts val="944"/>
              </a:spcBef>
              <a:buClr>
                <a:srgbClr val="0A082D"/>
              </a:buClr>
              <a:buAutoNum type="arabicPeriod" startAt="2"/>
              <a:tabLst>
                <a:tab pos="469900" algn="l"/>
                <a:tab pos="470534" algn="l"/>
              </a:tabLst>
            </a:pP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Pero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si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carbono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585858"/>
                </a:solidFill>
                <a:latin typeface="Trebuchet MS"/>
                <a:cs typeface="Trebuchet MS"/>
              </a:rPr>
              <a:t>carbonilo</a:t>
            </a:r>
            <a:r>
              <a:rPr sz="2000" b="1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se</a:t>
            </a:r>
            <a:r>
              <a:rPr sz="2000" spc="-4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encuentra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cualquier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otra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posición,</a:t>
            </a:r>
            <a:r>
              <a:rPr sz="2000" spc="-2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compuesto</a:t>
            </a:r>
            <a:r>
              <a:rPr sz="2000" spc="-85" dirty="0">
                <a:solidFill>
                  <a:srgbClr val="585858"/>
                </a:solidFill>
                <a:latin typeface="Trebuchet MS"/>
                <a:cs typeface="Trebuchet MS"/>
              </a:rPr>
              <a:t> es</a:t>
            </a:r>
            <a:r>
              <a:rPr sz="2000" spc="-4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una</a:t>
            </a:r>
            <a:endParaRPr sz="20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240"/>
              </a:spcBef>
            </a:pPr>
            <a:r>
              <a:rPr sz="2000" b="1" spc="-15" dirty="0">
                <a:solidFill>
                  <a:srgbClr val="585858"/>
                </a:solidFill>
                <a:latin typeface="Trebuchet MS"/>
                <a:cs typeface="Trebuchet MS"/>
              </a:rPr>
              <a:t>cet</a:t>
            </a:r>
            <a:r>
              <a:rPr sz="2000" b="1" spc="15" dirty="0">
                <a:solidFill>
                  <a:srgbClr val="585858"/>
                </a:solidFill>
                <a:latin typeface="Trebuchet MS"/>
                <a:cs typeface="Trebuchet MS"/>
              </a:rPr>
              <a:t>o</a:t>
            </a:r>
            <a:r>
              <a:rPr sz="2000" b="1" spc="10" dirty="0">
                <a:solidFill>
                  <a:srgbClr val="585858"/>
                </a:solidFill>
                <a:latin typeface="Trebuchet MS"/>
                <a:cs typeface="Trebuchet MS"/>
              </a:rPr>
              <a:t>n</a:t>
            </a:r>
            <a:r>
              <a:rPr sz="2000" b="1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295" dirty="0">
                <a:solidFill>
                  <a:srgbClr val="585858"/>
                </a:solidFill>
                <a:latin typeface="Trebuchet MS"/>
                <a:cs typeface="Trebuchet MS"/>
              </a:rPr>
              <a:t>,</a:t>
            </a:r>
            <a:r>
              <a:rPr sz="2000" spc="-2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eci</a:t>
            </a:r>
            <a:r>
              <a:rPr sz="2000" spc="-140" dirty="0">
                <a:solidFill>
                  <a:srgbClr val="585858"/>
                </a:solidFill>
                <a:latin typeface="Trebuchet MS"/>
                <a:cs typeface="Trebuchet MS"/>
              </a:rPr>
              <a:t>b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45" dirty="0">
                <a:solidFill>
                  <a:srgbClr val="585858"/>
                </a:solidFill>
                <a:latin typeface="Trebuchet MS"/>
                <a:cs typeface="Trebuchet MS"/>
              </a:rPr>
              <a:t>el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nomb</a:t>
            </a:r>
            <a:r>
              <a:rPr sz="2000" spc="-75" dirty="0">
                <a:solidFill>
                  <a:srgbClr val="585858"/>
                </a:solidFill>
                <a:latin typeface="Trebuchet MS"/>
                <a:cs typeface="Trebuchet MS"/>
              </a:rPr>
              <a:t>r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e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u="sng" spc="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rebuchet MS"/>
                <a:cs typeface="Trebuchet MS"/>
              </a:rPr>
              <a:t>Cetosa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7955" y="3686555"/>
            <a:ext cx="5298948" cy="2979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57632"/>
            <a:ext cx="3044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95" dirty="0"/>
              <a:t>C</a:t>
            </a:r>
            <a:r>
              <a:rPr sz="3600" spc="280" dirty="0"/>
              <a:t>L</a:t>
            </a:r>
            <a:r>
              <a:rPr sz="3600" spc="195" dirty="0"/>
              <a:t>AS</a:t>
            </a:r>
            <a:r>
              <a:rPr sz="3600" spc="190" dirty="0"/>
              <a:t>IFI</a:t>
            </a:r>
            <a:r>
              <a:rPr sz="3600" spc="195" dirty="0"/>
              <a:t>CAC</a:t>
            </a:r>
            <a:r>
              <a:rPr sz="3600" spc="190" dirty="0"/>
              <a:t>I</a:t>
            </a:r>
            <a:r>
              <a:rPr sz="3600" spc="200" dirty="0"/>
              <a:t>Ó</a:t>
            </a:r>
            <a:r>
              <a:rPr sz="3600" dirty="0"/>
              <a:t>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1330578" y="1044671"/>
            <a:ext cx="10048240" cy="281749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2000" b="1" spc="260" dirty="0">
                <a:solidFill>
                  <a:srgbClr val="585858"/>
                </a:solidFill>
                <a:latin typeface="Trebuchet MS"/>
                <a:cs typeface="Trebuchet MS"/>
              </a:rPr>
              <a:t>COMPOSICIÓN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00" b="1" spc="30" dirty="0">
                <a:solidFill>
                  <a:srgbClr val="FF0000"/>
                </a:solidFill>
                <a:latin typeface="Trebuchet MS"/>
                <a:cs typeface="Trebuchet MS"/>
              </a:rPr>
              <a:t>Simples</a:t>
            </a:r>
            <a:endParaRPr sz="2000">
              <a:latin typeface="Trebuchet MS"/>
              <a:cs typeface="Trebuchet MS"/>
            </a:endParaRPr>
          </a:p>
          <a:p>
            <a:pPr marL="12700" marR="5080">
              <a:lnSpc>
                <a:spcPct val="110000"/>
              </a:lnSpc>
              <a:spcBef>
                <a:spcPts val="710"/>
              </a:spcBef>
            </a:pPr>
            <a:r>
              <a:rPr sz="2000" b="1" spc="25" dirty="0">
                <a:solidFill>
                  <a:srgbClr val="585858"/>
                </a:solidFill>
                <a:latin typeface="Trebuchet MS"/>
                <a:cs typeface="Trebuchet MS"/>
              </a:rPr>
              <a:t>Monosacáridos</a:t>
            </a:r>
            <a:r>
              <a:rPr sz="2000" b="1" spc="3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95" dirty="0">
                <a:solidFill>
                  <a:srgbClr val="585858"/>
                </a:solidFill>
                <a:latin typeface="Trebuchet MS"/>
                <a:cs typeface="Trebuchet MS"/>
              </a:rPr>
              <a:t>: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carbohidratos</a:t>
            </a:r>
            <a:r>
              <a:rPr sz="2000" spc="3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que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Trebuchet MS"/>
                <a:cs typeface="Trebuchet MS"/>
              </a:rPr>
              <a:t>no</a:t>
            </a:r>
            <a:r>
              <a:rPr sz="2000" spc="3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pueden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ser</a:t>
            </a:r>
            <a:r>
              <a:rPr sz="2000" spc="3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hidrolizados</a:t>
            </a:r>
            <a:r>
              <a:rPr sz="2000" spc="3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en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moléculas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más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Trebuchet MS"/>
                <a:cs typeface="Trebuchet MS"/>
              </a:rPr>
              <a:t>simples, </a:t>
            </a:r>
            <a:r>
              <a:rPr sz="2000" spc="-5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estos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azucares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Trebuchet MS"/>
                <a:cs typeface="Trebuchet MS"/>
              </a:rPr>
              <a:t>incluyen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200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triosas,</a:t>
            </a:r>
            <a:r>
              <a:rPr sz="2000" spc="-27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tetrosas,</a:t>
            </a:r>
            <a:r>
              <a:rPr sz="2000" spc="-2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pentosas,</a:t>
            </a:r>
            <a:r>
              <a:rPr sz="2000" spc="-2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hexosas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-5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heptosas.</a:t>
            </a:r>
            <a:endParaRPr sz="2000">
              <a:latin typeface="Trebuchet MS"/>
              <a:cs typeface="Trebuchet MS"/>
            </a:endParaRPr>
          </a:p>
          <a:p>
            <a:pPr marL="241300" indent="-228600">
              <a:lnSpc>
                <a:spcPct val="100000"/>
              </a:lnSpc>
              <a:spcBef>
                <a:spcPts val="935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Trebuchet MS"/>
                <a:cs typeface="Trebuchet MS"/>
              </a:rPr>
              <a:t>triosas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se</a:t>
            </a:r>
            <a:r>
              <a:rPr sz="20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Trebuchet MS"/>
                <a:cs typeface="Trebuchet MS"/>
              </a:rPr>
              <a:t>forman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3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75" dirty="0">
                <a:solidFill>
                  <a:srgbClr val="585858"/>
                </a:solidFill>
                <a:latin typeface="Trebuchet MS"/>
                <a:cs typeface="Trebuchet MS"/>
              </a:rPr>
              <a:t>la</a:t>
            </a:r>
            <a:r>
              <a:rPr sz="2000" spc="-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degradación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Trebuchet MS"/>
                <a:cs typeface="Trebuchet MS"/>
              </a:rPr>
              <a:t>metabólica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hexosas.</a:t>
            </a:r>
            <a:endParaRPr sz="2000">
              <a:latin typeface="Trebuchet MS"/>
              <a:cs typeface="Trebuchet MS"/>
            </a:endParaRPr>
          </a:p>
          <a:p>
            <a:pPr marL="241300" marR="32384" indent="-228600">
              <a:lnSpc>
                <a:spcPct val="110000"/>
              </a:lnSpc>
              <a:spcBef>
                <a:spcPts val="700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Las</a:t>
            </a:r>
            <a:r>
              <a:rPr sz="2000" spc="29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pentosas</a:t>
            </a:r>
            <a:r>
              <a:rPr sz="2000" spc="3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Trebuchet MS"/>
                <a:cs typeface="Trebuchet MS"/>
              </a:rPr>
              <a:t>(ribosa)</a:t>
            </a:r>
            <a:r>
              <a:rPr sz="2000" spc="3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Trebuchet MS"/>
                <a:cs typeface="Trebuchet MS"/>
              </a:rPr>
              <a:t>son</a:t>
            </a:r>
            <a:r>
              <a:rPr sz="2000" spc="3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constituyentes</a:t>
            </a:r>
            <a:r>
              <a:rPr sz="2000" spc="2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Trebuchet MS"/>
                <a:cs typeface="Trebuchet MS"/>
              </a:rPr>
              <a:t>importantes</a:t>
            </a:r>
            <a:r>
              <a:rPr sz="2000" spc="3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3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Trebuchet MS"/>
                <a:cs typeface="Trebuchet MS"/>
              </a:rPr>
              <a:t>los</a:t>
            </a:r>
            <a:r>
              <a:rPr sz="2000" spc="3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Trebuchet MS"/>
                <a:cs typeface="Trebuchet MS"/>
              </a:rPr>
              <a:t>ácidos</a:t>
            </a:r>
            <a:r>
              <a:rPr sz="2000" spc="2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nucleicos</a:t>
            </a:r>
            <a:r>
              <a:rPr sz="2000" spc="30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Trebuchet MS"/>
                <a:cs typeface="Trebuchet MS"/>
              </a:rPr>
              <a:t>y</a:t>
            </a:r>
            <a:r>
              <a:rPr sz="2000" spc="30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de</a:t>
            </a:r>
            <a:r>
              <a:rPr sz="2000" spc="31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Trebuchet MS"/>
                <a:cs typeface="Trebuchet MS"/>
              </a:rPr>
              <a:t>muchas </a:t>
            </a:r>
            <a:r>
              <a:rPr sz="2000" spc="-5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Trebuchet MS"/>
                <a:cs typeface="Trebuchet MS"/>
              </a:rPr>
              <a:t>coenzimas</a:t>
            </a:r>
            <a:endParaRPr sz="2000">
              <a:latin typeface="Trebuchet MS"/>
              <a:cs typeface="Trebuchet MS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1203" y="4239767"/>
            <a:ext cx="2945892" cy="2391156"/>
          </a:xfrm>
          <a:prstGeom prst="rect">
            <a:avLst/>
          </a:prstGeom>
        </p:spPr>
      </p:pic>
      <p:pic>
        <p:nvPicPr>
          <p:cNvPr id="1026" name="Picture 2" descr="Monosacáridos simples: Aspectos Generales">
            <a:extLst>
              <a:ext uri="{FF2B5EF4-FFF2-40B4-BE49-F238E27FC236}">
                <a16:creationId xmlns:a16="http://schemas.microsoft.com/office/drawing/2014/main" id="{4EC4187F-BCF3-40CA-851D-E643958F2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465" y="4239766"/>
            <a:ext cx="2801514" cy="200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418084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C</a:t>
            </a:r>
            <a:r>
              <a:rPr spc="330" dirty="0"/>
              <a:t>L</a:t>
            </a:r>
            <a:r>
              <a:rPr spc="200" dirty="0"/>
              <a:t>A</a:t>
            </a:r>
            <a:r>
              <a:rPr spc="195" dirty="0"/>
              <a:t>S</a:t>
            </a:r>
            <a:r>
              <a:rPr spc="190" dirty="0"/>
              <a:t>IFI</a:t>
            </a:r>
            <a:r>
              <a:rPr spc="195" dirty="0"/>
              <a:t>C</a:t>
            </a:r>
            <a:r>
              <a:rPr spc="200" dirty="0"/>
              <a:t>A</a:t>
            </a:r>
            <a:r>
              <a:rPr spc="195" dirty="0"/>
              <a:t>C</a:t>
            </a:r>
            <a:r>
              <a:rPr spc="190" dirty="0"/>
              <a:t>I</a:t>
            </a:r>
            <a:r>
              <a:rPr spc="195" dirty="0"/>
              <a:t>Ó</a:t>
            </a:r>
            <a:r>
              <a:rPr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0578" y="2316607"/>
            <a:ext cx="1810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lr>
                <a:srgbClr val="0A082D"/>
              </a:buClr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spc="-55" dirty="0">
                <a:solidFill>
                  <a:srgbClr val="585858"/>
                </a:solidFill>
                <a:latin typeface="Trebuchet MS"/>
                <a:cs typeface="Trebuchet MS"/>
              </a:rPr>
              <a:t>Monosacaridos</a:t>
            </a:r>
            <a:endParaRPr sz="20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98372" y="3057270"/>
          <a:ext cx="10165080" cy="3041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8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B4C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Aldosas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B4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Cetosas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B4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225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riosas</a:t>
                      </a:r>
                      <a:r>
                        <a:rPr sz="1800" spc="-6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C3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H6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3)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10" dirty="0">
                          <a:latin typeface="Trebuchet MS"/>
                          <a:cs typeface="Trebuchet MS"/>
                        </a:rPr>
                        <a:t>Glicerosa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Dilhidroxiacetona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55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260" dirty="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et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osas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C4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H8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4)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65" dirty="0">
                          <a:latin typeface="Trebuchet MS"/>
                          <a:cs typeface="Trebuchet MS"/>
                        </a:rPr>
                        <a:t>Eritrosa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spc="-70" dirty="0">
                          <a:latin typeface="Trebuchet MS"/>
                          <a:cs typeface="Trebuchet MS"/>
                        </a:rPr>
                        <a:t>Eritrulosa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5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55" dirty="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ento</a:t>
                      </a:r>
                      <a:r>
                        <a:rPr sz="1800" spc="5" dirty="0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as</a:t>
                      </a:r>
                      <a:r>
                        <a:rPr sz="18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(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C5</a:t>
                      </a:r>
                      <a:r>
                        <a:rPr sz="180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H10</a:t>
                      </a:r>
                      <a:r>
                        <a:rPr sz="1800" spc="-4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-10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800" dirty="0">
                          <a:latin typeface="Trebuchet MS"/>
                          <a:cs typeface="Trebuchet MS"/>
                        </a:rPr>
                        <a:t>5)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4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15" dirty="0">
                          <a:latin typeface="Trebuchet MS"/>
                          <a:cs typeface="Trebuchet MS"/>
                        </a:rPr>
                        <a:t>Ribosa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4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75" dirty="0">
                          <a:latin typeface="Trebuchet MS"/>
                          <a:cs typeface="Trebuchet MS"/>
                        </a:rPr>
                        <a:t>Ribulosa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E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5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spc="-30" dirty="0">
                          <a:latin typeface="Trebuchet MS"/>
                          <a:cs typeface="Trebuchet MS"/>
                        </a:rPr>
                        <a:t>Hexosas</a:t>
                      </a:r>
                      <a:r>
                        <a:rPr sz="1800" spc="-1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20" dirty="0">
                          <a:latin typeface="Trebuchet MS"/>
                          <a:cs typeface="Trebuchet MS"/>
                        </a:rPr>
                        <a:t>(C6</a:t>
                      </a:r>
                      <a:r>
                        <a:rPr sz="1800" spc="-5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15" dirty="0">
                          <a:latin typeface="Trebuchet MS"/>
                          <a:cs typeface="Trebuchet MS"/>
                        </a:rPr>
                        <a:t>H12</a:t>
                      </a:r>
                      <a:r>
                        <a:rPr sz="18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800" spc="45" dirty="0">
                          <a:latin typeface="Trebuchet MS"/>
                          <a:cs typeface="Trebuchet MS"/>
                        </a:rPr>
                        <a:t>O6)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5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spc="30" dirty="0">
                          <a:latin typeface="Trebuchet MS"/>
                          <a:cs typeface="Trebuchet MS"/>
                        </a:rPr>
                        <a:t>Glucosa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sz="1800" b="1" dirty="0">
                          <a:latin typeface="Trebuchet MS"/>
                          <a:cs typeface="Trebuchet MS"/>
                        </a:rPr>
                        <a:t>Fructuosa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T="37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578" y="332943"/>
            <a:ext cx="4180840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5" dirty="0"/>
              <a:t>C</a:t>
            </a:r>
            <a:r>
              <a:rPr spc="330" dirty="0"/>
              <a:t>L</a:t>
            </a:r>
            <a:r>
              <a:rPr spc="200" dirty="0"/>
              <a:t>A</a:t>
            </a:r>
            <a:r>
              <a:rPr spc="195" dirty="0"/>
              <a:t>S</a:t>
            </a:r>
            <a:r>
              <a:rPr spc="190" dirty="0"/>
              <a:t>IFI</a:t>
            </a:r>
            <a:r>
              <a:rPr spc="195" dirty="0"/>
              <a:t>C</a:t>
            </a:r>
            <a:r>
              <a:rPr spc="200" dirty="0"/>
              <a:t>A</a:t>
            </a:r>
            <a:r>
              <a:rPr spc="195" dirty="0"/>
              <a:t>C</a:t>
            </a:r>
            <a:r>
              <a:rPr spc="190" dirty="0"/>
              <a:t>I</a:t>
            </a:r>
            <a:r>
              <a:rPr spc="195" dirty="0"/>
              <a:t>Ó</a:t>
            </a:r>
            <a:r>
              <a:rPr dirty="0"/>
              <a:t>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84576" y="2401823"/>
            <a:ext cx="6512052" cy="164896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467" y="0"/>
            <a:ext cx="8883396" cy="67711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</TotalTime>
  <Words>838</Words>
  <Application>Microsoft Office PowerPoint</Application>
  <PresentationFormat>Panorámica</PresentationFormat>
  <Paragraphs>95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Arial MT</vt:lpstr>
      <vt:lpstr>Calibri</vt:lpstr>
      <vt:lpstr>Impact</vt:lpstr>
      <vt:lpstr>Times New Roman</vt:lpstr>
      <vt:lpstr>Trebuchet MS</vt:lpstr>
      <vt:lpstr>Office Theme</vt:lpstr>
      <vt:lpstr>Presentación de PowerPoint</vt:lpstr>
      <vt:lpstr>Presentación de PowerPoint</vt:lpstr>
      <vt:lpstr>SOBRE LOS CARBOHIDRATOS</vt:lpstr>
      <vt:lpstr>CARBOHIDRATOS</vt:lpstr>
      <vt:lpstr>CLASIFICACIÓN</vt:lpstr>
      <vt:lpstr>CLASIFICACIÓN</vt:lpstr>
      <vt:lpstr>CLASIFICACIÓN</vt:lpstr>
      <vt:lpstr>CLASIFICACIÓN</vt:lpstr>
      <vt:lpstr>Presentación de PowerPoint</vt:lpstr>
      <vt:lpstr>Presentación de PowerPoint</vt:lpstr>
      <vt:lpstr>CONFIGURACIÓN RELATIVA</vt:lpstr>
      <vt:lpstr>CONFIGURACIÓN RELATIVA</vt:lpstr>
      <vt:lpstr>CONFIGURACIÓN DE LAS ALDOSAS</vt:lpstr>
      <vt:lpstr>EPÍMEROS</vt:lpstr>
      <vt:lpstr>FORMACIÓN DE HEMIACETALES</vt:lpstr>
      <vt:lpstr>Presentación de PowerPoint</vt:lpstr>
      <vt:lpstr>Presentación de PowerPoint</vt:lpstr>
      <vt:lpstr>Presentación de PowerPoint</vt:lpstr>
      <vt:lpstr>Presentación de PowerPoint</vt:lpstr>
      <vt:lpstr>CLASIFICACIÓN</vt:lpstr>
      <vt:lpstr>FUNCIONES</vt:lpstr>
      <vt:lpstr>FUNCIONES</vt:lpstr>
      <vt:lpstr>EJEMPLOS</vt:lpstr>
      <vt:lpstr>FUNCIONES</vt:lpstr>
      <vt:lpstr>FUNCIONES</vt:lpstr>
      <vt:lpstr>METABOLISMO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Carbohidratos</dc:title>
  <dc:creator>bryan mendieta lezama</dc:creator>
  <cp:lastModifiedBy>Rosa Elisa Cruz Tenempaguay</cp:lastModifiedBy>
  <cp:revision>5</cp:revision>
  <dcterms:created xsi:type="dcterms:W3CDTF">2022-05-11T19:55:45Z</dcterms:created>
  <dcterms:modified xsi:type="dcterms:W3CDTF">2022-05-13T21:56:23Z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2022-05-11T00:00:00Z</vt:filetime>
  </property>
</Properties>
</file>