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37" r:id="rId2"/>
    <p:sldId id="338" r:id="rId3"/>
    <p:sldId id="341" r:id="rId4"/>
    <p:sldId id="372" r:id="rId5"/>
    <p:sldId id="375" r:id="rId6"/>
    <p:sldId id="376" r:id="rId7"/>
    <p:sldId id="37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56D9-AF07-4870-9496-1597D93E8534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9C3B1-512C-44DF-A265-093CF597EE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7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781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803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4204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2BFC83-B2B6-0A35-623C-056DBC3FBC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E430C31D-1EAD-EE1C-11D5-8A1C09CDF6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2BB4901A-3BD2-364A-9E0A-D357416BDF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8638C21-89D0-5292-BC1F-389725ED46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635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07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45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90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72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259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771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668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5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75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56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83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73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9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51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55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02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82E2-8956-4342-981B-10D003273BD2}" type="datetimeFigureOut">
              <a:rPr lang="es-ES" smtClean="0"/>
              <a:t>02/12/2024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45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8556-DE4F-4E26-95E1-BA617FB5F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342" y="2809461"/>
            <a:ext cx="8911687" cy="1589029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PSICOLOGÍA DEL DESARROLLO II</a:t>
            </a:r>
          </a:p>
        </p:txBody>
      </p:sp>
    </p:spTree>
    <p:extLst>
      <p:ext uri="{BB962C8B-B14F-4D97-AF65-F5344CB8AC3E}">
        <p14:creationId xmlns:p14="http://schemas.microsoft.com/office/powerpoint/2010/main" val="549460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64" y="2022765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UNIDAD 3</a:t>
            </a:r>
            <a:br>
              <a:rPr lang="es-ES" b="1" dirty="0">
                <a:solidFill>
                  <a:schemeClr val="tx1"/>
                </a:solidFill>
              </a:rPr>
            </a:br>
            <a:br>
              <a:rPr lang="es-ES" b="1" dirty="0">
                <a:solidFill>
                  <a:schemeClr val="tx1"/>
                </a:solidFill>
              </a:rPr>
            </a:br>
            <a:r>
              <a:rPr lang="es-ES" b="1" dirty="0">
                <a:solidFill>
                  <a:schemeClr val="tx1"/>
                </a:solidFill>
              </a:rPr>
              <a:t>DESARROLLO PSICOEVOLUTIVO DE LA ADULTEZ MEDIA</a:t>
            </a:r>
          </a:p>
        </p:txBody>
      </p:sp>
    </p:spTree>
    <p:extLst>
      <p:ext uri="{BB962C8B-B14F-4D97-AF65-F5344CB8AC3E}">
        <p14:creationId xmlns:p14="http://schemas.microsoft.com/office/powerpoint/2010/main" val="394544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254" y="2036833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TEMA</a:t>
            </a:r>
            <a:br>
              <a:rPr lang="es-ES" b="1" dirty="0">
                <a:solidFill>
                  <a:schemeClr val="tx1"/>
                </a:solidFill>
              </a:rPr>
            </a:br>
            <a:br>
              <a:rPr lang="es-ES" b="1" dirty="0">
                <a:solidFill>
                  <a:schemeClr val="tx1"/>
                </a:solidFill>
              </a:rPr>
            </a:br>
            <a:r>
              <a:rPr lang="es-EC" b="1" dirty="0">
                <a:solidFill>
                  <a:schemeClr val="tx1"/>
                </a:solidFill>
              </a:rPr>
              <a:t>3.3. Desarrollo psicosocial</a:t>
            </a:r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10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0184" y="910883"/>
            <a:ext cx="8651631" cy="5036233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3.3.1. Cambios en la adultez intermedia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algn="just"/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M</a:t>
            </a:r>
            <a:r>
              <a:rPr lang="es-EC" sz="2000" b="1" u="sng" dirty="0">
                <a:solidFill>
                  <a:schemeClr val="tx1"/>
                </a:solidFill>
              </a:rPr>
              <a:t>ODELOS DE RASGOS</a:t>
            </a:r>
            <a:endParaRPr lang="es-ES" sz="2000" b="1" u="sng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Existen un </a:t>
            </a:r>
            <a:r>
              <a:rPr lang="es-ES" sz="2000" b="1" i="1" dirty="0">
                <a:solidFill>
                  <a:schemeClr val="tx1"/>
                </a:solidFill>
              </a:rPr>
              <a:t>cambio más lento </a:t>
            </a:r>
            <a:r>
              <a:rPr lang="es-ES" sz="2000" dirty="0">
                <a:solidFill>
                  <a:schemeClr val="tx1"/>
                </a:solidFill>
              </a:rPr>
              <a:t>durante los años medios y la vejez, de los rasgos de personalidad.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escrupulosidad suele ser mayor en la adultez media, lo que se relaciona con la </a:t>
            </a:r>
            <a:r>
              <a:rPr lang="es-ES" sz="2000" b="1" i="1" dirty="0">
                <a:solidFill>
                  <a:schemeClr val="tx1"/>
                </a:solidFill>
              </a:rPr>
              <a:t>experiencia laboral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gente tiende a volverse socialmente más madura, confiada, cálida, responsable y tranquila.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En comparación con las personas que continúan trabajando, los jubilados suelen mostrar </a:t>
            </a:r>
            <a:r>
              <a:rPr lang="es-ES" sz="2000" b="1" i="1" dirty="0">
                <a:solidFill>
                  <a:schemeClr val="tx1"/>
                </a:solidFill>
              </a:rPr>
              <a:t>incrementos en la agradabilidad y disminuciones en la actividad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Se observan diferencias individuales basadas en la experiencia.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4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1089" y="943414"/>
            <a:ext cx="8829822" cy="497117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C" sz="2000" b="1" u="sng" dirty="0"/>
              <a:t> </a:t>
            </a:r>
            <a:r>
              <a:rPr lang="es-EC" sz="2000" b="1" u="sng" dirty="0">
                <a:solidFill>
                  <a:schemeClr val="tx1"/>
                </a:solidFill>
              </a:rPr>
              <a:t>MODELOS DE ETAPAS NORMATIVAS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Carl G. Jung: individuación y trascendencia</a:t>
            </a:r>
            <a:r>
              <a:rPr lang="es-ES" sz="2000" dirty="0">
                <a:solidFill>
                  <a:schemeClr val="tx1"/>
                </a:solidFill>
              </a:rPr>
              <a:t>: El desarrollo saludable a la mitad de la vida requiere de la </a:t>
            </a:r>
            <a:r>
              <a:rPr lang="es-ES" sz="2000" b="1" i="1" dirty="0">
                <a:solidFill>
                  <a:schemeClr val="tx1"/>
                </a:solidFill>
              </a:rPr>
              <a:t>individuación</a:t>
            </a:r>
            <a:r>
              <a:rPr lang="es-ES" sz="2000" dirty="0">
                <a:solidFill>
                  <a:schemeClr val="tx1"/>
                </a:solidFill>
              </a:rPr>
              <a:t>, esto es, el </a:t>
            </a:r>
            <a:r>
              <a:rPr lang="es-ES" sz="2000" b="1" i="1" dirty="0">
                <a:solidFill>
                  <a:schemeClr val="tx1"/>
                </a:solidFill>
              </a:rPr>
              <a:t>surgimiento del verdadero yo</a:t>
            </a:r>
            <a:r>
              <a:rPr lang="es-ES" sz="2000" dirty="0">
                <a:solidFill>
                  <a:schemeClr val="tx1"/>
                </a:solidFill>
              </a:rPr>
              <a:t> a través del equilibrio o integración de las partes contradictorias de la personalidad.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Alrededor de los 40 años, los adultos se concentran en las obligaciones con la familia y la sociedad y desarrollan aspectos de la personalidad que los ayudarán a </a:t>
            </a:r>
            <a:r>
              <a:rPr lang="es-ES" sz="2000" b="1" i="1" dirty="0">
                <a:solidFill>
                  <a:schemeClr val="tx1"/>
                </a:solidFill>
              </a:rPr>
              <a:t>alcanzar las metas </a:t>
            </a:r>
            <a:r>
              <a:rPr lang="es-ES" sz="2000" dirty="0">
                <a:solidFill>
                  <a:schemeClr val="tx1"/>
                </a:solidFill>
              </a:rPr>
              <a:t>que se propongan.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</a:t>
            </a:r>
            <a:r>
              <a:rPr lang="es-ES" sz="2000" b="1" i="1" dirty="0">
                <a:solidFill>
                  <a:schemeClr val="tx1"/>
                </a:solidFill>
              </a:rPr>
              <a:t>mujeres</a:t>
            </a:r>
            <a:r>
              <a:rPr lang="es-ES" sz="2000" dirty="0">
                <a:solidFill>
                  <a:schemeClr val="tx1"/>
                </a:solidFill>
              </a:rPr>
              <a:t> hacen más hincapié en la expresividad y el </a:t>
            </a:r>
            <a:r>
              <a:rPr lang="es-ES" sz="2000" b="1" i="1" dirty="0">
                <a:solidFill>
                  <a:schemeClr val="tx1"/>
                </a:solidFill>
              </a:rPr>
              <a:t>interés hacia los otros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</a:t>
            </a:r>
            <a:r>
              <a:rPr lang="es-ES" sz="2000" b="1" i="1" dirty="0">
                <a:solidFill>
                  <a:schemeClr val="tx1"/>
                </a:solidFill>
              </a:rPr>
              <a:t>hombres</a:t>
            </a:r>
            <a:r>
              <a:rPr lang="es-ES" sz="2000" dirty="0">
                <a:solidFill>
                  <a:schemeClr val="tx1"/>
                </a:solidFill>
              </a:rPr>
              <a:t> se orientan principalmente </a:t>
            </a:r>
            <a:r>
              <a:rPr lang="es-ES" sz="2000" b="1" i="1" dirty="0">
                <a:solidFill>
                  <a:schemeClr val="tx1"/>
                </a:solidFill>
              </a:rPr>
              <a:t>hacia el logro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preocupación se dirige hacia su </a:t>
            </a:r>
            <a:r>
              <a:rPr lang="es-ES" sz="2000" b="1" i="1" dirty="0">
                <a:solidFill>
                  <a:schemeClr val="tx1"/>
                </a:solidFill>
              </a:rPr>
              <a:t>yo interno y espiritual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Renuncian a la </a:t>
            </a:r>
            <a:r>
              <a:rPr lang="es-ES" sz="2000" b="1" i="1" dirty="0">
                <a:solidFill>
                  <a:schemeClr val="tx1"/>
                </a:solidFill>
              </a:rPr>
              <a:t>imagen juvenil </a:t>
            </a:r>
            <a:r>
              <a:rPr lang="es-ES" sz="2000" dirty="0">
                <a:solidFill>
                  <a:schemeClr val="tx1"/>
                </a:solidFill>
              </a:rPr>
              <a:t>y el reconocimiento de la </a:t>
            </a:r>
            <a:r>
              <a:rPr lang="es-ES" sz="2000" b="1" i="1" dirty="0">
                <a:solidFill>
                  <a:schemeClr val="tx1"/>
                </a:solidFill>
              </a:rPr>
              <a:t>mortalidad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70441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224" y="1032656"/>
            <a:ext cx="8773551" cy="4792687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Erik Erikson: generatividad frente a estancamiento</a:t>
            </a:r>
            <a:r>
              <a:rPr lang="es-ES" sz="2000" dirty="0">
                <a:solidFill>
                  <a:schemeClr val="tx1"/>
                </a:solidFill>
              </a:rPr>
              <a:t>: Afirmaba que los años alrededor de los 40 constituían el momento en que la gente ingresa a su séptima etapa normativa, </a:t>
            </a:r>
            <a:r>
              <a:rPr lang="es-ES" sz="2000" b="1" i="1" dirty="0">
                <a:solidFill>
                  <a:schemeClr val="tx1"/>
                </a:solidFill>
              </a:rPr>
              <a:t>generatividad frente a estancamiento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</a:t>
            </a:r>
            <a:r>
              <a:rPr lang="es-ES" sz="2000" b="1" i="1" dirty="0">
                <a:solidFill>
                  <a:schemeClr val="tx1"/>
                </a:solidFill>
              </a:rPr>
              <a:t>generatividad</a:t>
            </a:r>
            <a:r>
              <a:rPr lang="es-ES" sz="2000" dirty="0">
                <a:solidFill>
                  <a:schemeClr val="tx1"/>
                </a:solidFill>
              </a:rPr>
              <a:t>, es el interés de los adultos maduros por </a:t>
            </a:r>
            <a:r>
              <a:rPr lang="es-ES" sz="2000" b="1" i="1" dirty="0">
                <a:solidFill>
                  <a:schemeClr val="tx1"/>
                </a:solidFill>
              </a:rPr>
              <a:t>orientar y ayudar a la siguiente generación</a:t>
            </a:r>
            <a:r>
              <a:rPr lang="es-ES" sz="2000" dirty="0">
                <a:solidFill>
                  <a:schemeClr val="tx1"/>
                </a:solidFill>
              </a:rPr>
              <a:t> a que logre establecerse, la perpetuación de uno mismo por medio de la </a:t>
            </a:r>
            <a:r>
              <a:rPr lang="es-ES" sz="2000" b="1" i="1" dirty="0">
                <a:solidFill>
                  <a:schemeClr val="tx1"/>
                </a:solidFill>
              </a:rPr>
              <a:t>influencia</a:t>
            </a:r>
            <a:r>
              <a:rPr lang="es-ES" sz="2000" dirty="0">
                <a:solidFill>
                  <a:schemeClr val="tx1"/>
                </a:solidFill>
              </a:rPr>
              <a:t> que se ejerce en los más jóvenes.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virtud de este periodo es el </a:t>
            </a:r>
            <a:r>
              <a:rPr lang="es-ES" sz="2000" b="1" i="1" dirty="0">
                <a:solidFill>
                  <a:schemeClr val="tx1"/>
                </a:solidFill>
              </a:rPr>
              <a:t>interés en los demás </a:t>
            </a:r>
            <a:r>
              <a:rPr lang="es-ES" sz="2000" dirty="0">
                <a:solidFill>
                  <a:schemeClr val="tx1"/>
                </a:solidFill>
              </a:rPr>
              <a:t>: “un compromiso cada vez mayor por hacerse cargo de las personas, los objetos y las ideas por las que se ha aprendido a interesarse”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deseos internos de inmortalidad simbólica o de ser necesitado se combinan con las exigencias externas para producir una </a:t>
            </a:r>
            <a:r>
              <a:rPr lang="es-ES" sz="2000" b="1" i="1" dirty="0">
                <a:solidFill>
                  <a:schemeClr val="tx1"/>
                </a:solidFill>
              </a:rPr>
              <a:t>preocupación consciente </a:t>
            </a:r>
            <a:r>
              <a:rPr lang="es-ES" sz="2000" dirty="0">
                <a:solidFill>
                  <a:schemeClr val="tx1"/>
                </a:solidFill>
              </a:rPr>
              <a:t>por la próxima generación. </a:t>
            </a:r>
          </a:p>
        </p:txBody>
      </p:sp>
    </p:spTree>
    <p:extLst>
      <p:ext uri="{BB962C8B-B14F-4D97-AF65-F5344CB8AC3E}">
        <p14:creationId xmlns:p14="http://schemas.microsoft.com/office/powerpoint/2010/main" val="89255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277745-40AD-9000-4804-B2A2778D10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820E1595-3194-FC77-A50A-92843F1847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224" y="1032656"/>
            <a:ext cx="8773551" cy="4792687"/>
          </a:xfrm>
        </p:spPr>
        <p:txBody>
          <a:bodyPr>
            <a:normAutofit/>
          </a:bodyPr>
          <a:lstStyle/>
          <a:p>
            <a:pPr algn="just"/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EL MOMENTO DE LOS EVENTOS: EL RELOJ SOCIAL 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desarrollo de la personalidad adulta depende menos de la edad que de </a:t>
            </a:r>
            <a:r>
              <a:rPr lang="es-ES" sz="2000" b="1" i="1" dirty="0">
                <a:solidFill>
                  <a:schemeClr val="tx1"/>
                </a:solidFill>
              </a:rPr>
              <a:t>eventos importantes de la vida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Es común que la edad media traiga consigo una </a:t>
            </a:r>
            <a:r>
              <a:rPr lang="es-ES" sz="2000" b="1" i="1" dirty="0">
                <a:solidFill>
                  <a:schemeClr val="tx1"/>
                </a:solidFill>
              </a:rPr>
              <a:t>restructuración de los roles sociales</a:t>
            </a:r>
            <a:r>
              <a:rPr lang="es-ES" sz="2000" dirty="0">
                <a:solidFill>
                  <a:schemeClr val="tx1"/>
                </a:solidFill>
              </a:rPr>
              <a:t>: despedir a los hijos, convertirse en abuelos, cambiar de trabajo o profesión, y el retiro.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Muchas personas de edad media se encuentran </a:t>
            </a:r>
            <a:r>
              <a:rPr lang="es-ES" sz="2000" b="1" i="1" dirty="0">
                <a:solidFill>
                  <a:schemeClr val="tx1"/>
                </a:solidFill>
              </a:rPr>
              <a:t>más ocupadas y participativas</a:t>
            </a:r>
            <a:r>
              <a:rPr lang="es-ES" sz="2000" dirty="0">
                <a:solidFill>
                  <a:schemeClr val="tx1"/>
                </a:solidFill>
              </a:rPr>
              <a:t> que nunca.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Algunas se dedican a la </a:t>
            </a:r>
            <a:r>
              <a:rPr lang="es-ES" sz="2000" b="1" i="1" dirty="0">
                <a:solidFill>
                  <a:schemeClr val="tx1"/>
                </a:solidFill>
              </a:rPr>
              <a:t>crianza de hijos pequeños </a:t>
            </a:r>
            <a:r>
              <a:rPr lang="es-ES" sz="2000" dirty="0">
                <a:solidFill>
                  <a:schemeClr val="tx1"/>
                </a:solidFill>
              </a:rPr>
              <a:t>mientras que otras redefinen sus funciones como </a:t>
            </a:r>
            <a:r>
              <a:rPr lang="es-ES" sz="2000" b="1" i="1" dirty="0">
                <a:solidFill>
                  <a:schemeClr val="tx1"/>
                </a:solidFill>
              </a:rPr>
              <a:t>padres de adolescentes y adultos tempranos</a:t>
            </a:r>
            <a:r>
              <a:rPr lang="es-ES" sz="2000" dirty="0">
                <a:solidFill>
                  <a:schemeClr val="tx1"/>
                </a:solidFill>
              </a:rPr>
              <a:t> y a menudo como </a:t>
            </a:r>
            <a:r>
              <a:rPr lang="es-ES" sz="2000" b="1" i="1" dirty="0">
                <a:solidFill>
                  <a:schemeClr val="tx1"/>
                </a:solidFill>
              </a:rPr>
              <a:t>cuidadores de sus ancianos padres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77955973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2023</TotalTime>
  <Words>509</Words>
  <Application>Microsoft Office PowerPoint</Application>
  <PresentationFormat>Panorámica</PresentationFormat>
  <Paragraphs>33</Paragraphs>
  <Slides>7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Espiral</vt:lpstr>
      <vt:lpstr>PSICOLOGÍA DEL DESARROLLO II</vt:lpstr>
      <vt:lpstr>UNIDAD 3  DESARROLLO PSICOEVOLUTIVO DE LA ADULTEZ MEDIA</vt:lpstr>
      <vt:lpstr>TEMA  3.3. Desarrollo psicosocial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APLICADA A LA ODONTOLOGÍA</dc:title>
  <dc:creator>Hp</dc:creator>
  <cp:lastModifiedBy>Alejandra Salome Sarmiento Benavides</cp:lastModifiedBy>
  <cp:revision>351</cp:revision>
  <dcterms:created xsi:type="dcterms:W3CDTF">2020-05-20T17:15:24Z</dcterms:created>
  <dcterms:modified xsi:type="dcterms:W3CDTF">2024-12-03T01:12:41Z</dcterms:modified>
</cp:coreProperties>
</file>