
<file path=[Content_Types].xml><?xml version="1.0" encoding="utf-8"?>
<Types xmlns="http://schemas.openxmlformats.org/package/2006/content-types">
  <Default Extension="crdownload" ContentType="image/jpeg"/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324" r:id="rId4"/>
    <p:sldId id="325" r:id="rId5"/>
    <p:sldId id="307" r:id="rId6"/>
    <p:sldId id="308" r:id="rId7"/>
    <p:sldId id="309" r:id="rId8"/>
    <p:sldId id="259" r:id="rId9"/>
    <p:sldId id="321" r:id="rId10"/>
    <p:sldId id="322" r:id="rId11"/>
    <p:sldId id="326" r:id="rId12"/>
    <p:sldId id="260" r:id="rId13"/>
    <p:sldId id="262" r:id="rId14"/>
    <p:sldId id="263" r:id="rId15"/>
    <p:sldId id="265" r:id="rId16"/>
    <p:sldId id="266" r:id="rId17"/>
    <p:sldId id="293" r:id="rId18"/>
    <p:sldId id="267" r:id="rId19"/>
    <p:sldId id="268" r:id="rId20"/>
    <p:sldId id="294" r:id="rId21"/>
    <p:sldId id="269" r:id="rId22"/>
    <p:sldId id="270" r:id="rId23"/>
    <p:sldId id="295" r:id="rId24"/>
    <p:sldId id="271" r:id="rId25"/>
    <p:sldId id="272" r:id="rId26"/>
    <p:sldId id="29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04DA4-9D8C-4FDF-A2DE-F47DBC135C7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3DF102E-A55F-4433-BBEE-1E5F0F8797F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Son las dificultades que presenta cualquier estudiante.</a:t>
          </a:r>
        </a:p>
      </dgm:t>
    </dgm:pt>
    <dgm:pt modelId="{7C77AE01-FA29-4EC5-AABD-83C4AF36ADDF}" type="parTrans" cxnId="{AED46C5E-B1C2-46A3-97D6-A3FCE8A4A862}">
      <dgm:prSet/>
      <dgm:spPr/>
      <dgm:t>
        <a:bodyPr/>
        <a:lstStyle/>
        <a:p>
          <a:endParaRPr lang="es-ES"/>
        </a:p>
      </dgm:t>
    </dgm:pt>
    <dgm:pt modelId="{64B6DA14-789F-41CE-9B95-704F767D89F3}" type="sibTrans" cxnId="{AED46C5E-B1C2-46A3-97D6-A3FCE8A4A862}">
      <dgm:prSet/>
      <dgm:spPr/>
      <dgm:t>
        <a:bodyPr/>
        <a:lstStyle/>
        <a:p>
          <a:endParaRPr lang="es-ES"/>
        </a:p>
      </dgm:t>
    </dgm:pt>
    <dgm:pt modelId="{79D7339D-29A7-4782-879E-672CAE726EB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Para acceder a los aprendizajes que se determinan en el currículo acorde su edad.</a:t>
          </a:r>
        </a:p>
      </dgm:t>
    </dgm:pt>
    <dgm:pt modelId="{06DCACDC-5CA6-4735-A235-B385307931AD}" type="parTrans" cxnId="{032608F1-7795-4DC6-B748-68FCF234FEE3}">
      <dgm:prSet/>
      <dgm:spPr/>
      <dgm:t>
        <a:bodyPr/>
        <a:lstStyle/>
        <a:p>
          <a:endParaRPr lang="es-ES"/>
        </a:p>
      </dgm:t>
    </dgm:pt>
    <dgm:pt modelId="{58B1C64B-0C44-4725-8ED7-96773FB642B8}" type="sibTrans" cxnId="{032608F1-7795-4DC6-B748-68FCF234FEE3}">
      <dgm:prSet/>
      <dgm:spPr/>
      <dgm:t>
        <a:bodyPr/>
        <a:lstStyle/>
        <a:p>
          <a:endParaRPr lang="es-ES"/>
        </a:p>
      </dgm:t>
    </dgm:pt>
    <dgm:pt modelId="{F0855748-F9AA-413B-89DA-1D2F9F39897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Las NEE son evidentes cuando un estudiante presenta características diversas</a:t>
          </a:r>
        </a:p>
      </dgm:t>
    </dgm:pt>
    <dgm:pt modelId="{24670CC3-900A-4A7F-9A01-4817EFC8E1E3}" type="parTrans" cxnId="{DB1941CA-4F8D-4ABA-A562-5F6724165814}">
      <dgm:prSet/>
      <dgm:spPr/>
      <dgm:t>
        <a:bodyPr/>
        <a:lstStyle/>
        <a:p>
          <a:endParaRPr lang="es-ES"/>
        </a:p>
      </dgm:t>
    </dgm:pt>
    <dgm:pt modelId="{E34E3BBB-B5CD-4CCF-AD3A-325504747ED4}" type="sibTrans" cxnId="{DB1941CA-4F8D-4ABA-A562-5F6724165814}">
      <dgm:prSet/>
      <dgm:spPr/>
      <dgm:t>
        <a:bodyPr/>
        <a:lstStyle/>
        <a:p>
          <a:endParaRPr lang="es-ES"/>
        </a:p>
      </dgm:t>
    </dgm:pt>
    <dgm:pt modelId="{97B07A01-8B09-4891-8910-470255F0920A}" type="pres">
      <dgm:prSet presAssocID="{C0104DA4-9D8C-4FDF-A2DE-F47DBC135C7A}" presName="linear" presStyleCnt="0">
        <dgm:presLayoutVars>
          <dgm:dir/>
          <dgm:animLvl val="lvl"/>
          <dgm:resizeHandles val="exact"/>
        </dgm:presLayoutVars>
      </dgm:prSet>
      <dgm:spPr/>
    </dgm:pt>
    <dgm:pt modelId="{22A57E0A-57E2-434D-8E04-43190292AAB5}" type="pres">
      <dgm:prSet presAssocID="{23DF102E-A55F-4433-BBEE-1E5F0F8797FF}" presName="parentLin" presStyleCnt="0"/>
      <dgm:spPr/>
    </dgm:pt>
    <dgm:pt modelId="{95C8EB73-A12B-4655-9039-94B25B7E9E75}" type="pres">
      <dgm:prSet presAssocID="{23DF102E-A55F-4433-BBEE-1E5F0F8797FF}" presName="parentLeftMargin" presStyleLbl="node1" presStyleIdx="0" presStyleCnt="3"/>
      <dgm:spPr/>
    </dgm:pt>
    <dgm:pt modelId="{52171F6D-71AE-4D85-B54E-8E98A0264737}" type="pres">
      <dgm:prSet presAssocID="{23DF102E-A55F-4433-BBEE-1E5F0F8797F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A608424-9FD7-49B3-9611-6F4993D054AF}" type="pres">
      <dgm:prSet presAssocID="{23DF102E-A55F-4433-BBEE-1E5F0F8797FF}" presName="negativeSpace" presStyleCnt="0"/>
      <dgm:spPr/>
    </dgm:pt>
    <dgm:pt modelId="{E54F16C9-D955-4FB1-8BB3-44A425483D4A}" type="pres">
      <dgm:prSet presAssocID="{23DF102E-A55F-4433-BBEE-1E5F0F8797FF}" presName="childText" presStyleLbl="conFgAcc1" presStyleIdx="0" presStyleCnt="3">
        <dgm:presLayoutVars>
          <dgm:bulletEnabled val="1"/>
        </dgm:presLayoutVars>
      </dgm:prSet>
      <dgm:spPr/>
    </dgm:pt>
    <dgm:pt modelId="{5F980E97-103C-4575-A68F-4A6D6462327C}" type="pres">
      <dgm:prSet presAssocID="{64B6DA14-789F-41CE-9B95-704F767D89F3}" presName="spaceBetweenRectangles" presStyleCnt="0"/>
      <dgm:spPr/>
    </dgm:pt>
    <dgm:pt modelId="{3723EE73-9BE1-4332-BD45-B6AF8077F832}" type="pres">
      <dgm:prSet presAssocID="{79D7339D-29A7-4782-879E-672CAE726EBC}" presName="parentLin" presStyleCnt="0"/>
      <dgm:spPr/>
    </dgm:pt>
    <dgm:pt modelId="{8F167ED6-5B5F-43F7-8739-F902FFCB173A}" type="pres">
      <dgm:prSet presAssocID="{79D7339D-29A7-4782-879E-672CAE726EBC}" presName="parentLeftMargin" presStyleLbl="node1" presStyleIdx="0" presStyleCnt="3"/>
      <dgm:spPr/>
    </dgm:pt>
    <dgm:pt modelId="{96463100-222B-4A70-A885-14CE6D9E9FF6}" type="pres">
      <dgm:prSet presAssocID="{79D7339D-29A7-4782-879E-672CAE726EB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3A028C2-42B2-4FFE-A971-DBCD143C1B46}" type="pres">
      <dgm:prSet presAssocID="{79D7339D-29A7-4782-879E-672CAE726EBC}" presName="negativeSpace" presStyleCnt="0"/>
      <dgm:spPr/>
    </dgm:pt>
    <dgm:pt modelId="{A8B01BEF-2F26-4E2D-9441-8032F6087234}" type="pres">
      <dgm:prSet presAssocID="{79D7339D-29A7-4782-879E-672CAE726EBC}" presName="childText" presStyleLbl="conFgAcc1" presStyleIdx="1" presStyleCnt="3">
        <dgm:presLayoutVars>
          <dgm:bulletEnabled val="1"/>
        </dgm:presLayoutVars>
      </dgm:prSet>
      <dgm:spPr/>
    </dgm:pt>
    <dgm:pt modelId="{4BB0A6E6-C313-448F-BC45-19CC374E26BB}" type="pres">
      <dgm:prSet presAssocID="{58B1C64B-0C44-4725-8ED7-96773FB642B8}" presName="spaceBetweenRectangles" presStyleCnt="0"/>
      <dgm:spPr/>
    </dgm:pt>
    <dgm:pt modelId="{105C3106-6F67-45E6-B9DA-CA8E48E0C14A}" type="pres">
      <dgm:prSet presAssocID="{F0855748-F9AA-413B-89DA-1D2F9F39897E}" presName="parentLin" presStyleCnt="0"/>
      <dgm:spPr/>
    </dgm:pt>
    <dgm:pt modelId="{85D085D3-A59C-4480-A756-B450FA5F8CC2}" type="pres">
      <dgm:prSet presAssocID="{F0855748-F9AA-413B-89DA-1D2F9F39897E}" presName="parentLeftMargin" presStyleLbl="node1" presStyleIdx="1" presStyleCnt="3"/>
      <dgm:spPr/>
    </dgm:pt>
    <dgm:pt modelId="{55FD44EC-AED1-48B2-AFDF-ACADE0ED7975}" type="pres">
      <dgm:prSet presAssocID="{F0855748-F9AA-413B-89DA-1D2F9F39897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25703BA-550C-461E-83BD-D1C5FFE9DEF8}" type="pres">
      <dgm:prSet presAssocID="{F0855748-F9AA-413B-89DA-1D2F9F39897E}" presName="negativeSpace" presStyleCnt="0"/>
      <dgm:spPr/>
    </dgm:pt>
    <dgm:pt modelId="{9E8327DA-56D1-41C5-B498-D7EF280915C2}" type="pres">
      <dgm:prSet presAssocID="{F0855748-F9AA-413B-89DA-1D2F9F39897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E91F23-EAFF-45C5-A3DA-A4CFF6F910EA}" type="presOf" srcId="{F0855748-F9AA-413B-89DA-1D2F9F39897E}" destId="{85D085D3-A59C-4480-A756-B450FA5F8CC2}" srcOrd="0" destOrd="0" presId="urn:microsoft.com/office/officeart/2005/8/layout/list1"/>
    <dgm:cxn modelId="{4C597C33-A7DD-42CB-B7DA-442AA7F7F532}" type="presOf" srcId="{23DF102E-A55F-4433-BBEE-1E5F0F8797FF}" destId="{52171F6D-71AE-4D85-B54E-8E98A0264737}" srcOrd="1" destOrd="0" presId="urn:microsoft.com/office/officeart/2005/8/layout/list1"/>
    <dgm:cxn modelId="{AED46C5E-B1C2-46A3-97D6-A3FCE8A4A862}" srcId="{C0104DA4-9D8C-4FDF-A2DE-F47DBC135C7A}" destId="{23DF102E-A55F-4433-BBEE-1E5F0F8797FF}" srcOrd="0" destOrd="0" parTransId="{7C77AE01-FA29-4EC5-AABD-83C4AF36ADDF}" sibTransId="{64B6DA14-789F-41CE-9B95-704F767D89F3}"/>
    <dgm:cxn modelId="{258A7E60-9380-4694-BC2B-FE6EE9F4F1DF}" type="presOf" srcId="{23DF102E-A55F-4433-BBEE-1E5F0F8797FF}" destId="{95C8EB73-A12B-4655-9039-94B25B7E9E75}" srcOrd="0" destOrd="0" presId="urn:microsoft.com/office/officeart/2005/8/layout/list1"/>
    <dgm:cxn modelId="{96FC4B93-790E-4D35-97E6-6661404BFECD}" type="presOf" srcId="{79D7339D-29A7-4782-879E-672CAE726EBC}" destId="{8F167ED6-5B5F-43F7-8739-F902FFCB173A}" srcOrd="0" destOrd="0" presId="urn:microsoft.com/office/officeart/2005/8/layout/list1"/>
    <dgm:cxn modelId="{3F7EA8A1-5A59-4151-B2FD-781B0B99D859}" type="presOf" srcId="{C0104DA4-9D8C-4FDF-A2DE-F47DBC135C7A}" destId="{97B07A01-8B09-4891-8910-470255F0920A}" srcOrd="0" destOrd="0" presId="urn:microsoft.com/office/officeart/2005/8/layout/list1"/>
    <dgm:cxn modelId="{0E6C30C9-F5F4-47DF-ADA8-39A3908886E2}" type="presOf" srcId="{79D7339D-29A7-4782-879E-672CAE726EBC}" destId="{96463100-222B-4A70-A885-14CE6D9E9FF6}" srcOrd="1" destOrd="0" presId="urn:microsoft.com/office/officeart/2005/8/layout/list1"/>
    <dgm:cxn modelId="{DB1941CA-4F8D-4ABA-A562-5F6724165814}" srcId="{C0104DA4-9D8C-4FDF-A2DE-F47DBC135C7A}" destId="{F0855748-F9AA-413B-89DA-1D2F9F39897E}" srcOrd="2" destOrd="0" parTransId="{24670CC3-900A-4A7F-9A01-4817EFC8E1E3}" sibTransId="{E34E3BBB-B5CD-4CCF-AD3A-325504747ED4}"/>
    <dgm:cxn modelId="{1C7F39E6-B703-4B28-BA87-1585769DF149}" type="presOf" srcId="{F0855748-F9AA-413B-89DA-1D2F9F39897E}" destId="{55FD44EC-AED1-48B2-AFDF-ACADE0ED7975}" srcOrd="1" destOrd="0" presId="urn:microsoft.com/office/officeart/2005/8/layout/list1"/>
    <dgm:cxn modelId="{032608F1-7795-4DC6-B748-68FCF234FEE3}" srcId="{C0104DA4-9D8C-4FDF-A2DE-F47DBC135C7A}" destId="{79D7339D-29A7-4782-879E-672CAE726EBC}" srcOrd="1" destOrd="0" parTransId="{06DCACDC-5CA6-4735-A235-B385307931AD}" sibTransId="{58B1C64B-0C44-4725-8ED7-96773FB642B8}"/>
    <dgm:cxn modelId="{56C7AA90-8429-4DC8-B7D1-2B4A872002C7}" type="presParOf" srcId="{97B07A01-8B09-4891-8910-470255F0920A}" destId="{22A57E0A-57E2-434D-8E04-43190292AAB5}" srcOrd="0" destOrd="0" presId="urn:microsoft.com/office/officeart/2005/8/layout/list1"/>
    <dgm:cxn modelId="{98073D9F-2D12-46CD-82F1-C5A06BFC5D76}" type="presParOf" srcId="{22A57E0A-57E2-434D-8E04-43190292AAB5}" destId="{95C8EB73-A12B-4655-9039-94B25B7E9E75}" srcOrd="0" destOrd="0" presId="urn:microsoft.com/office/officeart/2005/8/layout/list1"/>
    <dgm:cxn modelId="{EF5D47E9-132C-4C94-AEC7-5BE752B5E695}" type="presParOf" srcId="{22A57E0A-57E2-434D-8E04-43190292AAB5}" destId="{52171F6D-71AE-4D85-B54E-8E98A0264737}" srcOrd="1" destOrd="0" presId="urn:microsoft.com/office/officeart/2005/8/layout/list1"/>
    <dgm:cxn modelId="{1963D619-91E9-470B-AA08-10C3D1B2CD47}" type="presParOf" srcId="{97B07A01-8B09-4891-8910-470255F0920A}" destId="{FA608424-9FD7-49B3-9611-6F4993D054AF}" srcOrd="1" destOrd="0" presId="urn:microsoft.com/office/officeart/2005/8/layout/list1"/>
    <dgm:cxn modelId="{F83C0260-D615-47A8-BB27-34E3B4C55700}" type="presParOf" srcId="{97B07A01-8B09-4891-8910-470255F0920A}" destId="{E54F16C9-D955-4FB1-8BB3-44A425483D4A}" srcOrd="2" destOrd="0" presId="urn:microsoft.com/office/officeart/2005/8/layout/list1"/>
    <dgm:cxn modelId="{9672EC22-89D1-41FB-8D23-BB6142C20D15}" type="presParOf" srcId="{97B07A01-8B09-4891-8910-470255F0920A}" destId="{5F980E97-103C-4575-A68F-4A6D6462327C}" srcOrd="3" destOrd="0" presId="urn:microsoft.com/office/officeart/2005/8/layout/list1"/>
    <dgm:cxn modelId="{CB678F4A-D020-4D34-86C7-99F37BAC8E3D}" type="presParOf" srcId="{97B07A01-8B09-4891-8910-470255F0920A}" destId="{3723EE73-9BE1-4332-BD45-B6AF8077F832}" srcOrd="4" destOrd="0" presId="urn:microsoft.com/office/officeart/2005/8/layout/list1"/>
    <dgm:cxn modelId="{93EED8C7-B5D0-40AF-B916-1A77DF13B996}" type="presParOf" srcId="{3723EE73-9BE1-4332-BD45-B6AF8077F832}" destId="{8F167ED6-5B5F-43F7-8739-F902FFCB173A}" srcOrd="0" destOrd="0" presId="urn:microsoft.com/office/officeart/2005/8/layout/list1"/>
    <dgm:cxn modelId="{ECA0A4D3-6831-4C6F-99EB-A3244C447694}" type="presParOf" srcId="{3723EE73-9BE1-4332-BD45-B6AF8077F832}" destId="{96463100-222B-4A70-A885-14CE6D9E9FF6}" srcOrd="1" destOrd="0" presId="urn:microsoft.com/office/officeart/2005/8/layout/list1"/>
    <dgm:cxn modelId="{F4486679-04DB-4B05-97C0-D8AEB80BE581}" type="presParOf" srcId="{97B07A01-8B09-4891-8910-470255F0920A}" destId="{53A028C2-42B2-4FFE-A971-DBCD143C1B46}" srcOrd="5" destOrd="0" presId="urn:microsoft.com/office/officeart/2005/8/layout/list1"/>
    <dgm:cxn modelId="{1064BA03-853A-4301-BF68-68FA2AA9E232}" type="presParOf" srcId="{97B07A01-8B09-4891-8910-470255F0920A}" destId="{A8B01BEF-2F26-4E2D-9441-8032F6087234}" srcOrd="6" destOrd="0" presId="urn:microsoft.com/office/officeart/2005/8/layout/list1"/>
    <dgm:cxn modelId="{334D633C-B9D2-4037-98BF-C52ABA8A82F9}" type="presParOf" srcId="{97B07A01-8B09-4891-8910-470255F0920A}" destId="{4BB0A6E6-C313-448F-BC45-19CC374E26BB}" srcOrd="7" destOrd="0" presId="urn:microsoft.com/office/officeart/2005/8/layout/list1"/>
    <dgm:cxn modelId="{07B7B2DD-1755-4996-80ED-2F1B5F44EED8}" type="presParOf" srcId="{97B07A01-8B09-4891-8910-470255F0920A}" destId="{105C3106-6F67-45E6-B9DA-CA8E48E0C14A}" srcOrd="8" destOrd="0" presId="urn:microsoft.com/office/officeart/2005/8/layout/list1"/>
    <dgm:cxn modelId="{75AC50AE-740C-4AA2-93B4-4B4D5E55BC21}" type="presParOf" srcId="{105C3106-6F67-45E6-B9DA-CA8E48E0C14A}" destId="{85D085D3-A59C-4480-A756-B450FA5F8CC2}" srcOrd="0" destOrd="0" presId="urn:microsoft.com/office/officeart/2005/8/layout/list1"/>
    <dgm:cxn modelId="{7995D564-E2BF-490D-8C16-5DEC429A3DF4}" type="presParOf" srcId="{105C3106-6F67-45E6-B9DA-CA8E48E0C14A}" destId="{55FD44EC-AED1-48B2-AFDF-ACADE0ED7975}" srcOrd="1" destOrd="0" presId="urn:microsoft.com/office/officeart/2005/8/layout/list1"/>
    <dgm:cxn modelId="{B503FAC3-A81E-4218-A05D-AF32E4D9EC75}" type="presParOf" srcId="{97B07A01-8B09-4891-8910-470255F0920A}" destId="{E25703BA-550C-461E-83BD-D1C5FFE9DEF8}" srcOrd="9" destOrd="0" presId="urn:microsoft.com/office/officeart/2005/8/layout/list1"/>
    <dgm:cxn modelId="{9AC5633D-0F6B-4BB0-869E-4EEB06B5C884}" type="presParOf" srcId="{97B07A01-8B09-4891-8910-470255F0920A}" destId="{9E8327DA-56D1-41C5-B498-D7EF280915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F16C9-D955-4FB1-8BB3-44A425483D4A}">
      <dsp:nvSpPr>
        <dsp:cNvPr id="0" name=""/>
        <dsp:cNvSpPr/>
      </dsp:nvSpPr>
      <dsp:spPr>
        <a:xfrm>
          <a:off x="0" y="452803"/>
          <a:ext cx="1145309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71F6D-71AE-4D85-B54E-8E98A0264737}">
      <dsp:nvSpPr>
        <dsp:cNvPr id="0" name=""/>
        <dsp:cNvSpPr/>
      </dsp:nvSpPr>
      <dsp:spPr>
        <a:xfrm>
          <a:off x="572654" y="39523"/>
          <a:ext cx="8017163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030" tIns="0" rIns="30303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Son las dificultades que presenta cualquier estudiante.</a:t>
          </a:r>
        </a:p>
      </dsp:txBody>
      <dsp:txXfrm>
        <a:off x="613003" y="79872"/>
        <a:ext cx="7936465" cy="745862"/>
      </dsp:txXfrm>
    </dsp:sp>
    <dsp:sp modelId="{A8B01BEF-2F26-4E2D-9441-8032F6087234}">
      <dsp:nvSpPr>
        <dsp:cNvPr id="0" name=""/>
        <dsp:cNvSpPr/>
      </dsp:nvSpPr>
      <dsp:spPr>
        <a:xfrm>
          <a:off x="0" y="1722884"/>
          <a:ext cx="1145309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842315"/>
              <a:satOff val="-3972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63100-222B-4A70-A885-14CE6D9E9FF6}">
      <dsp:nvSpPr>
        <dsp:cNvPr id="0" name=""/>
        <dsp:cNvSpPr/>
      </dsp:nvSpPr>
      <dsp:spPr>
        <a:xfrm>
          <a:off x="572654" y="1309603"/>
          <a:ext cx="8017163" cy="826560"/>
        </a:xfrm>
        <a:prstGeom prst="roundRect">
          <a:avLst/>
        </a:prstGeom>
        <a:solidFill>
          <a:schemeClr val="accent5">
            <a:hueOff val="-842315"/>
            <a:satOff val="-3972"/>
            <a:lumOff val="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030" tIns="0" rIns="30303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Para acceder a los aprendizajes que se determinan en el currículo acorde su edad.</a:t>
          </a:r>
        </a:p>
      </dsp:txBody>
      <dsp:txXfrm>
        <a:off x="613003" y="1349952"/>
        <a:ext cx="7936465" cy="745862"/>
      </dsp:txXfrm>
    </dsp:sp>
    <dsp:sp modelId="{9E8327DA-56D1-41C5-B498-D7EF280915C2}">
      <dsp:nvSpPr>
        <dsp:cNvPr id="0" name=""/>
        <dsp:cNvSpPr/>
      </dsp:nvSpPr>
      <dsp:spPr>
        <a:xfrm>
          <a:off x="0" y="2992963"/>
          <a:ext cx="1145309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D44EC-AED1-48B2-AFDF-ACADE0ED7975}">
      <dsp:nvSpPr>
        <dsp:cNvPr id="0" name=""/>
        <dsp:cNvSpPr/>
      </dsp:nvSpPr>
      <dsp:spPr>
        <a:xfrm>
          <a:off x="572654" y="2579684"/>
          <a:ext cx="8017163" cy="826560"/>
        </a:xfrm>
        <a:prstGeom prst="roundRect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030" tIns="0" rIns="30303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Las NEE son evidentes cuando un estudiante presenta características diversas</a:t>
          </a:r>
        </a:p>
      </dsp:txBody>
      <dsp:txXfrm>
        <a:off x="613003" y="2620033"/>
        <a:ext cx="7936465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crdownload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7247" y="802298"/>
            <a:ext cx="9687606" cy="2541431"/>
          </a:xfrm>
        </p:spPr>
        <p:txBody>
          <a:bodyPr>
            <a:normAutofit/>
          </a:bodyPr>
          <a:lstStyle/>
          <a:p>
            <a:pPr algn="ctr"/>
            <a:r>
              <a:rPr lang="es-ES" sz="5400" dirty="0"/>
              <a:t>NEE</a:t>
            </a:r>
            <a:br>
              <a:rPr lang="es-ES" sz="5400" dirty="0"/>
            </a:br>
            <a:endParaRPr lang="es-EC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7781" y="3123776"/>
            <a:ext cx="8637072" cy="439905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Paco janeta 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1489167" y="4012364"/>
            <a:ext cx="9265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“Uno recuerda con aprecio a sus maestros brillantes, pero con gratitud a aquellos que tocaron nuestros sentimientos”. Carl Gustav Jung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01775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38159"/>
          <a:stretch/>
        </p:blipFill>
        <p:spPr>
          <a:xfrm>
            <a:off x="0" y="346164"/>
            <a:ext cx="5660572" cy="56257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2" y="4316321"/>
            <a:ext cx="6531428" cy="8130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572" y="1392146"/>
            <a:ext cx="6531428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3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11382" y="661581"/>
            <a:ext cx="51692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NECESIDADES  EDUCATIVAS ESPECIALES NO ASOCIADAS A UNA DISCAPACIDAD</a:t>
            </a:r>
            <a:endParaRPr lang="es-EC" dirty="0">
              <a:solidFill>
                <a:prstClr val="black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27748"/>
              </p:ext>
            </p:extLst>
          </p:nvPr>
        </p:nvGraphicFramePr>
        <p:xfrm>
          <a:off x="3511382" y="1251521"/>
          <a:ext cx="5701030" cy="4354957"/>
        </p:xfrm>
        <a:graphic>
          <a:graphicData uri="http://schemas.openxmlformats.org/drawingml/2006/table">
            <a:tbl>
              <a:tblPr/>
              <a:tblGrid>
                <a:gridCol w="2850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Calibri"/>
                          <a:ea typeface="Calibri"/>
                          <a:cs typeface="Times New Roman"/>
                        </a:rPr>
                        <a:t>TIPO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Calibri"/>
                          <a:ea typeface="Calibri"/>
                          <a:cs typeface="Times New Roman"/>
                        </a:rPr>
                        <a:t>CLASIFICACIÓN</a:t>
                      </a:r>
                      <a:endParaRPr lang="es-ES_tradn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DOTACIÓN INTELECTUAL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>
                          <a:latin typeface="Calibri"/>
                          <a:ea typeface="Calibri"/>
                          <a:cs typeface="Times New Roman"/>
                        </a:rPr>
                        <a:t>Superdotación</a:t>
                      </a:r>
                      <a:endParaRPr lang="es-ES_tradnl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>
                          <a:latin typeface="Calibri"/>
                          <a:ea typeface="Calibri"/>
                          <a:cs typeface="Times New Roman"/>
                        </a:rPr>
                        <a:t>Altas capacidades</a:t>
                      </a:r>
                      <a:endParaRPr lang="es-ES_tradnl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>
                          <a:latin typeface="Calibri"/>
                          <a:ea typeface="Calibri"/>
                          <a:cs typeface="Times New Roman"/>
                        </a:rPr>
                        <a:t>Talentos</a:t>
                      </a:r>
                      <a:endParaRPr lang="es-ES_tradn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DIFICULTAD PARA EL APRENDIZAJE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Dislexia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 err="1">
                          <a:latin typeface="Calibri"/>
                          <a:ea typeface="Calibri"/>
                          <a:cs typeface="Times New Roman"/>
                        </a:rPr>
                        <a:t>Disortografía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Disgrafía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 err="1">
                          <a:latin typeface="Calibri"/>
                          <a:ea typeface="Calibri"/>
                          <a:cs typeface="Times New Roman"/>
                        </a:rPr>
                        <a:t>Discalculia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Calibri"/>
                          <a:ea typeface="Calibri"/>
                          <a:cs typeface="Times New Roman"/>
                        </a:rPr>
                        <a:t>TRASTORNOS DE COMPORTAMIENTO</a:t>
                      </a:r>
                      <a:endParaRPr lang="es-ES_tradn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Trastorno por déficit de atención con o sin </a:t>
                      </a:r>
                      <a:r>
                        <a:rPr lang="es-EC" sz="1200" dirty="0" err="1">
                          <a:latin typeface="Calibri"/>
                          <a:ea typeface="Calibri"/>
                          <a:cs typeface="Times New Roman"/>
                        </a:rPr>
                        <a:t>hiperactividada</a:t>
                      </a: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 (TDA-H)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 Trastorno  </a:t>
                      </a:r>
                      <a:r>
                        <a:rPr lang="es-EC" sz="1200" dirty="0" err="1">
                          <a:latin typeface="Calibri"/>
                          <a:ea typeface="Calibri"/>
                          <a:cs typeface="Times New Roman"/>
                        </a:rPr>
                        <a:t>disocial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Otros trastornos de comportamiento de la infancia, la niñez 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O la adolescencia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Calibri"/>
                          <a:ea typeface="Calibri"/>
                          <a:cs typeface="Times New Roman"/>
                        </a:rPr>
                        <a:t>OTROS</a:t>
                      </a:r>
                      <a:endParaRPr lang="es-ES_tradn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Enfermedades catastróficas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Movilidad  Humana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Adolescentes  infractores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Diferente orientación sexual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Etnia, cultura y religión.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Trabajadores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200" dirty="0">
                          <a:latin typeface="Calibri"/>
                          <a:ea typeface="Calibri"/>
                          <a:cs typeface="Times New Roman"/>
                        </a:rPr>
                        <a:t>Migración y/o refugio </a:t>
                      </a:r>
                      <a:endParaRPr lang="es-ES_tradn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4" y="2729343"/>
            <a:ext cx="2047875" cy="3333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257" y="661581"/>
            <a:ext cx="2143125" cy="2143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822" y="1140552"/>
            <a:ext cx="2626178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26"/>
            <a:ext cx="8393908" cy="68841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908" y="3994484"/>
            <a:ext cx="3798092" cy="28635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08" y="-1"/>
            <a:ext cx="3798092" cy="27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3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429" y="0"/>
            <a:ext cx="6749143" cy="67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0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4651" y="433483"/>
            <a:ext cx="9603275" cy="562726"/>
          </a:xfrm>
        </p:spPr>
        <p:txBody>
          <a:bodyPr>
            <a:normAutofit/>
          </a:bodyPr>
          <a:lstStyle/>
          <a:p>
            <a:pPr algn="ctr"/>
            <a:r>
              <a:rPr lang="es-ES" sz="2400" dirty="0"/>
              <a:t>Trastornos del aprendizaje</a:t>
            </a:r>
            <a:endParaRPr lang="es-EC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1588" y="2042555"/>
            <a:ext cx="11808823" cy="4727699"/>
          </a:xfrm>
        </p:spPr>
        <p:txBody>
          <a:bodyPr>
            <a:noAutofit/>
          </a:bodyPr>
          <a:lstStyle/>
          <a:p>
            <a:pPr algn="just"/>
            <a:r>
              <a:rPr lang="es-ES" sz="2800" dirty="0"/>
              <a:t>Se refieren a un grupo de síntomas diversos y que, en cada caso, se manifiestan de diferente forma; sin embargo, de manera general, se puede afirmar que se tratan de dificultades en áreas específicas asociadas al lenguaje, tanto oral como escrito, y el cálculo, y que, desde luego, no tienen relación con otras discapacidades como las intelectuales o sensoriales, ni obedecen a trastornos emocionales severos, ni son provocados por ambientes empobrecidos ni metodologías didácticas inadecuadas. </a:t>
            </a:r>
          </a:p>
        </p:txBody>
      </p:sp>
    </p:spTree>
    <p:extLst>
      <p:ext uri="{BB962C8B-B14F-4D97-AF65-F5344CB8AC3E}">
        <p14:creationId xmlns:p14="http://schemas.microsoft.com/office/powerpoint/2010/main" val="296485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74218" y="1153889"/>
            <a:ext cx="2851380" cy="667230"/>
          </a:xfrm>
        </p:spPr>
        <p:txBody>
          <a:bodyPr/>
          <a:lstStyle/>
          <a:p>
            <a:pPr algn="r"/>
            <a:r>
              <a:rPr lang="es-ES" dirty="0"/>
              <a:t>La dislexia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667" y="2473235"/>
            <a:ext cx="11033761" cy="3474720"/>
          </a:xfrm>
        </p:spPr>
        <p:txBody>
          <a:bodyPr>
            <a:normAutofit/>
          </a:bodyPr>
          <a:lstStyle/>
          <a:p>
            <a:pPr algn="just"/>
            <a:r>
              <a:rPr lang="es-ES" sz="3200" dirty="0"/>
              <a:t>Es la dificultad para leer a raíz de problemas para identificar los sonidos del habla y para comprender cómo estos se relacionan con las letras, sílabas y las palabras (decodificación). La dislexia con frecuencia se acompaña de trastornos en la escritura, ortografía y cálculo.</a:t>
            </a:r>
            <a:endParaRPr lang="es-EC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7" y="-4351"/>
            <a:ext cx="3187337" cy="223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9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2198" y="139338"/>
            <a:ext cx="3860650" cy="449514"/>
          </a:xfrm>
        </p:spPr>
        <p:txBody>
          <a:bodyPr>
            <a:normAutofit/>
          </a:bodyPr>
          <a:lstStyle/>
          <a:p>
            <a:r>
              <a:rPr lang="es-ES" sz="2400" dirty="0"/>
              <a:t>Características</a:t>
            </a:r>
            <a:endParaRPr lang="es-EC" sz="2400" dirty="0"/>
          </a:p>
        </p:txBody>
      </p:sp>
      <p:sp>
        <p:nvSpPr>
          <p:cNvPr id="4" name="Marcador de contenido 2"/>
          <p:cNvSpPr txBox="1">
            <a:spLocks noGrp="1"/>
          </p:cNvSpPr>
          <p:nvPr>
            <p:ph idx="1"/>
          </p:nvPr>
        </p:nvSpPr>
        <p:spPr>
          <a:xfrm>
            <a:off x="95795" y="901340"/>
            <a:ext cx="11887200" cy="56692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300" dirty="0"/>
              <a:t>Dificultad para leer y escribir que persiste hasta la edad adulta.</a:t>
            </a:r>
          </a:p>
          <a:p>
            <a:pPr algn="just"/>
            <a:r>
              <a:rPr lang="es-ES" sz="2300" dirty="0"/>
              <a:t>Las dificultades se asocian a la representación no solo de las letras sino también de los números. </a:t>
            </a:r>
          </a:p>
          <a:p>
            <a:pPr algn="just"/>
            <a:r>
              <a:rPr lang="es-ES" sz="2300" dirty="0"/>
              <a:t>Errores específicos en la lectura y escritura, como omisión y adición de letras; confusión de letras, sílabas o palabras con diferencias sutiles de grafía (a-o, c-ch, c-o, e-c, f-t, h-n); confusión de letras, sílabas o palabras con grafía similar pero con distinta orientación en el espacio (b-d, b-p, b-q, d-b, p-d, d-q, n-u, w-m, e-a; por ejemplo, lobo/lodo/, don/pon); confusión de letras que poseen sonidos muy parecidos (d-t, ch-ll, ll-y, g-j, m-n, b-p, v-f, r-</a:t>
            </a:r>
            <a:r>
              <a:rPr lang="es-ES" sz="2300" dirty="0" err="1"/>
              <a:t>rr</a:t>
            </a:r>
            <a:r>
              <a:rPr lang="es-ES" sz="2300" dirty="0"/>
              <a:t>; por ejemplo, col/gol, llueve/</a:t>
            </a:r>
            <a:r>
              <a:rPr lang="es-ES" sz="2300" dirty="0" err="1"/>
              <a:t>yueve</a:t>
            </a:r>
            <a:r>
              <a:rPr lang="es-ES" sz="2300" dirty="0"/>
              <a:t>, ñato/chato), inversión de sílabas o letras (la/al, le/el, las/sal, los/sol, loma/malo). </a:t>
            </a:r>
          </a:p>
          <a:p>
            <a:pPr algn="just"/>
            <a:r>
              <a:rPr lang="es-ES" sz="2300" dirty="0"/>
              <a:t>Dificultades en cuanto a la orientación espacial. </a:t>
            </a:r>
          </a:p>
          <a:p>
            <a:pPr algn="just"/>
            <a:r>
              <a:rPr lang="es-ES" sz="2300" dirty="0"/>
              <a:t>Problemas en el ritmo, unión y separación inadecuada de sílabas; por ejemplo, “mies cuela” o “mi es cuela”.</a:t>
            </a:r>
            <a:endParaRPr lang="es-EC" sz="2300" dirty="0"/>
          </a:p>
        </p:txBody>
      </p:sp>
    </p:spTree>
    <p:extLst>
      <p:ext uri="{BB962C8B-B14F-4D97-AF65-F5344CB8AC3E}">
        <p14:creationId xmlns:p14="http://schemas.microsoft.com/office/powerpoint/2010/main" val="242763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8" y="229755"/>
            <a:ext cx="9603275" cy="371137"/>
          </a:xfrm>
        </p:spPr>
        <p:txBody>
          <a:bodyPr>
            <a:normAutofit/>
          </a:bodyPr>
          <a:lstStyle/>
          <a:p>
            <a:pPr algn="ctr"/>
            <a:r>
              <a:rPr lang="es-ES" sz="1800" dirty="0" err="1"/>
              <a:t>Tips</a:t>
            </a:r>
            <a:r>
              <a:rPr lang="es-ES" sz="1800" dirty="0"/>
              <a:t> para desarrollar actividades con estudiantes que tengan dislexia</a:t>
            </a:r>
            <a:endParaRPr lang="es-EC" sz="1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0230"/>
            <a:ext cx="5151120" cy="61177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809898"/>
            <a:ext cx="6522720" cy="61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74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11919" y="1126737"/>
            <a:ext cx="3642935" cy="684647"/>
          </a:xfrm>
        </p:spPr>
        <p:txBody>
          <a:bodyPr>
            <a:normAutofit/>
          </a:bodyPr>
          <a:lstStyle/>
          <a:p>
            <a:r>
              <a:rPr lang="es-EC" sz="2800" dirty="0"/>
              <a:t>Disortografía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5063" y="2015732"/>
            <a:ext cx="10955383" cy="3450613"/>
          </a:xfrm>
        </p:spPr>
        <p:txBody>
          <a:bodyPr>
            <a:normAutofit/>
          </a:bodyPr>
          <a:lstStyle/>
          <a:p>
            <a:pPr algn="just"/>
            <a:r>
              <a:rPr lang="es-ES" sz="3200" dirty="0"/>
              <a:t>La </a:t>
            </a:r>
            <a:r>
              <a:rPr lang="es-ES" sz="3200" dirty="0" err="1"/>
              <a:t>disortografía</a:t>
            </a:r>
            <a:r>
              <a:rPr lang="es-ES" sz="3200" dirty="0"/>
              <a:t> hace referencia a un conjunto de errores de la escritura que afectan a la ortografía, pero no afectan al trazado, la forma ni la dirección de las letras y palabras escritas. Se trata de un trastorno que se manifiesta en la dificultad para escribir las palabras de manera ortográficamente adecuada. </a:t>
            </a:r>
            <a:endParaRPr lang="es-EC" sz="3200" dirty="0"/>
          </a:p>
        </p:txBody>
      </p:sp>
      <p:pic>
        <p:nvPicPr>
          <p:cNvPr id="4" name="Marcador de conteni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5547361" cy="18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34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86071" y="972886"/>
            <a:ext cx="3721312" cy="702064"/>
          </a:xfrm>
        </p:spPr>
        <p:txBody>
          <a:bodyPr>
            <a:normAutofit/>
          </a:bodyPr>
          <a:lstStyle/>
          <a:p>
            <a:r>
              <a:rPr lang="es-ES" sz="2400" dirty="0"/>
              <a:t>Características</a:t>
            </a:r>
            <a:endParaRPr lang="es-EC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3806" y="1867679"/>
            <a:ext cx="11373394" cy="4385075"/>
          </a:xfrm>
        </p:spPr>
        <p:txBody>
          <a:bodyPr>
            <a:noAutofit/>
          </a:bodyPr>
          <a:lstStyle/>
          <a:p>
            <a:pPr algn="just"/>
            <a:r>
              <a:rPr lang="es-ES" sz="2400" dirty="0"/>
              <a:t>Omisión de una o más letras dentro de una palabra. Ejemplo: </a:t>
            </a:r>
            <a:r>
              <a:rPr lang="es-ES" sz="2400" dirty="0" err="1"/>
              <a:t>dí</a:t>
            </a:r>
            <a:r>
              <a:rPr lang="es-ES" sz="2400" dirty="0"/>
              <a:t> / día. </a:t>
            </a:r>
          </a:p>
          <a:p>
            <a:pPr algn="just"/>
            <a:r>
              <a:rPr lang="es-ES" sz="2400" dirty="0"/>
              <a:t>Confusión de dos fonemas con sonidos parecidos. Ejemplo. </a:t>
            </a:r>
            <a:r>
              <a:rPr lang="es-ES" sz="2400" dirty="0" err="1"/>
              <a:t>amimales</a:t>
            </a:r>
            <a:r>
              <a:rPr lang="es-ES" sz="2400" dirty="0"/>
              <a:t>/ animales. </a:t>
            </a:r>
          </a:p>
          <a:p>
            <a:pPr algn="just"/>
            <a:r>
              <a:rPr lang="es-ES" sz="2400" dirty="0"/>
              <a:t>Dificultades en los procesos </a:t>
            </a:r>
            <a:r>
              <a:rPr lang="es-ES" sz="2400" dirty="0" err="1"/>
              <a:t>visomotores</a:t>
            </a:r>
            <a:r>
              <a:rPr lang="es-ES" sz="2400" dirty="0"/>
              <a:t> o </a:t>
            </a:r>
            <a:r>
              <a:rPr lang="es-ES" sz="2400" dirty="0" err="1"/>
              <a:t>visoespaciales</a:t>
            </a:r>
            <a:r>
              <a:rPr lang="es-ES" sz="2400" dirty="0"/>
              <a:t> que se manifiestan en la confusión de dos letras que guardan una relación de simetría derecha/izquierda o arriba/abajo o combinados. Ejemplo: lodo/ lobo. </a:t>
            </a:r>
          </a:p>
          <a:p>
            <a:pPr algn="just"/>
            <a:r>
              <a:rPr lang="es-ES" sz="2400" dirty="0"/>
              <a:t>Confusiones fonológicas casi similares. Ejemplo: Col/gol, llueve/</a:t>
            </a:r>
            <a:r>
              <a:rPr lang="es-ES" sz="2400" dirty="0" err="1"/>
              <a:t>yueve</a:t>
            </a:r>
            <a:r>
              <a:rPr lang="es-ES" sz="2400" dirty="0"/>
              <a:t>, ñato/chato. </a:t>
            </a:r>
          </a:p>
          <a:p>
            <a:pPr algn="just"/>
            <a:r>
              <a:rPr lang="es-ES" sz="2400" dirty="0"/>
              <a:t>La </a:t>
            </a:r>
            <a:r>
              <a:rPr lang="es-ES" sz="2400" dirty="0" err="1"/>
              <a:t>disortografía</a:t>
            </a:r>
            <a:r>
              <a:rPr lang="es-ES" sz="2400" dirty="0"/>
              <a:t> está muy relacionada con la dislexia, incluso se podría decir que es parte de ella.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0342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5143"/>
            <a:ext cx="12192000" cy="16328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0815" y="111909"/>
            <a:ext cx="9603275" cy="700892"/>
          </a:xfrm>
        </p:spPr>
        <p:txBody>
          <a:bodyPr/>
          <a:lstStyle/>
          <a:p>
            <a:r>
              <a:rPr lang="es-ES" dirty="0"/>
              <a:t>Necesidades Educativas Especificas (NEE)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664339"/>
              </p:ext>
            </p:extLst>
          </p:nvPr>
        </p:nvGraphicFramePr>
        <p:xfrm>
          <a:off x="535906" y="1149928"/>
          <a:ext cx="11453091" cy="373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7135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667659"/>
            <a:ext cx="4693920" cy="49813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34" y="17418"/>
            <a:ext cx="6061166" cy="68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58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4262" y="1344451"/>
            <a:ext cx="1788010" cy="414681"/>
          </a:xfrm>
        </p:spPr>
        <p:txBody>
          <a:bodyPr>
            <a:noAutofit/>
          </a:bodyPr>
          <a:lstStyle/>
          <a:p>
            <a:r>
              <a:rPr lang="es-EC" sz="2400" dirty="0" err="1"/>
              <a:t>Disgrafia</a:t>
            </a:r>
            <a:endParaRPr lang="es-EC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7384" y="2076685"/>
            <a:ext cx="11286308" cy="4045436"/>
          </a:xfrm>
        </p:spPr>
        <p:txBody>
          <a:bodyPr>
            <a:noAutofit/>
          </a:bodyPr>
          <a:lstStyle/>
          <a:p>
            <a:pPr algn="just"/>
            <a:r>
              <a:rPr lang="es-ES" sz="3200" dirty="0"/>
              <a:t>La disgrafía es una dificultad para coordinar los músculos de la mano y del brazo, es un trastorno neurológico de carácter funcional que afecta a la escritura, concretamente al trazado o a la grafía. Frecuentemente, las personas que padecen este trastorno muestran dificultades en el control de la escritura. Esta dificultad impide dominar y dirigir el lápiz para escribir de forma legible y ordenada.</a:t>
            </a:r>
            <a:endParaRPr lang="es-EC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4286" cy="18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27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9983" y="99123"/>
            <a:ext cx="5306275" cy="545310"/>
          </a:xfrm>
        </p:spPr>
        <p:txBody>
          <a:bodyPr>
            <a:normAutofit/>
          </a:bodyPr>
          <a:lstStyle/>
          <a:p>
            <a:r>
              <a:rPr lang="es-ES" sz="2800" dirty="0"/>
              <a:t>Características</a:t>
            </a:r>
            <a:endParaRPr lang="es-EC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0682" y="768670"/>
            <a:ext cx="9182781" cy="5414412"/>
          </a:xfrm>
        </p:spPr>
        <p:txBody>
          <a:bodyPr>
            <a:noAutofit/>
          </a:bodyPr>
          <a:lstStyle/>
          <a:p>
            <a:pPr algn="just"/>
            <a:r>
              <a:rPr lang="es-ES" dirty="0"/>
              <a:t>Escritura lenta e irregular.  Movimientos gráficos incontrolados. </a:t>
            </a:r>
          </a:p>
          <a:p>
            <a:pPr algn="just"/>
            <a:r>
              <a:rPr lang="es-ES" dirty="0"/>
              <a:t>Escritura en espejo. Rotan las letras, en lugar de escribir dan, escriben pan. </a:t>
            </a:r>
          </a:p>
          <a:p>
            <a:pPr algn="just"/>
            <a:r>
              <a:rPr lang="es-ES" dirty="0"/>
              <a:t>Inclinación defectuosa de las palabras y los renglones. </a:t>
            </a:r>
          </a:p>
          <a:p>
            <a:pPr algn="just"/>
            <a:r>
              <a:rPr lang="es-ES" dirty="0"/>
              <a:t>Trazos inadecuados de las letras. </a:t>
            </a:r>
          </a:p>
          <a:p>
            <a:pPr algn="just"/>
            <a:r>
              <a:rPr lang="es-ES" dirty="0"/>
              <a:t>Trastornos en la prensión: exceso o deficiencia. </a:t>
            </a:r>
          </a:p>
          <a:p>
            <a:pPr algn="just"/>
            <a:r>
              <a:rPr lang="es-ES" dirty="0"/>
              <a:t>Fallas en la interlineación. No respetan las líneas. </a:t>
            </a:r>
          </a:p>
          <a:p>
            <a:pPr algn="just"/>
            <a:r>
              <a:rPr lang="es-ES" dirty="0"/>
              <a:t>Superposiciones. Escriben una letra sobre otra. </a:t>
            </a:r>
          </a:p>
          <a:p>
            <a:pPr algn="just"/>
            <a:r>
              <a:rPr lang="es-ES" dirty="0"/>
              <a:t>Errores en mantenerse dentro del margen. </a:t>
            </a:r>
          </a:p>
          <a:p>
            <a:pPr algn="just"/>
            <a:r>
              <a:rPr lang="es-ES" dirty="0"/>
              <a:t>Irregularidad en el tamaño de las letras, a veces hace grandes y otras veces pequeñas. </a:t>
            </a:r>
          </a:p>
          <a:p>
            <a:pPr algn="just"/>
            <a:r>
              <a:rPr lang="es-ES" dirty="0"/>
              <a:t>Oscilación, que tiene que ver con letra temblorosa. </a:t>
            </a:r>
          </a:p>
          <a:p>
            <a:pPr algn="just"/>
            <a:r>
              <a:rPr lang="es-ES" dirty="0"/>
              <a:t>Con frecuencia hacen las consonantes largas del mismo tamaño que las vocales.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7721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21680" cy="6858000"/>
          </a:xfrm>
          <a:prstGeom prst="rect">
            <a:avLst/>
          </a:prstGeom>
        </p:spPr>
      </p:pic>
      <p:pic>
        <p:nvPicPr>
          <p:cNvPr id="5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62" y="1907177"/>
            <a:ext cx="3062964" cy="292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092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>
                <a:solidFill>
                  <a:srgbClr val="FF0000"/>
                </a:solidFill>
              </a:rPr>
              <a:t>discalculia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606" y="2311822"/>
            <a:ext cx="10990216" cy="3450613"/>
          </a:xfrm>
        </p:spPr>
        <p:txBody>
          <a:bodyPr>
            <a:noAutofit/>
          </a:bodyPr>
          <a:lstStyle/>
          <a:p>
            <a:pPr algn="just"/>
            <a:r>
              <a:rPr lang="es-ES" sz="3600" dirty="0"/>
              <a:t>La </a:t>
            </a:r>
            <a:r>
              <a:rPr lang="es-ES" sz="3600" dirty="0" err="1"/>
              <a:t>discalculia</a:t>
            </a:r>
            <a:r>
              <a:rPr lang="es-ES" sz="3600" dirty="0"/>
              <a:t> es una dificultad del aprendizaje en matemáticas. Este trastorno se caracteriza por errores en el aprendizaje del cálculo y en operaciones de tipo matemáticos, debido a dificultades en utilizar estrategias cognitivas para la resolución de problemas matemáticos.</a:t>
            </a:r>
            <a:endParaRPr lang="es-EC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5" y="185057"/>
            <a:ext cx="3497965" cy="15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45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6113" y="194914"/>
            <a:ext cx="6656097" cy="536601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rgbClr val="FF0000"/>
                </a:solidFill>
              </a:rPr>
              <a:t>Características</a:t>
            </a:r>
            <a:endParaRPr lang="es-EC" sz="24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392" y="963750"/>
            <a:ext cx="11077303" cy="5294811"/>
          </a:xfrm>
        </p:spPr>
        <p:txBody>
          <a:bodyPr>
            <a:noAutofit/>
          </a:bodyPr>
          <a:lstStyle/>
          <a:p>
            <a:pPr algn="just"/>
            <a:r>
              <a:rPr lang="es-ES" dirty="0"/>
              <a:t>Clasificar objetos de acuerdo con el tamaño, forma, cantidad. </a:t>
            </a:r>
          </a:p>
          <a:p>
            <a:pPr algn="just"/>
            <a:r>
              <a:rPr lang="es-ES" dirty="0"/>
              <a:t>Contar en forma adecuada. </a:t>
            </a:r>
          </a:p>
          <a:p>
            <a:pPr algn="just"/>
            <a:r>
              <a:rPr lang="es-ES" dirty="0"/>
              <a:t>Relacionar cantidad numeral. </a:t>
            </a:r>
          </a:p>
          <a:p>
            <a:pPr algn="just"/>
            <a:r>
              <a:rPr lang="es-ES" dirty="0"/>
              <a:t>Utilizar la operación matemática correcta: Suma en lugar de restar.  </a:t>
            </a:r>
          </a:p>
          <a:p>
            <a:pPr algn="just"/>
            <a:r>
              <a:rPr lang="es-ES" dirty="0"/>
              <a:t>Decir la hora. </a:t>
            </a:r>
          </a:p>
          <a:p>
            <a:pPr algn="just"/>
            <a:r>
              <a:rPr lang="es-ES" dirty="0"/>
              <a:t>Entender los principios de la medición. </a:t>
            </a:r>
          </a:p>
          <a:p>
            <a:pPr algn="just"/>
            <a:r>
              <a:rPr lang="es-ES" dirty="0"/>
              <a:t>Leer mapas, diagramas, tablas, gráficos. </a:t>
            </a:r>
          </a:p>
          <a:p>
            <a:pPr algn="just"/>
            <a:r>
              <a:rPr lang="es-ES" dirty="0"/>
              <a:t>Sumar, restar, multiplicar y dividir. </a:t>
            </a:r>
          </a:p>
          <a:p>
            <a:pPr algn="just"/>
            <a:r>
              <a:rPr lang="es-ES" dirty="0"/>
              <a:t>transcribir números y signos: confusión de números de estructura semejante: 3-8, 5-2, 7-4, confusión de números de sonidos semejantes: 35-25, doce-once, tres-seis, etc. </a:t>
            </a:r>
          </a:p>
          <a:p>
            <a:pPr algn="just"/>
            <a:r>
              <a:rPr lang="es-ES" dirty="0"/>
              <a:t>Dificultades en sumas y restas agrupadas, al llevar y pedir no lo comprende o lo olvida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88311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"/>
            <a:ext cx="7183120" cy="670995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1" y="1750423"/>
            <a:ext cx="4284617" cy="31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0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D58F9-722F-A32B-AA01-DA738818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AAC3F7-479A-8C47-DCC3-4BF4C2142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DB52C4-D630-5E4B-EFEC-0896FBF9B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249414"/>
            <a:ext cx="11689080" cy="63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0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C18E9-B0DB-050C-6592-8A1A6384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D5A73A-58EC-59A8-58C8-40B4AB64F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368746-E457-7AE2-49D7-FCBA80D3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" y="-45536"/>
            <a:ext cx="12180046" cy="69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9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060265" y="1010368"/>
            <a:ext cx="3789393" cy="72008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 dirty="0">
                <a:solidFill>
                  <a:schemeClr val="tx1"/>
                </a:solidFill>
                <a:latin typeface="Arial Narrow" pitchFamily="34" charset="0"/>
              </a:rPr>
              <a:t>INCLUSIÓN EDUCATIVA.</a:t>
            </a:r>
            <a:endParaRPr lang="es-ES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2 Marcador de contenido"/>
          <p:cNvSpPr>
            <a:spLocks noGrp="1"/>
          </p:cNvSpPr>
          <p:nvPr>
            <p:ph idx="4294967295"/>
          </p:nvPr>
        </p:nvSpPr>
        <p:spPr>
          <a:xfrm>
            <a:off x="895349" y="2017332"/>
            <a:ext cx="5270319" cy="390398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s-ES" sz="2400" dirty="0">
                <a:latin typeface="Arial Narrow" pitchFamily="34" charset="0"/>
              </a:rPr>
              <a:t>     Proceso de abordaje y respuesta a la diversidad de las necesidades de todos los alumnos a través de la creciente participación en el aprendizaje, las culturas y las comunidades, y de la reducción de la exclusión dentro y desde la educación” UNESCO (2008) </a:t>
            </a:r>
          </a:p>
        </p:txBody>
      </p:sp>
      <p:sp>
        <p:nvSpPr>
          <p:cNvPr id="50178" name="AutoShape 2" descr="data:image/jpeg;base64,/9j/4AAQSkZJRgABAQAAAQABAAD/2wCEAAkGBhQSERUUEhQWFBUUGBkVGBcXGBoYHBgWFRoXHRwXHBgYHCYfGRkjGRcaHy8gJCcpLCwsGB4xNTAqNSYsLCkBCQoKDgwOGg8PGjQlHyQsLy4sLCwsLCkqLCwsLCwpLCwsLCwsLCwsLCwsLCwsLCwsLCwsLCwsLCwsKSwsLCwsLP/AABEIANgA6QMBIgACEQEDEQH/xAAcAAAABwEBAAAAAAAAAAAAAAAAAQIDBQYHBAj/xABCEAACAQIEAwYEAggEBQUBAAABAhEAAwQSITEFQVEGEyJhcYEHMpGhQlIUI2JygrHB8DOSorIVJMLR4UNTY7PxFv/EABoBAAIDAQEAAAAAAAAAAAAAAAIDAAEEBQb/xAAxEQACAgEEAQIFAgQHAAAAAAABAgARAwQSITFBIlEFEzJhcYGRFBVCwSMzobHR8PH/2gAMAwEAAhEDEQA/ANiBIFETSrbU3cEGeX8q5GQ+i40Ra0CNaJTvRuKJeUlQl50on60XPain+/786g4kgzUYomFGDQ3zLgf/APaIjY/elikLtUIkgKedLy0iY0/v1pq/xK1bjPdtpJC+J1XxESBqdyOVEtEyjHQJEdDNHM6VzYXidm+CbVxLkEqcjAwyxIMbEEiRymugCfeoQRxJEvt/e9KstSiabUQfWln0uDL8RwGNKXNJcTFR/HOIGxYdxBIgLP5mIAn0mfatJbZ31KAvgSRfr/SiuDY1557WcTu3b03LjtIJ1YxozDRflEADYfzrm4R2oxOHdXt3n8OuQsxQgfhKkxBqBgwseZ0F0DlQwM9IE0K4+F8QW/ZtXl+W6iuPLMJj1G3tXSKhM59VxD5+tEo+1GpoUP3kgZdZoRRnaiWpJDNJFKIolOtSpIRJ+lJ7w9aWDQ0ofwZIRTmKTcH/AGpeag+tUUDKZLiEpZNNqacA6b0vE3G2WYI+lJpSNIogaZKg/rSdqWDRDc0JFy5WO1/Gb1s2bViVa6SMwAJJBQC2ubwhiXkk7BT5kcvB+2Xdd5axzZHt7FgM7bSuRB4mEqQVEMrKepNvuMFBJMAakkwAB1J5VjfbnCCxeNy2GdbrGLjAjNmloJPicrqJ2IYa1pxBG9L8ffzIEdyFxiyfEPt/8bVy3MPhEuBmEG8SqlGDDQKM0gqCDOUiayDiGOvYm7cuuWd3bvGOp1JAB9JIUewqWwPZe9iMdatOrgYliwfLlBTUtcXNAYKJOm8RzreOAWMODdsL3LXLJVbipbAyyMyZiR4yYLTOjE9Ka+RMI9IuWuJiabxMC7K9s8RgbwuWn5OCGGcRdy5miR4vAhmROUV6LwvbqzcwbXrDBriqvgcBWDOyoCVBgrmYfKSOUzWR/EjsbYVbt7ChV7l8jhGLiWzMylQso6k8zkCBQNQRXB2aw123ZRbyMjFs1kMpVjMEFSd9Y2601ETOQbqKybsfi5tPZjtY19zau5S2pV0EA5QJVlkw0agjQidBGtpVZmqr2IwRNi291ENy2ndJdAhmtj/zIkbwdBztg0Fc4gNlNeIfiN3sSEUu5CqoJJJgAAaknyrK+13xYW8r2bFrMh0FxyQSQZBCjYSOZ16VP/GDind4LuxI79wD+6niafWFrO8J8PsTctJcGQZ0zhWYhhPyg+GJI1302NMNVzOhpMOMjc/6TjbjVlz+uw+ad2F1w0mJIHy8to6etc+PNkW1Fo5mDHUgBsuvzxz2qOfwsVIIYGCOhBiD6GiLxBESNdfKrIuhOoUWtyeJ6G7CYVrfD8MjbhJ1/aZj/Jqnaq3YPtO+PRn7oWrVsLbUZg0uB4uU5QMo1jnvytNWR7zzrXuNxRWmyOfSnJoA0LVBiQfpRc6MNrQJ1oT1JFHlSM9EzbUjlSnzc0JYEVmk0J/vWiSlZqQDfJlxYFBRQBoRW9YMQE3oU5FIbXlSnx+RLuHlpnE463bE3HRASF8TBfExhRqdydAOdYV8SvjHee61jAubVpDBurKu7CJgkAoAwI03H0rL7TXLjBQWZnYaSSWbUD1PiOvma1Jg4s8QbnsoNqfWKB39f6V5+7GYvH8KPe3A74ec9yyjJmYlIDNmBMIAJAIiBymt0PGrBE99agaznTT71mYL/SbhlWHYiuLrNo9FKuZ6IysfoAT7VnfxOwj3LVvIJKMTE7hsqmB+JszLoOQY8qs3EO3FoeCyvfMxC7HISSAFECXJJ2AjfWqfxvive4YLlPe4dLjZvlUi2jSikFmDNbiCOZ3NLUhnE04MjYvWvY6nL2Z4vbxV/C2oKPYbvRm8Sk27TWyieKQxzG5MfhgzANaBhcA97vWt2raHPlc94UdykQWNtCYKkEeLYjbasJw+L1Fy2CmoYQCuRhEqp/ZbQRtAq44T4kNki9a7x4yl1uNbzjo6qIb308qa20NTCdRvh2TLiXNg53cn7Sx9pbNoYO8Sndqxz3MpU9/lZAfGPmFwLkzESQ0xVUtcVt4nF4ZMoW0jMxLgCdOYEiFChQST5npEdpO1F3FkZoRB8qLMA7STzMadByFSXYvjFqxiCSfEqC4yqJhLiCSsasyDUidrhAE0WHDv5uK1CfwSVkX1H9hNVwXEO4VbeQukBbeTLoANF8TAEQNPT0rtucfAHyXFY6LmURmidSrHoT7Gqxibq90xsnPba5be2qEQUKB5RgRllpOh5QACZorOI5+MuCUVJOUs0aqGJg8pkiJI0M0AHy7XzOZ8veQ10JGdruFHFzLl3td2QrscrC45S5oJC7pqBpArpu3ntrctjuXKqndk3crG4E1ZxMoJCwF5TU6vArbWsl1VYnVmEqcx3KsIYAQANdlFcGIx9zC3IV2LMupQJnKgmM6P4WYHNDL+1KxWg4TQv9Ya5Qxpf0lN7R9nLTNavIVh7qrdCnwAufGcwGac4IkydQNIABDs7aZHvoEYrH6iJW5lLZsmXxqTCkEQDsQdasj3mZTnR1XKcgUsXzDUZtmGonwySdSRVl4cLYtr3IAt8gBHrM65p3nWd9aPDjPbTWWK0JCcGx622TuvAFCBkAgi2TsUMbCdOoq9WbodQw1BAIPkfX+VVTjNnM9uCQwD+mXwTI5ictT/AAX/AALf7pPuSTH3oM7rdeZm1NMA3mdymd+VG4ojv60orSALExxNC5sYo4pJO9A30mSJJ2omG/ShGlLQE1lUFjUKJNJk+f8AfvTogikZR1P3o2xkdSXHYgUKDCgRW6BCNRHa3FtawOKdCAyWLjKTAAIRuZI9alwK4+NYAX7FyyTAuo9smAYDqRMHQxM60JYLyZc8cMdav/wx4Yhz3mEshhfmBEqZ1nKwIO0SCB5VS+L8NaxeuWmBBtuyGY/CSORI+h5109n+P3cNcm1+IgMsA5gD8u0iZ5Vq1CNkxFUPJl4WCOC02G+/eIyhgLigTC5ipaDEHcEaf9qewCl3VLZkMcoLaZCFzZSYkjKDpBMiCejPDr4uIt7uihuFTcVjkcqpgiY0bKIB8xtvUpxvjid+ly1byBO7yoYByW5DGFJAGU5Rr0rhYMSsdp96rz9/2nVyM3j27/2lf7YcVbA4zD2rWbEXrqtCSEVXeUtEAAk/rJYgn8C7VIYLAZO+Nx/11o5UVfCr6ujJBBMZQBmmQCDuKrnaq4f/AOlw5kAFsOEJGYeJQAYBEjMTzFXPi2BK4osxUlkDiFKwXOVtCzbi2DM8zXbbGmJbA6nOxs+R9pPcieJ8EW5bKz4sz3Ax53HJZifJmJJHpG1Uq7gXVspU5uQAJnzEfMPMVdOLY8r4V9PUn/sKhFtRO+sk6nUneRsZoNLpH1ILXQnVPxn+XVjAu/HtF8I7KEw93w9E5+reXl9elTeH4LZNtj3SLfw5e/30AMysScmYQWBLFTmmABGp0Y4LxHa0xk/gO+g/CfMAaHoI3GvZxJGhcgJZmVIBjMGYeEk8jS6bBm2tFZ8/8dj+bf8A32kR8OrqjGYrA3AwCs16wczDKAxkATlIhswkEfN1NaJw/hBt3CWIYLmyMfmh1tCCAIBHdnxDfNsNqzxrPddpMLbV85WyFYwB/wCjdJ2HSDr1rWK3FQTc5AYgVBUTxDBJcuhnAORMoHI5ySZGzAZRE9TUtXNicIWOZWytEGRmBEnlI1BJ1nmaDKrMlL3DxMFezKviUyMzWbRaEJAGiplk/iIVQ2kwZ0Gh3CkxaoVIYq7EK0eAkgEksnkAdwfKpTFYNMyWjLfjIPyhViFCgBdSRpqYB60BhFvXocAqgDEHWTJygzykExzKjznPjd0YYzzOkM42Fq4nFhsb+uk3C+ZGkkghe7giCAFAALSB1E8qsXA+LKLaBhlBzBX3VvE0a/hM8jHkTVO7Q45bP+MVslywUsyqGWW0Bn5Y7sARpLNGhqR7O9orN98q3rT95mGVXUliCdSgJjMm/I5T5VTY9+S6qZcz71tZfDFBmqFs3WtbS1vmm7L+51H7J9uhl8NdV1DKQQdiP73pTKwNETIGBiw1Bv6Uuk5tqvbxRhRrlTqGKJ1G/WgRSVxlDcu7gIpqKeO0U3HlRsCZUdBo2ogaAanCVCQ03i8UttCzbDpqSTsoHMk6AUu4QoLEgAbk7ADmelQZuG84uN8o/wANTyB/GR+Zh9BpuTVqpJqCx9pVu1/w9t8TYXbzG1dClFyQQoPy5ubkGToRvGwqh8L+FT2r4uJiUK23JRghOYA9JHKQTtMQSNa1vjt3LYcnRRlznaLZIDHyGUmfKajh/fpW9MY214jsKXyZVsdhblkhBcyqQSuVRzJn5820iIga1xshALE5iFOvM+pJJJ0HkOQFSnHb03o/IoHu2p+wX60zw3Di5etIdmcA+gliPcKR70zHpsWMblXn3nQv02Zz/F3s1cNmxjLIPeYUBbhXcIsFX/geZP7U7CuvhPbBMfbtvm/XBGF23GUIQVjKOatJIMnblEVorCZnnPLrWdcX4LhOG4nPbItDFAgpuqlDOYD8CHNEbTEQJjJnFoZg0/8Amic3HMNJB66x1I5e81DLaXkB9KleJcXskiLiEAcmB39KgP8AiWeWtxkJ0kGdNJ32JBNF8LysC2MjjuV8WwrS5AeepP8AAsEM5eAMugOg1O/0H8/KuvjHE7eHyXb2Y27bd4Qu5K/KBGxLxry3qL7Ndo7ZzWbhCOjNBOgYMS2hJ0Oux6V143CWcXfTDXX8N1lWFYAkL4zB1gmIHXYa1l1DM+osjzNmnxqmloe1zl+E3DruLxl/id+SZZEJjxOwho0GipC/xeVa1XPw/h9uxaS1aQJbQZVUbAf1J3JOpJrordOZBTWIxK21zOYGg8ySdAANSxOgA1NO1UON8QLYzKflsBCFzFCWcFi2YazqoHofzGpGY0LtQi7PG8zEXlKS8grmFy2XhVUqQZ0yrtqdYNVjt78QX4f/AMvho79/1lx2h+7VgMqa6M8CTOgnQa6Wa/fF6/hu7LErcDeIEMoG9skaXFgM/OCu+tZD8WMGy8Wv5h/iZHU7SpRR9iCPY1VC7jc5qllX4jxK7iLjXbztcdjJZjr/AOB5DQUzYxDIwdGKspkMpIII5gjUGtftfD3D28NZLwGW5buXWYpuoytaBJAyl995g1Vu2PYNrWItLaUC3cZbQOph2O7nnJJOgiBFKXMpNQDhYC5f+xvxaw74Vf028tu+kq0hvGFAIfwqQCQYI6gxvFdD/GfAWmL2nuPMFkFsgPqBILRDgazsQIPKMt4h2cw2Du2hiDduWrogm2VtvbKkZmKsrZhBBC6b71duyXZvgWKcrZ7x3tiCt5mTPOmcAETryERI0pnDiKZaNGaLwD4j4fGX0s21uobts3bbOFCuF+ZRDE5hrIjkelWpqzrh/YHD4TG28WpuG3ZBCWsxK2QwYMyzJKjMWy+ZMnatFtmfMHp51lyKA1CQG4cUF2olPKjU0AqFEg+tN5fX+/an3pr+96WwqXF5YoIaXXPj74toznZRJA59APMmAPWjIqVdSP4ve7x+6HyrDXPPmqen4j5BRzpIFM4a0Qvi1ZiWc9Wbf25DyAp6tiLQix7zIu2HH719yrMwtEtFsaAZWI10ksNN9jMRTnCOP2wqo7NaIEaM6oY5jKYX008qtvazBcPWWxIh28UW2YOxiM2QGJ/aIjqay/EZc7G2GCz4QxDEDzIABPt/3rpLpF1eIIbUj+ocf+zK2pbTZCwIIPgy24m2EAdTmRzyOY5m1nMT4gT56efKc7F4A3G786KmZVB3L6qxI3UAEjXU5p2gmucJvWv0ezEBkuEuzQ0MWIVSp07shs0aSQeYarz2WcEXSq5BKhl5C4F8RXohXJHodBz5OLJkxudO5ur58zs5Mu/EHHAMnazPtv2Qx2IvteAW6o8KKjQVQFiPCwGsGTqdZ5RGmUKeQCKMy48hxsGWYlhPh3jrm9k21O5ZkB9lLT9anLXw6xIAAAgbDOggfetRFCjxN8oemVqXOoNvMY418OcXbm6lvvAYDKjB26BgoAmBuN/6I7Odh8Tfcnu2shPxXQ9rxaxl8MmN5G3Wa2qgaAi33xiZ2XEcXiN4a2yooZizBQCx/EQAC23M6+9OUKFXEQCoTjfZhcQwuB2tXAMuZdZXoRpPrPrOkTdCpLBINiQvBOzQsMXa4124QVDNoFUnUKo2JgSd9OQpzjnZbD4so1+3ma2ZRwSrLBnRlgxOsGRUtQqSFixsypDh/cu6SGUtLq40IcqEujkiiPFoYytA0Ao+NYQXJRWN4yjqUiM1uGJTWMgbKJJ1JInkLNicGlyMw1GxBIYT0YaifvzqPw+GC3LkFj8iyxJ2BaB0+cUlNKHevEPJqTjS/MqHFfh3Yxku1y4bipkgtGRuuTKI1kwdD96onEfhBi0AbDkYg5irBYRkM+EkO2xEGQdNek1szCMQDp4kIPnEEDz0DfU0MUCjh0MEiD0PkRz/AKaxE11WwKVpZy11DBrY8TNexvbniFq5iRiw91LFosy3BkKsjKMofLAYgneQY960/wCHva23jLAa2GVSWCK265IzW5Ghy5gR+ywH4TEL2p7NjitoJ3zWLlqTIEqwuAaESCUOTruOddHY7sg3D8N3Yum7cD96DEKHAAyqN8pAymep2rnZU8eRNoN+oS/sKC7UjC3hcRXXZhI9D186Wm1YvMd4gVtaEen1NJmKV3vnUBHmXDmonjNzM9u35m63okBR/nIP8FSs1CXGzX7rfly2x/CuY/6rhHtRoLaot/aLomaASeWv2o6FbJJg+PxrXrjXHMs5LH32HoBoPSuc1oPab4cszm5hSviJLW2MRP5Dtv8AhMb6HlVJ49g3wWUXEIutJXNEADTMApMmdtd/Su8utx7AE79pyDpX3W3U0fs/wtEwpKJkN1BMmW+XLJbSZJZuWjRpVrtWVQZUVVUTAUAAewEVgHaLjGKu4S1c/SWOTRrVoFBbQEKjOyQCxI2OoBU86tfwz7SY25YZ714vaRjBuoz5gFJYG+JNtQYMkNzFebAKlmc8kzun1BVQeJq9CufB40XBsVI3UkGJ2II0ZTBgjpyMgdFNBvkRRFdwUKFCrlQUKFCpJBQoUKkkFJdwBJIA6kxUF2u7X28DaJJDXiP1dqdWO0mNkHM6TEDWsN4txm9iXL37jXGPU6DyVdlHkKBmqaMWA5OehPR1u6GEqQR1Bn+VLrzPg8Y9lw9p2tsNQyHKR7its+Hva842ywukd9aIDRAzKfleOWxBjSR5xUV7l5dOcYvxLWzRv/PyqCv3pc3bbFFIiCJDkfjynUeEAAiCec6UnjmNIcgyUUQVzlczZGcyB8wChZnQZtjy5MFeVnb9JPhVbjlTGRBbKAhiPmgMDrowYGOQU+Vt+1DX3griXbucWJy8E46l3FXEusuZT+q5A6ZWiTq4JIHkTHMmc4teCpLEKJmSYEDzNZRxHFd7euXIgXHZgDyBJIBG0xXDfP2r0v8ADlEDEzzbZQzlQJq3Y/H9/cv3F/wlCWkP5mGZmPp4lq0VU+xXEFRVwsDRM4cH5mYB2B03E7+UGIq2VxHcZGLCdtMZxqFMe4Lcg3LfQh1/duST/rDexFSC+1RGHfLftnkwa2fpnH+xvrUxWDIKMNPaHRT5CgW8qRk8vvS7hxXSoHBmQzfmuXD/AK2A+wFT67j0FV/h3+Gv8X+403B9UW3YnTQoUK2SQVhvxM4wb+Pdfw2P1S+o1c/5ifYCtyrIvif2Me3dbF2lm1cM3ABqj82P7LHWeRPmKdhIDcxWUHbxILs32jvJbfCIVy3lYIWkd3cIJzDKrEkmNx+EarFQ3w+a9/xBEt5pfMlwGfkKsGz+Q315gc65kcggqSCNQQYIPUEbVbewOKY3roFy7317XwAnNlVvE7AZpDEHUgHnqaHU4toLr5h6fJuIUzWOEWj3rmACF8QXRQ9wliqjoAAfPPPOpeoDhWCFtrZyw7s4YmCzBluEZ2HzNCpO+q6VP1lwtuWaMy00FChQp0TBQoUKkkFAUKJttBUkmEY3hmJ4hj8QVUsVukPqPAgcoo8RGyjQD8prq7SfDq5h2HcMbymBBXKwJMAT8jE9AZ12qQPFLmD4le/SLYsW8Y4dgLgYoof58yHRSS87aMemt1bH/pItmxfazluy0oP1iWiRctw0aHeRsINYcjMrfadZG9IqY3wrgdy+72xCMgzEPmB3AiACZlhpFWv4Y4e5Y4m1pxlItXAwnTQoQfMTEetXnFcOR3Z8gLBQMzLur66E/MsqNfLQ1m9zhN/9NF24BlU27oymAUQrCDUkaJGs7E671S5qNtxUHO6riJY8TVOKd3cvKFYSQyPvsMpKg/KX3WJkAnpTV3hithL7nxXLtplYnQBlWMoH4VzqPMwJmBDacZt3cOSoy6Rl2yEag6aaaMCKfW9lt91cZRdvMLgtyMwQ5cxjeIBJ5axrVYc+5y4HU56OMuPbMpxdlrbFXBVlMEf3/OneBcCuYy73dvQfjeJCL1Pn0HOtJXhNvFXv1qK624JJA35L1jQkjyHWrFhsIltQttFRR+FVCj6Cu9/MmzYwStTn/wAuXE55sSN4J2at4bUEu5GXMQAAvRVGw0HU+dS9ChWECptJJ7jOIMG235bts/Vgp+zGp1v5/Y1A40eEfv2//sSp6KyZvqlL2YS0qKLyNDP5VnWMhDlUDgVhCPytcX6XGH8oqdNQoXLdvL+0HHpcVf8AqDU3AaajFv2I7TeJxC20Z3OVUBZj0VQST7AU5XFxprYw903Vz28jZ1/Msar77e9bpRNczPcT8Y21e3h1yZiFVmbMRGjEjRT+zB330mofi3xaxV0MlpUsBtAVlnA8nJiT1C+nWuRuH2Qz93aCq/4WPewJBgM4kCQDOh5TGldGE4eXbLat5mbkq6+8bDzOlbEw0Lact9eN21OZBYHspir4DJaOVp8TMoGhIMyZ3B5VofDuDjCYZVjMVS5mZVJOdhIYQJIVgFB5aHSuHCYi7gH7m+oggOVUgkBpAYEGNcsFT0kHrLW+0tliAucsxChchkkmANdN/OvN/EcmuOQAJaA2KHf5mrDnVWs8H2Mn+LcSSyFuOflaVAEltGBAHXKx12GkxXTwLtFaxYc28wNsgMrRImYPhJEGDz5Gqb2o4LfTJceWsqAkLBNlc4BEkjMSCCDyygSYBMld4jaNpDYtOIMIwHdkJbdVYBpDc4gxOtPxO+Pgjidp1XMoYHmXSuXiHErdhQ11gillQaEyzbAAAk7E+gJ2FVXD9ob2GX9dnKpGcMpYgD5it0eExrAbNOTcTpi/bDtY+MvOQ7m1nZ7atpAYkiQCRKg5RHICt6sGFiY3QoaM13jHxiwlsHuiXJRWUgTq5IggHdYkhis7Deab7H/FdcZeW1cVbZKnYOSzkkjLEhbaoDmZiNYIgGBgs1Y+zHAnLJiW7tLCMCz3AroII8LW9Trtqse2tFBAJ6npoGhTODTLbQZ88KozwFzQB4sq6AHeBoKeqSpXeKdgcJiMR3922S+mYAlVeNiwG52GhEwJmunF4BlZcizaBzZFCmDr4Sh+e3OsAyDpBER3/wDFbUA94pnaDm23+WaI8VtbBs56JLn3C7e8Utgp7jVZx1IzG4m7edlGYXHXW49sqqqhgQhIYmWMcjqSdIqtY/gxw8CQQeYERO0iTqes1aLOLM5rqMhbKCTlKrvCjK5IEsdTuTy0Aqvbbi5VBkHiZwBpMKkkk/b61xdR632r5icyPmIxkV7eJXeMB1B7suJ1IQt8sEmQvIR96lOB3hYFi5cYZjnD+IMcmZVUtB38XMzovTRrsyhxd20twQGZgSpK5lVS2h9RH1q13+wIJlb3pnthiPdSo+1a9PiPy6P6xukf5OM4XqwTz3/rObspxTPiiWuZe8V1W3m0JRlMkT8w8YBiTDcoAu1QHB+yFuw6vmLFdVAAVQTpMCZOvX+kT9b8a7VqTKwZrEFChQpkXGMUJyDrctj/AFqT9ganwtQirmvWh0LXP8q5R/qcfSppax5SN9SL2YeWh3XrQpOek8eYyEdedRfEky3Ufk4Ns+olk+2ce4qWia5eIYTPbZAYbQqejqZU/UD2moo2sDBcWJxVEdrsDcvYK/btau6EKJ3gg5fcAj3qTw9/OoaInlzBGhU+YMj2pyukD5EDsTz+nGMpK3VZWXQgggg8wRv9RUz2U404xlv9HDOzMqOqAkG2WEl+QABJnka13F8Ks3TN21buHq6Kx+rA1AdquKLg7QtYdVtvdn5FVcqjdoUDxch7nlWwZ93pqc9tNjwn5vVSodqsYLuLusNQGyL6IMv3IJ967OxHCzdxIcjwWfGT+1rlH18X8PnVerR/h/k/RPD82ds/rpH+jLR5fRjoTn6UfP1G5vzGfiHjstlLf52LH0tgGP8AMR9K7h2fjDWFUDvLKggci0SwIzAHx+ISYzKDUHxs/pPE7drdbZVT6LNx/t4far1XIQb2Yn8T1LEoqgfmZV8Q+Md3gWADFbx7uSRIci4zZo0DSxJVZAygSJisXNemPiJws4jA3EW0bzxKaxkIVjnkAk7Rl5kqNNx5odYMHQ01ECChFO5c2YQFab2MwTnDXLD21N6xcW6tu7MDMNCyxqsEkanWDpFZmprY+xnFxiLBJy2spQZQzfhUAGTByMq7A8jqKDNe2O04BaaP2exBawoI/wAP9VM6N3YAzD+UciCNYmuvHYkJbdyflUnXaY0Ec5MCOc1FcFvizZyvAJZ3W2isWCOxbVPE0yxOpJggEk1xY3infww0tDxLP4jHzsOWmw5ak66LGyhV+8FMRyPQ6nLhMQ9qQiTmC6yoHgUCCZmfapjCW71xA4ZVBmFbXYxMroAY89I9KPAcDV7Ya5nlxmgMVADbL4YMgRJ3mfQTFu0FAVQAAAAABAA2AFJTT3y8fl1PhJTuO429bdbRyMW8RAdvl1Cj5BBZlI5xB8qhLmJ73xmPEMojkn4j7zln96uTtFx5r2OLIxCIy20jYqriT5y0mekVHY7idwYm5btlVGbIoIAyhNNPKZO3M9abl+GZFIKVZHH6/wB5xs2qOQMxPXEmVuEXbOXcOG0MGEILR/CDp7c61ENNZTwXhDPezKzXLiKzsSdAFUwuUaAFsoC+flWh9ncRmsgb5DlB6ruv+kgexpiaM6QfLY2ezUrRkNj3DyZJ0KFCjmyCgaFN4i9lUmJOwHVjoB7kgVRNC5RjvDlm5cf8sWx7eJj9SB/DUuhrlwOG7u2qzJEknqx1Zvckn3p9dK5YY7ix8xiihHIotOg+9F3lF9abd9S4a0qN6StHVKeJJCYuz3V39i6fYXI2/iAn1U/mpdSOJsLcUq2ob7dCDyIMEHyqItMwJt3PnXWYgMp2cevMcjI6S/BkH0xR9Jj1ZX20xebG3QWnLkUToBCKSv1JPvWqVRu1Hw2N+89/D3+7e5BdHGZCQAJBGq6DofauhhZVa2mfVYTmx7RKS10Dz9NTV2+G+KUWcTcYMAjAs0ypVUJIA/Msmf3lqMwHwmvFv+ZxKhOa2VMnyzMBH0NWPtFdsYXDJhbYVBd/Vqn/AMe7sfWMpJ3L8zTNVnQYzXMRotCcb2e5G9hkN3FXr7bwT/FeYn7BSPer3Vb7D4JVsuy7PcPMnRAF3J/NmqyVztOP8MH35/edbObcwCsk7UfCNMrvaFwPBIKg3FdpmWUS6MRIjVZggjUVoHEeMuHKWsoC6FmGY5oBhRIAiYkzrIjTWpYntric5K3BkU6fq1OaNJbTY7iI5U/HjOdiqHrkxGVxp1D5Oj0PJmYYXsRdcMyywTV2VSQF5E9OdWrgz3bPcIgMAkJmbu8yMTK5yQMkncRyp3h+O1vMxChrd5lQGFzuAoCqTvlMDcwPKuztJezT41e27q1pFbNktKhXYfJMqI0Moek0DX8z5dfrPT49LjD7An1V3fFiS+IukjLfxCqG2w+DGZmJ5EjX66VJdnOFd4pQKLdpHZSveC4QuYynhJIO4MxGoE71ScDi2yFFOUbHIqoSPNkUMee5q2cDxeYWToLgYICBHysoO2wKkSNvFHSgfRPgVXbkE+Jx21YbM+mXhl+3f4l9FQPa/jbYezFvKbrzAIJOWDLACNjA9+dTl26FBZjAGpNZ72w42HKEJBVZWTqUbcOpjumkAganeYnTTjbErj5poTm5VytjPyhZlJtXApTyKj7irJa4cLGJa7iVzWr/AHxVozBSSwGka5RMjcaMJGzuK4I/d973SkMocNKHQiQZ328quuG4WmIwfdvMEvBG6kXHhh5j7yRzrT8SyJmoYmB48RHw5XxWcqEfmM8Qxy4VUukABYBCgAMCRMf7h6Cq9wi7etY5EOrBu6ZVBEoWaXImICnMDEQB1qY4b2ARHVrtxrqoZVMuVRG27NptoIHtpVrrmYEZBTTp53Vj6YAKFChT5ngosHa7y5mPyWiQPO5sT6KNPVj0pt5ZhbTRm1Jiciz83ryA5nyBqZsYdUUIohVED++vnWbM1+kShyYDsftRz0pQFE/I1iqOgpMnyoy1FQEyQ2o2OlBdZogNqZfHEqBhXNxDAC4BByuuqt0J3BHNTsR/UAjpLa0veolX95RFijIGxfklWGV1jMsz6EHmp5H+RBAerrx2AFyDOVlnK43BMaeanmDv96jldlYJcGVjsR8rjqp6/snUeY1rbizBuDF/T3HqoXb7s5iLt9btpDcXIEhYlSC0+E7g5vPnMVfaFOdA4oxiMUNiQ3ZDg5w2FRGEOSzuN/E5mJG5Age1N4ntvgkco99QQSCYYqCN5YDLp60XbrG3LOAvvZOVwB4gNVDMoYjzgmsx4U693cAhSFJLafJlgKCfOZ9uohyYxsJ9pnyZDvA95eDis6s8MMzOYglhLtoQJM1TcI5XIwiUjQ7SNCpHTdSPWtCxvDQCzhygMlgADJP5Z+VifXU7Sa7LHZex3SJctIzBVUtlhpUAfOIYwABMzoKy/C9WvrsWD3H/ABPAcox7DRXqZle4SHb/AJcgg7W2YK6/s+IgOOhU+oFKTs1eGtwLZXm1xgB7AEsx8gKvNz4eWSdLl0L+XwH7laUnw8w4ac12OkoPuEmtzEDhH4+4s/vf9pvxfHNeuPYyqT7yiLgxJFlWuZRJaIJEjUjZEB2kzqZ6CfwNpsKmfKLlzN3hXNAi3rGYjQaLyjM3nNWbjPDrOHwN4LbARVzxvmdCCuYmSfEAJPKqxxPtPhRYIsDM9zKCpDSFkEhmfykQCRJ6Vm1OXK+zFjUlb/PPuZzcZUPk1Gdrcjv/AIisX2wfEobBttZxAZbiBJbvO78RUCPmAAYKZDZY8jzdkri3L1y7dhryqXVT+K4cxYqD80QAI2zeVJ7A8PbEY1sQwOSwCB07xxAXzyoSfcdas/HexYu3O+sv3VwkMQQcpYfiBXVG8xM9JkleswW1r+0do89L6v3hY0r+ihVIaAqSDOoAB2567edTPAzNhfV/97VTuOWsXaVP0m5bNtriISu58U6nKsCFJJ0+9Wnsri1uYcFZIDXAZ/eJkdQQwIPOaXp0Kg3GahwxFSXoUKFaZmgpu5cMhUGZ22HID8zHko/8DWiDM5yWwCRux+VP3urfsjX03qUwWCW2uksx1ZjEsfPp5AaCkZMtcCV31CwOCFsbyzas3Nj/AEA2A5CuptqSKETWS4wADiERpRxpSS3WgaQW5hQzSf73oxS58qNRukiUWjWf7FGpom60yqHEqGwoDSkM1OChX1NJERRX7K3AVcBgdwf5+R8+VKNEB0/pUHpk7kRewb29Vm6nT8a+hOlwesH96k2b6uDlMxuIIIPQg6g+RqaOxFceIwKXILCGGgZdGH8Q1jy2ohqiho8wNh8SPxuDW7be3cEo6lWHkwg+/nWIcd4JdwVw27yk25/V3Y0ZeWu2bqNx6RW5Nhbq/KRdHQwj/X5WP+WmbmMUaXAUnlcEA+58LexNdHT6xQfSYjNjDim4mR9n+N372Iw9lXe8q3LRKcgltlOZjGygTJ5gc4rZRTWHw6IPAqqD+VQoP+XenZo2Kk+kAfiFjUqOTf5goUJoTQxk5OLcNXEWblliQLilZXcdCPQgGqHb+FNzPDYle75lbZDn6sVB89fStImhNGuRk+kxb41f6hOPhXCreHtLasrlReW5JO5J5sTua66E0C0CTt1oPvD6nDxjg6YhAjlhBzKV3BAI5ggiCRBFHwnhS4e3kQk6liW3JMdABsANuVPLjA3+GDc/cEj/ADfKPc0+mBuN8zC0OiwzfUjKPo1KbMi+ZLvqN3r4WJOp2ABJPoBqfYU5ZwL3NXm2n5R859WBhB5CT5jau7DYJLfyjU7sfEx9WOvttXT6VmbMW6l7b7jdiwEUBAAByAiKXFAD0o2Sl8xkFAGkz5fyoR50G72khkjnQKdKSVPl1pQah77lwpoRRkUIPlUsiSBW6/3/AH/Si/rR0KYxoSoMs6UYFHQqIPMkGc8qSE6UdCjA3dyolgaRGtChWTMoDGGIYFE5kRH/AJoUKT1JON+C2jqEyHqhKf7CJ96afhDD5bz+jKjfeAfvQoUauyiwYOxb6hf8OvcntH1Rh/JzSWwV8crJH7zj/oNChWwZXq7g7BAMFfn/ANH/ADOf+gUs8Lv/APuWh6Ix/m4oUKNMjMOTKKCKXgpMZrzkfshE/wCkn708nBLK6lM56uS516ZyY9qFChJJk2LO1LIAAA0G2m3pSmWhQo/lgLCuJyaUYFChQAS4Yon9aFCo30yQgKH9KFCleJcGagDQoVDxKhbGlTR0KFW7lz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180" name="AutoShape 4" descr="data:image/jpeg;base64,/9j/4AAQSkZJRgABAQAAAQABAAD/2wCEAAkGBhQSERUUEhQWFBUUGBkVGBcXGBoYHBgWFRoXHRwXHBgYHCYfGRkjGRcaHy8gJCcpLCwsGB4xNTAqNSYsLCkBCQoKDgwOGg8PGjQlHyQsLy4sLCwsLCkqLCwsLCwpLCwsLCwsLCwsLCwsLCwsLCwsLCwsLCwsLCwsKSwsLCwsLP/AABEIANgA6QMBIgACEQEDEQH/xAAcAAAABwEBAAAAAAAAAAAAAAAAAQIDBQYHBAj/xABCEAACAQIEAwYEAggEBQUBAAABAhEAAwQSITEFQVEGEyJhcYEHMpGhQlIUI2JygrHB8DOSorIVJMLR4UNTY7PxFv/EABoBAAIDAQEAAAAAAAAAAAAAAAIDAAEEBQb/xAAxEQACAgEEAQIFAgQHAAAAAAABAgARAwQSITFBIlEFEzJhcYGRFBVCwSMzobHR8PH/2gAMAwEAAhEDEQA/ANiBIFETSrbU3cEGeX8q5GQ+i40Ra0CNaJTvRuKJeUlQl50on60XPain+/786g4kgzUYomFGDQ3zLgf/APaIjY/elikLtUIkgKedLy0iY0/v1pq/xK1bjPdtpJC+J1XxESBqdyOVEtEyjHQJEdDNHM6VzYXidm+CbVxLkEqcjAwyxIMbEEiRymugCfeoQRxJEvt/e9KstSiabUQfWln0uDL8RwGNKXNJcTFR/HOIGxYdxBIgLP5mIAn0mfatJbZ31KAvgSRfr/SiuDY1557WcTu3b03LjtIJ1YxozDRflEADYfzrm4R2oxOHdXt3n8OuQsxQgfhKkxBqBgwseZ0F0DlQwM9IE0K4+F8QW/ZtXl+W6iuPLMJj1G3tXSKhM59VxD5+tEo+1GpoUP3kgZdZoRRnaiWpJDNJFKIolOtSpIRJ+lJ7w9aWDQ0ofwZIRTmKTcH/AGpeag+tUUDKZLiEpZNNqacA6b0vE3G2WYI+lJpSNIogaZKg/rSdqWDRDc0JFy5WO1/Gb1s2bViVa6SMwAJJBQC2ubwhiXkk7BT5kcvB+2Xdd5axzZHt7FgM7bSuRB4mEqQVEMrKepNvuMFBJMAakkwAB1J5VjfbnCCxeNy2GdbrGLjAjNmloJPicrqJ2IYa1pxBG9L8ffzIEdyFxiyfEPt/8bVy3MPhEuBmEG8SqlGDDQKM0gqCDOUiayDiGOvYm7cuuWd3bvGOp1JAB9JIUewqWwPZe9iMdatOrgYliwfLlBTUtcXNAYKJOm8RzreOAWMODdsL3LXLJVbipbAyyMyZiR4yYLTOjE9Ka+RMI9IuWuJiabxMC7K9s8RgbwuWn5OCGGcRdy5miR4vAhmROUV6LwvbqzcwbXrDBriqvgcBWDOyoCVBgrmYfKSOUzWR/EjsbYVbt7ChV7l8jhGLiWzMylQso6k8zkCBQNQRXB2aw123ZRbyMjFs1kMpVjMEFSd9Y2601ETOQbqKybsfi5tPZjtY19zau5S2pV0EA5QJVlkw0agjQidBGtpVZmqr2IwRNi291ENy2ndJdAhmtj/zIkbwdBztg0Fc4gNlNeIfiN3sSEUu5CqoJJJgAAaknyrK+13xYW8r2bFrMh0FxyQSQZBCjYSOZ16VP/GDind4LuxI79wD+6niafWFrO8J8PsTctJcGQZ0zhWYhhPyg+GJI1302NMNVzOhpMOMjc/6TjbjVlz+uw+ad2F1w0mJIHy8to6etc+PNkW1Fo5mDHUgBsuvzxz2qOfwsVIIYGCOhBiD6GiLxBESNdfKrIuhOoUWtyeJ6G7CYVrfD8MjbhJ1/aZj/Jqnaq3YPtO+PRn7oWrVsLbUZg0uB4uU5QMo1jnvytNWR7zzrXuNxRWmyOfSnJoA0LVBiQfpRc6MNrQJ1oT1JFHlSM9EzbUjlSnzc0JYEVmk0J/vWiSlZqQDfJlxYFBRQBoRW9YMQE3oU5FIbXlSnx+RLuHlpnE463bE3HRASF8TBfExhRqdydAOdYV8SvjHee61jAubVpDBurKu7CJgkAoAwI03H0rL7TXLjBQWZnYaSSWbUD1PiOvma1Jg4s8QbnsoNqfWKB39f6V5+7GYvH8KPe3A74ec9yyjJmYlIDNmBMIAJAIiBymt0PGrBE99agaznTT71mYL/SbhlWHYiuLrNo9FKuZ6IysfoAT7VnfxOwj3LVvIJKMTE7hsqmB+JszLoOQY8qs3EO3FoeCyvfMxC7HISSAFECXJJ2AjfWqfxvive4YLlPe4dLjZvlUi2jSikFmDNbiCOZ3NLUhnE04MjYvWvY6nL2Z4vbxV/C2oKPYbvRm8Sk27TWyieKQxzG5MfhgzANaBhcA97vWt2raHPlc94UdykQWNtCYKkEeLYjbasJw+L1Fy2CmoYQCuRhEqp/ZbQRtAq44T4kNki9a7x4yl1uNbzjo6qIb308qa20NTCdRvh2TLiXNg53cn7Sx9pbNoYO8Sndqxz3MpU9/lZAfGPmFwLkzESQ0xVUtcVt4nF4ZMoW0jMxLgCdOYEiFChQST5npEdpO1F3FkZoRB8qLMA7STzMadByFSXYvjFqxiCSfEqC4yqJhLiCSsasyDUidrhAE0WHDv5uK1CfwSVkX1H9hNVwXEO4VbeQukBbeTLoANF8TAEQNPT0rtucfAHyXFY6LmURmidSrHoT7Gqxibq90xsnPba5be2qEQUKB5RgRllpOh5QACZorOI5+MuCUVJOUs0aqGJg8pkiJI0M0AHy7XzOZ8veQ10JGdruFHFzLl3td2QrscrC45S5oJC7pqBpArpu3ntrctjuXKqndk3crG4E1ZxMoJCwF5TU6vArbWsl1VYnVmEqcx3KsIYAQANdlFcGIx9zC3IV2LMupQJnKgmM6P4WYHNDL+1KxWg4TQv9Ya5Qxpf0lN7R9nLTNavIVh7qrdCnwAufGcwGac4IkydQNIABDs7aZHvoEYrH6iJW5lLZsmXxqTCkEQDsQdasj3mZTnR1XKcgUsXzDUZtmGonwySdSRVl4cLYtr3IAt8gBHrM65p3nWd9aPDjPbTWWK0JCcGx622TuvAFCBkAgi2TsUMbCdOoq9WbodQw1BAIPkfX+VVTjNnM9uCQwD+mXwTI5ictT/AAX/AALf7pPuSTH3oM7rdeZm1NMA3mdymd+VG4ojv60orSALExxNC5sYo4pJO9A30mSJJ2omG/ShGlLQE1lUFjUKJNJk+f8AfvTogikZR1P3o2xkdSXHYgUKDCgRW6BCNRHa3FtawOKdCAyWLjKTAAIRuZI9alwK4+NYAX7FyyTAuo9smAYDqRMHQxM60JYLyZc8cMdav/wx4Yhz3mEshhfmBEqZ1nKwIO0SCB5VS+L8NaxeuWmBBtuyGY/CSORI+h5109n+P3cNcm1+IgMsA5gD8u0iZ5Vq1CNkxFUPJl4WCOC02G+/eIyhgLigTC5ipaDEHcEaf9qewCl3VLZkMcoLaZCFzZSYkjKDpBMiCejPDr4uIt7uihuFTcVjkcqpgiY0bKIB8xtvUpxvjid+ly1byBO7yoYByW5DGFJAGU5Rr0rhYMSsdp96rz9/2nVyM3j27/2lf7YcVbA4zD2rWbEXrqtCSEVXeUtEAAk/rJYgn8C7VIYLAZO+Nx/11o5UVfCr6ujJBBMZQBmmQCDuKrnaq4f/AOlw5kAFsOEJGYeJQAYBEjMTzFXPi2BK4osxUlkDiFKwXOVtCzbi2DM8zXbbGmJbA6nOxs+R9pPcieJ8EW5bKz4sz3Ax53HJZifJmJJHpG1Uq7gXVspU5uQAJnzEfMPMVdOLY8r4V9PUn/sKhFtRO+sk6nUneRsZoNLpH1ILXQnVPxn+XVjAu/HtF8I7KEw93w9E5+reXl9elTeH4LZNtj3SLfw5e/30AMysScmYQWBLFTmmABGp0Y4LxHa0xk/gO+g/CfMAaHoI3GvZxJGhcgJZmVIBjMGYeEk8jS6bBm2tFZ8/8dj+bf8A32kR8OrqjGYrA3AwCs16wczDKAxkATlIhswkEfN1NaJw/hBt3CWIYLmyMfmh1tCCAIBHdnxDfNsNqzxrPddpMLbV85WyFYwB/wCjdJ2HSDr1rWK3FQTc5AYgVBUTxDBJcuhnAORMoHI5ySZGzAZRE9TUtXNicIWOZWytEGRmBEnlI1BJ1nmaDKrMlL3DxMFezKviUyMzWbRaEJAGiplk/iIVQ2kwZ0Gh3CkxaoVIYq7EK0eAkgEksnkAdwfKpTFYNMyWjLfjIPyhViFCgBdSRpqYB60BhFvXocAqgDEHWTJygzykExzKjznPjd0YYzzOkM42Fq4nFhsb+uk3C+ZGkkghe7giCAFAALSB1E8qsXA+LKLaBhlBzBX3VvE0a/hM8jHkTVO7Q45bP+MVslywUsyqGWW0Bn5Y7sARpLNGhqR7O9orN98q3rT95mGVXUliCdSgJjMm/I5T5VTY9+S6qZcz71tZfDFBmqFs3WtbS1vmm7L+51H7J9uhl8NdV1DKQQdiP73pTKwNETIGBiw1Bv6Uuk5tqvbxRhRrlTqGKJ1G/WgRSVxlDcu7gIpqKeO0U3HlRsCZUdBo2ogaAanCVCQ03i8UttCzbDpqSTsoHMk6AUu4QoLEgAbk7ADmelQZuG84uN8o/wANTyB/GR+Zh9BpuTVqpJqCx9pVu1/w9t8TYXbzG1dClFyQQoPy5ubkGToRvGwqh8L+FT2r4uJiUK23JRghOYA9JHKQTtMQSNa1vjt3LYcnRRlznaLZIDHyGUmfKajh/fpW9MY214jsKXyZVsdhblkhBcyqQSuVRzJn5820iIga1xshALE5iFOvM+pJJJ0HkOQFSnHb03o/IoHu2p+wX60zw3Di5etIdmcA+gliPcKR70zHpsWMblXn3nQv02Zz/F3s1cNmxjLIPeYUBbhXcIsFX/geZP7U7CuvhPbBMfbtvm/XBGF23GUIQVjKOatJIMnblEVorCZnnPLrWdcX4LhOG4nPbItDFAgpuqlDOYD8CHNEbTEQJjJnFoZg0/8Amic3HMNJB66x1I5e81DLaXkB9KleJcXskiLiEAcmB39KgP8AiWeWtxkJ0kGdNJ32JBNF8LysC2MjjuV8WwrS5AeepP8AAsEM5eAMugOg1O/0H8/KuvjHE7eHyXb2Y27bd4Qu5K/KBGxLxry3qL7Ndo7ZzWbhCOjNBOgYMS2hJ0Oux6V143CWcXfTDXX8N1lWFYAkL4zB1gmIHXYa1l1DM+osjzNmnxqmloe1zl+E3DruLxl/id+SZZEJjxOwho0GipC/xeVa1XPw/h9uxaS1aQJbQZVUbAf1J3JOpJrordOZBTWIxK21zOYGg8ySdAANSxOgA1NO1UON8QLYzKflsBCFzFCWcFi2YazqoHofzGpGY0LtQi7PG8zEXlKS8grmFy2XhVUqQZ0yrtqdYNVjt78QX4f/AMvho79/1lx2h+7VgMqa6M8CTOgnQa6Wa/fF6/hu7LErcDeIEMoG9skaXFgM/OCu+tZD8WMGy8Wv5h/iZHU7SpRR9iCPY1VC7jc5qllX4jxK7iLjXbztcdjJZjr/AOB5DQUzYxDIwdGKspkMpIII5gjUGtftfD3D28NZLwGW5buXWYpuoytaBJAyl995g1Vu2PYNrWItLaUC3cZbQOph2O7nnJJOgiBFKXMpNQDhYC5f+xvxaw74Vf028tu+kq0hvGFAIfwqQCQYI6gxvFdD/GfAWmL2nuPMFkFsgPqBILRDgazsQIPKMt4h2cw2Du2hiDduWrogm2VtvbKkZmKsrZhBBC6b71duyXZvgWKcrZ7x3tiCt5mTPOmcAETryERI0pnDiKZaNGaLwD4j4fGX0s21uobts3bbOFCuF+ZRDE5hrIjkelWpqzrh/YHD4TG28WpuG3ZBCWsxK2QwYMyzJKjMWy+ZMnatFtmfMHp51lyKA1CQG4cUF2olPKjU0AqFEg+tN5fX+/an3pr+96WwqXF5YoIaXXPj74toznZRJA59APMmAPWjIqVdSP4ve7x+6HyrDXPPmqen4j5BRzpIFM4a0Qvi1ZiWc9Wbf25DyAp6tiLQix7zIu2HH719yrMwtEtFsaAZWI10ksNN9jMRTnCOP2wqo7NaIEaM6oY5jKYX008qtvazBcPWWxIh28UW2YOxiM2QGJ/aIjqay/EZc7G2GCz4QxDEDzIABPt/3rpLpF1eIIbUj+ocf+zK2pbTZCwIIPgy24m2EAdTmRzyOY5m1nMT4gT56efKc7F4A3G786KmZVB3L6qxI3UAEjXU5p2gmucJvWv0ezEBkuEuzQ0MWIVSp07shs0aSQeYarz2WcEXSq5BKhl5C4F8RXohXJHodBz5OLJkxudO5ur58zs5Mu/EHHAMnazPtv2Qx2IvteAW6o8KKjQVQFiPCwGsGTqdZ5RGmUKeQCKMy48hxsGWYlhPh3jrm9k21O5ZkB9lLT9anLXw6xIAAAgbDOggfetRFCjxN8oemVqXOoNvMY418OcXbm6lvvAYDKjB26BgoAmBuN/6I7Odh8Tfcnu2shPxXQ9rxaxl8MmN5G3Wa2qgaAi33xiZ2XEcXiN4a2yooZizBQCx/EQAC23M6+9OUKFXEQCoTjfZhcQwuB2tXAMuZdZXoRpPrPrOkTdCpLBINiQvBOzQsMXa4124QVDNoFUnUKo2JgSd9OQpzjnZbD4so1+3ma2ZRwSrLBnRlgxOsGRUtQqSFixsypDh/cu6SGUtLq40IcqEujkiiPFoYytA0Ao+NYQXJRWN4yjqUiM1uGJTWMgbKJJ1JInkLNicGlyMw1GxBIYT0YaifvzqPw+GC3LkFj8iyxJ2BaB0+cUlNKHevEPJqTjS/MqHFfh3Yxku1y4bipkgtGRuuTKI1kwdD96onEfhBi0AbDkYg5irBYRkM+EkO2xEGQdNek1szCMQDp4kIPnEEDz0DfU0MUCjh0MEiD0PkRz/AKaxE11WwKVpZy11DBrY8TNexvbniFq5iRiw91LFosy3BkKsjKMofLAYgneQY960/wCHva23jLAa2GVSWCK265IzW5Ghy5gR+ywH4TEL2p7NjitoJ3zWLlqTIEqwuAaESCUOTruOddHY7sg3D8N3Yum7cD96DEKHAAyqN8pAymep2rnZU8eRNoN+oS/sKC7UjC3hcRXXZhI9D186Wm1YvMd4gVtaEen1NJmKV3vnUBHmXDmonjNzM9u35m63okBR/nIP8FSs1CXGzX7rfly2x/CuY/6rhHtRoLaot/aLomaASeWv2o6FbJJg+PxrXrjXHMs5LH32HoBoPSuc1oPab4cszm5hSviJLW2MRP5Dtv8AhMb6HlVJ49g3wWUXEIutJXNEADTMApMmdtd/Su8utx7AE79pyDpX3W3U0fs/wtEwpKJkN1BMmW+XLJbSZJZuWjRpVrtWVQZUVVUTAUAAewEVgHaLjGKu4S1c/SWOTRrVoFBbQEKjOyQCxI2OoBU86tfwz7SY25YZ714vaRjBuoz5gFJYG+JNtQYMkNzFebAKlmc8kzun1BVQeJq9CufB40XBsVI3UkGJ2II0ZTBgjpyMgdFNBvkRRFdwUKFCrlQUKFCpJBQoUKkkFJdwBJIA6kxUF2u7X28DaJJDXiP1dqdWO0mNkHM6TEDWsN4txm9iXL37jXGPU6DyVdlHkKBmqaMWA5OehPR1u6GEqQR1Bn+VLrzPg8Y9lw9p2tsNQyHKR7its+Hva842ywukd9aIDRAzKfleOWxBjSR5xUV7l5dOcYvxLWzRv/PyqCv3pc3bbFFIiCJDkfjynUeEAAiCec6UnjmNIcgyUUQVzlczZGcyB8wChZnQZtjy5MFeVnb9JPhVbjlTGRBbKAhiPmgMDrowYGOQU+Vt+1DX3griXbucWJy8E46l3FXEusuZT+q5A6ZWiTq4JIHkTHMmc4teCpLEKJmSYEDzNZRxHFd7euXIgXHZgDyBJIBG0xXDfP2r0v8ADlEDEzzbZQzlQJq3Y/H9/cv3F/wlCWkP5mGZmPp4lq0VU+xXEFRVwsDRM4cH5mYB2B03E7+UGIq2VxHcZGLCdtMZxqFMe4Lcg3LfQh1/duST/rDexFSC+1RGHfLftnkwa2fpnH+xvrUxWDIKMNPaHRT5CgW8qRk8vvS7hxXSoHBmQzfmuXD/AK2A+wFT67j0FV/h3+Gv8X+403B9UW3YnTQoUK2SQVhvxM4wb+Pdfw2P1S+o1c/5ifYCtyrIvif2Me3dbF2lm1cM3ABqj82P7LHWeRPmKdhIDcxWUHbxILs32jvJbfCIVy3lYIWkd3cIJzDKrEkmNx+EarFQ3w+a9/xBEt5pfMlwGfkKsGz+Q315gc65kcggqSCNQQYIPUEbVbewOKY3roFy7317XwAnNlVvE7AZpDEHUgHnqaHU4toLr5h6fJuIUzWOEWj3rmACF8QXRQ9wliqjoAAfPPPOpeoDhWCFtrZyw7s4YmCzBluEZ2HzNCpO+q6VP1lwtuWaMy00FChQp0TBQoUKkkFAUKJttBUkmEY3hmJ4hj8QVUsVukPqPAgcoo8RGyjQD8prq7SfDq5h2HcMbymBBXKwJMAT8jE9AZ12qQPFLmD4le/SLYsW8Y4dgLgYoof58yHRSS87aMemt1bH/pItmxfazluy0oP1iWiRctw0aHeRsINYcjMrfadZG9IqY3wrgdy+72xCMgzEPmB3AiACZlhpFWv4Y4e5Y4m1pxlItXAwnTQoQfMTEetXnFcOR3Z8gLBQMzLur66E/MsqNfLQ1m9zhN/9NF24BlU27oymAUQrCDUkaJGs7E671S5qNtxUHO6riJY8TVOKd3cvKFYSQyPvsMpKg/KX3WJkAnpTV3hithL7nxXLtplYnQBlWMoH4VzqPMwJmBDacZt3cOSoy6Rl2yEag6aaaMCKfW9lt91cZRdvMLgtyMwQ5cxjeIBJ5axrVYc+5y4HU56OMuPbMpxdlrbFXBVlMEf3/OneBcCuYy73dvQfjeJCL1Pn0HOtJXhNvFXv1qK624JJA35L1jQkjyHWrFhsIltQttFRR+FVCj6Cu9/MmzYwStTn/wAuXE55sSN4J2at4bUEu5GXMQAAvRVGw0HU+dS9ChWECptJJ7jOIMG235bts/Vgp+zGp1v5/Y1A40eEfv2//sSp6KyZvqlL2YS0qKLyNDP5VnWMhDlUDgVhCPytcX6XGH8oqdNQoXLdvL+0HHpcVf8AqDU3AaajFv2I7TeJxC20Z3OVUBZj0VQST7AU5XFxprYw903Vz28jZ1/Msar77e9bpRNczPcT8Y21e3h1yZiFVmbMRGjEjRT+zB330mofi3xaxV0MlpUsBtAVlnA8nJiT1C+nWuRuH2Qz93aCq/4WPewJBgM4kCQDOh5TGldGE4eXbLat5mbkq6+8bDzOlbEw0Lact9eN21OZBYHspir4DJaOVp8TMoGhIMyZ3B5VofDuDjCYZVjMVS5mZVJOdhIYQJIVgFB5aHSuHCYi7gH7m+oggOVUgkBpAYEGNcsFT0kHrLW+0tliAucsxChchkkmANdN/OvN/EcmuOQAJaA2KHf5mrDnVWs8H2Mn+LcSSyFuOflaVAEltGBAHXKx12GkxXTwLtFaxYc28wNsgMrRImYPhJEGDz5Gqb2o4LfTJceWsqAkLBNlc4BEkjMSCCDyygSYBMld4jaNpDYtOIMIwHdkJbdVYBpDc4gxOtPxO+Pgjidp1XMoYHmXSuXiHErdhQ11gillQaEyzbAAAk7E+gJ2FVXD9ob2GX9dnKpGcMpYgD5it0eExrAbNOTcTpi/bDtY+MvOQ7m1nZ7atpAYkiQCRKg5RHICt6sGFiY3QoaM13jHxiwlsHuiXJRWUgTq5IggHdYkhis7Deab7H/FdcZeW1cVbZKnYOSzkkjLEhbaoDmZiNYIgGBgs1Y+zHAnLJiW7tLCMCz3AroII8LW9Trtqse2tFBAJ6npoGhTODTLbQZ88KozwFzQB4sq6AHeBoKeqSpXeKdgcJiMR3922S+mYAlVeNiwG52GhEwJmunF4BlZcizaBzZFCmDr4Sh+e3OsAyDpBER3/wDFbUA94pnaDm23+WaI8VtbBs56JLn3C7e8Utgp7jVZx1IzG4m7edlGYXHXW49sqqqhgQhIYmWMcjqSdIqtY/gxw8CQQeYERO0iTqes1aLOLM5rqMhbKCTlKrvCjK5IEsdTuTy0Aqvbbi5VBkHiZwBpMKkkk/b61xdR632r5icyPmIxkV7eJXeMB1B7suJ1IQt8sEmQvIR96lOB3hYFi5cYZjnD+IMcmZVUtB38XMzovTRrsyhxd20twQGZgSpK5lVS2h9RH1q13+wIJlb3pnthiPdSo+1a9PiPy6P6xukf5OM4XqwTz3/rObspxTPiiWuZe8V1W3m0JRlMkT8w8YBiTDcoAu1QHB+yFuw6vmLFdVAAVQTpMCZOvX+kT9b8a7VqTKwZrEFChQpkXGMUJyDrctj/AFqT9ganwtQirmvWh0LXP8q5R/qcfSppax5SN9SL2YeWh3XrQpOek8eYyEdedRfEky3Ufk4Ns+olk+2ce4qWia5eIYTPbZAYbQqejqZU/UD2moo2sDBcWJxVEdrsDcvYK/btau6EKJ3gg5fcAj3qTw9/OoaInlzBGhU+YMj2pyukD5EDsTz+nGMpK3VZWXQgggg8wRv9RUz2U404xlv9HDOzMqOqAkG2WEl+QABJnka13F8Ks3TN21buHq6Kx+rA1AdquKLg7QtYdVtvdn5FVcqjdoUDxch7nlWwZ93pqc9tNjwn5vVSodqsYLuLusNQGyL6IMv3IJ967OxHCzdxIcjwWfGT+1rlH18X8PnVerR/h/k/RPD82ds/rpH+jLR5fRjoTn6UfP1G5vzGfiHjstlLf52LH0tgGP8AMR9K7h2fjDWFUDvLKggci0SwIzAHx+ISYzKDUHxs/pPE7drdbZVT6LNx/t4far1XIQb2Yn8T1LEoqgfmZV8Q+Md3gWADFbx7uSRIci4zZo0DSxJVZAygSJisXNemPiJws4jA3EW0bzxKaxkIVjnkAk7Rl5kqNNx5odYMHQ01ECChFO5c2YQFab2MwTnDXLD21N6xcW6tu7MDMNCyxqsEkanWDpFZmprY+xnFxiLBJy2spQZQzfhUAGTByMq7A8jqKDNe2O04BaaP2exBawoI/wAP9VM6N3YAzD+UciCNYmuvHYkJbdyflUnXaY0Ec5MCOc1FcFvizZyvAJZ3W2isWCOxbVPE0yxOpJggEk1xY3infww0tDxLP4jHzsOWmw5ak66LGyhV+8FMRyPQ6nLhMQ9qQiTmC6yoHgUCCZmfapjCW71xA4ZVBmFbXYxMroAY89I9KPAcDV7Ya5nlxmgMVADbL4YMgRJ3mfQTFu0FAVQAAAAABAA2AFJTT3y8fl1PhJTuO429bdbRyMW8RAdvl1Cj5BBZlI5xB8qhLmJ73xmPEMojkn4j7zln96uTtFx5r2OLIxCIy20jYqriT5y0mekVHY7idwYm5btlVGbIoIAyhNNPKZO3M9abl+GZFIKVZHH6/wB5xs2qOQMxPXEmVuEXbOXcOG0MGEILR/CDp7c61ENNZTwXhDPezKzXLiKzsSdAFUwuUaAFsoC+flWh9ncRmsgb5DlB6ruv+kgexpiaM6QfLY2ezUrRkNj3DyZJ0KFCjmyCgaFN4i9lUmJOwHVjoB7kgVRNC5RjvDlm5cf8sWx7eJj9SB/DUuhrlwOG7u2qzJEknqx1Zvckn3p9dK5YY7ix8xiihHIotOg+9F3lF9abd9S4a0qN6StHVKeJJCYuz3V39i6fYXI2/iAn1U/mpdSOJsLcUq2ob7dCDyIMEHyqItMwJt3PnXWYgMp2cevMcjI6S/BkH0xR9Jj1ZX20xebG3QWnLkUToBCKSv1JPvWqVRu1Hw2N+89/D3+7e5BdHGZCQAJBGq6DofauhhZVa2mfVYTmx7RKS10Dz9NTV2+G+KUWcTcYMAjAs0ypVUJIA/Msmf3lqMwHwmvFv+ZxKhOa2VMnyzMBH0NWPtFdsYXDJhbYVBd/Vqn/AMe7sfWMpJ3L8zTNVnQYzXMRotCcb2e5G9hkN3FXr7bwT/FeYn7BSPer3Vb7D4JVsuy7PcPMnRAF3J/NmqyVztOP8MH35/edbObcwCsk7UfCNMrvaFwPBIKg3FdpmWUS6MRIjVZggjUVoHEeMuHKWsoC6FmGY5oBhRIAiYkzrIjTWpYntric5K3BkU6fq1OaNJbTY7iI5U/HjOdiqHrkxGVxp1D5Oj0PJmYYXsRdcMyywTV2VSQF5E9OdWrgz3bPcIgMAkJmbu8yMTK5yQMkncRyp3h+O1vMxChrd5lQGFzuAoCqTvlMDcwPKuztJezT41e27q1pFbNktKhXYfJMqI0Moek0DX8z5dfrPT49LjD7An1V3fFiS+IukjLfxCqG2w+DGZmJ5EjX66VJdnOFd4pQKLdpHZSveC4QuYynhJIO4MxGoE71ScDi2yFFOUbHIqoSPNkUMee5q2cDxeYWToLgYICBHysoO2wKkSNvFHSgfRPgVXbkE+Jx21YbM+mXhl+3f4l9FQPa/jbYezFvKbrzAIJOWDLACNjA9+dTl26FBZjAGpNZ72w42HKEJBVZWTqUbcOpjumkAganeYnTTjbErj5poTm5VytjPyhZlJtXApTyKj7irJa4cLGJa7iVzWr/AHxVozBSSwGka5RMjcaMJGzuK4I/d973SkMocNKHQiQZ328quuG4WmIwfdvMEvBG6kXHhh5j7yRzrT8SyJmoYmB48RHw5XxWcqEfmM8Qxy4VUukABYBCgAMCRMf7h6Cq9wi7etY5EOrBu6ZVBEoWaXImICnMDEQB1qY4b2ARHVrtxrqoZVMuVRG27NptoIHtpVrrmYEZBTTp53Vj6YAKFChT5ngosHa7y5mPyWiQPO5sT6KNPVj0pt5ZhbTRm1Jiciz83ryA5nyBqZsYdUUIohVED++vnWbM1+kShyYDsftRz0pQFE/I1iqOgpMnyoy1FQEyQ2o2OlBdZogNqZfHEqBhXNxDAC4BByuuqt0J3BHNTsR/UAjpLa0veolX95RFijIGxfklWGV1jMsz6EHmp5H+RBAerrx2AFyDOVlnK43BMaeanmDv96jldlYJcGVjsR8rjqp6/snUeY1rbizBuDF/T3HqoXb7s5iLt9btpDcXIEhYlSC0+E7g5vPnMVfaFOdA4oxiMUNiQ3ZDg5w2FRGEOSzuN/E5mJG5Age1N4ntvgkco99QQSCYYqCN5YDLp60XbrG3LOAvvZOVwB4gNVDMoYjzgmsx4U693cAhSFJLafJlgKCfOZ9uohyYxsJ9pnyZDvA95eDis6s8MMzOYglhLtoQJM1TcI5XIwiUjQ7SNCpHTdSPWtCxvDQCzhygMlgADJP5Z+VifXU7Sa7LHZex3SJctIzBVUtlhpUAfOIYwABMzoKy/C9WvrsWD3H/ABPAcox7DRXqZle4SHb/AJcgg7W2YK6/s+IgOOhU+oFKTs1eGtwLZXm1xgB7AEsx8gKvNz4eWSdLl0L+XwH7laUnw8w4ac12OkoPuEmtzEDhH4+4s/vf9pvxfHNeuPYyqT7yiLgxJFlWuZRJaIJEjUjZEB2kzqZ6CfwNpsKmfKLlzN3hXNAi3rGYjQaLyjM3nNWbjPDrOHwN4LbARVzxvmdCCuYmSfEAJPKqxxPtPhRYIsDM9zKCpDSFkEhmfykQCRJ6Vm1OXK+zFjUlb/PPuZzcZUPk1Gdrcjv/AIisX2wfEobBttZxAZbiBJbvO78RUCPmAAYKZDZY8jzdkri3L1y7dhryqXVT+K4cxYqD80QAI2zeVJ7A8PbEY1sQwOSwCB07xxAXzyoSfcdas/HexYu3O+sv3VwkMQQcpYfiBXVG8xM9JkleswW1r+0do89L6v3hY0r+ihVIaAqSDOoAB2567edTPAzNhfV/97VTuOWsXaVP0m5bNtriISu58U6nKsCFJJ0+9Wnsri1uYcFZIDXAZ/eJkdQQwIPOaXp0Kg3GahwxFSXoUKFaZmgpu5cMhUGZ22HID8zHko/8DWiDM5yWwCRux+VP3urfsjX03qUwWCW2uksx1ZjEsfPp5AaCkZMtcCV31CwOCFsbyzas3Nj/AEA2A5CuptqSKETWS4wADiERpRxpSS3WgaQW5hQzSf73oxS58qNRukiUWjWf7FGpom60yqHEqGwoDSkM1OChX1NJERRX7K3AVcBgdwf5+R8+VKNEB0/pUHpk7kRewb29Vm6nT8a+hOlwesH96k2b6uDlMxuIIIPQg6g+RqaOxFceIwKXILCGGgZdGH8Q1jy2ohqiho8wNh8SPxuDW7be3cEo6lWHkwg+/nWIcd4JdwVw27yk25/V3Y0ZeWu2bqNx6RW5Nhbq/KRdHQwj/X5WP+WmbmMUaXAUnlcEA+58LexNdHT6xQfSYjNjDim4mR9n+N372Iw9lXe8q3LRKcgltlOZjGygTJ5gc4rZRTWHw6IPAqqD+VQoP+XenZo2Kk+kAfiFjUqOTf5goUJoTQxk5OLcNXEWblliQLilZXcdCPQgGqHb+FNzPDYle75lbZDn6sVB89fStImhNGuRk+kxb41f6hOPhXCreHtLasrlReW5JO5J5sTua66E0C0CTt1oPvD6nDxjg6YhAjlhBzKV3BAI5ggiCRBFHwnhS4e3kQk6liW3JMdABsANuVPLjA3+GDc/cEj/ADfKPc0+mBuN8zC0OiwzfUjKPo1KbMi+ZLvqN3r4WJOp2ABJPoBqfYU5ZwL3NXm2n5R859WBhB5CT5jau7DYJLfyjU7sfEx9WOvttXT6VmbMW6l7b7jdiwEUBAAByAiKXFAD0o2Sl8xkFAGkz5fyoR50G72khkjnQKdKSVPl1pQah77lwpoRRkUIPlUsiSBW6/3/AH/Si/rR0KYxoSoMs6UYFHQqIPMkGc8qSE6UdCjA3dyolgaRGtChWTMoDGGIYFE5kRH/AJoUKT1JON+C2jqEyHqhKf7CJ96afhDD5bz+jKjfeAfvQoUauyiwYOxb6hf8OvcntH1Rh/JzSWwV8crJH7zj/oNChWwZXq7g7BAMFfn/ANH/ADOf+gUs8Lv/APuWh6Ix/m4oUKNMjMOTKKCKXgpMZrzkfshE/wCkn708nBLK6lM56uS516ZyY9qFChJJk2LO1LIAAA0G2m3pSmWhQo/lgLCuJyaUYFChQAS4Yon9aFCo30yQgKH9KFCleJcGagDQoVDxKhbGlTR0KFW7lz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pat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38" y="2017332"/>
            <a:ext cx="4246871" cy="39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4114800" y="1524000"/>
            <a:ext cx="3733800" cy="3505200"/>
          </a:xfrm>
          <a:prstGeom prst="flowChartExtra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 dirty="0">
                <a:latin typeface="Arial Narrow" pitchFamily="34" charset="0"/>
              </a:rPr>
              <a:t>Comunidad </a:t>
            </a:r>
          </a:p>
          <a:p>
            <a:pPr algn="ctr"/>
            <a:r>
              <a:rPr lang="es-ES" b="1" dirty="0">
                <a:latin typeface="Arial Narrow" pitchFamily="34" charset="0"/>
              </a:rPr>
              <a:t>educativa</a:t>
            </a:r>
          </a:p>
          <a:p>
            <a:pPr algn="ctr"/>
            <a:r>
              <a:rPr lang="es-ES" b="1" dirty="0">
                <a:latin typeface="Arial Narrow" pitchFamily="34" charset="0"/>
              </a:rPr>
              <a:t>que</a:t>
            </a:r>
          </a:p>
          <a:p>
            <a:pPr algn="ctr"/>
            <a:r>
              <a:rPr lang="es-ES" b="1" dirty="0">
                <a:latin typeface="Arial Narrow" pitchFamily="34" charset="0"/>
              </a:rPr>
              <a:t>aprende y se</a:t>
            </a:r>
          </a:p>
          <a:p>
            <a:pPr algn="ctr"/>
            <a:r>
              <a:rPr lang="es-ES" b="1" dirty="0">
                <a:latin typeface="Arial Narrow" pitchFamily="34" charset="0"/>
              </a:rPr>
              <a:t>desarrolla 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2438400" y="2667000"/>
            <a:ext cx="2362200" cy="12954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MX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s-MX" b="1" dirty="0">
                <a:latin typeface="Arial Narrow" pitchFamily="34" charset="0"/>
              </a:rPr>
              <a:t>ELABORAR</a:t>
            </a:r>
          </a:p>
          <a:p>
            <a:pPr algn="ctr"/>
            <a:r>
              <a:rPr lang="es-MX" b="1" dirty="0">
                <a:latin typeface="Arial Narrow" pitchFamily="34" charset="0"/>
              </a:rPr>
              <a:t>POLÍTICAS</a:t>
            </a:r>
          </a:p>
          <a:p>
            <a:pPr algn="ctr"/>
            <a:endParaRPr lang="es-ES" b="1" dirty="0">
              <a:latin typeface="Arial Narrow" pitchFamily="34" charset="0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7162800" y="2667000"/>
            <a:ext cx="2667000" cy="1524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b="1">
                <a:latin typeface="Arial Narrow" pitchFamily="34" charset="0"/>
              </a:rPr>
              <a:t>DESARROLLAR</a:t>
            </a:r>
          </a:p>
          <a:p>
            <a:pPr algn="ctr"/>
            <a:r>
              <a:rPr lang="es-MX" b="1">
                <a:latin typeface="Arial Narrow" pitchFamily="34" charset="0"/>
              </a:rPr>
              <a:t>PRÁCTICAS</a:t>
            </a:r>
            <a:endParaRPr lang="es-ES" b="1">
              <a:latin typeface="Arial Narrow" pitchFamily="34" charset="0"/>
            </a:endParaRP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4038600" y="5486400"/>
            <a:ext cx="3962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b="1" dirty="0">
                <a:latin typeface="Arial Narrow" pitchFamily="34" charset="0"/>
              </a:rPr>
              <a:t>CREAR</a:t>
            </a:r>
          </a:p>
          <a:p>
            <a:pPr algn="ctr">
              <a:defRPr/>
            </a:pPr>
            <a:r>
              <a:rPr lang="es-MX" b="1" dirty="0">
                <a:latin typeface="Arial Narrow" pitchFamily="34" charset="0"/>
              </a:rPr>
              <a:t>CULTURAS</a:t>
            </a:r>
            <a:endParaRPr lang="es-ES" b="1" dirty="0">
              <a:latin typeface="Arial Narrow" pitchFamily="34" charset="0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8686801" y="44958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64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Arial Narrow" pitchFamily="34" charset="0"/>
            </a:endParaRP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 rot="10800000">
            <a:off x="2742578" y="4410297"/>
            <a:ext cx="733425" cy="1223783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64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Arial Narrow" pitchFamily="34" charset="0"/>
            </a:endParaRP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5486400" y="762001"/>
            <a:ext cx="1214438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00642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Arial Narrow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4" y="692151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91440"/>
            <a:ext cx="4038600" cy="762000"/>
          </a:xfrm>
        </p:spPr>
        <p:txBody>
          <a:bodyPr/>
          <a:lstStyle/>
          <a:p>
            <a:pPr eaLnBrk="1" hangingPunct="1"/>
            <a:r>
              <a:rPr lang="es-MX" sz="3400" b="1" dirty="0">
                <a:solidFill>
                  <a:srgbClr val="0070C0"/>
                </a:solidFill>
                <a:latin typeface="Arial Narrow" pitchFamily="34" charset="0"/>
              </a:rPr>
              <a:t>DIMENSIONES</a:t>
            </a:r>
            <a:endParaRPr lang="es-ES" sz="3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1" name="Picture 4" descr="niños jugando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0524" y="1114112"/>
            <a:ext cx="1498553" cy="15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C:\Documents and Settings\mary.angulo\Escritorio\Nueva imag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1150" y="6092826"/>
            <a:ext cx="27368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3460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8" grpId="0" animBg="1" autoUpdateAnimBg="0"/>
      <p:bldP spid="20" grpId="0" animBg="1" autoUpdateAnimBg="0"/>
      <p:bldP spid="21" grpId="0" animBg="1"/>
      <p:bldP spid="22" grpId="0" animBg="1"/>
      <p:bldP spid="24" grpId="0" animBg="1"/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1731919" y="984139"/>
            <a:ext cx="9000736" cy="65993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" sz="2800" b="1" dirty="0"/>
              <a:t>Necesidades Educativas Especificas</a:t>
            </a:r>
          </a:p>
        </p:txBody>
      </p:sp>
      <p:sp>
        <p:nvSpPr>
          <p:cNvPr id="15364" name="7 Marcador de contenido"/>
          <p:cNvSpPr>
            <a:spLocks noGrp="1"/>
          </p:cNvSpPr>
          <p:nvPr>
            <p:ph idx="1"/>
          </p:nvPr>
        </p:nvSpPr>
        <p:spPr>
          <a:xfrm>
            <a:off x="2097207" y="1847273"/>
            <a:ext cx="9217338" cy="3833091"/>
          </a:xfrm>
        </p:spPr>
        <p:txBody>
          <a:bodyPr rtlCol="0">
            <a:normAutofit/>
          </a:bodyPr>
          <a:lstStyle/>
          <a:p>
            <a:pPr algn="just">
              <a:buClr>
                <a:srgbClr val="C00000"/>
              </a:buClr>
              <a:buSzPct val="74000"/>
              <a:buNone/>
              <a:defRPr/>
            </a:pPr>
            <a:r>
              <a:rPr lang="es-EC" sz="2800" dirty="0"/>
              <a:t>		</a:t>
            </a:r>
          </a:p>
          <a:p>
            <a:pPr algn="just">
              <a:buClr>
                <a:srgbClr val="C00000"/>
              </a:buClr>
              <a:buSzPct val="74000"/>
              <a:buNone/>
              <a:defRPr/>
            </a:pPr>
            <a:r>
              <a:rPr lang="es-EC" sz="2800" dirty="0"/>
              <a:t>     “</a:t>
            </a:r>
            <a:r>
              <a:rPr lang="es-EC" sz="2800" i="1" dirty="0">
                <a:latin typeface="Arial" pitchFamily="34" charset="0"/>
                <a:cs typeface="Arial" pitchFamily="34" charset="0"/>
              </a:rPr>
              <a:t>Un alumno tienen necesidades educativas especiales cuando presenta dificultades mayores que el resto de los alumnos para acceder a los aprendizajes comunes en su edad (bien por causas internas o por un planteamiento educativo inadecuado), </a:t>
            </a:r>
            <a:r>
              <a:rPr lang="es-EC" sz="2800" dirty="0"/>
              <a:t>(Warnock y </a:t>
            </a:r>
            <a:r>
              <a:rPr lang="es-EC" sz="2800" dirty="0" err="1"/>
              <a:t>Breman</a:t>
            </a:r>
            <a:r>
              <a:rPr lang="es-EC" sz="2800" dirty="0"/>
              <a:t>)</a:t>
            </a:r>
          </a:p>
          <a:p>
            <a:pPr algn="just">
              <a:buClr>
                <a:srgbClr val="C00000"/>
              </a:buClr>
              <a:buSzPct val="74000"/>
              <a:buNone/>
              <a:defRPr/>
            </a:pP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33236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/>
              <a:t>Clasificación de las Necesidades Educativas Especiales (NEE)</a:t>
            </a:r>
            <a:endParaRPr lang="es-EC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986" y="2117613"/>
            <a:ext cx="9734688" cy="29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1945" y="203628"/>
            <a:ext cx="10156947" cy="1049235"/>
          </a:xfrm>
        </p:spPr>
        <p:txBody>
          <a:bodyPr>
            <a:normAutofit fontScale="90000"/>
          </a:bodyPr>
          <a:lstStyle/>
          <a:p>
            <a:pPr algn="just"/>
            <a:r>
              <a:rPr lang="es-ES" b="1" dirty="0"/>
              <a:t>CLASIFICACIÓN DE LAS NECESIDADES EDUCATIVAS ESPECIALES.</a:t>
            </a:r>
            <a:br>
              <a:rPr lang="es-ES" b="1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Las necesidades educativas especificas no son consideradas como perturbaciones psicológicas, simplemente tienen dificultades para aprender como los demás alumnos ciertas tareas básicas y especificas relacionadas con el desarrollo intelectual y los aspectos académicos.</a:t>
            </a:r>
          </a:p>
          <a:p>
            <a:r>
              <a:rPr lang="es-ES" dirty="0"/>
              <a:t>El alumno con necesidades educativas especiales es aquel que necesita o requiere una atención excepcional, ya que se trata de seres humanos con rasgos físicos, características mentales, habilidades psicológicas o conductas observables que difieren de los de la mayoría de su edad, nivel o ciclo.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737964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9138</TotalTime>
  <Words>1235</Words>
  <Application>Microsoft Office PowerPoint</Application>
  <PresentationFormat>Panorámica</PresentationFormat>
  <Paragraphs>100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Gill Sans MT</vt:lpstr>
      <vt:lpstr>Symbol</vt:lpstr>
      <vt:lpstr>Wingdings</vt:lpstr>
      <vt:lpstr>Gallery</vt:lpstr>
      <vt:lpstr>NEE </vt:lpstr>
      <vt:lpstr>Necesidades Educativas Especificas (NEE)</vt:lpstr>
      <vt:lpstr>Presentación de PowerPoint</vt:lpstr>
      <vt:lpstr>Presentación de PowerPoint</vt:lpstr>
      <vt:lpstr>Presentación de PowerPoint</vt:lpstr>
      <vt:lpstr>DIMENSIONES</vt:lpstr>
      <vt:lpstr>Necesidades Educativas Especificas</vt:lpstr>
      <vt:lpstr>Clasificación de las Necesidades Educativas Especiales (NEE)</vt:lpstr>
      <vt:lpstr>CLASIFICACIÓN DE LAS NECESIDADES EDUCATIVAS ESPECIALES. </vt:lpstr>
      <vt:lpstr>Presentación de PowerPoint</vt:lpstr>
      <vt:lpstr>Presentación de PowerPoint</vt:lpstr>
      <vt:lpstr>Presentación de PowerPoint</vt:lpstr>
      <vt:lpstr>Presentación de PowerPoint</vt:lpstr>
      <vt:lpstr>Trastornos del aprendizaje</vt:lpstr>
      <vt:lpstr>La dislexia</vt:lpstr>
      <vt:lpstr>Características</vt:lpstr>
      <vt:lpstr>Tips para desarrollar actividades con estudiantes que tengan dislexia</vt:lpstr>
      <vt:lpstr>Disortografía</vt:lpstr>
      <vt:lpstr>Características</vt:lpstr>
      <vt:lpstr>Presentación de PowerPoint</vt:lpstr>
      <vt:lpstr>Disgrafia</vt:lpstr>
      <vt:lpstr>Características</vt:lpstr>
      <vt:lpstr>Presentación de PowerPoint</vt:lpstr>
      <vt:lpstr>discalculia</vt:lpstr>
      <vt:lpstr>Características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Abordaje de NEE en el ámbito virtual</dc:title>
  <dc:creator>paco janeta</dc:creator>
  <cp:lastModifiedBy>Paco Fernando Janeta Patiño</cp:lastModifiedBy>
  <cp:revision>56</cp:revision>
  <dcterms:created xsi:type="dcterms:W3CDTF">2021-02-19T02:11:24Z</dcterms:created>
  <dcterms:modified xsi:type="dcterms:W3CDTF">2023-07-23T21:06:12Z</dcterms:modified>
</cp:coreProperties>
</file>