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0_0.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6"/>
  </p:notesMasterIdLst>
  <p:sldIdLst>
    <p:sldId id="309" r:id="rId2"/>
    <p:sldId id="310" r:id="rId3"/>
    <p:sldId id="315" r:id="rId4"/>
    <p:sldId id="256" r:id="rId5"/>
    <p:sldId id="284" r:id="rId6"/>
    <p:sldId id="285" r:id="rId7"/>
    <p:sldId id="286" r:id="rId8"/>
    <p:sldId id="287" r:id="rId9"/>
    <p:sldId id="288" r:id="rId10"/>
    <p:sldId id="289" r:id="rId11"/>
    <p:sldId id="290" r:id="rId12"/>
    <p:sldId id="291" r:id="rId13"/>
    <p:sldId id="257" r:id="rId14"/>
    <p:sldId id="258" r:id="rId15"/>
    <p:sldId id="259" r:id="rId16"/>
    <p:sldId id="260" r:id="rId17"/>
    <p:sldId id="261" r:id="rId18"/>
    <p:sldId id="262"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5" r:id="rId32"/>
    <p:sldId id="276" r:id="rId33"/>
    <p:sldId id="277" r:id="rId34"/>
    <p:sldId id="278" r:id="rId35"/>
    <p:sldId id="279" r:id="rId36"/>
    <p:sldId id="280" r:id="rId37"/>
    <p:sldId id="281" r:id="rId38"/>
    <p:sldId id="282" r:id="rId39"/>
    <p:sldId id="283" r:id="rId40"/>
    <p:sldId id="292" r:id="rId41"/>
    <p:sldId id="311" r:id="rId42"/>
    <p:sldId id="312" r:id="rId43"/>
    <p:sldId id="316" r:id="rId44"/>
    <p:sldId id="314" r:id="rId4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2DFB6E-DE7F-7104-9D35-AFE703490446}" name="Jose Antonio Escobar Machado" initials="JE" userId="S::antonio.escobar@unach.edu.ec::4ebbeb03-7a86-4785-a6a4-7b1c3c59168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4" d="100"/>
          <a:sy n="64" d="100"/>
        </p:scale>
        <p:origin x="154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12ACD921-19FA-4C72-A7A3-9AD4F5928A76}" authorId="{6B2DFB6E-DE7F-7104-9D35-AFE703490446}" created="2025-05-30T21:20:03.525">
    <pc:sldMkLst xmlns:pc="http://schemas.microsoft.com/office/powerpoint/2013/main/command">
      <pc:docMk/>
      <pc:sldMk cId="0" sldId="256"/>
    </pc:sldMkLst>
    <p188:txBody>
      <a:bodyPr/>
      <a:lstStyle/>
      <a:p>
        <a:r>
          <a:rPr lang="es-EC"/>
          <a:t>Determinar 3 microorganismos de las líneas de producción que hemos trabajado  al cual podemos aislar y en q parte del proceso los añadimos con que fin.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BCD77-4E46-43AA-B8CA-8285B7552B53}" type="datetimeFigureOut">
              <a:rPr lang="es-EC" smtClean="0"/>
              <a:t>3/6/2025</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843088-7BA8-4374-98F4-8EBDB530DA9A}" type="slidenum">
              <a:rPr lang="es-EC" smtClean="0"/>
              <a:t>‹Nº›</a:t>
            </a:fld>
            <a:endParaRPr lang="es-EC"/>
          </a:p>
        </p:txBody>
      </p:sp>
    </p:spTree>
    <p:extLst>
      <p:ext uri="{BB962C8B-B14F-4D97-AF65-F5344CB8AC3E}">
        <p14:creationId xmlns:p14="http://schemas.microsoft.com/office/powerpoint/2010/main" val="111685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122"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dirty="0"/>
          </a:p>
        </p:txBody>
      </p:sp>
      <p:sp>
        <p:nvSpPr>
          <p:cNvPr id="5123"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174193200 w 120000"/>
              <a:gd name="T3" fmla="*/ 0 h 120000"/>
              <a:gd name="T4" fmla="*/ 174193200 w 120000"/>
              <a:gd name="T5" fmla="*/ 97983675 h 120000"/>
              <a:gd name="T6" fmla="*/ 0 w 120000"/>
              <a:gd name="T7" fmla="*/ 97983675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330650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a:p>
        </p:txBody>
      </p:sp>
      <p:sp>
        <p:nvSpPr>
          <p:cNvPr id="7171"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3664816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170"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a:p>
        </p:txBody>
      </p:sp>
      <p:sp>
        <p:nvSpPr>
          <p:cNvPr id="7171"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45837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a:p>
        </p:txBody>
      </p:sp>
      <p:sp>
        <p:nvSpPr>
          <p:cNvPr id="49155"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8208458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a:p>
        </p:txBody>
      </p:sp>
      <p:sp>
        <p:nvSpPr>
          <p:cNvPr id="49155"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2594244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a:p>
        </p:txBody>
      </p:sp>
      <p:sp>
        <p:nvSpPr>
          <p:cNvPr id="49155"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971798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9154" name="Google Shape;8;p1:notes"/>
          <p:cNvSpPr>
            <a:spLocks noGrp="1"/>
          </p:cNvSpPr>
          <p:nvPr>
            <p:ph type="body" idx="1"/>
          </p:nvPr>
        </p:nvSpPr>
        <p:spPr bwMode="auto">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s-EC" altLang="es-EC"/>
          </a:p>
        </p:txBody>
      </p:sp>
      <p:sp>
        <p:nvSpPr>
          <p:cNvPr id="49155" name="Google Shape;9;p1:notes"/>
          <p:cNvSpPr>
            <a:spLocks noGrp="1" noRot="1" noChangeAspect="1" noTextEdit="1"/>
          </p:cNvSpPr>
          <p:nvPr>
            <p:ph type="sldImg" idx="2"/>
          </p:nvPr>
        </p:nvSpPr>
        <p:spPr bwMode="auto">
          <a:xfrm>
            <a:off x="1143000" y="685800"/>
            <a:ext cx="4572000" cy="3429000"/>
          </a:xfrm>
          <a:custGeom>
            <a:avLst/>
            <a:gdLst>
              <a:gd name="T0" fmla="*/ 0 w 120000"/>
              <a:gd name="T1" fmla="*/ 0 h 120000"/>
              <a:gd name="T2" fmla="*/ 4572000 w 120000"/>
              <a:gd name="T3" fmla="*/ 0 h 120000"/>
              <a:gd name="T4" fmla="*/ 4572000 w 120000"/>
              <a:gd name="T5" fmla="*/ 3429000 h 120000"/>
              <a:gd name="T6" fmla="*/ 0 w 120000"/>
              <a:gd name="T7" fmla="*/ 3429000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248894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p:cSld name="Custom">
    <p:spTree>
      <p:nvGrpSpPr>
        <p:cNvPr id="1" name="Shape 6"/>
        <p:cNvGrpSpPr/>
        <p:nvPr/>
      </p:nvGrpSpPr>
      <p:grpSpPr>
        <a:xfrm>
          <a:off x="0" y="0"/>
          <a:ext cx="0" cy="0"/>
          <a:chOff x="0" y="0"/>
          <a:chExt cx="0" cy="0"/>
        </a:xfrm>
      </p:grpSpPr>
    </p:spTree>
    <p:extLst>
      <p:ext uri="{BB962C8B-B14F-4D97-AF65-F5344CB8AC3E}">
        <p14:creationId xmlns:p14="http://schemas.microsoft.com/office/powerpoint/2010/main" val="36749569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36952452" r:id="rId1"/>
    <p:sldLayoutId id="2436952453" r:id="rId2"/>
  </p:sldLayoutIdLst>
  <p:txStyles>
    <p:titleStyle>
      <a:lvl1pPr algn="ctr">
        <a:defRPr sz="4400" kern="1200">
          <a:solidFill>
            <a:schemeClr val="lt1"/>
          </a:solidFill>
        </a:defRPr>
      </a:lvl1pPr>
      <a:extLst/>
    </p:titleStyle>
    <p:bodyStyle>
      <a:lvl1pPr indent="-324900" algn="ctr">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microsoft.com/office/2018/10/relationships/comments" Target="../comments/modernComment_100_0.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www.eumed.net/libros-gratis/2013/1251/1251.pdf"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8" descr="Lida Barba Maggi: La Facultad de Ingeniería de la UNACH">
            <a:extLst>
              <a:ext uri="{FF2B5EF4-FFF2-40B4-BE49-F238E27FC236}">
                <a16:creationId xmlns:a16="http://schemas.microsoft.com/office/drawing/2014/main" id="{C1443866-7507-4780-B50F-596739454334}"/>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94431" y="4039353"/>
            <a:ext cx="9144000" cy="2890694"/>
          </a:xfrm>
          <a:prstGeom prst="rect">
            <a:avLst/>
          </a:prstGeom>
          <a:ln>
            <a:noFill/>
          </a:ln>
          <a:effectLst>
            <a:softEdge rad="112500"/>
          </a:effectLst>
        </p:spPr>
      </p:pic>
      <p:sp>
        <p:nvSpPr>
          <p:cNvPr id="17" name="Google Shape;17;p3"/>
          <p:cNvSpPr/>
          <p:nvPr/>
        </p:nvSpPr>
        <p:spPr>
          <a:xfrm>
            <a:off x="2981771" y="5583581"/>
            <a:ext cx="3073855" cy="45719"/>
          </a:xfrm>
          <a:prstGeom prst="rect">
            <a:avLst/>
          </a:prstGeom>
          <a:noFill/>
          <a:ln>
            <a:noFill/>
          </a:ln>
        </p:spPr>
        <p:txBody>
          <a:bodyPr spcFirstLastPara="1" lIns="0" tIns="0" rIns="0" bIns="0"/>
          <a:lstStyle/>
          <a:p>
            <a:pPr algn="r">
              <a:lnSpc>
                <a:spcPct val="181277"/>
              </a:lnSpc>
              <a:defRPr/>
            </a:pPr>
            <a:r>
              <a:rPr lang="es-EC" sz="900" b="1" dirty="0">
                <a:solidFill>
                  <a:schemeClr val="dk1"/>
                </a:solidFill>
                <a:latin typeface="Calibri"/>
                <a:ea typeface="Calibri"/>
                <a:cs typeface="Calibri"/>
                <a:sym typeface="Calibri"/>
              </a:rPr>
              <a:t>DOCENTE : ING  JOSE ANTONIO ESCOBAR MACHADO. MSC</a:t>
            </a:r>
            <a:endParaRPr sz="1600" dirty="0"/>
          </a:p>
        </p:txBody>
      </p:sp>
      <p:pic>
        <p:nvPicPr>
          <p:cNvPr id="4099"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14511" y="0"/>
            <a:ext cx="35083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object 3"/>
          <p:cNvSpPr txBox="1">
            <a:spLocks/>
          </p:cNvSpPr>
          <p:nvPr/>
        </p:nvSpPr>
        <p:spPr bwMode="auto">
          <a:xfrm>
            <a:off x="3283394" y="1194142"/>
            <a:ext cx="2790441" cy="1090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828" rIns="0" bIns="0">
            <a:spAutoFit/>
          </a:bodyPr>
          <a:lstStyle>
            <a:lvl1pPr marL="9525">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a:spcBef>
                <a:spcPts val="32"/>
              </a:spcBef>
              <a:buClr>
                <a:srgbClr val="000000"/>
              </a:buClr>
              <a:buSzTx/>
              <a:buNone/>
            </a:pPr>
            <a:r>
              <a:rPr lang="es-ES" altLang="es-EC" sz="1600" b="1" dirty="0">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rPr>
              <a:t>FACULTAD DE INGENIERIA</a:t>
            </a:r>
          </a:p>
          <a:p>
            <a:pPr algn="ctr">
              <a:spcBef>
                <a:spcPts val="32"/>
              </a:spcBef>
              <a:buClr>
                <a:srgbClr val="000000"/>
              </a:buClr>
              <a:buSzTx/>
              <a:buNone/>
            </a:pPr>
            <a:r>
              <a:rPr lang="es-ES" altLang="es-EC" sz="1600" b="1" dirty="0">
                <a:latin typeface="Calibri" panose="020F0502020204030204" pitchFamily="34" charset="0"/>
                <a:ea typeface="Arial" panose="020B0604020202020204" pitchFamily="34" charset="0"/>
                <a:cs typeface="Calibri" panose="020F0502020204030204" pitchFamily="34" charset="0"/>
                <a:sym typeface="Arial" panose="020B0604020202020204" pitchFamily="34" charset="0"/>
              </a:rPr>
              <a:t>CARRERA DE AGROINDUSTRIA</a:t>
            </a:r>
          </a:p>
          <a:p>
            <a:pPr algn="ctr">
              <a:spcBef>
                <a:spcPts val="32"/>
              </a:spcBef>
              <a:buClr>
                <a:srgbClr val="000000"/>
              </a:buClr>
              <a:buSzTx/>
              <a:buNone/>
            </a:pPr>
            <a:endParaRPr lang="es-ES" altLang="es-EC" sz="1580" dirty="0">
              <a:latin typeface="Trebuchet MS" panose="020B0603020202020204" pitchFamily="34" charset="0"/>
              <a:ea typeface="Arial" panose="020B0604020202020204" pitchFamily="34" charset="0"/>
              <a:cs typeface="Trebuchet MS" panose="020B0603020202020204" pitchFamily="34" charset="0"/>
              <a:sym typeface="Arial" panose="020B0604020202020204" pitchFamily="34" charset="0"/>
            </a:endParaRPr>
          </a:p>
          <a:p>
            <a:pPr algn="ctr">
              <a:spcBef>
                <a:spcPts val="32"/>
              </a:spcBef>
              <a:buClr>
                <a:srgbClr val="000000"/>
              </a:buClr>
              <a:buSzTx/>
              <a:buNone/>
            </a:pPr>
            <a:endParaRPr lang="es-ES" altLang="es-EC" sz="1142" dirty="0">
              <a:latin typeface="Trebuchet MS" panose="020B0603020202020204" pitchFamily="34" charset="0"/>
              <a:ea typeface="Arial" panose="020B0604020202020204" pitchFamily="34" charset="0"/>
              <a:cs typeface="Trebuchet MS" panose="020B0603020202020204" pitchFamily="34" charset="0"/>
              <a:sym typeface="Arial" panose="020B0604020202020204" pitchFamily="34" charset="0"/>
            </a:endParaRPr>
          </a:p>
          <a:p>
            <a:pPr algn="ctr">
              <a:spcBef>
                <a:spcPts val="32"/>
              </a:spcBef>
              <a:buClr>
                <a:srgbClr val="000000"/>
              </a:buClr>
              <a:buSzTx/>
              <a:buNone/>
            </a:pPr>
            <a:endParaRPr lang="es-ES" altLang="es-EC" sz="1142" dirty="0">
              <a:latin typeface="Trebuchet MS" panose="020B0603020202020204" pitchFamily="34" charset="0"/>
              <a:ea typeface="Arial" panose="020B0604020202020204" pitchFamily="34" charset="0"/>
              <a:cs typeface="Trebuchet MS" panose="020B0603020202020204" pitchFamily="34" charset="0"/>
              <a:sym typeface="Arial" panose="020B0604020202020204" pitchFamily="34" charset="0"/>
            </a:endParaRPr>
          </a:p>
        </p:txBody>
      </p:sp>
      <p:sp>
        <p:nvSpPr>
          <p:cNvPr id="9" name="CuadroTexto 8">
            <a:extLst>
              <a:ext uri="{FF2B5EF4-FFF2-40B4-BE49-F238E27FC236}">
                <a16:creationId xmlns:a16="http://schemas.microsoft.com/office/drawing/2014/main" id="{4E002316-EC5C-4729-85BD-7B8A2EE378D7}"/>
              </a:ext>
            </a:extLst>
          </p:cNvPr>
          <p:cNvSpPr txBox="1"/>
          <p:nvPr/>
        </p:nvSpPr>
        <p:spPr>
          <a:xfrm>
            <a:off x="2764265" y="2010700"/>
            <a:ext cx="3919528" cy="2769989"/>
          </a:xfrm>
          <a:prstGeom prst="rect">
            <a:avLst/>
          </a:prstGeom>
          <a:noFill/>
        </p:spPr>
        <p:txBody>
          <a:bodyPr wrap="square">
            <a:spAutoFit/>
          </a:bodyPr>
          <a:lstStyle/>
          <a:p>
            <a:pPr algn="ctr">
              <a:defRPr/>
            </a:pPr>
            <a:r>
              <a:rPr lang="es-EC" sz="1400" b="1" dirty="0">
                <a:solidFill>
                  <a:schemeClr val="dk1"/>
                </a:solidFill>
                <a:latin typeface="Calibri"/>
                <a:ea typeface="Calibri"/>
                <a:cs typeface="Calibri"/>
                <a:sym typeface="Calibri"/>
              </a:rPr>
              <a:t>ASIGNATURA :</a:t>
            </a:r>
            <a:r>
              <a:rPr lang="es-EC" sz="1400" b="1" dirty="0"/>
              <a:t>MICROBIOLOGIA AGROINDUSTRIAL</a:t>
            </a:r>
          </a:p>
          <a:p>
            <a:pPr algn="ctr">
              <a:defRPr/>
            </a:pPr>
            <a:r>
              <a:rPr lang="es-EC" sz="1000" dirty="0"/>
              <a:t> </a:t>
            </a:r>
            <a:endParaRPr lang="es-EC" sz="1000" b="1" dirty="0">
              <a:solidFill>
                <a:schemeClr val="dk1"/>
              </a:solidFill>
              <a:latin typeface="Calibri"/>
              <a:ea typeface="Calibri"/>
              <a:cs typeface="Calibri"/>
              <a:sym typeface="Calibri"/>
            </a:endParaRPr>
          </a:p>
          <a:p>
            <a:pPr algn="ctr">
              <a:defRPr/>
            </a:pPr>
            <a:r>
              <a:rPr lang="es-EC" sz="1600" b="1" dirty="0">
                <a:solidFill>
                  <a:schemeClr val="dk1"/>
                </a:solidFill>
                <a:latin typeface="Calibri"/>
                <a:ea typeface="Calibri"/>
                <a:cs typeface="Calibri"/>
                <a:sym typeface="Calibri"/>
              </a:rPr>
              <a:t>UNIDAD # 3</a:t>
            </a:r>
          </a:p>
          <a:p>
            <a:pPr algn="ctr">
              <a:defRPr/>
            </a:pPr>
            <a:r>
              <a:rPr lang="es-EC" sz="1400" b="0" i="0" u="none" strike="noStrike" baseline="0" dirty="0">
                <a:latin typeface="ArialNormal"/>
              </a:rPr>
              <a:t>CULTIVOS MICROBIANOS</a:t>
            </a:r>
          </a:p>
          <a:p>
            <a:pPr algn="ctr">
              <a:defRPr/>
            </a:pPr>
            <a:endParaRPr lang="es-EC" sz="2800" b="1" dirty="0"/>
          </a:p>
          <a:p>
            <a:pPr algn="ctr">
              <a:defRPr/>
            </a:pPr>
            <a:r>
              <a:rPr lang="es-EC" sz="1600" b="1" dirty="0">
                <a:solidFill>
                  <a:schemeClr val="dk1"/>
                </a:solidFill>
                <a:latin typeface="Calibri"/>
                <a:ea typeface="Calibri"/>
                <a:cs typeface="Calibri"/>
                <a:sym typeface="Calibri"/>
              </a:rPr>
              <a:t>TEMA 7:</a:t>
            </a:r>
          </a:p>
          <a:p>
            <a:pPr algn="ctr">
              <a:defRPr/>
            </a:pPr>
            <a:endParaRPr lang="es-EC" sz="1600" b="1" dirty="0">
              <a:solidFill>
                <a:schemeClr val="dk1"/>
              </a:solidFill>
              <a:latin typeface="Calibri"/>
              <a:ea typeface="Calibri"/>
              <a:cs typeface="Calibri"/>
              <a:sym typeface="Calibri"/>
            </a:endParaRPr>
          </a:p>
          <a:p>
            <a:pPr marL="285750" indent="-285750" algn="ctr">
              <a:buFont typeface="Arial" panose="020B0604020202020204" pitchFamily="34" charset="0"/>
              <a:buChar char="•"/>
              <a:defRPr/>
            </a:pPr>
            <a:r>
              <a:rPr lang="es-EC" sz="1400" b="0" i="0" u="none" strike="noStrike" baseline="0" dirty="0">
                <a:latin typeface="ArialNormal"/>
              </a:rPr>
              <a:t>AISLAMIENTO DE MICROORGANISMOS</a:t>
            </a:r>
            <a:endParaRPr lang="es-EC" sz="1200" b="1" i="0" u="none" strike="noStrike" baseline="0" dirty="0">
              <a:solidFill>
                <a:schemeClr val="dk1"/>
              </a:solidFill>
              <a:latin typeface="Calibri"/>
              <a:ea typeface="Calibri"/>
              <a:cs typeface="Calibri"/>
              <a:sym typeface="Calibri"/>
            </a:endParaRPr>
          </a:p>
          <a:p>
            <a:pPr marL="285750" indent="-285750" algn="ctr">
              <a:buFont typeface="Arial" panose="020B0604020202020204" pitchFamily="34" charset="0"/>
              <a:buChar char="•"/>
              <a:defRPr/>
            </a:pPr>
            <a:r>
              <a:rPr lang="es-EC" sz="1400" b="0" i="0" u="none" strike="noStrike" baseline="0" dirty="0">
                <a:latin typeface="ArialNormal"/>
              </a:rPr>
              <a:t>CULTIVOS PUROS Y MIXTOS</a:t>
            </a:r>
            <a:endParaRPr lang="es-EC" sz="1200" b="1" dirty="0">
              <a:solidFill>
                <a:schemeClr val="dk1"/>
              </a:solidFill>
              <a:latin typeface="Calibri"/>
              <a:ea typeface="Calibri"/>
              <a:cs typeface="Calibri"/>
              <a:sym typeface="Calibri"/>
            </a:endParaRPr>
          </a:p>
          <a:p>
            <a:pPr marL="285750" indent="-285750" algn="ctr">
              <a:buFont typeface="Arial" panose="020B0604020202020204" pitchFamily="34" charset="0"/>
              <a:buChar char="•"/>
              <a:defRPr/>
            </a:pPr>
            <a:r>
              <a:rPr lang="es-EC" sz="1400" b="0" i="0" u="none" strike="noStrike" baseline="0" dirty="0">
                <a:latin typeface="ArialNormal"/>
              </a:rPr>
              <a:t>TÉCNICAS PARA OBTENER CULTIVOS PUROS</a:t>
            </a:r>
            <a:endParaRPr lang="es-EC" sz="1200" b="0" i="0" u="none" strike="noStrike" baseline="0" dirty="0">
              <a:latin typeface="ArialNormal"/>
            </a:endParaRPr>
          </a:p>
        </p:txBody>
      </p:sp>
      <p:sp>
        <p:nvSpPr>
          <p:cNvPr id="10" name="Google Shape;17;p3">
            <a:extLst>
              <a:ext uri="{FF2B5EF4-FFF2-40B4-BE49-F238E27FC236}">
                <a16:creationId xmlns:a16="http://schemas.microsoft.com/office/drawing/2014/main" id="{B491133F-0166-42CE-9BAB-AD6F8F9F56DF}"/>
              </a:ext>
            </a:extLst>
          </p:cNvPr>
          <p:cNvSpPr/>
          <p:nvPr/>
        </p:nvSpPr>
        <p:spPr>
          <a:xfrm>
            <a:off x="4327985" y="5808276"/>
            <a:ext cx="792088" cy="195435"/>
          </a:xfrm>
          <a:prstGeom prst="rect">
            <a:avLst/>
          </a:prstGeom>
          <a:noFill/>
          <a:ln>
            <a:noFill/>
          </a:ln>
        </p:spPr>
        <p:txBody>
          <a:bodyPr spcFirstLastPara="1" lIns="0" tIns="0" rIns="0" bIns="0"/>
          <a:lstStyle/>
          <a:p>
            <a:pPr algn="r">
              <a:lnSpc>
                <a:spcPct val="181277"/>
              </a:lnSpc>
              <a:defRPr/>
            </a:pPr>
            <a:r>
              <a:rPr lang="es-ES" sz="900" b="1" dirty="0">
                <a:solidFill>
                  <a:schemeClr val="tx1">
                    <a:lumMod val="95000"/>
                  </a:schemeClr>
                </a:solidFill>
              </a:rPr>
              <a:t>2025-2025</a:t>
            </a:r>
            <a:endParaRPr sz="800" b="1" dirty="0">
              <a:solidFill>
                <a:schemeClr val="tx1">
                  <a:lumMod val="95000"/>
                </a:schemeClr>
              </a:solidFill>
            </a:endParaRPr>
          </a:p>
        </p:txBody>
      </p:sp>
      <p:sp>
        <p:nvSpPr>
          <p:cNvPr id="4103" name="Google Shape;17;p3"/>
          <p:cNvSpPr>
            <a:spLocks noChangeArrowheads="1"/>
          </p:cNvSpPr>
          <p:nvPr/>
        </p:nvSpPr>
        <p:spPr bwMode="auto">
          <a:xfrm>
            <a:off x="3528214" y="552827"/>
            <a:ext cx="2391630" cy="422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defRPr>
            </a:lvl9pPr>
          </a:lstStyle>
          <a:p>
            <a:pPr algn="ctr" eaLnBrk="1" hangingPunct="1">
              <a:spcBef>
                <a:spcPct val="0"/>
              </a:spcBef>
              <a:buClrTx/>
              <a:buSzTx/>
              <a:buFontTx/>
              <a:buNone/>
            </a:pPr>
            <a:r>
              <a:rPr lang="es-ES" altLang="es-EC" sz="1354" b="1" dirty="0">
                <a:latin typeface="Arial" panose="020B0604020202020204" pitchFamily="34" charset="0"/>
              </a:rPr>
              <a:t>UNIVERSIDAD NACIONAL DE CHIMBORAZO</a:t>
            </a:r>
            <a:endParaRPr lang="es-EC" altLang="es-EC" sz="1354" b="1" dirty="0">
              <a:latin typeface="Arial" panose="020B0604020202020204" pitchFamily="34" charset="0"/>
            </a:endParaRPr>
          </a:p>
        </p:txBody>
      </p:sp>
      <p:pic>
        <p:nvPicPr>
          <p:cNvPr id="3074" name="Picture 2" descr="Universidad Nacional de Chimborazo (UNACH) - Lista de carreras">
            <a:extLst>
              <a:ext uri="{FF2B5EF4-FFF2-40B4-BE49-F238E27FC236}">
                <a16:creationId xmlns:a16="http://schemas.microsoft.com/office/drawing/2014/main" id="{92A5C6DF-FD80-4393-BCFC-D9C90EE3B6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4152" y="115806"/>
            <a:ext cx="1138217" cy="113821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49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6" descr="Slide 7"/>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7" descr="Slide 8"/>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8" descr="Slide 9"/>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 descr="Slide 2"/>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 descr="Slide 3"/>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3" descr="Slide 4"/>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4" descr="Slide 5"/>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5" descr="Slide 6"/>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6" descr="Slide 7"/>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7" descr="Slide 8"/>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ida Barba Maggi: La Facultad de Ingeniería de la UNACH">
            <a:extLst>
              <a:ext uri="{FF2B5EF4-FFF2-40B4-BE49-F238E27FC236}">
                <a16:creationId xmlns:a16="http://schemas.microsoft.com/office/drawing/2014/main" id="{C1443866-7507-4780-B50F-596739454334}"/>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179512" y="4294044"/>
            <a:ext cx="9043674" cy="2563956"/>
          </a:xfrm>
          <a:prstGeom prst="rect">
            <a:avLst/>
          </a:prstGeom>
          <a:ln>
            <a:noFill/>
          </a:ln>
          <a:effectLst>
            <a:softEdge rad="112500"/>
          </a:effectLst>
        </p:spPr>
      </p:pic>
      <p:pic>
        <p:nvPicPr>
          <p:cNvPr id="6147"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91306" y="0"/>
            <a:ext cx="3066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Universidad Nacional de Chimborazo (UNACH) - Lista de carreras">
            <a:extLst>
              <a:ext uri="{FF2B5EF4-FFF2-40B4-BE49-F238E27FC236}">
                <a16:creationId xmlns:a16="http://schemas.microsoft.com/office/drawing/2014/main" id="{92A5C6DF-FD80-4393-BCFC-D9C90EE3B6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979543" cy="979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Google Shape;26;p4">
            <a:extLst>
              <a:ext uri="{FF2B5EF4-FFF2-40B4-BE49-F238E27FC236}">
                <a16:creationId xmlns:a16="http://schemas.microsoft.com/office/drawing/2014/main" id="{45A6C883-808F-4DC2-AD71-6342AC11C08F}"/>
              </a:ext>
            </a:extLst>
          </p:cNvPr>
          <p:cNvSpPr/>
          <p:nvPr/>
        </p:nvSpPr>
        <p:spPr>
          <a:xfrm>
            <a:off x="1691680" y="1772816"/>
            <a:ext cx="3192767" cy="1343192"/>
          </a:xfrm>
          <a:prstGeom prst="rect">
            <a:avLst/>
          </a:prstGeom>
          <a:noFill/>
          <a:ln>
            <a:noFill/>
          </a:ln>
        </p:spPr>
        <p:txBody>
          <a:bodyPr spcFirstLastPara="1" lIns="0" tIns="0" rIns="0" bIns="0"/>
          <a:lstStyle/>
          <a:p>
            <a:pPr>
              <a:defRPr/>
            </a:pPr>
            <a:r>
              <a:rPr lang="es-EC" sz="1600" b="1" dirty="0">
                <a:solidFill>
                  <a:schemeClr val="dk1"/>
                </a:solidFill>
                <a:latin typeface="Calibri"/>
                <a:ea typeface="Calibri"/>
                <a:cs typeface="Calibri"/>
                <a:sym typeface="Calibri"/>
              </a:rPr>
              <a:t>CONTENIDOS</a:t>
            </a:r>
            <a:endParaRPr sz="2400" dirty="0"/>
          </a:p>
          <a:p>
            <a:pPr>
              <a:defRPr/>
            </a:pPr>
            <a:r>
              <a:rPr lang="es-EC" sz="1600" b="1" dirty="0">
                <a:solidFill>
                  <a:schemeClr val="dk1"/>
                </a:solidFill>
                <a:latin typeface="Calibri"/>
                <a:ea typeface="Calibri"/>
                <a:cs typeface="Calibri"/>
                <a:sym typeface="Calibri"/>
              </a:rPr>
              <a:t> </a:t>
            </a:r>
            <a:endParaRPr sz="2400" dirty="0"/>
          </a:p>
          <a:p>
            <a:pPr>
              <a:defRPr/>
            </a:pPr>
            <a:r>
              <a:rPr lang="es-EC" dirty="0">
                <a:solidFill>
                  <a:schemeClr val="dk1"/>
                </a:solidFill>
                <a:latin typeface="Calibri"/>
                <a:ea typeface="Calibri"/>
                <a:cs typeface="Calibri"/>
                <a:sym typeface="Calibri"/>
              </a:rPr>
              <a:t>01.TEMA</a:t>
            </a:r>
            <a:endParaRPr sz="2400" dirty="0"/>
          </a:p>
          <a:p>
            <a:pPr>
              <a:defRPr/>
            </a:pPr>
            <a:r>
              <a:rPr lang="es-EC" dirty="0">
                <a:solidFill>
                  <a:schemeClr val="dk1"/>
                </a:solidFill>
                <a:latin typeface="Calibri"/>
                <a:ea typeface="Calibri"/>
                <a:cs typeface="Calibri"/>
                <a:sym typeface="Calibri"/>
              </a:rPr>
              <a:t>02.OBJETIVOS</a:t>
            </a:r>
            <a:endParaRPr sz="2400" dirty="0"/>
          </a:p>
          <a:p>
            <a:pPr>
              <a:defRPr/>
            </a:pPr>
            <a:r>
              <a:rPr lang="es-EC" dirty="0">
                <a:solidFill>
                  <a:schemeClr val="dk1"/>
                </a:solidFill>
                <a:latin typeface="Calibri"/>
                <a:ea typeface="Calibri"/>
                <a:cs typeface="Calibri"/>
                <a:sym typeface="Calibri"/>
              </a:rPr>
              <a:t>03.DESARROLLO</a:t>
            </a:r>
            <a:endParaRPr sz="2400" dirty="0"/>
          </a:p>
          <a:p>
            <a:pPr>
              <a:defRPr/>
            </a:pPr>
            <a:r>
              <a:rPr lang="es-EC" dirty="0">
                <a:solidFill>
                  <a:schemeClr val="dk1"/>
                </a:solidFill>
                <a:latin typeface="Calibri"/>
                <a:ea typeface="Calibri"/>
                <a:cs typeface="Calibri"/>
                <a:sym typeface="Calibri"/>
              </a:rPr>
              <a:t>04.CONCLUSIONES </a:t>
            </a:r>
            <a:endParaRPr sz="2400" dirty="0"/>
          </a:p>
          <a:p>
            <a:pPr>
              <a:defRPr/>
            </a:pPr>
            <a:r>
              <a:rPr lang="es-EC" dirty="0">
                <a:solidFill>
                  <a:schemeClr val="dk1"/>
                </a:solidFill>
                <a:latin typeface="Calibri"/>
                <a:ea typeface="Calibri"/>
                <a:cs typeface="Calibri"/>
                <a:sym typeface="Calibri"/>
              </a:rPr>
              <a:t>05.BIBLIOGRAFIA</a:t>
            </a:r>
            <a:endParaRPr sz="2400" dirty="0"/>
          </a:p>
          <a:p>
            <a:pPr>
              <a:defRPr/>
            </a:pPr>
            <a:r>
              <a:rPr lang="es-EC" sz="1600" dirty="0">
                <a:solidFill>
                  <a:schemeClr val="dk1"/>
                </a:solidFill>
                <a:latin typeface="Calibri"/>
                <a:ea typeface="Calibri"/>
                <a:cs typeface="Calibri"/>
                <a:sym typeface="Calibri"/>
              </a:rPr>
              <a:t>06.VIDEO</a:t>
            </a:r>
            <a:endParaRPr sz="2400" dirty="0"/>
          </a:p>
          <a:p>
            <a:pPr>
              <a:defRPr/>
            </a:pPr>
            <a:r>
              <a:rPr lang="es-EC" sz="1600" dirty="0">
                <a:solidFill>
                  <a:schemeClr val="dk1"/>
                </a:solidFill>
                <a:latin typeface="Calibri"/>
                <a:ea typeface="Calibri"/>
                <a:cs typeface="Calibri"/>
                <a:sym typeface="Calibri"/>
              </a:rPr>
              <a:t>07.ARTICULO</a:t>
            </a:r>
            <a:br>
              <a:rPr lang="es-EC" sz="668" dirty="0">
                <a:solidFill>
                  <a:schemeClr val="dk1"/>
                </a:solidFill>
                <a:latin typeface="Calibri"/>
                <a:ea typeface="Calibri"/>
                <a:cs typeface="Calibri"/>
                <a:sym typeface="Calibri"/>
              </a:rPr>
            </a:br>
            <a:r>
              <a:rPr lang="es-EC" sz="668" dirty="0">
                <a:solidFill>
                  <a:schemeClr val="dk1"/>
                </a:solidFill>
                <a:latin typeface="Calibri"/>
                <a:ea typeface="Calibri"/>
                <a:cs typeface="Calibri"/>
                <a:sym typeface="Calibri"/>
              </a:rPr>
              <a:t> </a:t>
            </a:r>
            <a:endParaRPr sz="1782" dirty="0"/>
          </a:p>
          <a:p>
            <a:pPr algn="ctr">
              <a:lnSpc>
                <a:spcPct val="126315"/>
              </a:lnSpc>
              <a:defRPr/>
            </a:pPr>
            <a:endParaRPr sz="601" b="1" dirty="0">
              <a:solidFill>
                <a:schemeClr val="dk1"/>
              </a:solidFill>
              <a:latin typeface="Calibri"/>
              <a:ea typeface="Calibri"/>
              <a:cs typeface="Calibri"/>
              <a:sym typeface="Calibri"/>
            </a:endParaRPr>
          </a:p>
          <a:p>
            <a:pPr algn="ctr">
              <a:lnSpc>
                <a:spcPct val="126315"/>
              </a:lnSpc>
              <a:spcBef>
                <a:spcPts val="530"/>
              </a:spcBef>
              <a:defRPr/>
            </a:pPr>
            <a:endParaRPr sz="601" b="1"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676465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8" descr="Slide 9"/>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9" descr="Slide 10"/>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0" descr="Slide 11"/>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1" descr="Slide 12"/>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2" descr="Slide 13"/>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3" descr="Slide 14"/>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4" descr="Slide 15"/>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5" descr="Slide 16"/>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6" descr="Slide 17"/>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7" descr="Slide 18"/>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Lida Barba Maggi: La Facultad de Ingeniería de la UNACH">
            <a:extLst>
              <a:ext uri="{FF2B5EF4-FFF2-40B4-BE49-F238E27FC236}">
                <a16:creationId xmlns:a16="http://schemas.microsoft.com/office/drawing/2014/main" id="{C1443866-7507-4780-B50F-596739454334}"/>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179512" y="4294044"/>
            <a:ext cx="9043674" cy="2563956"/>
          </a:xfrm>
          <a:prstGeom prst="rect">
            <a:avLst/>
          </a:prstGeom>
          <a:ln>
            <a:noFill/>
          </a:ln>
          <a:effectLst>
            <a:softEdge rad="112500"/>
          </a:effectLst>
        </p:spPr>
      </p:pic>
      <p:pic>
        <p:nvPicPr>
          <p:cNvPr id="6147"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91306" y="0"/>
            <a:ext cx="30667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Universidad Nacional de Chimborazo (UNACH) - Lista de carreras">
            <a:extLst>
              <a:ext uri="{FF2B5EF4-FFF2-40B4-BE49-F238E27FC236}">
                <a16:creationId xmlns:a16="http://schemas.microsoft.com/office/drawing/2014/main" id="{92A5C6DF-FD80-4393-BCFC-D9C90EE3B68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512" y="188640"/>
            <a:ext cx="979543" cy="97954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Google Shape;26;p4">
            <a:extLst>
              <a:ext uri="{FF2B5EF4-FFF2-40B4-BE49-F238E27FC236}">
                <a16:creationId xmlns:a16="http://schemas.microsoft.com/office/drawing/2014/main" id="{45A6C883-808F-4DC2-AD71-6342AC11C08F}"/>
              </a:ext>
            </a:extLst>
          </p:cNvPr>
          <p:cNvSpPr/>
          <p:nvPr/>
        </p:nvSpPr>
        <p:spPr>
          <a:xfrm>
            <a:off x="3275856" y="1041805"/>
            <a:ext cx="3192767" cy="1343192"/>
          </a:xfrm>
          <a:prstGeom prst="rect">
            <a:avLst/>
          </a:prstGeom>
          <a:noFill/>
          <a:ln>
            <a:noFill/>
          </a:ln>
        </p:spPr>
        <p:txBody>
          <a:bodyPr spcFirstLastPara="1" lIns="0" tIns="0" rIns="0" bIns="0"/>
          <a:lstStyle/>
          <a:p>
            <a:pPr algn="ctr">
              <a:lnSpc>
                <a:spcPct val="126315"/>
              </a:lnSpc>
              <a:defRPr/>
            </a:pPr>
            <a:r>
              <a:rPr lang="es-ES" sz="2400" b="1" dirty="0">
                <a:solidFill>
                  <a:schemeClr val="dk1"/>
                </a:solidFill>
                <a:latin typeface="Calibri"/>
                <a:ea typeface="Calibri"/>
                <a:cs typeface="Calibri"/>
                <a:sym typeface="Calibri"/>
              </a:rPr>
              <a:t>OBJETIVO</a:t>
            </a:r>
            <a:endParaRPr sz="2400" b="1" dirty="0">
              <a:solidFill>
                <a:schemeClr val="dk1"/>
              </a:solidFill>
              <a:latin typeface="Calibri"/>
              <a:ea typeface="Calibri"/>
              <a:cs typeface="Calibri"/>
              <a:sym typeface="Calibri"/>
            </a:endParaRPr>
          </a:p>
          <a:p>
            <a:pPr algn="ctr">
              <a:lnSpc>
                <a:spcPct val="126315"/>
              </a:lnSpc>
              <a:spcBef>
                <a:spcPts val="530"/>
              </a:spcBef>
              <a:defRPr/>
            </a:pPr>
            <a:endParaRPr sz="601" b="1" dirty="0">
              <a:solidFill>
                <a:schemeClr val="dk1"/>
              </a:solidFill>
              <a:latin typeface="Calibri"/>
              <a:ea typeface="Calibri"/>
              <a:cs typeface="Calibri"/>
              <a:sym typeface="Calibri"/>
            </a:endParaRPr>
          </a:p>
        </p:txBody>
      </p:sp>
      <p:sp>
        <p:nvSpPr>
          <p:cNvPr id="3" name="CuadroTexto 2">
            <a:extLst>
              <a:ext uri="{FF2B5EF4-FFF2-40B4-BE49-F238E27FC236}">
                <a16:creationId xmlns:a16="http://schemas.microsoft.com/office/drawing/2014/main" id="{BDB4CE1C-E6F5-1BFD-1E6F-B6337B671489}"/>
              </a:ext>
            </a:extLst>
          </p:cNvPr>
          <p:cNvSpPr txBox="1"/>
          <p:nvPr/>
        </p:nvSpPr>
        <p:spPr>
          <a:xfrm>
            <a:off x="2173291" y="1988840"/>
            <a:ext cx="5703780" cy="1754326"/>
          </a:xfrm>
          <a:prstGeom prst="rect">
            <a:avLst/>
          </a:prstGeom>
          <a:noFill/>
        </p:spPr>
        <p:txBody>
          <a:bodyPr wrap="square">
            <a:spAutoFit/>
          </a:bodyPr>
          <a:lstStyle/>
          <a:p>
            <a:pPr marL="285750" indent="-285750">
              <a:buFont typeface="Arial" panose="020B0604020202020204" pitchFamily="34" charset="0"/>
              <a:buChar char="•"/>
            </a:pPr>
            <a:r>
              <a:rPr lang="es-ES" b="0" i="0" dirty="0">
                <a:solidFill>
                  <a:srgbClr val="001D35"/>
                </a:solidFill>
                <a:effectLst/>
                <a:highlight>
                  <a:srgbClr val="FFFFFF"/>
                </a:highlight>
                <a:latin typeface="Google Sans"/>
              </a:rPr>
              <a:t>El objetivo principal de los cultivos puros es obtener una población de microorganismos de una sola especie, mientras que los cultivos mixtos contienen una mezcla de diferentes especies. Los cultivos puros son cruciales para el estudio individual de las características y propiedades de cada microorganismo. </a:t>
            </a:r>
            <a:endParaRPr lang="es-EC" dirty="0"/>
          </a:p>
        </p:txBody>
      </p:sp>
    </p:spTree>
    <p:extLst>
      <p:ext uri="{BB962C8B-B14F-4D97-AF65-F5344CB8AC3E}">
        <p14:creationId xmlns:p14="http://schemas.microsoft.com/office/powerpoint/2010/main" val="16825660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8" descr="Slide 19"/>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19" descr="Slide 20"/>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0" descr="Slide 21"/>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1" descr="Slide 22"/>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2" descr="Slide 23"/>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3" descr="Slide 24"/>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4" descr="Slide 25"/>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5" descr="Slide 26"/>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6" descr="Slide 27"/>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857250"/>
          <a:ext cx="9144000" cy="6000750"/>
          <a:chOff x="0" y="857250"/>
          <a:chExt cx="9144000" cy="6000750"/>
        </a:xfrm>
      </p:grpSpPr>
      <p:pic>
        <p:nvPicPr>
          <p:cNvPr id="2" name="Image 27" descr="Slide 28"/>
          <p:cNvPicPr>
            <a:picLocks noChangeAspect="1"/>
          </p:cNvPicPr>
          <p:nvPr/>
        </p:nvPicPr>
        <p:blipFill>
          <a:blip r:embed="rId2"/>
          <a:stretch>
            <a:fillRect/>
          </a:stretch>
        </p:blipFill>
        <p:spPr>
          <a:xfrm>
            <a:off x="0" y="857250"/>
            <a:ext cx="9144000" cy="5143500"/>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0" descr="Slide 1"/>
          <p:cNvPicPr>
            <a:picLocks noChangeAspect="1"/>
          </p:cNvPicPr>
          <p:nvPr/>
        </p:nvPicPr>
        <p:blipFill rotWithShape="1">
          <a:blip r:embed="rId3"/>
          <a:srcRect t="65702"/>
          <a:stretch/>
        </p:blipFill>
        <p:spPr>
          <a:xfrm>
            <a:off x="0" y="0"/>
            <a:ext cx="9144000" cy="6858000"/>
          </a:xfrm>
          <a:prstGeom prst="rect">
            <a:avLst/>
          </a:prstGeom>
          <a:noFill/>
          <a:effectLst>
            <a:outerShdw blurRad="57150" dist="95250" dir="2700000" algn="br" rotWithShape="0">
              <a:srgbClr val="000000">
                <a:alpha val="50000"/>
              </a:srgbClr>
            </a:outerShdw>
          </a:effectLst>
        </p:spPr>
      </p:pic>
    </p:spTree>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9" descr="Slide 10"/>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ida Barba Maggi: La Facultad de Ingeniería de la UNACH">
            <a:extLst>
              <a:ext uri="{FF2B5EF4-FFF2-40B4-BE49-F238E27FC236}">
                <a16:creationId xmlns:a16="http://schemas.microsoft.com/office/drawing/2014/main" id="{78780E2F-FDFC-4D87-A77B-D1AFCAE57511}"/>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30460" y="4437113"/>
            <a:ext cx="9160388" cy="2394784"/>
          </a:xfrm>
          <a:prstGeom prst="rect">
            <a:avLst/>
          </a:prstGeom>
          <a:ln>
            <a:noFill/>
          </a:ln>
          <a:effectLst>
            <a:softEdge rad="112500"/>
          </a:effectLst>
        </p:spPr>
      </p:pic>
      <p:sp>
        <p:nvSpPr>
          <p:cNvPr id="17" name="Google Shape;17;p3"/>
          <p:cNvSpPr/>
          <p:nvPr/>
        </p:nvSpPr>
        <p:spPr>
          <a:xfrm>
            <a:off x="30460" y="6381328"/>
            <a:ext cx="2666236" cy="195435"/>
          </a:xfrm>
          <a:prstGeom prst="rect">
            <a:avLst/>
          </a:prstGeom>
          <a:noFill/>
          <a:ln>
            <a:noFill/>
          </a:ln>
        </p:spPr>
        <p:txBody>
          <a:bodyPr spcFirstLastPara="1" lIns="0" tIns="0" rIns="0" bIns="0"/>
          <a:lstStyle/>
          <a:p>
            <a:pPr algn="r">
              <a:lnSpc>
                <a:spcPct val="181277"/>
              </a:lnSpc>
              <a:defRPr/>
            </a:pPr>
            <a:r>
              <a:rPr lang="es-EC" sz="903" b="1" dirty="0">
                <a:solidFill>
                  <a:schemeClr val="dk1"/>
                </a:solidFill>
                <a:latin typeface="Calibri"/>
                <a:ea typeface="Calibri"/>
                <a:cs typeface="Calibri"/>
                <a:sym typeface="Calibri"/>
              </a:rPr>
              <a:t>ING JOSE ANTONIO ESCOBAR MACHADO. MSC</a:t>
            </a:r>
            <a:endParaRPr sz="1354" dirty="0"/>
          </a:p>
        </p:txBody>
      </p:sp>
      <p:pic>
        <p:nvPicPr>
          <p:cNvPr id="48132"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70177" y="26103"/>
            <a:ext cx="305327" cy="68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Universidad Nacional de Chimborazo (UNACH) - Lista de carreras">
            <a:extLst>
              <a:ext uri="{FF2B5EF4-FFF2-40B4-BE49-F238E27FC236}">
                <a16:creationId xmlns:a16="http://schemas.microsoft.com/office/drawing/2014/main" id="{E3C66266-2135-4C0A-AA1C-3556F256B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0" y="27795"/>
            <a:ext cx="1172607" cy="1172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494" name="CuadroTexto 7"/>
          <p:cNvSpPr txBox="1">
            <a:spLocks noChangeArrowheads="1"/>
          </p:cNvSpPr>
          <p:nvPr/>
        </p:nvSpPr>
        <p:spPr bwMode="auto">
          <a:xfrm>
            <a:off x="4283968" y="830172"/>
            <a:ext cx="1932181" cy="3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S" altLang="es-EC" sz="1806" b="1" dirty="0"/>
              <a:t>VIDEO</a:t>
            </a:r>
            <a:endParaRPr lang="es-EC" altLang="es-EC" sz="887" b="1" dirty="0"/>
          </a:p>
        </p:txBody>
      </p:sp>
      <p:sp>
        <p:nvSpPr>
          <p:cNvPr id="3" name="CuadroTexto 2">
            <a:extLst>
              <a:ext uri="{FF2B5EF4-FFF2-40B4-BE49-F238E27FC236}">
                <a16:creationId xmlns:a16="http://schemas.microsoft.com/office/drawing/2014/main" id="{174614B5-0A9D-C128-4838-87F0DA0E4A23}"/>
              </a:ext>
            </a:extLst>
          </p:cNvPr>
          <p:cNvSpPr txBox="1"/>
          <p:nvPr/>
        </p:nvSpPr>
        <p:spPr>
          <a:xfrm>
            <a:off x="1884029" y="5265173"/>
            <a:ext cx="5659134" cy="369332"/>
          </a:xfrm>
          <a:prstGeom prst="rect">
            <a:avLst/>
          </a:prstGeom>
          <a:noFill/>
        </p:spPr>
        <p:txBody>
          <a:bodyPr wrap="square">
            <a:spAutoFit/>
          </a:bodyPr>
          <a:lstStyle/>
          <a:p>
            <a:r>
              <a:rPr lang="es-EC" dirty="0"/>
              <a:t>https://youtu.be/XfMsRa8K_bo?si=TFJxWchaQSbW9T4_</a:t>
            </a:r>
          </a:p>
        </p:txBody>
      </p:sp>
      <p:pic>
        <p:nvPicPr>
          <p:cNvPr id="5" name="Imagen 4">
            <a:extLst>
              <a:ext uri="{FF2B5EF4-FFF2-40B4-BE49-F238E27FC236}">
                <a16:creationId xmlns:a16="http://schemas.microsoft.com/office/drawing/2014/main" id="{CA348C42-1DB9-CDD3-B913-EFCA5B54E448}"/>
              </a:ext>
            </a:extLst>
          </p:cNvPr>
          <p:cNvPicPr>
            <a:picLocks noChangeAspect="1"/>
          </p:cNvPicPr>
          <p:nvPr/>
        </p:nvPicPr>
        <p:blipFill rotWithShape="1">
          <a:blip r:embed="rId6"/>
          <a:srcRect l="1962" t="19391" r="34250" b="4918"/>
          <a:stretch/>
        </p:blipFill>
        <p:spPr>
          <a:xfrm>
            <a:off x="1912905" y="1224805"/>
            <a:ext cx="5832648" cy="3664187"/>
          </a:xfrm>
          <a:prstGeom prst="rect">
            <a:avLst/>
          </a:prstGeom>
        </p:spPr>
      </p:pic>
    </p:spTree>
    <p:extLst>
      <p:ext uri="{BB962C8B-B14F-4D97-AF65-F5344CB8AC3E}">
        <p14:creationId xmlns:p14="http://schemas.microsoft.com/office/powerpoint/2010/main" val="37986478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ida Barba Maggi: La Facultad de Ingeniería de la UNACH">
            <a:extLst>
              <a:ext uri="{FF2B5EF4-FFF2-40B4-BE49-F238E27FC236}">
                <a16:creationId xmlns:a16="http://schemas.microsoft.com/office/drawing/2014/main" id="{78780E2F-FDFC-4D87-A77B-D1AFCAE57511}"/>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30460" y="4437113"/>
            <a:ext cx="9160388" cy="2394784"/>
          </a:xfrm>
          <a:prstGeom prst="rect">
            <a:avLst/>
          </a:prstGeom>
          <a:ln>
            <a:noFill/>
          </a:ln>
          <a:effectLst>
            <a:softEdge rad="112500"/>
          </a:effectLst>
        </p:spPr>
      </p:pic>
      <p:sp>
        <p:nvSpPr>
          <p:cNvPr id="17" name="Google Shape;17;p3"/>
          <p:cNvSpPr/>
          <p:nvPr/>
        </p:nvSpPr>
        <p:spPr>
          <a:xfrm>
            <a:off x="30460" y="6381328"/>
            <a:ext cx="2666236" cy="195435"/>
          </a:xfrm>
          <a:prstGeom prst="rect">
            <a:avLst/>
          </a:prstGeom>
          <a:noFill/>
          <a:ln>
            <a:noFill/>
          </a:ln>
        </p:spPr>
        <p:txBody>
          <a:bodyPr spcFirstLastPara="1" lIns="0" tIns="0" rIns="0" bIns="0"/>
          <a:lstStyle/>
          <a:p>
            <a:pPr algn="r">
              <a:lnSpc>
                <a:spcPct val="181277"/>
              </a:lnSpc>
              <a:defRPr/>
            </a:pPr>
            <a:r>
              <a:rPr lang="es-EC" sz="903" b="1" dirty="0">
                <a:solidFill>
                  <a:schemeClr val="dk1"/>
                </a:solidFill>
                <a:latin typeface="Calibri"/>
                <a:ea typeface="Calibri"/>
                <a:cs typeface="Calibri"/>
                <a:sym typeface="Calibri"/>
              </a:rPr>
              <a:t>ING JOSE ANTONIO ESCOBAR MACHADO. MSC</a:t>
            </a:r>
            <a:endParaRPr sz="1354" dirty="0"/>
          </a:p>
        </p:txBody>
      </p:sp>
      <p:pic>
        <p:nvPicPr>
          <p:cNvPr id="48132"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70177" y="26103"/>
            <a:ext cx="305327" cy="68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Universidad Nacional de Chimborazo (UNACH) - Lista de carreras">
            <a:extLst>
              <a:ext uri="{FF2B5EF4-FFF2-40B4-BE49-F238E27FC236}">
                <a16:creationId xmlns:a16="http://schemas.microsoft.com/office/drawing/2014/main" id="{E3C66266-2135-4C0A-AA1C-3556F256B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0" y="27795"/>
            <a:ext cx="1172607" cy="1172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494" name="CuadroTexto 7"/>
          <p:cNvSpPr txBox="1">
            <a:spLocks noChangeArrowheads="1"/>
          </p:cNvSpPr>
          <p:nvPr/>
        </p:nvSpPr>
        <p:spPr bwMode="auto">
          <a:xfrm>
            <a:off x="3639594" y="785507"/>
            <a:ext cx="2736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C" altLang="es-EC" sz="20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ARTICULO CIENTIFICO</a:t>
            </a:r>
            <a:endParaRPr lang="es-EC" altLang="es-EC" sz="2000" dirty="0"/>
          </a:p>
        </p:txBody>
      </p:sp>
      <p:sp>
        <p:nvSpPr>
          <p:cNvPr id="3" name="CuadroTexto 2">
            <a:extLst>
              <a:ext uri="{FF2B5EF4-FFF2-40B4-BE49-F238E27FC236}">
                <a16:creationId xmlns:a16="http://schemas.microsoft.com/office/drawing/2014/main" id="{F4C9917C-D8C3-5A0D-9F9E-0B1E79E1A109}"/>
              </a:ext>
            </a:extLst>
          </p:cNvPr>
          <p:cNvSpPr txBox="1"/>
          <p:nvPr/>
        </p:nvSpPr>
        <p:spPr>
          <a:xfrm>
            <a:off x="1223485" y="5265173"/>
            <a:ext cx="7747365" cy="369332"/>
          </a:xfrm>
          <a:prstGeom prst="rect">
            <a:avLst/>
          </a:prstGeom>
          <a:noFill/>
        </p:spPr>
        <p:txBody>
          <a:bodyPr wrap="square">
            <a:spAutoFit/>
          </a:bodyPr>
          <a:lstStyle/>
          <a:p>
            <a:r>
              <a:rPr lang="es-EC" dirty="0"/>
              <a:t>https://www.scielo.org.mx/pdf/rica/v33n4/0188-4999-rica-33-04-617.pdf</a:t>
            </a:r>
          </a:p>
        </p:txBody>
      </p:sp>
      <p:pic>
        <p:nvPicPr>
          <p:cNvPr id="5" name="Imagen 4">
            <a:extLst>
              <a:ext uri="{FF2B5EF4-FFF2-40B4-BE49-F238E27FC236}">
                <a16:creationId xmlns:a16="http://schemas.microsoft.com/office/drawing/2014/main" id="{78440729-A9C8-45EC-F493-491CFDE27993}"/>
              </a:ext>
            </a:extLst>
          </p:cNvPr>
          <p:cNvPicPr>
            <a:picLocks noChangeAspect="1"/>
          </p:cNvPicPr>
          <p:nvPr/>
        </p:nvPicPr>
        <p:blipFill rotWithShape="1">
          <a:blip r:embed="rId6"/>
          <a:srcRect l="20863" t="23226" r="21650"/>
          <a:stretch/>
        </p:blipFill>
        <p:spPr>
          <a:xfrm>
            <a:off x="2480885" y="1458669"/>
            <a:ext cx="4468194" cy="3159191"/>
          </a:xfrm>
          <a:prstGeom prst="rect">
            <a:avLst/>
          </a:prstGeom>
        </p:spPr>
      </p:pic>
    </p:spTree>
    <p:extLst>
      <p:ext uri="{BB962C8B-B14F-4D97-AF65-F5344CB8AC3E}">
        <p14:creationId xmlns:p14="http://schemas.microsoft.com/office/powerpoint/2010/main" val="3998256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ida Barba Maggi: La Facultad de Ingeniería de la UNACH">
            <a:extLst>
              <a:ext uri="{FF2B5EF4-FFF2-40B4-BE49-F238E27FC236}">
                <a16:creationId xmlns:a16="http://schemas.microsoft.com/office/drawing/2014/main" id="{78780E2F-FDFC-4D87-A77B-D1AFCAE57511}"/>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30460" y="4437113"/>
            <a:ext cx="9160388" cy="2394784"/>
          </a:xfrm>
          <a:prstGeom prst="rect">
            <a:avLst/>
          </a:prstGeom>
          <a:ln>
            <a:noFill/>
          </a:ln>
          <a:effectLst>
            <a:softEdge rad="112500"/>
          </a:effectLst>
        </p:spPr>
      </p:pic>
      <p:sp>
        <p:nvSpPr>
          <p:cNvPr id="17" name="Google Shape;17;p3"/>
          <p:cNvSpPr/>
          <p:nvPr/>
        </p:nvSpPr>
        <p:spPr>
          <a:xfrm>
            <a:off x="30460" y="6381328"/>
            <a:ext cx="2666236" cy="195435"/>
          </a:xfrm>
          <a:prstGeom prst="rect">
            <a:avLst/>
          </a:prstGeom>
          <a:noFill/>
          <a:ln>
            <a:noFill/>
          </a:ln>
        </p:spPr>
        <p:txBody>
          <a:bodyPr spcFirstLastPara="1" lIns="0" tIns="0" rIns="0" bIns="0"/>
          <a:lstStyle/>
          <a:p>
            <a:pPr algn="r">
              <a:lnSpc>
                <a:spcPct val="181277"/>
              </a:lnSpc>
              <a:defRPr/>
            </a:pPr>
            <a:r>
              <a:rPr lang="es-EC" sz="903" b="1" dirty="0">
                <a:solidFill>
                  <a:schemeClr val="dk1"/>
                </a:solidFill>
                <a:latin typeface="Calibri"/>
                <a:ea typeface="Calibri"/>
                <a:cs typeface="Calibri"/>
                <a:sym typeface="Calibri"/>
              </a:rPr>
              <a:t>ING JOSE ANTONIO ESCOBAR MACHADO. MSC</a:t>
            </a:r>
            <a:endParaRPr sz="1354" dirty="0"/>
          </a:p>
        </p:txBody>
      </p:sp>
      <p:pic>
        <p:nvPicPr>
          <p:cNvPr id="48132"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70177" y="26103"/>
            <a:ext cx="305327" cy="680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Universidad Nacional de Chimborazo (UNACH) - Lista de carreras">
            <a:extLst>
              <a:ext uri="{FF2B5EF4-FFF2-40B4-BE49-F238E27FC236}">
                <a16:creationId xmlns:a16="http://schemas.microsoft.com/office/drawing/2014/main" id="{E3C66266-2135-4C0A-AA1C-3556F256B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60" y="27795"/>
            <a:ext cx="1172607" cy="1172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3494" name="CuadroTexto 7"/>
          <p:cNvSpPr txBox="1">
            <a:spLocks noChangeArrowheads="1"/>
          </p:cNvSpPr>
          <p:nvPr/>
        </p:nvSpPr>
        <p:spPr bwMode="auto">
          <a:xfrm>
            <a:off x="3444049" y="800292"/>
            <a:ext cx="273630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s-EC" altLang="es-EC" sz="2000" b="1"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rPr>
              <a:t>ARTICULO CIENTIFICO</a:t>
            </a:r>
            <a:endParaRPr lang="es-EC" altLang="es-EC" sz="2000" dirty="0"/>
          </a:p>
        </p:txBody>
      </p:sp>
      <p:sp>
        <p:nvSpPr>
          <p:cNvPr id="3" name="CuadroTexto 2">
            <a:extLst>
              <a:ext uri="{FF2B5EF4-FFF2-40B4-BE49-F238E27FC236}">
                <a16:creationId xmlns:a16="http://schemas.microsoft.com/office/drawing/2014/main" id="{165E4C2A-559F-D773-D8E2-EA5AFBC545E6}"/>
              </a:ext>
            </a:extLst>
          </p:cNvPr>
          <p:cNvSpPr txBox="1"/>
          <p:nvPr/>
        </p:nvSpPr>
        <p:spPr>
          <a:xfrm>
            <a:off x="251520" y="1287699"/>
            <a:ext cx="8649189" cy="3785652"/>
          </a:xfrm>
          <a:prstGeom prst="rect">
            <a:avLst/>
          </a:prstGeom>
          <a:noFill/>
        </p:spPr>
        <p:txBody>
          <a:bodyPr wrap="square">
            <a:spAutoFit/>
          </a:bodyPr>
          <a:lstStyle/>
          <a:p>
            <a:pPr algn="just"/>
            <a:r>
              <a:rPr lang="es-ES" sz="1600" b="0" i="0" dirty="0">
                <a:solidFill>
                  <a:srgbClr val="000000"/>
                </a:solidFill>
                <a:effectLst/>
                <a:highlight>
                  <a:srgbClr val="FFFFFF"/>
                </a:highlight>
                <a:latin typeface="Verdana" panose="020B0604030504040204" pitchFamily="34" charset="0"/>
              </a:rPr>
              <a:t>2. Pérez, J. I. </a:t>
            </a:r>
            <a:r>
              <a:rPr lang="es-ES" sz="1600" b="0" i="1" dirty="0">
                <a:solidFill>
                  <a:srgbClr val="000000"/>
                </a:solidFill>
                <a:effectLst/>
                <a:highlight>
                  <a:srgbClr val="FFFFFF"/>
                </a:highlight>
                <a:latin typeface="Verdana" panose="020B0604030504040204" pitchFamily="34" charset="0"/>
              </a:rPr>
              <a:t>Los huertos familiares en una provincia del subtrópico mexicano</a:t>
            </a:r>
            <a:r>
              <a:rPr lang="es-ES" sz="1600" b="0" i="0" dirty="0">
                <a:solidFill>
                  <a:srgbClr val="000000"/>
                </a:solidFill>
                <a:effectLst/>
                <a:highlight>
                  <a:srgbClr val="FFFFFF"/>
                </a:highlight>
                <a:latin typeface="Verdana" panose="020B0604030504040204" pitchFamily="34" charset="0"/>
              </a:rPr>
              <a:t> [en línea]. Ed. Universidad Autónoma del Estado de México, 2013, México, 135 p., ISBN 978-84-15774-33-4, [Consultado: 1 de junio de 2015], Disponible en: &lt;</a:t>
            </a:r>
            <a:r>
              <a:rPr lang="es-ES" sz="1600" b="0" i="0" dirty="0">
                <a:solidFill>
                  <a:srgbClr val="000000"/>
                </a:solidFill>
                <a:effectLst/>
                <a:highlight>
                  <a:srgbClr val="FFFFFF"/>
                </a:highlight>
                <a:latin typeface="Verdana" panose="020B0604030504040204" pitchFamily="34" charset="0"/>
                <a:hlinkClick r:id="rId6"/>
              </a:rPr>
              <a:t>http://www.eumed.net/libros-gratis/2013/1251/1251.pdf</a:t>
            </a:r>
            <a:r>
              <a:rPr lang="es-ES" sz="1600" b="0" i="0" dirty="0">
                <a:solidFill>
                  <a:srgbClr val="000000"/>
                </a:solidFill>
                <a:effectLst/>
                <a:highlight>
                  <a:srgbClr val="FFFFFF"/>
                </a:highlight>
                <a:latin typeface="Verdana" panose="020B0604030504040204" pitchFamily="34" charset="0"/>
              </a:rPr>
              <a:t>&gt;.</a:t>
            </a:r>
            <a:br>
              <a:rPr lang="es-ES" sz="1600" b="0" i="0" dirty="0">
                <a:solidFill>
                  <a:srgbClr val="000000"/>
                </a:solidFill>
                <a:effectLst/>
                <a:highlight>
                  <a:srgbClr val="FFFFFF"/>
                </a:highlight>
                <a:latin typeface="Verdana" panose="020B0604030504040204" pitchFamily="34" charset="0"/>
              </a:rPr>
            </a:br>
            <a:br>
              <a:rPr lang="es-ES" sz="1600" b="0" i="0" dirty="0">
                <a:solidFill>
                  <a:srgbClr val="000000"/>
                </a:solidFill>
                <a:effectLst/>
                <a:highlight>
                  <a:srgbClr val="FFFFFF"/>
                </a:highlight>
                <a:latin typeface="Verdana" panose="020B0604030504040204" pitchFamily="34" charset="0"/>
              </a:rPr>
            </a:br>
            <a:r>
              <a:rPr lang="es-ES" sz="1600" b="0" i="0" dirty="0">
                <a:solidFill>
                  <a:srgbClr val="000000"/>
                </a:solidFill>
                <a:effectLst/>
                <a:highlight>
                  <a:srgbClr val="FFFFFF"/>
                </a:highlight>
                <a:latin typeface="Verdana" panose="020B0604030504040204" pitchFamily="34" charset="0"/>
              </a:rPr>
              <a:t>3. Figueroa, V. y Lama, J. </a:t>
            </a:r>
            <a:r>
              <a:rPr lang="es-ES" sz="1600" b="0" i="1" dirty="0">
                <a:solidFill>
                  <a:srgbClr val="000000"/>
                </a:solidFill>
                <a:effectLst/>
                <a:highlight>
                  <a:srgbClr val="FFFFFF"/>
                </a:highlight>
                <a:latin typeface="Verdana" panose="020B0604030504040204" pitchFamily="34" charset="0"/>
              </a:rPr>
              <a:t>Las plantas de nuestro huerto. </a:t>
            </a:r>
            <a:r>
              <a:rPr lang="es-ES" sz="1600" b="0" i="1" dirty="0" err="1">
                <a:solidFill>
                  <a:srgbClr val="000000"/>
                </a:solidFill>
                <a:effectLst/>
                <a:highlight>
                  <a:srgbClr val="FFFFFF"/>
                </a:highlight>
                <a:latin typeface="Verdana" panose="020B0604030504040204" pitchFamily="34" charset="0"/>
              </a:rPr>
              <a:t>Condimentosas</a:t>
            </a:r>
            <a:r>
              <a:rPr lang="es-ES" sz="1600" b="0" i="1" dirty="0">
                <a:solidFill>
                  <a:srgbClr val="000000"/>
                </a:solidFill>
                <a:effectLst/>
                <a:highlight>
                  <a:srgbClr val="FFFFFF"/>
                </a:highlight>
                <a:latin typeface="Verdana" panose="020B0604030504040204" pitchFamily="34" charset="0"/>
              </a:rPr>
              <a:t> y medicinales</a:t>
            </a:r>
            <a:r>
              <a:rPr lang="es-ES" sz="1600" b="0" i="0" dirty="0">
                <a:solidFill>
                  <a:srgbClr val="000000"/>
                </a:solidFill>
                <a:effectLst/>
                <a:highlight>
                  <a:srgbClr val="FFFFFF"/>
                </a:highlight>
                <a:latin typeface="Verdana" panose="020B0604030504040204" pitchFamily="34" charset="0"/>
              </a:rPr>
              <a:t>. Ed. Proyecto Comunitario, </a:t>
            </a:r>
            <a:r>
              <a:rPr lang="es-ES" sz="1600" b="0" i="0" spc="-35" dirty="0">
                <a:solidFill>
                  <a:srgbClr val="000000"/>
                </a:solidFill>
                <a:effectLst/>
                <a:highlight>
                  <a:srgbClr val="FFFFFF"/>
                </a:highlight>
                <a:latin typeface="Verdana" panose="020B0604030504040204" pitchFamily="34" charset="0"/>
              </a:rPr>
              <a:t>Conservación de Alimentos, 2000, La Habana, Cuba, 243</a:t>
            </a:r>
            <a:r>
              <a:rPr lang="es-ES" sz="1600" b="0" i="0" dirty="0">
                <a:solidFill>
                  <a:srgbClr val="000000"/>
                </a:solidFill>
                <a:effectLst/>
                <a:highlight>
                  <a:srgbClr val="FFFFFF"/>
                </a:highlight>
                <a:latin typeface="Verdana" panose="020B0604030504040204" pitchFamily="34" charset="0"/>
              </a:rPr>
              <a:t> p., ISBN 978-959-7098-14-0.</a:t>
            </a:r>
            <a:br>
              <a:rPr lang="es-ES" sz="1600" b="0" i="0" dirty="0">
                <a:solidFill>
                  <a:srgbClr val="000000"/>
                </a:solidFill>
                <a:effectLst/>
                <a:highlight>
                  <a:srgbClr val="FFFFFF"/>
                </a:highlight>
                <a:latin typeface="Verdana" panose="020B0604030504040204" pitchFamily="34" charset="0"/>
              </a:rPr>
            </a:br>
            <a:endParaRPr lang="es-ES" sz="1600" b="0" i="0" dirty="0">
              <a:solidFill>
                <a:srgbClr val="000000"/>
              </a:solidFill>
              <a:effectLst/>
              <a:highlight>
                <a:srgbClr val="FFFFFF"/>
              </a:highlight>
              <a:latin typeface="verdana" panose="020B0604030504040204" pitchFamily="34" charset="0"/>
            </a:endParaRPr>
          </a:p>
          <a:p>
            <a:pPr algn="just"/>
            <a:r>
              <a:rPr lang="es-ES" sz="1600" b="0" i="0" dirty="0">
                <a:solidFill>
                  <a:srgbClr val="000000"/>
                </a:solidFill>
                <a:effectLst/>
                <a:highlight>
                  <a:srgbClr val="FFFFFF"/>
                </a:highlight>
                <a:latin typeface="Verdana" panose="020B0604030504040204" pitchFamily="34" charset="0"/>
              </a:rPr>
              <a:t>4. Figueroa, V. y Lama, J. </a:t>
            </a:r>
            <a:r>
              <a:rPr lang="es-ES" sz="1600" b="0" i="1" dirty="0">
                <a:solidFill>
                  <a:srgbClr val="000000"/>
                </a:solidFill>
                <a:effectLst/>
                <a:highlight>
                  <a:srgbClr val="FFFFFF"/>
                </a:highlight>
                <a:latin typeface="Verdana" panose="020B0604030504040204" pitchFamily="34" charset="0"/>
              </a:rPr>
              <a:t>El sabor en la cocina</a:t>
            </a:r>
            <a:r>
              <a:rPr lang="es-ES" sz="1600" b="0" i="0" dirty="0">
                <a:solidFill>
                  <a:srgbClr val="000000"/>
                </a:solidFill>
                <a:effectLst/>
                <a:highlight>
                  <a:srgbClr val="FFFFFF"/>
                </a:highlight>
                <a:latin typeface="Verdana" panose="020B0604030504040204" pitchFamily="34" charset="0"/>
              </a:rPr>
              <a:t>. 1.</a:t>
            </a:r>
            <a:r>
              <a:rPr lang="es-ES" sz="1600" b="0" i="0" baseline="30000" dirty="0">
                <a:solidFill>
                  <a:srgbClr val="000000"/>
                </a:solidFill>
                <a:effectLst/>
                <a:highlight>
                  <a:srgbClr val="FFFFFF"/>
                </a:highlight>
                <a:latin typeface="Verdana" panose="020B0604030504040204" pitchFamily="34" charset="0"/>
              </a:rPr>
              <a:t>a </a:t>
            </a:r>
            <a:r>
              <a:rPr lang="es-ES" sz="1600" b="0" i="0" dirty="0">
                <a:solidFill>
                  <a:srgbClr val="000000"/>
                </a:solidFill>
                <a:effectLst/>
                <a:highlight>
                  <a:srgbClr val="FFFFFF"/>
                </a:highlight>
                <a:latin typeface="Verdana" panose="020B0604030504040204" pitchFamily="34" charset="0"/>
              </a:rPr>
              <a:t>ed., Ed. Proyecto Comunitario, Conservación de Alimentos, 2013, 203 p., ISBN 978-959-7221-01-2.</a:t>
            </a:r>
            <a:br>
              <a:rPr lang="es-ES" sz="1600" b="0" i="0" dirty="0">
                <a:solidFill>
                  <a:srgbClr val="000000"/>
                </a:solidFill>
                <a:effectLst/>
                <a:highlight>
                  <a:srgbClr val="FFFFFF"/>
                </a:highlight>
                <a:latin typeface="Verdana" panose="020B0604030504040204" pitchFamily="34" charset="0"/>
              </a:rPr>
            </a:br>
            <a:br>
              <a:rPr lang="es-ES" sz="1600" b="0" i="0" dirty="0">
                <a:solidFill>
                  <a:srgbClr val="000000"/>
                </a:solidFill>
                <a:effectLst/>
                <a:highlight>
                  <a:srgbClr val="FFFFFF"/>
                </a:highlight>
                <a:latin typeface="Verdana" panose="020B0604030504040204" pitchFamily="34" charset="0"/>
              </a:rPr>
            </a:br>
            <a:r>
              <a:rPr lang="es-ES" sz="1600" b="0" i="0" spc="35" dirty="0">
                <a:solidFill>
                  <a:srgbClr val="000000"/>
                </a:solidFill>
                <a:effectLst/>
                <a:highlight>
                  <a:srgbClr val="FFFFFF"/>
                </a:highlight>
                <a:latin typeface="Verdana" panose="020B0604030504040204" pitchFamily="34" charset="0"/>
              </a:rPr>
              <a:t>5. Figueroa, V. y Lama, J. </a:t>
            </a:r>
            <a:r>
              <a:rPr lang="es-ES" sz="1600" b="0" i="1" spc="35" dirty="0">
                <a:solidFill>
                  <a:srgbClr val="000000"/>
                </a:solidFill>
                <a:effectLst/>
                <a:highlight>
                  <a:srgbClr val="FFFFFF"/>
                </a:highlight>
                <a:latin typeface="Verdana" panose="020B0604030504040204" pitchFamily="34" charset="0"/>
              </a:rPr>
              <a:t>Cómo conservar alimentos y condimentos con métodos sencillos y naturales</a:t>
            </a:r>
            <a:r>
              <a:rPr lang="es-ES" sz="1600" b="0" i="0" spc="35" dirty="0">
                <a:solidFill>
                  <a:srgbClr val="000000"/>
                </a:solidFill>
                <a:effectLst/>
                <a:highlight>
                  <a:srgbClr val="FFFFFF"/>
                </a:highlight>
                <a:latin typeface="Verdana" panose="020B0604030504040204" pitchFamily="34" charset="0"/>
              </a:rPr>
              <a:t>.</a:t>
            </a:r>
            <a:r>
              <a:rPr lang="es-ES" sz="1600" b="0" i="0" dirty="0">
                <a:solidFill>
                  <a:srgbClr val="000000"/>
                </a:solidFill>
                <a:effectLst/>
                <a:highlight>
                  <a:srgbClr val="FFFFFF"/>
                </a:highlight>
                <a:latin typeface="Verdana" panose="020B0604030504040204" pitchFamily="34" charset="0"/>
              </a:rPr>
              <a:t> Ed. Proyecto Comunitario, Conservación de Alimentos, 1997, La Habana, 182 p., ISBN 978-959-7098-02-7.</a:t>
            </a:r>
            <a:endParaRPr lang="es-ES" sz="1600" b="0" i="0" dirty="0">
              <a:solidFill>
                <a:srgbClr val="000000"/>
              </a:solidFill>
              <a:effectLst/>
              <a:highlight>
                <a:srgbClr val="FFFFFF"/>
              </a:highlight>
              <a:latin typeface="verdana" panose="020B0604030504040204" pitchFamily="34" charset="0"/>
            </a:endParaRPr>
          </a:p>
        </p:txBody>
      </p:sp>
    </p:spTree>
    <p:extLst>
      <p:ext uri="{BB962C8B-B14F-4D97-AF65-F5344CB8AC3E}">
        <p14:creationId xmlns:p14="http://schemas.microsoft.com/office/powerpoint/2010/main" val="24973077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Lida Barba Maggi: La Facultad de Ingeniería de la UNACH">
            <a:extLst>
              <a:ext uri="{FF2B5EF4-FFF2-40B4-BE49-F238E27FC236}">
                <a16:creationId xmlns:a16="http://schemas.microsoft.com/office/drawing/2014/main" id="{78780E2F-FDFC-4D87-A77B-D1AFCAE57511}"/>
              </a:ext>
            </a:extLst>
          </p:cNvPr>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l="3063" t="8724" r="5621" b="5750"/>
          <a:stretch/>
        </p:blipFill>
        <p:spPr bwMode="auto">
          <a:xfrm>
            <a:off x="7468" y="4755715"/>
            <a:ext cx="9160388" cy="2129237"/>
          </a:xfrm>
          <a:prstGeom prst="rect">
            <a:avLst/>
          </a:prstGeom>
          <a:ln>
            <a:noFill/>
          </a:ln>
          <a:effectLst>
            <a:softEdge rad="112500"/>
          </a:effectLst>
        </p:spPr>
      </p:pic>
      <p:sp>
        <p:nvSpPr>
          <p:cNvPr id="17" name="Google Shape;17;p3"/>
          <p:cNvSpPr/>
          <p:nvPr/>
        </p:nvSpPr>
        <p:spPr>
          <a:xfrm>
            <a:off x="438545" y="5624899"/>
            <a:ext cx="2666236" cy="195435"/>
          </a:xfrm>
          <a:prstGeom prst="rect">
            <a:avLst/>
          </a:prstGeom>
          <a:noFill/>
          <a:ln>
            <a:noFill/>
          </a:ln>
        </p:spPr>
        <p:txBody>
          <a:bodyPr spcFirstLastPara="1" lIns="0" tIns="0" rIns="0" bIns="0"/>
          <a:lstStyle/>
          <a:p>
            <a:pPr algn="r">
              <a:lnSpc>
                <a:spcPct val="181277"/>
              </a:lnSpc>
              <a:defRPr/>
            </a:pPr>
            <a:r>
              <a:rPr lang="es-EC" sz="903" b="1" dirty="0">
                <a:solidFill>
                  <a:schemeClr val="dk1"/>
                </a:solidFill>
                <a:latin typeface="Calibri"/>
                <a:ea typeface="Calibri"/>
                <a:cs typeface="Calibri"/>
                <a:sym typeface="Calibri"/>
              </a:rPr>
              <a:t>ING JOSE ANTONIO ESCOBAR MACHADO. MSC</a:t>
            </a:r>
            <a:endParaRPr sz="1354" dirty="0"/>
          </a:p>
        </p:txBody>
      </p:sp>
      <p:pic>
        <p:nvPicPr>
          <p:cNvPr id="48132" name="Imagen 15"/>
          <p:cNvPicPr>
            <a:picLocks noChangeAspect="1"/>
          </p:cNvPicPr>
          <p:nvPr/>
        </p:nvPicPr>
        <p:blipFill>
          <a:blip r:embed="rId4">
            <a:extLst>
              <a:ext uri="{28A0092B-C50C-407E-A947-70E740481C1C}">
                <a14:useLocalDpi xmlns:a14="http://schemas.microsoft.com/office/drawing/2010/main" val="0"/>
              </a:ext>
            </a:extLst>
          </a:blip>
          <a:srcRect l="63974" t="28745" r="34805" b="12697"/>
          <a:stretch>
            <a:fillRect/>
          </a:stretch>
        </p:blipFill>
        <p:spPr bwMode="auto">
          <a:xfrm>
            <a:off x="8869006" y="0"/>
            <a:ext cx="30766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Universidad Nacional de Chimborazo (UNACH) - Lista de carreras">
            <a:extLst>
              <a:ext uri="{FF2B5EF4-FFF2-40B4-BE49-F238E27FC236}">
                <a16:creationId xmlns:a16="http://schemas.microsoft.com/office/drawing/2014/main" id="{E3C66266-2135-4C0A-AA1C-3556F256B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528" y="60968"/>
            <a:ext cx="1172607" cy="11726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6"/>
          <a:srcRect l="33823" t="55456" r="55049" b="38672"/>
          <a:stretch/>
        </p:blipFill>
        <p:spPr>
          <a:xfrm>
            <a:off x="2699792" y="4545314"/>
            <a:ext cx="4015261" cy="857076"/>
          </a:xfrm>
          <a:prstGeom prst="rect">
            <a:avLst/>
          </a:prstGeom>
        </p:spPr>
      </p:pic>
      <p:pic>
        <p:nvPicPr>
          <p:cNvPr id="1026" name="Picture 2" descr="350 frases motivadoras cortas de ánimo para seguir adelante: cortas,  positivas y originales">
            <a:extLst>
              <a:ext uri="{FF2B5EF4-FFF2-40B4-BE49-F238E27FC236}">
                <a16:creationId xmlns:a16="http://schemas.microsoft.com/office/drawing/2014/main" id="{8797096D-8B0D-918A-659E-7CF079B8F59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3808" y="620688"/>
            <a:ext cx="3456384" cy="345638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41408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1" descr="Slide 2"/>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2" descr="Slide 3"/>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3" descr="Slide 4"/>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4" descr="Slide 5"/>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9525"/>
          <a:ext cx="9144000" cy="6858000"/>
          <a:chOff x="0" y="9525"/>
          <a:chExt cx="9144000" cy="6858000"/>
        </a:xfrm>
      </p:grpSpPr>
      <p:pic>
        <p:nvPicPr>
          <p:cNvPr id="2" name="Image 5" descr="Slide 6"/>
          <p:cNvPicPr>
            <a:picLocks noChangeAspect="1"/>
          </p:cNvPicPr>
          <p:nvPr/>
        </p:nvPicPr>
        <p:blipFill>
          <a:blip r:embed="rId2"/>
          <a:stretch>
            <a:fillRect/>
          </a:stretch>
        </p:blipFill>
        <p:spPr>
          <a:xfrm>
            <a:off x="0" y="9525"/>
            <a:ext cx="9144000" cy="6848475"/>
          </a:xfrm>
          <a:prstGeom prst="rect">
            <a:avLst/>
          </a:prstGeom>
          <a:noFill/>
          <a:effectLst>
            <a:outerShdw blurRad="57150" dist="95250" dir="2700000" algn="br" rotWithShape="0">
              <a:srgbClr val="000000">
                <a:alpha val="50000"/>
              </a:srgbClr>
            </a:outerShdw>
          </a:effectLst>
        </p:spPr>
      </p:pic>
    </p:spTree>
  </p:cSld>
  <p:clrMapOvr>
    <a:masterClrMapping/>
  </p:clrMapOvr>
</p:sld>
</file>

<file path=ppt/theme/theme1.xml><?xml version="1.0" encoding="utf-8"?>
<a:theme xmlns:a="http://schemas.openxmlformats.org/drawingml/2006/main" name="Theme5">
  <a:themeElements>
    <a:clrScheme name="Theme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5">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109</TotalTime>
  <Words>379</Words>
  <Application>Microsoft Office PowerPoint</Application>
  <PresentationFormat>Presentación en pantalla (4:3)</PresentationFormat>
  <Paragraphs>38</Paragraphs>
  <Slides>44</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44</vt:i4>
      </vt:variant>
    </vt:vector>
  </HeadingPairs>
  <TitlesOfParts>
    <vt:vector size="53" baseType="lpstr">
      <vt:lpstr>Aptos</vt:lpstr>
      <vt:lpstr>Arial</vt:lpstr>
      <vt:lpstr>ArialNormal</vt:lpstr>
      <vt:lpstr>Calibri</vt:lpstr>
      <vt:lpstr>Google Sans</vt:lpstr>
      <vt:lpstr>Trebuchet MS</vt:lpstr>
      <vt:lpstr>verdana</vt:lpstr>
      <vt:lpstr>verdana</vt:lpstr>
      <vt:lpstr>Theme5</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Untitled Presentation</dc:title>
  <dc:subject/>
  <dc:creator>Unknown Creator</dc:creator>
  <cp:keywords/>
  <dc:description/>
  <cp:lastModifiedBy>Jose Antonio Escobar Machado</cp:lastModifiedBy>
  <cp:revision>4</cp:revision>
  <dcterms:created xsi:type="dcterms:W3CDTF">2025-05-22T17:49:38Z</dcterms:created>
  <dcterms:modified xsi:type="dcterms:W3CDTF">2025-06-03T23:45:16Z</dcterms:modified>
  <cp:category/>
  <cp:contentStatus/>
</cp:coreProperties>
</file>