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CA691-8245-49E9-82C8-4E0CC09D6040}" type="datetimeFigureOut">
              <a:rPr lang="es-EC" smtClean="0"/>
              <a:t>5/5/2025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BD04D-9A03-4F82-979E-B3140136507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364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BD04D-9A03-4F82-979E-B31401365070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3623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502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20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7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8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8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94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05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8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0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EC32AE-E4F8-4BC6-BEF2-B48BDD15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E00F5B-31AB-4387-A2AB-423DC0207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863" y="1079500"/>
            <a:ext cx="3882286" cy="2138400"/>
          </a:xfrm>
        </p:spPr>
        <p:txBody>
          <a:bodyPr>
            <a:normAutofit/>
          </a:bodyPr>
          <a:lstStyle/>
          <a:p>
            <a:r>
              <a:rPr lang="es-ES" dirty="0"/>
              <a:t>PEDAGOGÍA VERDE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8B450D-8CD1-1FC6-E269-59D62F09F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8006" y="4113213"/>
            <a:ext cx="2988000" cy="1655762"/>
          </a:xfrm>
        </p:spPr>
        <p:txBody>
          <a:bodyPr>
            <a:normAutofit/>
          </a:bodyPr>
          <a:lstStyle/>
          <a:p>
            <a:endParaRPr lang="es-EC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B6C5D-5518-3ED2-FA34-5C44D6BF0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98" r="-1" b="-1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11C822-2379-4749-95C7-3CDA9329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2006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53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C279C8A1-C4E4-4DE9-934E-91221AC99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51563A-DDE3-85E5-A97C-A8059F71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987" y="395288"/>
            <a:ext cx="6317998" cy="1120439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Transversalidad y currículo ecológico</a:t>
            </a:r>
            <a:r>
              <a:rPr lang="es-ES" dirty="0"/>
              <a:t>:</a:t>
            </a:r>
            <a:endParaRPr lang="es-EC" dirty="0"/>
          </a:p>
        </p:txBody>
      </p:sp>
      <p:pic>
        <p:nvPicPr>
          <p:cNvPr id="98" name="Picture 97" descr="Un modelo molecular">
            <a:extLst>
              <a:ext uri="{FF2B5EF4-FFF2-40B4-BE49-F238E27FC236}">
                <a16:creationId xmlns:a16="http://schemas.microsoft.com/office/drawing/2014/main" id="{EA5CD3FB-A497-AF01-55E6-B57E90A7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79" r="40612" b="-1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6C7ED5D-77C4-4564-8B1A-E55609CF4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7986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DDBD83-2495-35D8-7DA9-DA42A304B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986" y="2413468"/>
            <a:ext cx="6318000" cy="3365032"/>
          </a:xfrm>
        </p:spPr>
        <p:txBody>
          <a:bodyPr>
            <a:normAutofit/>
          </a:bodyPr>
          <a:lstStyle/>
          <a:p>
            <a:r>
              <a:rPr lang="es-ES" dirty="0"/>
              <a:t>Integrar la perspectiva ambiental en todas las áreas del conocimiento, no solo en las ciencias naturales.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915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26A047-A3FC-9D63-FF53-C61A784C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Ciudadanía activa y participación</a:t>
            </a:r>
            <a:endParaRPr lang="es-EC"/>
          </a:p>
        </p:txBody>
      </p:sp>
      <p:pic>
        <p:nvPicPr>
          <p:cNvPr id="5" name="Picture 4" descr="Manos sujetando las muñecas de otra persona y entrelazadas para formar un círculo">
            <a:extLst>
              <a:ext uri="{FF2B5EF4-FFF2-40B4-BE49-F238E27FC236}">
                <a16:creationId xmlns:a16="http://schemas.microsoft.com/office/drawing/2014/main" id="{BDB97E28-DA92-C01F-3C65-E8B91FDA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75" r="18440" b="-1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B226E0-3B25-B0AD-5147-52721C1B3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r>
              <a:rPr lang="es-ES" dirty="0"/>
              <a:t>Fomentar que el estudiantado actúe como agente de cambio en su comunidad a través de proyectos ambientales.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4932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E956F7-50D4-3384-BA49-92755051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Descolonización del pensamiento</a:t>
            </a:r>
            <a:r>
              <a:rPr lang="es-ES" dirty="0"/>
              <a:t>:</a:t>
            </a:r>
            <a:endParaRPr lang="es-EC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68C6BE-41CC-4C4D-850F-F82321AE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7" name="Graphic 6" descr="Conectado">
            <a:extLst>
              <a:ext uri="{FF2B5EF4-FFF2-40B4-BE49-F238E27FC236}">
                <a16:creationId xmlns:a16="http://schemas.microsoft.com/office/drawing/2014/main" id="{2937F90F-EE60-A334-104D-548E13143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000" y="927730"/>
            <a:ext cx="4999885" cy="49998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69927-A262-DB88-7062-1C7BD20D6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s-ES" sz="1900"/>
              <a:t>Cuestionar el paradigma antropocéntrico, extractivista y tecnocrático, promoviendo saberes ancestrales, cosmovisiones indígenas y otras formas de relación con la naturaleza.</a:t>
            </a:r>
            <a:endParaRPr lang="es-EC" sz="1900"/>
          </a:p>
        </p:txBody>
      </p:sp>
    </p:spTree>
    <p:extLst>
      <p:ext uri="{BB962C8B-B14F-4D97-AF65-F5344CB8AC3E}">
        <p14:creationId xmlns:p14="http://schemas.microsoft.com/office/powerpoint/2010/main" val="122105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CDC2C-C16C-6B0D-D020-BF281C67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DEFINICIÓN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F29459-0284-AE0A-A9B7-1F1076091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pedagogía verde, también conocida como </a:t>
            </a:r>
            <a:r>
              <a:rPr lang="es-ES" b="1" dirty="0"/>
              <a:t>educación ecológica o eco-pedagogía</a:t>
            </a:r>
            <a:r>
              <a:rPr lang="es-ES" dirty="0"/>
              <a:t>, aborda temas que promueven una </a:t>
            </a:r>
            <a:r>
              <a:rPr lang="es-ES" b="1" dirty="0"/>
              <a:t>conciencia crítica, ética y práctica sobre la relación entre los seres humanos y el medio ambiente</a:t>
            </a:r>
            <a:r>
              <a:rPr lang="es-ES" dirty="0"/>
              <a:t>. </a:t>
            </a:r>
          </a:p>
          <a:p>
            <a:r>
              <a:rPr lang="es-ES" dirty="0"/>
              <a:t>A continuación te enumero los principales temas que se abordan en este enfoque pedagógico: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9FCC27-4373-9BB2-79DE-34EED5F80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4250088"/>
            <a:ext cx="2780041" cy="20850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E540BD-D4BF-422E-A9BA-EF9FB8914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543" y="4273180"/>
            <a:ext cx="2880525" cy="21603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F050A7-EFE3-6BC7-6FA8-7084205A2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196" y="4272020"/>
            <a:ext cx="2937886" cy="22034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E8540BA-1E84-3503-C3D6-9BC6CE18A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948" y="4272020"/>
            <a:ext cx="2693375" cy="22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5C044A-030A-0752-F1D1-908DE669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Conciencia ecológica y sostenibilidad</a:t>
            </a:r>
            <a:endParaRPr lang="es-EC" dirty="0"/>
          </a:p>
        </p:txBody>
      </p:sp>
      <p:pic>
        <p:nvPicPr>
          <p:cNvPr id="5" name="Picture 4" descr="Imagen recortada de una persona tocando una planta">
            <a:extLst>
              <a:ext uri="{FF2B5EF4-FFF2-40B4-BE49-F238E27FC236}">
                <a16:creationId xmlns:a16="http://schemas.microsoft.com/office/drawing/2014/main" id="{EDF926EC-7B1C-38CB-E583-636C9E797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81" r="21734" b="-1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D4C243-B44D-438E-577E-0C9BBF518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r>
              <a:rPr lang="es-ES" dirty="0"/>
              <a:t>Fomentar el respeto y cuidado por la naturaleza, reconociendo la interdependencia entre seres humanos y el entorno.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8258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279C8A1-C4E4-4DE9-934E-91221AC99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356765-A39B-F736-B1DA-7EB9B80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987" y="395288"/>
            <a:ext cx="6317998" cy="1120439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/>
              <a:t>Cambio climático y crisis ambiental</a:t>
            </a:r>
            <a:r>
              <a:rPr lang="es-ES"/>
              <a:t>:</a:t>
            </a:r>
            <a:endParaRPr lang="es-EC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3CB2DD9-7966-BDFC-F056-1D0408C859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35" r="36973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26C7ED5D-77C4-4564-8B1A-E55609CF4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7986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C2CEF9-7E80-448E-F835-006FA97A3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986" y="2413468"/>
            <a:ext cx="6318000" cy="3365032"/>
          </a:xfrm>
        </p:spPr>
        <p:txBody>
          <a:bodyPr>
            <a:normAutofit/>
          </a:bodyPr>
          <a:lstStyle/>
          <a:p>
            <a:r>
              <a:rPr lang="es-ES" dirty="0"/>
              <a:t>Comprender las causas y consecuencias del calentamiento global, la pérdida de biodiversidad, la contaminación, entre otros.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7453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3BE1C2-0FC9-3D08-68FD-DF42EF2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Consumo responsable</a:t>
            </a:r>
            <a:r>
              <a:rPr lang="es-ES" dirty="0"/>
              <a:t>: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E9F27E-87E5-7BE1-5524-6441EA3FB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>
            <a:normAutofit/>
          </a:bodyPr>
          <a:lstStyle/>
          <a:p>
            <a:r>
              <a:rPr lang="es-ES" dirty="0"/>
              <a:t>Reflexionar sobre los hábitos de consumo, la producción de residuos y el impacto ambiental del estilo de vida moderno.</a:t>
            </a:r>
            <a:endParaRPr lang="es-EC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Sostenibilidad">
            <a:extLst>
              <a:ext uri="{FF2B5EF4-FFF2-40B4-BE49-F238E27FC236}">
                <a16:creationId xmlns:a16="http://schemas.microsoft.com/office/drawing/2014/main" id="{9D1763E7-A56D-3343-6CA0-026252E36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1127" y="927730"/>
            <a:ext cx="4999885" cy="49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C5ACAD-EC7C-F722-591C-4C47933B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Educación para la vida y el bien común</a:t>
            </a:r>
            <a:r>
              <a:rPr lang="es-ES" dirty="0"/>
              <a:t>: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B02F84-F05D-7892-D19A-871B2B3B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>
            <a:normAutofit/>
          </a:bodyPr>
          <a:lstStyle/>
          <a:p>
            <a:r>
              <a:rPr lang="es-ES" dirty="0"/>
              <a:t>Integrar valores como el respeto, la empatía, la justicia ecológica y la solidaridad en la formación del alumnado.</a:t>
            </a:r>
            <a:endParaRPr lang="es-EC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Salud">
            <a:extLst>
              <a:ext uri="{FF2B5EF4-FFF2-40B4-BE49-F238E27FC236}">
                <a16:creationId xmlns:a16="http://schemas.microsoft.com/office/drawing/2014/main" id="{94A4EDC6-3F90-BB26-3E47-37FAEE5A8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1127" y="927730"/>
            <a:ext cx="4999885" cy="49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2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79C8A1-C4E4-4DE9-934E-91221AC99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475EEB-BE44-94B8-8E0D-342AEFE6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987" y="395288"/>
            <a:ext cx="6317998" cy="1120439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Conexión con la naturaleza</a:t>
            </a:r>
            <a:r>
              <a:rPr lang="es-ES" dirty="0"/>
              <a:t>:</a:t>
            </a:r>
            <a:endParaRPr lang="es-EC" dirty="0"/>
          </a:p>
        </p:txBody>
      </p:sp>
      <p:pic>
        <p:nvPicPr>
          <p:cNvPr id="5" name="Picture 4" descr="Tierra verde y seca">
            <a:extLst>
              <a:ext uri="{FF2B5EF4-FFF2-40B4-BE49-F238E27FC236}">
                <a16:creationId xmlns:a16="http://schemas.microsoft.com/office/drawing/2014/main" id="{49BDDFA3-2517-4006-F8EA-FABE9D216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09" r="40065" b="-1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C7ED5D-77C4-4564-8B1A-E55609CF4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7986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9997-44B0-3C9B-C67C-8AEAB57D4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986" y="2413468"/>
            <a:ext cx="6318000" cy="3365032"/>
          </a:xfrm>
        </p:spPr>
        <p:txBody>
          <a:bodyPr>
            <a:normAutofit/>
          </a:bodyPr>
          <a:lstStyle/>
          <a:p>
            <a:r>
              <a:rPr lang="es-ES" dirty="0"/>
              <a:t>Promover experiencias directas en entornos naturales para cultivar el vínculo afectivo y espiritual con la Tierra.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03858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240850-7750-7ADC-2BCE-847A9421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536575"/>
            <a:ext cx="4078800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Justicia ambiental y equidad social</a:t>
            </a:r>
            <a:r>
              <a:rPr lang="es-ES" dirty="0"/>
              <a:t>:</a:t>
            </a:r>
            <a:endParaRPr lang="es-EC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D745DA-D03E-47A2-9936-01C39D51A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594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A44877-CC65-19E4-AFA8-5516372D9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877018"/>
            <a:ext cx="4078800" cy="2901482"/>
          </a:xfrm>
        </p:spPr>
        <p:txBody>
          <a:bodyPr>
            <a:normAutofit/>
          </a:bodyPr>
          <a:lstStyle/>
          <a:p>
            <a:r>
              <a:rPr lang="es-ES" dirty="0"/>
              <a:t>Analizar cómo los problemas ecológicos afectan de forma desigual a distintos grupos sociales, especialmente a comunidades vulnerables.</a:t>
            </a:r>
            <a:endParaRPr lang="es-EC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5A6F56-5B66-4656-B01E-938834D6A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7" name="Graphic 6" descr="Grupo">
            <a:extLst>
              <a:ext uri="{FF2B5EF4-FFF2-40B4-BE49-F238E27FC236}">
                <a16:creationId xmlns:a16="http://schemas.microsoft.com/office/drawing/2014/main" id="{335F82C9-ED19-0CE2-9B07-527A6032B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1127" y="927730"/>
            <a:ext cx="4999885" cy="49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05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79C8A1-C4E4-4DE9-934E-91221AC99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CB4271-B3A2-AF5B-E7EB-255CE2CD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987" y="395288"/>
            <a:ext cx="6317998" cy="1120439"/>
          </a:xfrm>
        </p:spPr>
        <p:txBody>
          <a:bodyPr wrap="square" anchor="b">
            <a:normAutofit/>
          </a:bodyPr>
          <a:lstStyle/>
          <a:p>
            <a:pPr algn="ctr"/>
            <a:r>
              <a:rPr lang="es-ES" b="1" dirty="0"/>
              <a:t>Agroecología y soberanía alimentaria</a:t>
            </a:r>
            <a:r>
              <a:rPr lang="es-ES" dirty="0"/>
              <a:t>:</a:t>
            </a:r>
            <a:endParaRPr lang="es-EC" dirty="0"/>
          </a:p>
        </p:txBody>
      </p:sp>
      <p:pic>
        <p:nvPicPr>
          <p:cNvPr id="5" name="Picture 4" descr="Frutas y hortalizas en bolsas">
            <a:extLst>
              <a:ext uri="{FF2B5EF4-FFF2-40B4-BE49-F238E27FC236}">
                <a16:creationId xmlns:a16="http://schemas.microsoft.com/office/drawing/2014/main" id="{A53CBA46-0B56-B1BE-3B36-F04AAEF1C2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33" r="17258" b="-1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C7ED5D-77C4-4564-8B1A-E55609CF4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7986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686404-5453-CA31-D06F-EE20A0BA6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986" y="2413468"/>
            <a:ext cx="6318000" cy="3365032"/>
          </a:xfrm>
        </p:spPr>
        <p:txBody>
          <a:bodyPr>
            <a:normAutofit/>
          </a:bodyPr>
          <a:lstStyle/>
          <a:p>
            <a:r>
              <a:rPr lang="es-ES" dirty="0"/>
              <a:t>Enseñar sobre prácticas agrícolas sostenibles, producción local y el derecho a decidir sobre los alimentos que se consumen.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6339447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302</Words>
  <Application>Microsoft Office PowerPoint</Application>
  <PresentationFormat>Panorámica</PresentationFormat>
  <Paragraphs>25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 LT Pro</vt:lpstr>
      <vt:lpstr>Goudy Old Style</vt:lpstr>
      <vt:lpstr>Wingdings</vt:lpstr>
      <vt:lpstr>FrostyVTI</vt:lpstr>
      <vt:lpstr>PEDAGOGÍA VERDE</vt:lpstr>
      <vt:lpstr>DEFINICIÓN</vt:lpstr>
      <vt:lpstr>Conciencia ecológica y sostenibilidad</vt:lpstr>
      <vt:lpstr>Cambio climático y crisis ambiental:</vt:lpstr>
      <vt:lpstr>Consumo responsable:</vt:lpstr>
      <vt:lpstr>Educación para la vida y el bien común:</vt:lpstr>
      <vt:lpstr>Conexión con la naturaleza:</vt:lpstr>
      <vt:lpstr>Justicia ambiental y equidad social:</vt:lpstr>
      <vt:lpstr>Agroecología y soberanía alimentaria:</vt:lpstr>
      <vt:lpstr>Transversalidad y currículo ecológico:</vt:lpstr>
      <vt:lpstr>Ciudadanía activa y participación</vt:lpstr>
      <vt:lpstr>Descolonización del pensamiento: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Est. Sandra Veronica  Mera Ponce</dc:creator>
  <cp:lastModifiedBy>Est. Sandra Veronica  Mera Ponce</cp:lastModifiedBy>
  <cp:revision>1</cp:revision>
  <dcterms:created xsi:type="dcterms:W3CDTF">2025-05-05T12:18:51Z</dcterms:created>
  <dcterms:modified xsi:type="dcterms:W3CDTF">2025-05-05T14:27:18Z</dcterms:modified>
</cp:coreProperties>
</file>