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3" r:id="rId11"/>
    <p:sldId id="264" r:id="rId12"/>
    <p:sldId id="265" r:id="rId13"/>
    <p:sldId id="269" r:id="rId14"/>
    <p:sldId id="266" r:id="rId15"/>
    <p:sldId id="276" r:id="rId16"/>
    <p:sldId id="267" r:id="rId17"/>
    <p:sldId id="268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159E5-C837-419D-B6D7-0AB394BCD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F2A087-4E13-478E-8EE9-020CC9412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569D15-B57F-4FE3-8A5D-DFADB7FB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76F8CE-6A1A-4C19-8266-5CFDAB02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8FB587-DBBA-4D26-87A4-71AC95D53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473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6B19AA-3D84-43B8-A419-999EFCDB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0EAB1D-6112-47D9-BBD2-97843F7E0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D93FD-66B7-419E-98F6-0828394A1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EE171D-8715-4E56-9165-DE03E934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F6362A-2EA0-4FAF-9224-D8D422D1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48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17C6E5-B0AB-4714-99E0-09C6B16FD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D5AFC2-9428-4E1E-800B-B64DBBC31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6CB575-657D-4573-AA34-AE74E8A0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B1366A-50B0-4554-B93A-E2173D88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34A25-543B-48ED-90A2-E4058B9E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623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D064C-32F4-4C46-8854-EAE8F9DA6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7A78D7-E8AF-44C4-A0CC-C6BE262EA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EE24D0-BD0E-4ACF-984F-77B8A94B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18EB27-81B0-4D5D-B14B-32A0039E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38283D-8ADF-4499-9805-467818B7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104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2A861-9F32-4820-AEA6-586E7929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5470BF-A574-4E30-8499-DB1F020C3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7688C3-4131-45B9-B683-27B239E0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7C73D7-95EB-46C5-B27D-D977C911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94377E-7276-47AC-92E8-50BE17AD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10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704CF-F861-456E-BD3A-EAB12B61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FFA1E4-0869-41AA-8797-23AD8DFD2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1DA606-8A44-407C-AD78-1BC501E05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E7963D-C773-4D7D-B028-DAABFA9A9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C9600-45F8-486D-B2D1-E0C3F951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13FF2D-FE1D-4CA4-89E6-77ADAB10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317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14C75-D53A-46D6-89C1-F0BE9C6A6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89B357-A4C0-4570-B898-4DD7604FF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4D1CF6-6CDB-4A9D-9F40-B17DB381B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6D6946-85D2-47D1-B055-4266B700D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416284-E7A3-4579-8BCF-3689950AC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369B1F-FA39-4391-AA83-3DBB02B8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2D5383-7768-498C-AF6F-C030AF07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F5EB30-6152-442D-BE37-38DDE40A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593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22D9B-0B62-435B-9905-B67926C8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C5D13-9863-47E9-B267-D22AE4F6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3AB3E7-D36C-4535-9822-85A30934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E818CB-3FAC-49F4-8938-BEB7CE5D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944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329F0D-1D61-4D8C-B3F3-42689D61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A4BEC9-58AF-4285-87BE-30C959B2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84BB53-2AE6-431A-9B27-919AF051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387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BC1D1-586E-4DD3-8EB7-7684E19B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4169AA-9CF5-40DB-86D3-BBD0DF5D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D6862E-64AB-4471-9F57-BAA350C1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F4C0F3-687C-4153-B708-CA384CDC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936765-C271-46C4-B110-1CAD6E6B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A7FDFF-C377-42C5-924D-FC4A96FE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55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BF91A-74F8-4356-B132-991113FF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B55853-B059-4593-837C-BEF7AFFF9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93BCC0-2D0E-4D01-95E6-15B3DF81F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65FE31-EAB5-4D0A-AB41-F8806573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E41B4A-4337-43FE-9441-C00F0CE9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D986F-1167-48DF-A2CB-8D37875F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86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13BD1B-632B-48D1-AEA7-7AC9466E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F699B0-2950-4A2B-8ED2-A32A3B59D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A46B0-B1EE-4B7D-815B-39E919F5E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FA1C-4BB4-4B3B-B11B-E3B1EA81411A}" type="datetimeFigureOut">
              <a:rPr lang="es-EC" smtClean="0"/>
              <a:t>21/06/2018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D18DA2-1EA8-4148-889D-2149BEC80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D7DAF8-ACA3-4A7B-BD38-DD3FC551F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D9F99-3E24-481B-A5B8-3B8596677EB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444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53E87-AA32-4C6E-A3FF-B82C985DC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CARBOHIDRATOS DE IMPORTANCIA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DEF3C5-E09C-44D7-B76C-D98BC8578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DRA ROSA VELEZ </a:t>
            </a:r>
          </a:p>
        </p:txBody>
      </p:sp>
    </p:spTree>
    <p:extLst>
      <p:ext uri="{BB962C8B-B14F-4D97-AF65-F5344CB8AC3E}">
        <p14:creationId xmlns:p14="http://schemas.microsoft.com/office/powerpoint/2010/main" val="108618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F2F83-B051-4597-966E-D46A643B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9A553-6BA7-40FD-9A3C-79F414AA6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BE4DAA-5339-45A4-BBF7-CD0357BC9C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9" t="24642" r="6875" b="11879"/>
          <a:stretch/>
        </p:blipFill>
        <p:spPr>
          <a:xfrm>
            <a:off x="838200" y="365125"/>
            <a:ext cx="10787743" cy="59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7389D-2446-4DC4-BACC-CC9FB6105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4114"/>
            <a:ext cx="10515600" cy="5875160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dirty="0"/>
              <a:t>El </a:t>
            </a:r>
            <a:r>
              <a:rPr lang="es-EC" dirty="0">
                <a:solidFill>
                  <a:srgbClr val="FF0000"/>
                </a:solidFill>
              </a:rPr>
              <a:t>glucógeno</a:t>
            </a:r>
            <a:r>
              <a:rPr lang="es-EC" dirty="0"/>
              <a:t> es el polisacárido de almacenamiento en animales, y a veces se llama almidón animal. Es una estructura más ramificada que la amilopectina con cadenas de residuos 12-14 α-d-glucopiranosa (en enlace α1 → 4 glucosídico) con ramificación mediante enlaces α1 → 6 glucosídicos. </a:t>
            </a:r>
          </a:p>
          <a:p>
            <a:pPr algn="just"/>
            <a:r>
              <a:rPr lang="es-EC" dirty="0"/>
              <a:t>La </a:t>
            </a:r>
            <a:r>
              <a:rPr lang="es-EC" dirty="0">
                <a:solidFill>
                  <a:srgbClr val="FF0000"/>
                </a:solidFill>
              </a:rPr>
              <a:t>inulina</a:t>
            </a:r>
            <a:r>
              <a:rPr lang="es-EC" dirty="0"/>
              <a:t> es un polisacárido de la fructosa (y, en consecuencia, un </a:t>
            </a:r>
            <a:r>
              <a:rPr lang="es-EC" dirty="0" err="1"/>
              <a:t>fructosano</a:t>
            </a:r>
            <a:r>
              <a:rPr lang="es-EC" dirty="0"/>
              <a:t>) que se encuentra en tubérculos y raíces de dalias, alcachofas y dientes de león. Es fácilmente soluble en agua y se usa para determinar el índice de filtración glomerular, pero las enzimas intestinales no la hidrolizan. </a:t>
            </a:r>
          </a:p>
          <a:p>
            <a:pPr algn="just"/>
            <a:r>
              <a:rPr lang="es-EC" dirty="0"/>
              <a:t>Las </a:t>
            </a:r>
            <a:r>
              <a:rPr lang="es-EC" dirty="0">
                <a:solidFill>
                  <a:srgbClr val="FF0000"/>
                </a:solidFill>
              </a:rPr>
              <a:t>dextrinas</a:t>
            </a:r>
            <a:r>
              <a:rPr lang="es-EC" dirty="0"/>
              <a:t> son intermediarios en la hidrólisis del almidón.</a:t>
            </a:r>
          </a:p>
          <a:p>
            <a:pPr algn="just"/>
            <a:r>
              <a:rPr lang="es-EC" dirty="0"/>
              <a:t>La </a:t>
            </a:r>
            <a:r>
              <a:rPr lang="es-EC" dirty="0">
                <a:solidFill>
                  <a:srgbClr val="FF0000"/>
                </a:solidFill>
              </a:rPr>
              <a:t>celulosa</a:t>
            </a:r>
            <a:r>
              <a:rPr lang="es-EC" dirty="0"/>
              <a:t> es el principal constituyente de las paredes de las células ve </a:t>
            </a:r>
            <a:r>
              <a:rPr lang="es-EC" dirty="0" err="1"/>
              <a:t>getales</a:t>
            </a:r>
            <a:r>
              <a:rPr lang="es-EC" dirty="0"/>
              <a:t>. Es insoluble y consta de unidades de β-d-glucopiranosa  unidas por enlaces β1 → 4 para formar cadenas largas y rectas fortalecidas por enlaces de hidrógeno que se entrecruzan. </a:t>
            </a:r>
          </a:p>
        </p:txBody>
      </p:sp>
    </p:spTree>
    <p:extLst>
      <p:ext uri="{BB962C8B-B14F-4D97-AF65-F5344CB8AC3E}">
        <p14:creationId xmlns:p14="http://schemas.microsoft.com/office/powerpoint/2010/main" val="88690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183EB-9571-4A33-B945-88A5E7B7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0BBF8E-1C4E-4D9C-BCDC-61175B6D1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109ECF-57EE-4D4F-AFEB-54FC22480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8" t="14163" r="6875" b="16597"/>
          <a:stretch/>
        </p:blipFill>
        <p:spPr>
          <a:xfrm>
            <a:off x="638629" y="365125"/>
            <a:ext cx="10871200" cy="60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299ED4-7950-49F4-A40E-84A80750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3723"/>
            <a:ext cx="10515600" cy="5403240"/>
          </a:xfrm>
        </p:spPr>
        <p:txBody>
          <a:bodyPr/>
          <a:lstStyle/>
          <a:p>
            <a:pPr algn="just"/>
            <a:r>
              <a:rPr lang="es-EC" dirty="0"/>
              <a:t>Los mamíferos carecen de enzimas que hidrolicen los enlaces β1 → 4; de esta manera, no pueden digerir la celulosa. </a:t>
            </a:r>
          </a:p>
          <a:p>
            <a:pPr algn="just"/>
            <a:r>
              <a:rPr lang="es-EC" dirty="0"/>
              <a:t>Es una fuente importante de “volumen” en la dieta, y el principal componente de la fibra de la misma. </a:t>
            </a:r>
          </a:p>
          <a:p>
            <a:pPr algn="just"/>
            <a:r>
              <a:rPr lang="es-EC" dirty="0"/>
              <a:t>Los microorganismos que se encuentran en el intestino de rumiantes y otros herbívoros pueden hidrolizar el enlace y fermentar los productos hacia ácidos grasos de cadena corta como una importante fuente de energía. </a:t>
            </a:r>
          </a:p>
          <a:p>
            <a:pPr algn="just"/>
            <a:r>
              <a:rPr lang="es-EC" dirty="0"/>
              <a:t>Hay cierto metabolismo bacteriano de celulosa en el colon de seres humanos. </a:t>
            </a:r>
          </a:p>
        </p:txBody>
      </p:sp>
    </p:spTree>
    <p:extLst>
      <p:ext uri="{BB962C8B-B14F-4D97-AF65-F5344CB8AC3E}">
        <p14:creationId xmlns:p14="http://schemas.microsoft.com/office/powerpoint/2010/main" val="223380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78B00-A9D4-442C-A97D-CD7A43E6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METABOLISMO DE CARBOHIDRATOS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A60791-5C2D-4AD5-8C73-90B528894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029835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 </a:t>
            </a:r>
            <a:r>
              <a:rPr lang="es-EC" dirty="0">
                <a:solidFill>
                  <a:srgbClr val="FF0000"/>
                </a:solidFill>
              </a:rPr>
              <a:t>1) vías anabólicas</a:t>
            </a:r>
            <a:r>
              <a:rPr lang="es-EC" dirty="0"/>
              <a:t>, que son las implicadas en la síntesis de compuestos de mayor tamaño y más complejos a partir de precursores de menor tamaño, por ejemplo, la síntesis de proteína a partir de aminoácidos, y la síntesis de reservas de triacilglicerol y glucógeno. Las vías anabólicas son endotérmicas. </a:t>
            </a:r>
          </a:p>
          <a:p>
            <a:pPr algn="just"/>
            <a:r>
              <a:rPr lang="es-EC" dirty="0">
                <a:solidFill>
                  <a:srgbClr val="FF0000"/>
                </a:solidFill>
              </a:rPr>
              <a:t>2) Vías catabólicas</a:t>
            </a:r>
            <a:r>
              <a:rPr lang="es-EC" dirty="0"/>
              <a:t>, que están involucradas en la degradación de moléculas de mayor tamaño; por lo general implican reacciones oxidativas; son exotérmicas; dan por resultado equivalentes reductores y, principalmente por medio de la cadena respiratoria, ATP.</a:t>
            </a:r>
          </a:p>
          <a:p>
            <a:pPr algn="just"/>
            <a:r>
              <a:rPr lang="es-EC" dirty="0"/>
              <a:t> </a:t>
            </a:r>
            <a:r>
              <a:rPr lang="es-EC" dirty="0">
                <a:solidFill>
                  <a:srgbClr val="FF0000"/>
                </a:solidFill>
              </a:rPr>
              <a:t>3) Vías anfibólicas</a:t>
            </a:r>
            <a:r>
              <a:rPr lang="es-EC" dirty="0"/>
              <a:t>, que se presentan en las “encrucijadas” del metabolismo, y actúan como enlaces entre las vías anabólicas y catabólicas, por ejemplo, el ciclo del ácido cítrico. </a:t>
            </a:r>
          </a:p>
        </p:txBody>
      </p:sp>
    </p:spTree>
    <p:extLst>
      <p:ext uri="{BB962C8B-B14F-4D97-AF65-F5344CB8AC3E}">
        <p14:creationId xmlns:p14="http://schemas.microsoft.com/office/powerpoint/2010/main" val="285367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C20E5-2E04-4BF8-8F6E-CB67F7BD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D2083-E890-4609-A2B3-7C676C27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59372E-46FC-4F8F-BF1C-67E09FE4D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9473" r="53615" b="31887"/>
          <a:stretch/>
        </p:blipFill>
        <p:spPr>
          <a:xfrm>
            <a:off x="958947" y="0"/>
            <a:ext cx="8789963" cy="62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534F4-B8B9-45E7-BDCC-097E5260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VÍAS QUE PROCESAN LOS PRINCIPALES PRODUCTOS DE LA DIGESTIÓN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C9FCE-6159-4FF4-A414-614B0A035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9286" cy="4351338"/>
          </a:xfrm>
        </p:spPr>
        <p:txBody>
          <a:bodyPr/>
          <a:lstStyle/>
          <a:p>
            <a:pPr algn="just"/>
            <a:r>
              <a:rPr lang="es-EC" dirty="0"/>
              <a:t>La naturaleza de la dieta establece el modelo básico de metabolismo. Hay una necesidad de procesar los productos de la digestión de carbohidratos, lípidos y proteínas de la dieta, se trata en particular de glucosa, ácidos grasos y glicerol, y aminoácidos, respectivamente.</a:t>
            </a:r>
          </a:p>
          <a:p>
            <a:pPr algn="just"/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E5074D-A038-4FD4-BB97-7D920162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4" t="18609" r="54166" b="15327"/>
          <a:stretch/>
        </p:blipFill>
        <p:spPr>
          <a:xfrm>
            <a:off x="7416800" y="1690689"/>
            <a:ext cx="4267200" cy="46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6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C49F2-60BB-43DA-9020-B3C11DB4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748392-1ECC-4C83-AAC6-FC44B14A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28" y="1825625"/>
            <a:ext cx="4619171" cy="4351338"/>
          </a:xfrm>
        </p:spPr>
        <p:txBody>
          <a:bodyPr/>
          <a:lstStyle/>
          <a:p>
            <a:r>
              <a:rPr lang="es-EC" dirty="0"/>
              <a:t>Todos los productos de la digestión se metabolizan hacia un producto común, la acetil-</a:t>
            </a:r>
            <a:r>
              <a:rPr lang="es-EC" dirty="0" err="1"/>
              <a:t>CoA</a:t>
            </a:r>
            <a:r>
              <a:rPr lang="es-EC" dirty="0"/>
              <a:t>, que luego se oxida mediante el ciclo del ácido cítrico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D8AB58-FFD0-41D4-BD54-C4A66271A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9911" r="17143" b="5302"/>
          <a:stretch/>
        </p:blipFill>
        <p:spPr>
          <a:xfrm>
            <a:off x="653143" y="365125"/>
            <a:ext cx="608148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39278-FEBD-4305-98B8-8C2AFFAD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6CED8C-48B6-4EEB-B567-D30DC5B39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/>
              <a:t>La glucosa es el principal combustible de casi todos los tejidos.</a:t>
            </a:r>
          </a:p>
          <a:p>
            <a:pPr algn="just"/>
            <a:r>
              <a:rPr lang="es-EC" dirty="0"/>
              <a:t>Se metaboliza hacia piruvato por la vía de la glucólisis. </a:t>
            </a:r>
          </a:p>
          <a:p>
            <a:pPr algn="just"/>
            <a:r>
              <a:rPr lang="es-EC" dirty="0"/>
              <a:t>Los tejidos aeróbicos metabolizan el piruvato hacia acetil-</a:t>
            </a:r>
            <a:r>
              <a:rPr lang="es-EC" dirty="0" err="1"/>
              <a:t>CoA</a:t>
            </a:r>
            <a:r>
              <a:rPr lang="es-EC" dirty="0"/>
              <a:t>, que puede entrar al ciclo del ácido cítrico para oxidación completa hacia CO2 y H2O, enlazada a la formación de ATP en el proceso de fosforilación oxidativa. </a:t>
            </a:r>
          </a:p>
          <a:p>
            <a:pPr algn="just"/>
            <a:r>
              <a:rPr lang="es-EC" dirty="0"/>
              <a:t>La glucólisis también puede ocurrir de manera anaeróbica (en ausencia de oxígeno) cuando el producto terminal es lactato. </a:t>
            </a:r>
          </a:p>
        </p:txBody>
      </p:sp>
    </p:spTree>
    <p:extLst>
      <p:ext uri="{BB962C8B-B14F-4D97-AF65-F5344CB8AC3E}">
        <p14:creationId xmlns:p14="http://schemas.microsoft.com/office/powerpoint/2010/main" val="383705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7D07A3-69F3-45AC-A031-73B591BF2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437"/>
            <a:ext cx="10515600" cy="6020972"/>
          </a:xfrm>
        </p:spPr>
        <p:txBody>
          <a:bodyPr>
            <a:normAutofit fontScale="92500"/>
          </a:bodyPr>
          <a:lstStyle/>
          <a:p>
            <a:pPr algn="just"/>
            <a:r>
              <a:rPr lang="es-EC" dirty="0"/>
              <a:t>La glucosa y sus metabolitos también participan en otros procesos: </a:t>
            </a:r>
          </a:p>
          <a:p>
            <a:pPr algn="just"/>
            <a:r>
              <a:rPr lang="es-EC" dirty="0"/>
              <a:t>1) La síntesis del polímero de almacenamiento glucógeno en el músculo esquelético y el hígado. </a:t>
            </a:r>
          </a:p>
          <a:p>
            <a:pPr algn="just"/>
            <a:r>
              <a:rPr lang="es-EC" dirty="0"/>
              <a:t>2) La </a:t>
            </a:r>
            <a:r>
              <a:rPr lang="es-EC" dirty="0">
                <a:solidFill>
                  <a:srgbClr val="FF0000"/>
                </a:solidFill>
              </a:rPr>
              <a:t>vía de la pentosa fosfato</a:t>
            </a:r>
            <a:r>
              <a:rPr lang="es-EC" dirty="0"/>
              <a:t>, una alternativa para parte de las vías de la glucólisis. Es una fuente de equivalentes reductores (</a:t>
            </a:r>
            <a:r>
              <a:rPr lang="es-EC" dirty="0" err="1"/>
              <a:t>NADPH</a:t>
            </a:r>
            <a:r>
              <a:rPr lang="es-EC" dirty="0"/>
              <a:t>) para la síntesis de ácido graso, y la fuente de ribosa para la síntesis de nucleótido y ácido nucleico. </a:t>
            </a:r>
          </a:p>
          <a:p>
            <a:pPr algn="just"/>
            <a:r>
              <a:rPr lang="es-EC" dirty="0"/>
              <a:t>3) Los triosa fosfatos dan lugar a la porción glicerol de los triacilgliceroles.</a:t>
            </a:r>
          </a:p>
          <a:p>
            <a:pPr algn="just"/>
            <a:r>
              <a:rPr lang="es-EC" dirty="0"/>
              <a:t>4) El piruvato y los intermediarios del ciclo del ácido cítrico proporcionan los esqueletos de carbono para la síntesis de aminoácidos, y la acetil-</a:t>
            </a:r>
            <a:r>
              <a:rPr lang="es-EC" dirty="0" err="1"/>
              <a:t>CoA</a:t>
            </a:r>
            <a:r>
              <a:rPr lang="es-EC" dirty="0"/>
              <a:t> es el precursor de ácidos grasos y colesterol (y, por ende, de todos los esteroides sintetizados en el cuerpo). </a:t>
            </a:r>
          </a:p>
          <a:p>
            <a:pPr algn="just"/>
            <a:r>
              <a:rPr lang="es-EC" dirty="0"/>
              <a:t>La gluconeogénesis es el proceso de formación de glucosa a partir de precursores no carbohidratos, por ejemplo, lactato, aminoácidos y glicerol.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425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1E8FB-C56D-4108-91C1-B3500066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75"/>
            <a:ext cx="10515600" cy="1325563"/>
          </a:xfrm>
        </p:spPr>
        <p:txBody>
          <a:bodyPr/>
          <a:lstStyle/>
          <a:p>
            <a:r>
              <a:rPr lang="es-EC" dirty="0"/>
              <a:t>GLUCOSA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1C29AA-3E73-4AFB-A3FB-DBD638D91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7306994" cy="547869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C" dirty="0"/>
              <a:t>DESDE EL PUNTO DE VISTA BIOMÉDICO, LA GLUCOSA ES EL MONOSACÁRIDO DE MAYOR IMPORTANCIA</a:t>
            </a:r>
          </a:p>
          <a:p>
            <a:pPr algn="just"/>
            <a:r>
              <a:rPr lang="es-EC" dirty="0"/>
              <a:t>La estructura de la glucosa puede representarse de tres maneras La fórmula estructural de cadena recta </a:t>
            </a:r>
            <a:r>
              <a:rPr lang="es-EC" b="1" dirty="0">
                <a:solidFill>
                  <a:srgbClr val="FF0000"/>
                </a:solidFill>
              </a:rPr>
              <a:t>(aldohexosa) </a:t>
            </a:r>
            <a:r>
              <a:rPr lang="es-EC" dirty="0"/>
              <a:t>puede explicar algunas de las propiedades de la glucosa, pero una estructura cíclica (</a:t>
            </a:r>
            <a:r>
              <a:rPr lang="es-EC" b="1" dirty="0">
                <a:solidFill>
                  <a:srgbClr val="FF0000"/>
                </a:solidFill>
              </a:rPr>
              <a:t>un </a:t>
            </a:r>
            <a:r>
              <a:rPr lang="es-EC" b="1" dirty="0" err="1">
                <a:solidFill>
                  <a:srgbClr val="FF0000"/>
                </a:solidFill>
              </a:rPr>
              <a:t>hemiacetal</a:t>
            </a:r>
            <a:r>
              <a:rPr lang="es-EC" b="1" dirty="0">
                <a:solidFill>
                  <a:srgbClr val="FF0000"/>
                </a:solidFill>
              </a:rPr>
              <a:t> </a:t>
            </a:r>
            <a:r>
              <a:rPr lang="es-EC" dirty="0"/>
              <a:t>formado por reacción entre el grupo aldehído y un grupo hidroxilo) es favorecida en el aspecto termodinámico, y explica otras propiedades. </a:t>
            </a:r>
          </a:p>
          <a:p>
            <a:pPr algn="just"/>
            <a:r>
              <a:rPr lang="es-EC" dirty="0"/>
              <a:t>La </a:t>
            </a:r>
            <a:r>
              <a:rPr lang="es-EC" b="1" dirty="0">
                <a:solidFill>
                  <a:srgbClr val="FF0000"/>
                </a:solidFill>
              </a:rPr>
              <a:t>estructura cíclica</a:t>
            </a:r>
            <a:r>
              <a:rPr lang="es-EC" dirty="0"/>
              <a:t>, ó proyección de Haworth, en la cual la molécula se ve desde el lado y por arriba del plano del anillo; los enlaces más cercanos al observador son marcados y engrosados, y los grupos hidroxilo están por arriba o por debajo del plano del anillo. El anillo de seis miembros que contiene un átomo de oxígeno en realidad tiene la forma de una silla.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707074-4104-4318-8040-904D50A1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643" y="450390"/>
            <a:ext cx="3938357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11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9C73D-54F0-4B29-BE42-E524139C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D61D2-23D3-4A51-9035-03F122AF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237F2C-7BC1-4C95-AE00-345490E7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015"/>
            <a:ext cx="10697308" cy="64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5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E7A60-CE50-4CFA-B4DF-F10AE5F6D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0627FA-32A0-45FD-9FBB-1AE979141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8090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3685BF-5ECA-4049-83BF-F54D422E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667477"/>
          </a:xfrm>
        </p:spPr>
        <p:txBody>
          <a:bodyPr>
            <a:normAutofit/>
          </a:bodyPr>
          <a:lstStyle/>
          <a:p>
            <a:r>
              <a:rPr lang="es-EC" dirty="0"/>
              <a:t>Los derivados de triosas, tetrosas y pentosas, y de un azúcar de siete carbonos (</a:t>
            </a:r>
            <a:r>
              <a:rPr lang="es-EC" dirty="0" err="1"/>
              <a:t>sedoheptulosa</a:t>
            </a:r>
            <a:r>
              <a:rPr lang="es-EC" dirty="0"/>
              <a:t>) se forman como intermediarios metabólicos en la glucólisis  y la vía de la pentosa fosfato. </a:t>
            </a:r>
          </a:p>
          <a:p>
            <a:r>
              <a:rPr lang="es-EC" dirty="0"/>
              <a:t>Las pentosas son importantes en nucleótidos, ácidos nucleicos y varias coenzimas. </a:t>
            </a:r>
          </a:p>
          <a:p>
            <a:r>
              <a:rPr lang="es-EC" dirty="0"/>
              <a:t>La glucosa, galactosa, fructosa y </a:t>
            </a:r>
            <a:r>
              <a:rPr lang="es-EC" dirty="0" err="1"/>
              <a:t>manosa</a:t>
            </a:r>
            <a:r>
              <a:rPr lang="es-EC" dirty="0"/>
              <a:t> son las hexosas de mayor importancia fisiológica. </a:t>
            </a:r>
          </a:p>
          <a:p>
            <a:r>
              <a:rPr lang="es-EC" dirty="0"/>
              <a:t>Las cetosas importantes desde el punto de vista bioquímico y las aldosas.</a:t>
            </a:r>
          </a:p>
        </p:txBody>
      </p:sp>
    </p:spTree>
    <p:extLst>
      <p:ext uri="{BB962C8B-B14F-4D97-AF65-F5344CB8AC3E}">
        <p14:creationId xmlns:p14="http://schemas.microsoft.com/office/powerpoint/2010/main" val="116876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B7D72-AA77-4365-84F7-42525759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AF3FD-45D1-49DE-BD17-AD93F8FEE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4E4D7D-16D6-4A7C-AE71-F0FDC4DA0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4" t="36520" r="3334" b="18291"/>
          <a:stretch/>
        </p:blipFill>
        <p:spPr>
          <a:xfrm>
            <a:off x="326571" y="0"/>
            <a:ext cx="11538858" cy="30975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813AF2-12BB-46DC-9A99-5704F8A65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" t="26771" r="3691" b="13527"/>
          <a:stretch/>
        </p:blipFill>
        <p:spPr>
          <a:xfrm>
            <a:off x="326571" y="2765582"/>
            <a:ext cx="11415487" cy="40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5693E-D02A-4E0B-ADD6-134BE877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594737-73B3-48A3-9C6E-D2CE4FC8C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DA16A2-6804-4B2B-BB82-95933E3EE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4" t="18609" r="1429" b="9911"/>
          <a:stretch/>
        </p:blipFill>
        <p:spPr>
          <a:xfrm>
            <a:off x="435428" y="365125"/>
            <a:ext cx="11321143" cy="62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5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AFDDE-83E3-474B-A739-475EFC46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EDB30E-E8ED-4098-A7F7-E934CE1E5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/>
              <a:t>La </a:t>
            </a:r>
            <a:r>
              <a:rPr lang="es-EC" dirty="0">
                <a:solidFill>
                  <a:srgbClr val="FF0000"/>
                </a:solidFill>
              </a:rPr>
              <a:t>maltosa, sacarosa y lactosa </a:t>
            </a:r>
            <a:r>
              <a:rPr lang="es-EC" dirty="0"/>
              <a:t>son disacáridos importantes Los disacáridos son azúcares compuestos de dos residuos monosacárido unidos por un enlace glucósido.</a:t>
            </a:r>
          </a:p>
          <a:p>
            <a:pPr algn="just"/>
            <a:r>
              <a:rPr lang="es-EC" dirty="0"/>
              <a:t>Los disacáridos importantes en el aspecto fisiológico son maltosa, sacarosa y lactosa. </a:t>
            </a:r>
          </a:p>
          <a:p>
            <a:pPr algn="just"/>
            <a:r>
              <a:rPr lang="es-EC" dirty="0"/>
              <a:t>La hidrólisis de la sacarosa da una mezcla de glucosa y fructosa denominada “azúcar invertido” porque la fructosa es fuertemente </a:t>
            </a:r>
            <a:r>
              <a:rPr lang="es-EC" dirty="0" err="1"/>
              <a:t>levorrotatoria</a:t>
            </a:r>
            <a:r>
              <a:rPr lang="es-EC" dirty="0"/>
              <a:t> y cambia (invierte) la acción </a:t>
            </a:r>
            <a:r>
              <a:rPr lang="es-EC" dirty="0" err="1"/>
              <a:t>dextrorrotatoria</a:t>
            </a:r>
            <a:r>
              <a:rPr lang="es-EC" dirty="0"/>
              <a:t> más débil de la sacarosa.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87880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1081B-CFE0-42E6-9BD4-DA50103E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8" y="681037"/>
            <a:ext cx="10515600" cy="563343"/>
          </a:xfrm>
        </p:spPr>
        <p:txBody>
          <a:bodyPr>
            <a:normAutofit fontScale="90000"/>
          </a:bodyPr>
          <a:lstStyle/>
          <a:p>
            <a:r>
              <a:rPr lang="es-EC" dirty="0"/>
              <a:t>Intolerancia a la lactosa</a:t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BB74E-02E9-4406-89A7-B3465B46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6"/>
            <a:ext cx="10515600" cy="499527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C" dirty="0"/>
              <a:t>La lactosa es un tipo de azúcar que se encuentra en la leche y otros productos lácteos. El cuerpo necesita una enzima llamada lactasa para digerir la lactosa.</a:t>
            </a:r>
          </a:p>
          <a:p>
            <a:pPr algn="just"/>
            <a:r>
              <a:rPr lang="es-EC" dirty="0"/>
              <a:t>La intolerancia a la lactosa se presenta cuando el intestino delgado no produce suficiente cantidad de esta enzima.</a:t>
            </a:r>
          </a:p>
          <a:p>
            <a:pPr algn="just"/>
            <a:r>
              <a:rPr lang="es-EC" dirty="0"/>
              <a:t>Causas</a:t>
            </a:r>
          </a:p>
          <a:p>
            <a:pPr algn="just"/>
            <a:r>
              <a:rPr lang="es-EC" dirty="0"/>
              <a:t>Los cuerpos de los bebés producen la enzima lactasa para poder digerir la leche, incluida la leche materna.</a:t>
            </a:r>
          </a:p>
          <a:p>
            <a:pPr algn="just"/>
            <a:r>
              <a:rPr lang="es-EC" dirty="0"/>
              <a:t>Los bebés nacidos antes de tiempo (prematuros) a veces tienen intolerancia a la lactosa. </a:t>
            </a:r>
          </a:p>
          <a:p>
            <a:pPr algn="just"/>
            <a:r>
              <a:rPr lang="es-EC" dirty="0"/>
              <a:t>Los niños nacidos a término con frecuencia no muestran signos del problema antes de los tres años de edad.</a:t>
            </a:r>
          </a:p>
          <a:p>
            <a:pPr algn="just"/>
            <a:r>
              <a:rPr lang="es-EC" dirty="0"/>
              <a:t>Es muy infrecuente que la intolerancia a la lactosa sea peligrosa y es muy común en los adultos. Aproximadamente 30 millones de adultos estadounidenses tienen algún grado de intolerancia a la lactosa a la edad de 20 años. 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663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AF9F99-3BC2-4735-82D2-EA139C8F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128"/>
            <a:ext cx="10515600" cy="57396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C" dirty="0"/>
              <a:t>En las personas de raza blanca, la intolerancia a la lactosa con frecuencia se presenta en los niños mayores de 5 años. </a:t>
            </a:r>
          </a:p>
          <a:p>
            <a:pPr algn="just"/>
            <a:r>
              <a:rPr lang="es-EC" dirty="0"/>
              <a:t>Ésta es la edad en la que nuestros cuerpos dejan de producir lactasa.</a:t>
            </a:r>
          </a:p>
          <a:p>
            <a:pPr algn="just"/>
            <a:r>
              <a:rPr lang="es-EC" dirty="0"/>
              <a:t>En las personas de raza negra, el problema puede presentarse ya a los 2 años.</a:t>
            </a:r>
          </a:p>
          <a:p>
            <a:pPr algn="just"/>
            <a:r>
              <a:rPr lang="es-EC" dirty="0"/>
              <a:t>La afección es muy común entre adultos de origen asiático, africano y nativo americano.</a:t>
            </a:r>
          </a:p>
          <a:p>
            <a:pPr algn="just"/>
            <a:r>
              <a:rPr lang="es-EC" dirty="0"/>
              <a:t>Es menos común en personas de origen europeo del norte u occidente, pero aun puede ocurrir. </a:t>
            </a:r>
          </a:p>
          <a:p>
            <a:pPr algn="just"/>
            <a:r>
              <a:rPr lang="es-EC" dirty="0"/>
              <a:t>Una enfermedad que comprometa o lesione su intestino delgado puede provocar que se produzca menos cantidad de la enzima lactasa. </a:t>
            </a:r>
          </a:p>
          <a:p>
            <a:pPr algn="just"/>
            <a:r>
              <a:rPr lang="es-EC" dirty="0"/>
              <a:t>El tratamiento de estas enfermedades puede mejorar los síntomas de la intolerancia a la lactosa. </a:t>
            </a:r>
          </a:p>
          <a:p>
            <a:pPr algn="just"/>
            <a:r>
              <a:rPr lang="es-EC" dirty="0"/>
              <a:t>Esto puede incluir:</a:t>
            </a:r>
          </a:p>
          <a:p>
            <a:pPr algn="just"/>
            <a:r>
              <a:rPr lang="es-EC" dirty="0"/>
              <a:t>Cirugía del intestino delgado.</a:t>
            </a:r>
          </a:p>
          <a:p>
            <a:pPr algn="just"/>
            <a:r>
              <a:rPr lang="es-EC" dirty="0"/>
              <a:t>Infecciones en el intestino delgado (esto se ve con mayor frecuencia en niños).</a:t>
            </a:r>
          </a:p>
          <a:p>
            <a:pPr algn="just"/>
            <a:r>
              <a:rPr lang="es-EC" dirty="0"/>
              <a:t>Enfermedades que le causan daño al intestino delgado como la celiaquía o la enfermedad de Crohn.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5244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796B9-3E9C-42A9-B3CF-33974AC56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3047"/>
            <a:ext cx="10515600" cy="588154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C" dirty="0">
                <a:solidFill>
                  <a:srgbClr val="FF0000"/>
                </a:solidFill>
              </a:rPr>
              <a:t>Los polisacáridos </a:t>
            </a:r>
            <a:r>
              <a:rPr lang="es-EC" dirty="0"/>
              <a:t>comprenden los siguientes carbohidratos de importancia fisiológica: El </a:t>
            </a:r>
            <a:r>
              <a:rPr lang="es-EC" dirty="0">
                <a:solidFill>
                  <a:srgbClr val="FF0000"/>
                </a:solidFill>
              </a:rPr>
              <a:t>almidón</a:t>
            </a:r>
            <a:r>
              <a:rPr lang="es-EC" dirty="0"/>
              <a:t> es un homopolímero de glucosa que forma una cadena α-glucosídica, llamada </a:t>
            </a:r>
            <a:r>
              <a:rPr lang="es-EC" dirty="0">
                <a:solidFill>
                  <a:srgbClr val="FF0000"/>
                </a:solidFill>
              </a:rPr>
              <a:t>glucosano o glucano</a:t>
            </a:r>
            <a:r>
              <a:rPr lang="es-EC" dirty="0"/>
              <a:t>. </a:t>
            </a:r>
          </a:p>
          <a:p>
            <a:pPr algn="just"/>
            <a:r>
              <a:rPr lang="es-EC" dirty="0"/>
              <a:t>Es el carbohidrato más importante de la dieta en cereales, papas (patatas), legumbres y otras verduras. Los dos constituyentes principales son </a:t>
            </a:r>
            <a:r>
              <a:rPr lang="es-EC" dirty="0">
                <a:solidFill>
                  <a:srgbClr val="FF0000"/>
                </a:solidFill>
              </a:rPr>
              <a:t>amilosa </a:t>
            </a:r>
            <a:r>
              <a:rPr lang="es-EC" dirty="0"/>
              <a:t>(13 a 20%), que tiene una estructura helicoidal no ramificada, y </a:t>
            </a:r>
            <a:r>
              <a:rPr lang="es-EC" dirty="0">
                <a:solidFill>
                  <a:srgbClr val="FF0000"/>
                </a:solidFill>
              </a:rPr>
              <a:t>amilopectina</a:t>
            </a:r>
            <a:r>
              <a:rPr lang="es-EC" dirty="0"/>
              <a:t> (80 a 85%), que consta de cadenas ramificadas compuestas de 24 a 30 residuos de glucosa unidos por enlaces α1 → 4 en las cadenas, y por enlaces α1 → 6 en los puntos de ramificación. </a:t>
            </a:r>
          </a:p>
          <a:p>
            <a:pPr algn="just"/>
            <a:r>
              <a:rPr lang="es-EC" dirty="0"/>
              <a:t>El grado al cual la amilasa hidroliza el almidón en los alimentos está determinado por su estructura, el nivel de cristalización o hidratación (el resultado del cocinado), y por el hecho de si está encerrado en paredes de células vegetales intactas (e indigeribles). </a:t>
            </a:r>
          </a:p>
          <a:p>
            <a:pPr algn="just"/>
            <a:r>
              <a:rPr lang="es-EC" b="1" dirty="0">
                <a:solidFill>
                  <a:srgbClr val="FF0000"/>
                </a:solidFill>
              </a:rPr>
              <a:t>El índice glucémico </a:t>
            </a:r>
            <a:r>
              <a:rPr lang="es-EC" dirty="0"/>
              <a:t>de un alimento feculento es una medida de su digestibilidad, con base en el grado al cual aumenta la concentración de glucosa en sangre en comparación con una cantidad equivalente de glucosa o un alimento de referencia, como pan blanco o arroz hervido.</a:t>
            </a:r>
          </a:p>
          <a:p>
            <a:pPr algn="just"/>
            <a:endParaRPr lang="es-EC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01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1558</Words>
  <Application>Microsoft Office PowerPoint</Application>
  <PresentationFormat>Panorámica</PresentationFormat>
  <Paragraphs>61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CARBOHIDRATOS DE IMPORTANCIA  </vt:lpstr>
      <vt:lpstr>GLUCOSA </vt:lpstr>
      <vt:lpstr>Presentación de PowerPoint</vt:lpstr>
      <vt:lpstr>Presentación de PowerPoint</vt:lpstr>
      <vt:lpstr>Presentación de PowerPoint</vt:lpstr>
      <vt:lpstr>Presentación de PowerPoint</vt:lpstr>
      <vt:lpstr>Intolerancia a la lactosa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METABOLISMO DE CARBOHIDRATOS </vt:lpstr>
      <vt:lpstr>Presentación de PowerPoint</vt:lpstr>
      <vt:lpstr>VÍAS QUE PROCESAN LOS PRINCIPALES PRODUCTOS DE LA DIGESTIÓN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CARBOHIDRATOS DE IMPORTANCIA  </dc:title>
  <dc:creator>ROSA VELEZ</dc:creator>
  <cp:lastModifiedBy>ROSA VELEZ</cp:lastModifiedBy>
  <cp:revision>28</cp:revision>
  <dcterms:created xsi:type="dcterms:W3CDTF">2018-06-19T10:38:21Z</dcterms:created>
  <dcterms:modified xsi:type="dcterms:W3CDTF">2018-06-21T14:26:29Z</dcterms:modified>
</cp:coreProperties>
</file>