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5"/>
  </p:notesMasterIdLst>
  <p:sldIdLst>
    <p:sldId id="256"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209-AD60-4F7E-95E0-B344FE2E97C7}" type="datetimeFigureOut">
              <a:rPr lang="es-EC" smtClean="0"/>
              <a:t>9/1/2023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2131-33D2-4C8C-8188-F68B8826AD5D}" type="slidenum">
              <a:rPr lang="es-EC" smtClean="0"/>
              <a:t>‹Nº›</a:t>
            </a:fld>
            <a:endParaRPr lang="es-EC"/>
          </a:p>
        </p:txBody>
      </p:sp>
    </p:spTree>
    <p:extLst>
      <p:ext uri="{BB962C8B-B14F-4D97-AF65-F5344CB8AC3E}">
        <p14:creationId xmlns:p14="http://schemas.microsoft.com/office/powerpoint/2010/main" val="2214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a:t>
            </a:fld>
            <a:endParaRPr lang="es-EC"/>
          </a:p>
        </p:txBody>
      </p:sp>
    </p:spTree>
    <p:extLst>
      <p:ext uri="{BB962C8B-B14F-4D97-AF65-F5344CB8AC3E}">
        <p14:creationId xmlns:p14="http://schemas.microsoft.com/office/powerpoint/2010/main" val="161770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4B987A1-FE04-47BA-82C5-68B352BDF6F3}" type="datetime1">
              <a:rPr lang="es-EC" smtClean="0"/>
              <a:t>9/1/2023</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6706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F1234B-88E0-4581-9680-361E78937AD6}" type="datetime1">
              <a:rPr lang="es-EC" smtClean="0"/>
              <a:t>9/1/2023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28773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353BED2-5FE6-4972-B302-2D8619686F07}" type="datetime1">
              <a:rPr lang="es-EC" smtClean="0"/>
              <a:t>9/1/2023</a:t>
            </a:fld>
            <a:endParaRPr lang="es-EC"/>
          </a:p>
        </p:txBody>
      </p:sp>
      <p:sp>
        <p:nvSpPr>
          <p:cNvPr id="5" name="Footer Placeholder 4"/>
          <p:cNvSpPr>
            <a:spLocks noGrp="1"/>
          </p:cNvSpPr>
          <p:nvPr>
            <p:ph type="ftr" sz="quarter" idx="11"/>
          </p:nvPr>
        </p:nvSpPr>
        <p:spPr>
          <a:xfrm>
            <a:off x="774923" y="5951811"/>
            <a:ext cx="7896279" cy="365125"/>
          </a:xfrm>
        </p:spPr>
        <p:txBody>
          <a:bodyPr/>
          <a:lstStyle/>
          <a:p>
            <a:endParaRPr lang="es-EC"/>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4019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62C2C4-5F02-4667-B8DF-C99D8FA18AC8}" type="datetime1">
              <a:rPr lang="es-EC" smtClean="0"/>
              <a:t>9/1/2023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558300" y="5956137"/>
            <a:ext cx="1052508" cy="365125"/>
          </a:xfrm>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0298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F8F51E-22ED-49F6-9EF4-A45446D118A4}" type="datetime1">
              <a:rPr lang="es-EC" smtClean="0"/>
              <a:t>9/1/2023</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30904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7C96A0-8B90-4461-B3A9-6CA3EB47E171}" type="datetime1">
              <a:rPr lang="es-EC" smtClean="0"/>
              <a:t>9/1/2023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3132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ABF3EBF-DEFC-4AA5-8CAD-06E0D884478A}" type="datetime1">
              <a:rPr lang="es-EC" smtClean="0"/>
              <a:t>9/1/2023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35150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333025-FF83-455B-B69B-38862C6167A8}" type="datetime1">
              <a:rPr lang="es-EC" smtClean="0"/>
              <a:t>9/1/2023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1D76B93-FD95-48A9-B710-2DE92ADF6007}" type="slidenum">
              <a:rPr lang="es-EC" smtClean="0"/>
              <a:t>‹Nº›</a:t>
            </a:fld>
            <a:endParaRPr lang="es-EC"/>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14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2413D-036C-42BF-A023-44F6F0F515B8}" type="datetime1">
              <a:rPr lang="es-EC" smtClean="0"/>
              <a:t>9/1/2023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944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6E41D27-6179-4247-8589-0D4734CF229F}" type="datetime1">
              <a:rPr lang="es-EC" smtClean="0"/>
              <a:t>9/1/2023</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25011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D8928BF-3C35-4831-BA0E-C8A6C045277A}" type="datetime1">
              <a:rPr lang="es-EC" smtClean="0"/>
              <a:t>9/1/2023</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5120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A501FA8-15AC-4BD6-A467-F0F8FBECC0B1}" type="datetime1">
              <a:rPr lang="es-EC" smtClean="0"/>
              <a:t>9/1/2023</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C"/>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1D76B93-FD95-48A9-B710-2DE92ADF6007}"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88203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10118" y="544576"/>
            <a:ext cx="8633138" cy="19851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UNIVERSIDAD NACIONAL DE CHIMBORAZO</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FACULTAD DE INGENIERÍA</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TRÁNSITO Y TRANSPORTES</a:t>
            </a:r>
            <a:br>
              <a:rPr kumimoji="0" lang="es-MX"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br>
              <a:rPr kumimoji="0" lang="es-EC"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endParaRPr kumimoji="0" lang="es-EC" sz="1800" b="0" i="0" u="none" strike="noStrike" kern="0" cap="none" spc="0" normalizeH="0" baseline="0" noProof="0" dirty="0">
              <a:ln>
                <a:noFill/>
              </a:ln>
              <a:solidFill>
                <a:sysClr val="windowText" lastClr="000000"/>
              </a:solidFill>
              <a:effectLst/>
              <a:uLnTx/>
              <a:uFillTx/>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92" y="744678"/>
            <a:ext cx="1447166" cy="1064895"/>
          </a:xfrm>
          <a:prstGeom prst="rect">
            <a:avLst/>
          </a:prstGeom>
          <a:noFill/>
        </p:spPr>
      </p:pic>
      <p:pic>
        <p:nvPicPr>
          <p:cNvPr id="6" name="Imagen 5"/>
          <p:cNvPicPr>
            <a:picLocks noChangeAspect="1"/>
          </p:cNvPicPr>
          <p:nvPr/>
        </p:nvPicPr>
        <p:blipFill>
          <a:blip r:embed="rId4"/>
          <a:stretch>
            <a:fillRect/>
          </a:stretch>
        </p:blipFill>
        <p:spPr>
          <a:xfrm>
            <a:off x="10115349" y="918357"/>
            <a:ext cx="1414395" cy="1237595"/>
          </a:xfrm>
          <a:prstGeom prst="rect">
            <a:avLst/>
          </a:prstGeom>
        </p:spPr>
      </p:pic>
      <p:sp>
        <p:nvSpPr>
          <p:cNvPr id="7" name="Rectángulo 6"/>
          <p:cNvSpPr/>
          <p:nvPr/>
        </p:nvSpPr>
        <p:spPr>
          <a:xfrm>
            <a:off x="3047999" y="2718036"/>
            <a:ext cx="6791459" cy="757130"/>
          </a:xfrm>
          <a:prstGeom prst="rect">
            <a:avLst/>
          </a:prstGeom>
        </p:spPr>
        <p:txBody>
          <a:bodyPr wrap="square">
            <a:spAutoFit/>
          </a:bodyPr>
          <a:lstStyle/>
          <a:p>
            <a:pPr lvl="0" algn="ctr">
              <a:lnSpc>
                <a:spcPct val="90000"/>
              </a:lnSpc>
              <a:spcBef>
                <a:spcPts val="1000"/>
              </a:spcBef>
            </a:pPr>
            <a:r>
              <a:rPr lang="es-MX" sz="4800" dirty="0">
                <a:solidFill>
                  <a:prstClr val="black"/>
                </a:solidFill>
                <a:latin typeface="Calibri" panose="020F0502020204030204"/>
              </a:rPr>
              <a:t>Marcas en el pavimento</a:t>
            </a:r>
          </a:p>
        </p:txBody>
      </p:sp>
      <p:pic>
        <p:nvPicPr>
          <p:cNvPr id="8" name="Imagen 7"/>
          <p:cNvPicPr>
            <a:picLocks noChangeAspect="1"/>
          </p:cNvPicPr>
          <p:nvPr/>
        </p:nvPicPr>
        <p:blipFill rotWithShape="1">
          <a:blip r:embed="rId5"/>
          <a:srcRect l="2578" t="2886" r="73464" b="71854"/>
          <a:stretch/>
        </p:blipFill>
        <p:spPr>
          <a:xfrm>
            <a:off x="783464" y="4372433"/>
            <a:ext cx="1661375" cy="1313645"/>
          </a:xfrm>
          <a:prstGeom prst="rect">
            <a:avLst/>
          </a:prstGeom>
        </p:spPr>
      </p:pic>
      <p:pic>
        <p:nvPicPr>
          <p:cNvPr id="9" name="Imagen 8"/>
          <p:cNvPicPr>
            <a:picLocks noChangeAspect="1"/>
          </p:cNvPicPr>
          <p:nvPr/>
        </p:nvPicPr>
        <p:blipFill rotWithShape="1">
          <a:blip r:embed="rId5"/>
          <a:srcRect l="77055" t="67768" r="9016" b="9449"/>
          <a:stretch/>
        </p:blipFill>
        <p:spPr>
          <a:xfrm>
            <a:off x="9078600" y="4231098"/>
            <a:ext cx="1249249" cy="1532412"/>
          </a:xfrm>
          <a:prstGeom prst="rect">
            <a:avLst/>
          </a:prstGeom>
        </p:spPr>
      </p:pic>
      <p:pic>
        <p:nvPicPr>
          <p:cNvPr id="10" name="Imagen 9"/>
          <p:cNvPicPr>
            <a:picLocks noChangeAspect="1"/>
          </p:cNvPicPr>
          <p:nvPr/>
        </p:nvPicPr>
        <p:blipFill rotWithShape="1">
          <a:blip r:embed="rId5"/>
          <a:srcRect l="70739" t="4124" r="10688" b="71804"/>
          <a:stretch/>
        </p:blipFill>
        <p:spPr>
          <a:xfrm>
            <a:off x="2820473" y="4377741"/>
            <a:ext cx="1287888" cy="1251831"/>
          </a:xfrm>
          <a:prstGeom prst="rect">
            <a:avLst/>
          </a:prstGeom>
        </p:spPr>
      </p:pic>
      <p:pic>
        <p:nvPicPr>
          <p:cNvPr id="11" name="Picture 2" descr="Resultado de imagen para Dispositivos de Control de trÃ¡nsito"/>
          <p:cNvPicPr>
            <a:picLocks noChangeAspect="1" noChangeArrowheads="1"/>
          </p:cNvPicPr>
          <p:nvPr/>
        </p:nvPicPr>
        <p:blipFill rotWithShape="1">
          <a:blip r:embed="rId6">
            <a:extLst>
              <a:ext uri="{28A0092B-C50C-407E-A947-70E740481C1C}">
                <a14:useLocalDpi xmlns:a14="http://schemas.microsoft.com/office/drawing/2010/main" val="0"/>
              </a:ext>
            </a:extLst>
          </a:blip>
          <a:srcRect l="6485" t="65476" r="76242" b="5302"/>
          <a:stretch/>
        </p:blipFill>
        <p:spPr bwMode="auto">
          <a:xfrm>
            <a:off x="6619741" y="4243802"/>
            <a:ext cx="1197735" cy="151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6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3569" y="774140"/>
            <a:ext cx="6081921"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cs typeface="Times New Roman" panose="02020603050405020304" pitchFamily="18" charset="0"/>
              </a:rPr>
              <a:t>RAYAS LIMITADORAS DE LA CALZADA</a:t>
            </a:r>
            <a:endParaRPr lang="es-EC" sz="2400" dirty="0">
              <a:solidFill>
                <a:prstClr val="black"/>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4839455" y="2090172"/>
            <a:ext cx="6284889" cy="2677656"/>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rayas blancas limitadoras de la calzada están pintadas en las orillas a lo largo del pavimento en forma continua y sirven para indicar al conductor el límite lateral del pavimento por donde su vehículo puede transitar. Durante la noche o en condiciones de visibilidad deficiente sirven de guía para delimitar el carril con mayor claridad.</a:t>
            </a:r>
          </a:p>
        </p:txBody>
      </p:sp>
      <p:pic>
        <p:nvPicPr>
          <p:cNvPr id="4" name="Imagen 3"/>
          <p:cNvPicPr>
            <a:picLocks noChangeAspect="1"/>
          </p:cNvPicPr>
          <p:nvPr/>
        </p:nvPicPr>
        <p:blipFill>
          <a:blip r:embed="rId2"/>
          <a:stretch>
            <a:fillRect/>
          </a:stretch>
        </p:blipFill>
        <p:spPr>
          <a:xfrm>
            <a:off x="368186" y="1956258"/>
            <a:ext cx="3988990" cy="1236750"/>
          </a:xfrm>
          <a:prstGeom prst="rect">
            <a:avLst/>
          </a:prstGeom>
        </p:spPr>
      </p:pic>
      <p:pic>
        <p:nvPicPr>
          <p:cNvPr id="5" name="Imagen 4"/>
          <p:cNvPicPr>
            <a:picLocks noChangeAspect="1"/>
          </p:cNvPicPr>
          <p:nvPr/>
        </p:nvPicPr>
        <p:blipFill>
          <a:blip r:embed="rId3"/>
          <a:stretch>
            <a:fillRect/>
          </a:stretch>
        </p:blipFill>
        <p:spPr>
          <a:xfrm>
            <a:off x="368186" y="3913461"/>
            <a:ext cx="3988990" cy="1418625"/>
          </a:xfrm>
          <a:prstGeom prst="rect">
            <a:avLst/>
          </a:prstGeom>
        </p:spPr>
      </p:pic>
    </p:spTree>
    <p:extLst>
      <p:ext uri="{BB962C8B-B14F-4D97-AF65-F5344CB8AC3E}">
        <p14:creationId xmlns:p14="http://schemas.microsoft.com/office/powerpoint/2010/main" val="125990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0761" y="789720"/>
            <a:ext cx="6651564" cy="523220"/>
          </a:xfrm>
          <a:prstGeom prst="rect">
            <a:avLst/>
          </a:prstGeom>
        </p:spPr>
        <p:txBody>
          <a:bodyPr wrap="none">
            <a:spAutoFit/>
          </a:bodyPr>
          <a:lstStyle/>
          <a:p>
            <a:pPr lvl="0"/>
            <a:r>
              <a:rPr lang="es-EC" sz="2800" b="1" dirty="0">
                <a:solidFill>
                  <a:prstClr val="black"/>
                </a:solidFill>
                <a:latin typeface="Times New Roman" panose="02020603050405020304" pitchFamily="18" charset="0"/>
                <a:cs typeface="Times New Roman" panose="02020603050405020304" pitchFamily="18" charset="0"/>
              </a:rPr>
              <a:t>RAYAS SEPARADORAS DE CARRILES</a:t>
            </a:r>
          </a:p>
        </p:txBody>
      </p:sp>
      <p:sp>
        <p:nvSpPr>
          <p:cNvPr id="3" name="Rectángulo 2"/>
          <p:cNvSpPr/>
          <p:nvPr/>
        </p:nvSpPr>
        <p:spPr>
          <a:xfrm>
            <a:off x="450761" y="1603201"/>
            <a:ext cx="11088709" cy="4524315"/>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rayas separadoras de carriles son aquellas que están pintadas en la calzada a lo</a:t>
            </a:r>
          </a:p>
          <a:p>
            <a:pPr lvl="0" algn="just"/>
            <a:r>
              <a:rPr lang="es-EC" sz="2400" dirty="0">
                <a:solidFill>
                  <a:prstClr val="black"/>
                </a:solidFill>
                <a:latin typeface="Times New Roman" panose="02020603050405020304" pitchFamily="18" charset="0"/>
                <a:cs typeface="Times New Roman" panose="02020603050405020304" pitchFamily="18" charset="0"/>
              </a:rPr>
              <a:t>largo del pavimento en calles y caminos con dos o mas carriles en un mismo sentido de circulación y sirven para separar los carriles entre si. Por su forma se clasifican en dos grupos:</a:t>
            </a:r>
          </a:p>
          <a:p>
            <a:pPr lvl="0" algn="just"/>
            <a:endParaRPr lang="es-EC" sz="2400"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C" sz="2400" dirty="0">
                <a:solidFill>
                  <a:prstClr val="black"/>
                </a:solidFill>
                <a:latin typeface="Times New Roman" panose="02020603050405020304" pitchFamily="18" charset="0"/>
                <a:cs typeface="Times New Roman" panose="02020603050405020304" pitchFamily="18" charset="0"/>
              </a:rPr>
              <a:t>RAYAS CONTINUAS (Blancas)</a:t>
            </a:r>
          </a:p>
          <a:p>
            <a:pPr marL="342900" lvl="0" indent="-342900" algn="just">
              <a:buFont typeface="Arial" panose="020B0604020202020204" pitchFamily="34" charset="0"/>
              <a:buChar char="•"/>
            </a:pPr>
            <a:r>
              <a:rPr lang="es-EC" sz="2400" dirty="0">
                <a:solidFill>
                  <a:prstClr val="black"/>
                </a:solidFill>
                <a:latin typeface="Times New Roman" panose="02020603050405020304" pitchFamily="18" charset="0"/>
                <a:cs typeface="Times New Roman" panose="02020603050405020304" pitchFamily="18" charset="0"/>
              </a:rPr>
              <a:t>RAYAS DISCONTINUAS (Blancas)</a:t>
            </a:r>
          </a:p>
          <a:p>
            <a:pPr lvl="0" algn="just"/>
            <a:endParaRPr lang="es-EC" sz="2400" dirty="0">
              <a:solidFill>
                <a:prstClr val="black"/>
              </a:solidFill>
              <a:latin typeface="Times New Roman" panose="02020603050405020304" pitchFamily="18" charset="0"/>
              <a:cs typeface="Times New Roman" panose="02020603050405020304" pitchFamily="18" charset="0"/>
            </a:endParaRPr>
          </a:p>
          <a:p>
            <a:pPr lvl="0" algn="just"/>
            <a:r>
              <a:rPr lang="es-EC" sz="2400" dirty="0">
                <a:solidFill>
                  <a:prstClr val="black"/>
                </a:solidFill>
                <a:latin typeface="Times New Roman" panose="02020603050405020304" pitchFamily="18" charset="0"/>
                <a:cs typeface="Times New Roman" panose="02020603050405020304" pitchFamily="18" charset="0"/>
              </a:rPr>
              <a:t>Las rayas continuas de color blanco que separan dos carriles significan que los</a:t>
            </a:r>
          </a:p>
          <a:p>
            <a:pPr lvl="0" algn="just"/>
            <a:r>
              <a:rPr lang="es-EC" sz="2400" dirty="0">
                <a:solidFill>
                  <a:prstClr val="black"/>
                </a:solidFill>
                <a:latin typeface="Times New Roman" panose="02020603050405020304" pitchFamily="18" charset="0"/>
                <a:cs typeface="Times New Roman" panose="02020603050405020304" pitchFamily="18" charset="0"/>
              </a:rPr>
              <a:t>vehículos no deberán cambiar de carril por encontrarse próximos a un peligro que</a:t>
            </a:r>
          </a:p>
          <a:p>
            <a:pPr lvl="0" algn="just"/>
            <a:r>
              <a:rPr lang="es-EC" sz="2400" dirty="0">
                <a:solidFill>
                  <a:prstClr val="black"/>
                </a:solidFill>
                <a:latin typeface="Times New Roman" panose="02020603050405020304" pitchFamily="18" charset="0"/>
                <a:cs typeface="Times New Roman" panose="02020603050405020304" pitchFamily="18" charset="0"/>
              </a:rPr>
              <a:t>requiere la atención plena del conductor, tal como un cruce de peatones, cruce de</a:t>
            </a:r>
          </a:p>
          <a:p>
            <a:pPr lvl="0" algn="just"/>
            <a:r>
              <a:rPr lang="es-EC" sz="2400" dirty="0">
                <a:solidFill>
                  <a:prstClr val="black"/>
                </a:solidFill>
                <a:latin typeface="Times New Roman" panose="02020603050405020304" pitchFamily="18" charset="0"/>
                <a:cs typeface="Times New Roman" panose="02020603050405020304" pitchFamily="18" charset="0"/>
              </a:rPr>
              <a:t>caminos, una canalización del transito, etc.</a:t>
            </a:r>
          </a:p>
        </p:txBody>
      </p:sp>
    </p:spTree>
    <p:extLst>
      <p:ext uri="{BB962C8B-B14F-4D97-AF65-F5344CB8AC3E}">
        <p14:creationId xmlns:p14="http://schemas.microsoft.com/office/powerpoint/2010/main" val="78344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17013" y="1068972"/>
            <a:ext cx="7357974" cy="5466593"/>
          </a:xfrm>
          <a:prstGeom prst="rect">
            <a:avLst/>
          </a:prstGeom>
        </p:spPr>
      </p:pic>
    </p:spTree>
    <p:extLst>
      <p:ext uri="{BB962C8B-B14F-4D97-AF65-F5344CB8AC3E}">
        <p14:creationId xmlns:p14="http://schemas.microsoft.com/office/powerpoint/2010/main" val="277406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3483" y="761828"/>
            <a:ext cx="3991349"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rPr>
              <a:t>RAYAS CANALIZADORAS</a:t>
            </a:r>
            <a:endParaRPr lang="es-EC" sz="2400" dirty="0">
              <a:solidFill>
                <a:prstClr val="black"/>
              </a:solidFill>
              <a:latin typeface="Calibri" panose="020F0502020204030204"/>
            </a:endParaRPr>
          </a:p>
        </p:txBody>
      </p:sp>
      <p:sp>
        <p:nvSpPr>
          <p:cNvPr id="3" name="Rectángulo 2"/>
          <p:cNvSpPr/>
          <p:nvPr/>
        </p:nvSpPr>
        <p:spPr>
          <a:xfrm>
            <a:off x="5616098" y="1402969"/>
            <a:ext cx="5821250" cy="4524315"/>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rayas canalizadoras son aquellas que están pintadas en la calzada a lo largo del pavimento en forma continua de color blanco, y sirven para canalizar el tránsito cuando existe una irregularidad en la distribución de los carriles, o cuando existen carriles adicionales exclusivamente utilizados para giros en las intersecciones. El conductor de un vehículo seleccionará el carril que le llevará a su destino y mantendrá su vehículo SIN SALIRSE DE EL durante el tramo limitado por estas rayas canalizadoras.</a:t>
            </a:r>
          </a:p>
        </p:txBody>
      </p:sp>
      <p:pic>
        <p:nvPicPr>
          <p:cNvPr id="4" name="Imagen 3"/>
          <p:cNvPicPr>
            <a:picLocks noChangeAspect="1"/>
          </p:cNvPicPr>
          <p:nvPr/>
        </p:nvPicPr>
        <p:blipFill>
          <a:blip r:embed="rId2"/>
          <a:stretch>
            <a:fillRect/>
          </a:stretch>
        </p:blipFill>
        <p:spPr>
          <a:xfrm>
            <a:off x="233483" y="1550830"/>
            <a:ext cx="5185687" cy="4228594"/>
          </a:xfrm>
          <a:prstGeom prst="rect">
            <a:avLst/>
          </a:prstGeom>
        </p:spPr>
      </p:pic>
    </p:spTree>
    <p:extLst>
      <p:ext uri="{BB962C8B-B14F-4D97-AF65-F5344CB8AC3E}">
        <p14:creationId xmlns:p14="http://schemas.microsoft.com/office/powerpoint/2010/main" val="11105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24013" y="865977"/>
            <a:ext cx="3051605"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cs typeface="Times New Roman" panose="02020603050405020304" pitchFamily="18" charset="0"/>
              </a:rPr>
              <a:t>RAYAS DE PARADA</a:t>
            </a:r>
          </a:p>
        </p:txBody>
      </p:sp>
      <p:sp>
        <p:nvSpPr>
          <p:cNvPr id="3" name="Rectángulo 2"/>
          <p:cNvSpPr/>
          <p:nvPr/>
        </p:nvSpPr>
        <p:spPr>
          <a:xfrm>
            <a:off x="5649816" y="2274838"/>
            <a:ext cx="5769734" cy="2308324"/>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rayas blancas de parada son aquellas que están pintadas en la calzada en forma transversal, y sirven para indicar el lugar donde los vehículos deberán detenerse en el caso de una parada obligatoria anunciada por una señal de PARE o por un semáforo.</a:t>
            </a:r>
          </a:p>
        </p:txBody>
      </p:sp>
      <p:pic>
        <p:nvPicPr>
          <p:cNvPr id="4" name="Imagen 3"/>
          <p:cNvPicPr>
            <a:picLocks noChangeAspect="1"/>
          </p:cNvPicPr>
          <p:nvPr/>
        </p:nvPicPr>
        <p:blipFill>
          <a:blip r:embed="rId2"/>
          <a:stretch>
            <a:fillRect/>
          </a:stretch>
        </p:blipFill>
        <p:spPr>
          <a:xfrm>
            <a:off x="639936" y="2029264"/>
            <a:ext cx="4714261" cy="3501094"/>
          </a:xfrm>
          <a:prstGeom prst="rect">
            <a:avLst/>
          </a:prstGeom>
        </p:spPr>
      </p:pic>
    </p:spTree>
    <p:extLst>
      <p:ext uri="{BB962C8B-B14F-4D97-AF65-F5344CB8AC3E}">
        <p14:creationId xmlns:p14="http://schemas.microsoft.com/office/powerpoint/2010/main" val="227058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29154" y="1092535"/>
            <a:ext cx="5641544" cy="461665"/>
          </a:xfrm>
          <a:prstGeom prst="rect">
            <a:avLst/>
          </a:prstGeom>
        </p:spPr>
        <p:txBody>
          <a:bodyPr wrap="none">
            <a:spAutoFit/>
          </a:bodyPr>
          <a:lstStyle/>
          <a:p>
            <a:pPr lvl="0" algn="just"/>
            <a:r>
              <a:rPr lang="es-EC" sz="2400" b="1" dirty="0">
                <a:solidFill>
                  <a:prstClr val="black"/>
                </a:solidFill>
                <a:latin typeface="Times New Roman" panose="02020603050405020304" pitchFamily="18" charset="0"/>
                <a:cs typeface="Times New Roman" panose="02020603050405020304" pitchFamily="18" charset="0"/>
              </a:rPr>
              <a:t>RAYAS DE CRUCES PARA PEATONES</a:t>
            </a:r>
          </a:p>
        </p:txBody>
      </p:sp>
      <p:sp>
        <p:nvSpPr>
          <p:cNvPr id="3" name="Rectángulo 2"/>
          <p:cNvSpPr/>
          <p:nvPr/>
        </p:nvSpPr>
        <p:spPr>
          <a:xfrm>
            <a:off x="1038813" y="2090172"/>
            <a:ext cx="10114374" cy="3046988"/>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rayas blancas de cruces para peatones son aquellas que están pintadas en la calzada en forma transversal, y sirven para indicar el lugar destinado al cruce de peatones.</a:t>
            </a:r>
          </a:p>
          <a:p>
            <a:pPr lvl="0" algn="just"/>
            <a:endParaRPr lang="es-EC" sz="2400" dirty="0">
              <a:solidFill>
                <a:prstClr val="black"/>
              </a:solidFill>
              <a:latin typeface="Times New Roman" panose="02020603050405020304" pitchFamily="18" charset="0"/>
              <a:cs typeface="Times New Roman" panose="02020603050405020304" pitchFamily="18" charset="0"/>
            </a:endParaRPr>
          </a:p>
          <a:p>
            <a:pPr lvl="0" algn="just"/>
            <a:r>
              <a:rPr lang="es-EC" sz="2400" dirty="0">
                <a:solidFill>
                  <a:prstClr val="black"/>
                </a:solidFill>
                <a:latin typeface="Times New Roman" panose="02020603050405020304" pitchFamily="18" charset="0"/>
                <a:cs typeface="Times New Roman" panose="02020603050405020304" pitchFamily="18" charset="0"/>
              </a:rPr>
              <a:t>La zona destinada al cruce de peatones esta limitada por dos rayas blancas que cruzan la calzada de lado a lado, o una serie de rayas juntas conocidas como “Cebra” y una raya de parada que indica el lugar donde los vehículos deben detenerse para ceder el paso a los peatones.</a:t>
            </a:r>
          </a:p>
        </p:txBody>
      </p:sp>
    </p:spTree>
    <p:extLst>
      <p:ext uri="{BB962C8B-B14F-4D97-AF65-F5344CB8AC3E}">
        <p14:creationId xmlns:p14="http://schemas.microsoft.com/office/powerpoint/2010/main" val="224697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86927" y="785322"/>
            <a:ext cx="7834648" cy="523220"/>
          </a:xfrm>
          <a:prstGeom prst="rect">
            <a:avLst/>
          </a:prstGeom>
        </p:spPr>
        <p:txBody>
          <a:bodyPr wrap="square">
            <a:spAutoFit/>
          </a:bodyPr>
          <a:lstStyle/>
          <a:p>
            <a:pPr lvl="0"/>
            <a:r>
              <a:rPr lang="es-EC" sz="2800" b="1" dirty="0">
                <a:solidFill>
                  <a:prstClr val="black"/>
                </a:solidFill>
                <a:latin typeface="Times New Roman" panose="02020603050405020304" pitchFamily="18" charset="0"/>
                <a:cs typeface="Times New Roman" panose="02020603050405020304" pitchFamily="18" charset="0"/>
              </a:rPr>
              <a:t>RAYAS DE APROXIMACION A OBSTACULOS</a:t>
            </a:r>
          </a:p>
        </p:txBody>
      </p:sp>
      <p:sp>
        <p:nvSpPr>
          <p:cNvPr id="3" name="Rectángulo 2"/>
          <p:cNvSpPr/>
          <p:nvPr/>
        </p:nvSpPr>
        <p:spPr>
          <a:xfrm>
            <a:off x="4802549" y="1505713"/>
            <a:ext cx="6775288" cy="4832092"/>
          </a:xfrm>
          <a:prstGeom prst="rect">
            <a:avLst/>
          </a:prstGeom>
        </p:spPr>
        <p:txBody>
          <a:bodyPr wrap="square">
            <a:spAutoFit/>
          </a:bodyPr>
          <a:lstStyle/>
          <a:p>
            <a:pPr lvl="0" algn="just"/>
            <a:r>
              <a:rPr lang="es-EC" sz="2800" dirty="0">
                <a:solidFill>
                  <a:prstClr val="black"/>
                </a:solidFill>
                <a:latin typeface="Times New Roman" panose="02020603050405020304" pitchFamily="18" charset="0"/>
                <a:cs typeface="Times New Roman" panose="02020603050405020304" pitchFamily="18" charset="0"/>
              </a:rPr>
              <a:t>Las rayas blancas o amarillas de aproximación son aquellas que están pintadas en la calzada a lo largo del pavimento en forma continua de acuerdo a la ubicación del obstáculo. Sirven para anunciar la existencia de un peligro y al mismo tiempo canalizar el tránsito, desviándolo del obstáculo que representa un peligro. El conductor al encontrarse con estas rayas debe mantener su vehículo en el centro del carril y fuera de la demarcación que rodea al obstáculo.</a:t>
            </a:r>
          </a:p>
        </p:txBody>
      </p:sp>
      <p:pic>
        <p:nvPicPr>
          <p:cNvPr id="4" name="Imagen 3"/>
          <p:cNvPicPr>
            <a:picLocks noChangeAspect="1"/>
          </p:cNvPicPr>
          <p:nvPr/>
        </p:nvPicPr>
        <p:blipFill>
          <a:blip r:embed="rId2"/>
          <a:stretch>
            <a:fillRect/>
          </a:stretch>
        </p:blipFill>
        <p:spPr>
          <a:xfrm>
            <a:off x="124551" y="1702884"/>
            <a:ext cx="4677998" cy="4437750"/>
          </a:xfrm>
          <a:prstGeom prst="rect">
            <a:avLst/>
          </a:prstGeom>
        </p:spPr>
      </p:pic>
    </p:spTree>
    <p:extLst>
      <p:ext uri="{BB962C8B-B14F-4D97-AF65-F5344CB8AC3E}">
        <p14:creationId xmlns:p14="http://schemas.microsoft.com/office/powerpoint/2010/main" val="385421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2861" y="886495"/>
            <a:ext cx="4486454" cy="830997"/>
          </a:xfrm>
          <a:prstGeom prst="rect">
            <a:avLst/>
          </a:prstGeom>
        </p:spPr>
        <p:txBody>
          <a:bodyPr wrap="square">
            <a:spAutoFit/>
          </a:bodyPr>
          <a:lstStyle/>
          <a:p>
            <a:pPr lvl="0"/>
            <a:r>
              <a:rPr lang="es-EC" sz="2400" b="1" dirty="0">
                <a:solidFill>
                  <a:prstClr val="black"/>
                </a:solidFill>
                <a:latin typeface="Times New Roman" panose="02020603050405020304" pitchFamily="18" charset="0"/>
                <a:cs typeface="Times New Roman" panose="02020603050405020304" pitchFamily="18" charset="0"/>
              </a:rPr>
              <a:t>MARCAS EN CRUCES DE FERROCARRIL</a:t>
            </a:r>
          </a:p>
        </p:txBody>
      </p:sp>
      <p:sp>
        <p:nvSpPr>
          <p:cNvPr id="3" name="Rectángulo 2"/>
          <p:cNvSpPr/>
          <p:nvPr/>
        </p:nvSpPr>
        <p:spPr>
          <a:xfrm>
            <a:off x="4859315" y="487025"/>
            <a:ext cx="7143795" cy="6370975"/>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marcas que se encuentran al acercarse a un cruce de ferrocarril o paso a nivel, forman un conjunto de rayas, símbolos y letras que anuncian la existencia de dicho peligro. La línea central continua de color amarillo prohíbe el adelantamiento o cambio de carril a los vehículos que se aproximan al cruce en las siguientes dos rayas blancas perpendiculares al carril, entre las que existe una cruz con letras “F”, “C” pintadas de color blanco que indica la proximidad del peligro, y por ultimo la doble raya de color blanco que atraviesa el carril justamente en el lugar del cruce que señala el lugar de parada.</a:t>
            </a:r>
          </a:p>
          <a:p>
            <a:pPr lvl="0" algn="just"/>
            <a:r>
              <a:rPr lang="es-EC" sz="2400" dirty="0">
                <a:solidFill>
                  <a:prstClr val="black"/>
                </a:solidFill>
                <a:latin typeface="Times New Roman" panose="02020603050405020304" pitchFamily="18" charset="0"/>
                <a:cs typeface="Times New Roman" panose="02020603050405020304" pitchFamily="18" charset="0"/>
              </a:rPr>
              <a:t>Los vehículos deberán disminuir la velocidad al encontrarse con este conjunto de marcas y estar preparados a detenerse si fuera necesario. Antes de proseguir la marcha, el conducto deberá asegurarse que no haya trenes que se aproximen.</a:t>
            </a:r>
          </a:p>
        </p:txBody>
      </p:sp>
      <p:pic>
        <p:nvPicPr>
          <p:cNvPr id="4" name="Imagen 3"/>
          <p:cNvPicPr>
            <a:picLocks noChangeAspect="1"/>
          </p:cNvPicPr>
          <p:nvPr/>
        </p:nvPicPr>
        <p:blipFill>
          <a:blip r:embed="rId2"/>
          <a:stretch>
            <a:fillRect/>
          </a:stretch>
        </p:blipFill>
        <p:spPr>
          <a:xfrm>
            <a:off x="284085" y="2319413"/>
            <a:ext cx="4486453" cy="3519281"/>
          </a:xfrm>
          <a:prstGeom prst="rect">
            <a:avLst/>
          </a:prstGeom>
        </p:spPr>
      </p:pic>
    </p:spTree>
    <p:extLst>
      <p:ext uri="{BB962C8B-B14F-4D97-AF65-F5344CB8AC3E}">
        <p14:creationId xmlns:p14="http://schemas.microsoft.com/office/powerpoint/2010/main" val="136516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93679" y="881786"/>
            <a:ext cx="7796011" cy="461665"/>
          </a:xfrm>
          <a:prstGeom prst="rect">
            <a:avLst/>
          </a:prstGeom>
        </p:spPr>
        <p:txBody>
          <a:bodyPr wrap="square">
            <a:spAutoFit/>
          </a:bodyPr>
          <a:lstStyle/>
          <a:p>
            <a:pPr lvl="0"/>
            <a:r>
              <a:rPr lang="es-EC" sz="2400" b="1" dirty="0">
                <a:solidFill>
                  <a:prstClr val="black"/>
                </a:solidFill>
                <a:latin typeface="Times New Roman" panose="02020603050405020304" pitchFamily="18" charset="0"/>
                <a:cs typeface="Times New Roman" panose="02020603050405020304" pitchFamily="18" charset="0"/>
              </a:rPr>
              <a:t>MARCAS REGULADORAS PARA USO DE CARRILES</a:t>
            </a:r>
          </a:p>
        </p:txBody>
      </p:sp>
      <p:sp>
        <p:nvSpPr>
          <p:cNvPr id="3" name="Rectángulo 2"/>
          <p:cNvSpPr/>
          <p:nvPr/>
        </p:nvSpPr>
        <p:spPr>
          <a:xfrm>
            <a:off x="5563674" y="2182045"/>
            <a:ext cx="6027312" cy="2677656"/>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marcas que regulan el uso de los carriles son flechas o palabras pintadas sobre el carril correspondiente. Las marcas transmiten al conductor el destino o ciertas regulaciones o indicaciones aplicables exclusivamente a ese carril con el fin de que pueda decidir oportunamente que carril debe escoger.</a:t>
            </a:r>
          </a:p>
        </p:txBody>
      </p:sp>
      <p:pic>
        <p:nvPicPr>
          <p:cNvPr id="4" name="Imagen 3"/>
          <p:cNvPicPr>
            <a:picLocks noChangeAspect="1"/>
          </p:cNvPicPr>
          <p:nvPr/>
        </p:nvPicPr>
        <p:blipFill>
          <a:blip r:embed="rId2"/>
          <a:stretch>
            <a:fillRect/>
          </a:stretch>
        </p:blipFill>
        <p:spPr>
          <a:xfrm>
            <a:off x="376136" y="2060871"/>
            <a:ext cx="4786788" cy="3610219"/>
          </a:xfrm>
          <a:prstGeom prst="rect">
            <a:avLst/>
          </a:prstGeom>
        </p:spPr>
      </p:pic>
    </p:spTree>
    <p:extLst>
      <p:ext uri="{BB962C8B-B14F-4D97-AF65-F5344CB8AC3E}">
        <p14:creationId xmlns:p14="http://schemas.microsoft.com/office/powerpoint/2010/main" val="266084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8170" y="931708"/>
            <a:ext cx="7095660"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cs typeface="Times New Roman" panose="02020603050405020304" pitchFamily="18" charset="0"/>
              </a:rPr>
              <a:t>MARCAS DE ESTACIONAMIENTO PERMITIDO</a:t>
            </a:r>
          </a:p>
        </p:txBody>
      </p:sp>
      <p:sp>
        <p:nvSpPr>
          <p:cNvPr id="3" name="Rectángulo 2"/>
          <p:cNvSpPr/>
          <p:nvPr/>
        </p:nvSpPr>
        <p:spPr>
          <a:xfrm>
            <a:off x="5152924" y="2048307"/>
            <a:ext cx="6735650" cy="3416320"/>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marcas de estacionamiento permitido son aquellas que están pintadas de color blanco sobre la calzada; su objetivo es delimitar los espacios para cada vehículo en zonas donde el estacionamiento esta permitido. Su forma y orientación indican el tipo de posición para el estacionamiento, ya sea en línea o en batería. Ningún vehículo deberá ocupar o invadir el espacio contiguo destinado al estacionamiento de otro vehículo</a:t>
            </a:r>
            <a:r>
              <a:rPr lang="es-EC" sz="2000" dirty="0">
                <a:solidFill>
                  <a:prstClr val="black"/>
                </a:solidFill>
                <a:latin typeface="Calibri" panose="020F0502020204030204"/>
              </a:rPr>
              <a:t>.</a:t>
            </a:r>
          </a:p>
        </p:txBody>
      </p:sp>
      <p:pic>
        <p:nvPicPr>
          <p:cNvPr id="4" name="Imagen 3"/>
          <p:cNvPicPr>
            <a:picLocks noChangeAspect="1"/>
          </p:cNvPicPr>
          <p:nvPr/>
        </p:nvPicPr>
        <p:blipFill>
          <a:blip r:embed="rId2"/>
          <a:stretch>
            <a:fillRect/>
          </a:stretch>
        </p:blipFill>
        <p:spPr>
          <a:xfrm>
            <a:off x="214649" y="2227252"/>
            <a:ext cx="4823052" cy="3237375"/>
          </a:xfrm>
          <a:prstGeom prst="rect">
            <a:avLst/>
          </a:prstGeom>
        </p:spPr>
      </p:pic>
    </p:spTree>
    <p:extLst>
      <p:ext uri="{BB962C8B-B14F-4D97-AF65-F5344CB8AC3E}">
        <p14:creationId xmlns:p14="http://schemas.microsoft.com/office/powerpoint/2010/main" val="256022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11849" y="1029604"/>
            <a:ext cx="596830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MARCAS EN EL PAVIMENTO</a:t>
            </a:r>
            <a:endParaRPr kumimoji="0" lang="es-EC"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681705" y="2196310"/>
            <a:ext cx="11062952" cy="3194721"/>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Las marcas son rayas, símbolos y letras pintadas sobre la superficie del pavimento y sobre obstáculos que sobresalen de la calzada; sirven para dirigir y orientar a los usuarios que transitan por calles y caminos. Estas marcas tienen la finalidad de indicar ciertos riesgos, peligros y prohibiciones, canalizar el tránsito y complementar las indicaciones de otras señales que controlan el tránsito. Sus características, al igual que las señales las hacen visibles durante el día y la noche, manteniéndose su significado igual en ambos casos.</a:t>
            </a:r>
          </a:p>
        </p:txBody>
      </p:sp>
    </p:spTree>
    <p:extLst>
      <p:ext uri="{BB962C8B-B14F-4D97-AF65-F5344CB8AC3E}">
        <p14:creationId xmlns:p14="http://schemas.microsoft.com/office/powerpoint/2010/main" val="180438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56986" y="1048523"/>
            <a:ext cx="7078028"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cs typeface="Times New Roman" panose="02020603050405020304" pitchFamily="18" charset="0"/>
              </a:rPr>
              <a:t>MARCAS DE ESTACIONAMIENTO PROHIBIDO</a:t>
            </a:r>
          </a:p>
        </p:txBody>
      </p:sp>
      <p:sp>
        <p:nvSpPr>
          <p:cNvPr id="3" name="Rectángulo 2"/>
          <p:cNvSpPr/>
          <p:nvPr/>
        </p:nvSpPr>
        <p:spPr>
          <a:xfrm>
            <a:off x="634399" y="2090172"/>
            <a:ext cx="11170276" cy="2677656"/>
          </a:xfrm>
          <a:prstGeom prst="rect">
            <a:avLst/>
          </a:prstGeom>
        </p:spPr>
        <p:txBody>
          <a:bodyPr wrap="square">
            <a:spAutoFit/>
          </a:bodyPr>
          <a:lstStyle/>
          <a:p>
            <a:pPr lvl="0" algn="just"/>
            <a:r>
              <a:rPr lang="es-EC" sz="2800" dirty="0">
                <a:solidFill>
                  <a:prstClr val="black"/>
                </a:solidFill>
                <a:latin typeface="Times New Roman" panose="02020603050405020304" pitchFamily="18" charset="0"/>
                <a:cs typeface="Times New Roman" panose="02020603050405020304" pitchFamily="18" charset="0"/>
              </a:rPr>
              <a:t>Las marcas amarillas de estacionamiento prohibido son aquellas que están pintadas sobre los bordillos de las calzadas, en el costado y parte superior de estos, formando una raya continua a lo largo de la zona donde el estacionamiento esta prohibido en todo tiempo, tales como: entradas de vehículos, paradas de colectivos, zonas colindantes con esquinas y otras zonas donde se aplique esta prohibición</a:t>
            </a:r>
          </a:p>
        </p:txBody>
      </p:sp>
    </p:spTree>
    <p:extLst>
      <p:ext uri="{BB962C8B-B14F-4D97-AF65-F5344CB8AC3E}">
        <p14:creationId xmlns:p14="http://schemas.microsoft.com/office/powerpoint/2010/main" val="163820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2575" y="596635"/>
            <a:ext cx="5825634" cy="461665"/>
          </a:xfrm>
          <a:prstGeom prst="rect">
            <a:avLst/>
          </a:prstGeom>
        </p:spPr>
        <p:txBody>
          <a:bodyPr wrap="none">
            <a:spAutoFit/>
          </a:bodyPr>
          <a:lstStyle/>
          <a:p>
            <a:pPr lvl="0" algn="ctr"/>
            <a:r>
              <a:rPr lang="es-EC" sz="2400" b="1" dirty="0">
                <a:solidFill>
                  <a:prstClr val="black"/>
                </a:solidFill>
                <a:latin typeface="Times New Roman" panose="02020603050405020304" pitchFamily="18" charset="0"/>
                <a:cs typeface="Times New Roman" panose="02020603050405020304" pitchFamily="18" charset="0"/>
              </a:rPr>
              <a:t>MARCAS INDICADORAS DE PELIGRO</a:t>
            </a:r>
          </a:p>
        </p:txBody>
      </p:sp>
      <p:sp>
        <p:nvSpPr>
          <p:cNvPr id="3" name="Rectángulo 2"/>
          <p:cNvSpPr/>
          <p:nvPr/>
        </p:nvSpPr>
        <p:spPr>
          <a:xfrm>
            <a:off x="5841508" y="1252182"/>
            <a:ext cx="5646198" cy="5262979"/>
          </a:xfrm>
          <a:prstGeom prst="rect">
            <a:avLst/>
          </a:prstGeom>
        </p:spPr>
        <p:txBody>
          <a:bodyPr wrap="square">
            <a:spAutoFit/>
          </a:bodyPr>
          <a:lstStyle/>
          <a:p>
            <a:pPr lvl="0" algn="just"/>
            <a:r>
              <a:rPr lang="es-EC" sz="2800" dirty="0">
                <a:solidFill>
                  <a:prstClr val="black"/>
                </a:solidFill>
                <a:latin typeface="Times New Roman" panose="02020603050405020304" pitchFamily="18" charset="0"/>
                <a:cs typeface="Times New Roman" panose="02020603050405020304" pitchFamily="18" charset="0"/>
              </a:rPr>
              <a:t>Las marcas indicadoras de peligro son aquellas que están pintadas sobre obstáculos que sobresalen de la calzada o adyacentes a ella, con el objeto de indicar al conductor la existencia de un peligro que constituye un riesgo para el tránsito. Estas marcas están pintadas sobre la cara del obstáculo o sobre una señal colocada en los obstáculos y están constituidas por rayas inclinadas de color amarillo y negro sucesivamente.</a:t>
            </a:r>
          </a:p>
        </p:txBody>
      </p:sp>
      <p:pic>
        <p:nvPicPr>
          <p:cNvPr id="4" name="Imagen 3"/>
          <p:cNvPicPr>
            <a:picLocks noChangeAspect="1"/>
          </p:cNvPicPr>
          <p:nvPr/>
        </p:nvPicPr>
        <p:blipFill>
          <a:blip r:embed="rId2"/>
          <a:stretch>
            <a:fillRect/>
          </a:stretch>
        </p:blipFill>
        <p:spPr>
          <a:xfrm>
            <a:off x="497149" y="1216572"/>
            <a:ext cx="5096533" cy="2765614"/>
          </a:xfrm>
          <a:prstGeom prst="rect">
            <a:avLst/>
          </a:prstGeom>
        </p:spPr>
      </p:pic>
      <p:pic>
        <p:nvPicPr>
          <p:cNvPr id="5" name="Imagen 4"/>
          <p:cNvPicPr>
            <a:picLocks noChangeAspect="1"/>
          </p:cNvPicPr>
          <p:nvPr/>
        </p:nvPicPr>
        <p:blipFill>
          <a:blip r:embed="rId3"/>
          <a:stretch>
            <a:fillRect/>
          </a:stretch>
        </p:blipFill>
        <p:spPr>
          <a:xfrm>
            <a:off x="815207" y="3982186"/>
            <a:ext cx="4460416" cy="2728125"/>
          </a:xfrm>
          <a:prstGeom prst="rect">
            <a:avLst/>
          </a:prstGeom>
        </p:spPr>
      </p:pic>
    </p:spTree>
    <p:extLst>
      <p:ext uri="{BB962C8B-B14F-4D97-AF65-F5344CB8AC3E}">
        <p14:creationId xmlns:p14="http://schemas.microsoft.com/office/powerpoint/2010/main" val="298502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0282" y="1008586"/>
            <a:ext cx="4523995" cy="523220"/>
          </a:xfrm>
          <a:prstGeom prst="rect">
            <a:avLst/>
          </a:prstGeom>
        </p:spPr>
        <p:txBody>
          <a:bodyPr wrap="none">
            <a:spAutoFit/>
          </a:bodyPr>
          <a:lstStyle/>
          <a:p>
            <a:pPr lvl="0" algn="ctr"/>
            <a:r>
              <a:rPr lang="es-EC" sz="2800" b="1" dirty="0">
                <a:solidFill>
                  <a:prstClr val="black"/>
                </a:solidFill>
                <a:latin typeface="Times New Roman" panose="02020603050405020304" pitchFamily="18" charset="0"/>
                <a:cs typeface="Times New Roman" panose="02020603050405020304" pitchFamily="18" charset="0"/>
              </a:rPr>
              <a:t>POSTES DELINEADORES</a:t>
            </a:r>
          </a:p>
        </p:txBody>
      </p:sp>
      <p:sp>
        <p:nvSpPr>
          <p:cNvPr id="3" name="Rectángulo 2"/>
          <p:cNvSpPr/>
          <p:nvPr/>
        </p:nvSpPr>
        <p:spPr>
          <a:xfrm>
            <a:off x="4997070" y="775952"/>
            <a:ext cx="6967403" cy="5632311"/>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rPr>
              <a:t>Los postes delineadores sirven para indicar peligros que durante la noche no son visibles por el conductor.</a:t>
            </a:r>
          </a:p>
          <a:p>
            <a:pPr lvl="0" algn="just"/>
            <a:r>
              <a:rPr lang="es-EC" sz="2400" dirty="0">
                <a:solidFill>
                  <a:prstClr val="black"/>
                </a:solidFill>
                <a:latin typeface="Times New Roman" panose="02020603050405020304" pitchFamily="18" charset="0"/>
              </a:rPr>
              <a:t>Estos postes son de dimensiones reducidas, colocados a los costados del camino y en zonas donde la irregularidad del camino aumenta el riesgo del conductor ante un peligro natural. Los postes son de color blanco con una franja de pintura reflectante en la parte superior que durante la noche refleja la luz proyectada por los vehículos.</a:t>
            </a:r>
          </a:p>
          <a:p>
            <a:pPr lvl="0" algn="just"/>
            <a:r>
              <a:rPr lang="es-EC" sz="2400" dirty="0">
                <a:solidFill>
                  <a:prstClr val="black"/>
                </a:solidFill>
                <a:latin typeface="Times New Roman" panose="02020603050405020304" pitchFamily="18" charset="0"/>
              </a:rPr>
              <a:t>Los lugares mas característicos de su ubicación son en la parte exterior de curvas pronunciadas que lindan con un precipicio, estrechamiento de calzadas en lugares donde existen grandes peligros para los vehículos que en caso de accidente salgan fuera de la calzada, tales como ríos, desniveles u otros peligros naturales.</a:t>
            </a:r>
            <a:endParaRPr lang="es-EC" sz="2400" dirty="0">
              <a:solidFill>
                <a:prstClr val="black"/>
              </a:solidFill>
              <a:latin typeface="Calibri" panose="020F0502020204030204"/>
            </a:endParaRPr>
          </a:p>
        </p:txBody>
      </p:sp>
      <p:pic>
        <p:nvPicPr>
          <p:cNvPr id="4" name="Imagen 3"/>
          <p:cNvPicPr>
            <a:picLocks noChangeAspect="1"/>
          </p:cNvPicPr>
          <p:nvPr/>
        </p:nvPicPr>
        <p:blipFill>
          <a:blip r:embed="rId2"/>
          <a:stretch>
            <a:fillRect/>
          </a:stretch>
        </p:blipFill>
        <p:spPr>
          <a:xfrm>
            <a:off x="210282" y="1914310"/>
            <a:ext cx="4786788" cy="3355594"/>
          </a:xfrm>
          <a:prstGeom prst="rect">
            <a:avLst/>
          </a:prstGeom>
        </p:spPr>
      </p:pic>
    </p:spTree>
    <p:extLst>
      <p:ext uri="{BB962C8B-B14F-4D97-AF65-F5344CB8AC3E}">
        <p14:creationId xmlns:p14="http://schemas.microsoft.com/office/powerpoint/2010/main" val="188966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013" y="853225"/>
            <a:ext cx="5076898" cy="954107"/>
          </a:xfrm>
          <a:prstGeom prst="rect">
            <a:avLst/>
          </a:prstGeom>
        </p:spPr>
        <p:txBody>
          <a:bodyPr wrap="square">
            <a:spAutoFit/>
          </a:bodyPr>
          <a:lstStyle/>
          <a:p>
            <a:pPr lvl="0"/>
            <a:r>
              <a:rPr lang="es-EC" sz="2800" b="1" dirty="0">
                <a:solidFill>
                  <a:prstClr val="black"/>
                </a:solidFill>
                <a:latin typeface="Times New Roman" panose="02020603050405020304" pitchFamily="18" charset="0"/>
                <a:cs typeface="Times New Roman" panose="02020603050405020304" pitchFamily="18" charset="0"/>
              </a:rPr>
              <a:t>MARCAS LIMITADORAS DE ISLETAS</a:t>
            </a:r>
            <a:endParaRPr lang="es-EC" sz="2800" dirty="0">
              <a:solidFill>
                <a:prstClr val="black"/>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5615189" y="1114835"/>
            <a:ext cx="6014433" cy="5262979"/>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isletas son pequeños espacios que forman parte de la calzada, y sirven para canalizar y separar el tránsito de una intersección. El contorno de estas isletas puede estar definido por un bordillo elevado unos centímetros por encima del pavimento o estar definido mediante rayas pintadas de color blanco sobre la calzada al mismo nivel del pavimento.</a:t>
            </a:r>
          </a:p>
          <a:p>
            <a:pPr lvl="0" algn="just"/>
            <a:r>
              <a:rPr lang="es-EC" sz="2400" dirty="0">
                <a:solidFill>
                  <a:prstClr val="black"/>
                </a:solidFill>
                <a:latin typeface="Times New Roman" panose="02020603050405020304" pitchFamily="18" charset="0"/>
                <a:cs typeface="Times New Roman" panose="02020603050405020304" pitchFamily="18" charset="0"/>
              </a:rPr>
              <a:t>Los bordillos sirven de barrera para que los vehículos no puedan invadir la zona dentro de una isleta.</a:t>
            </a:r>
          </a:p>
          <a:p>
            <a:pPr lvl="0" algn="just"/>
            <a:r>
              <a:rPr lang="es-EC" sz="2400" dirty="0">
                <a:solidFill>
                  <a:prstClr val="black"/>
                </a:solidFill>
                <a:latin typeface="Times New Roman" panose="02020603050405020304" pitchFamily="18" charset="0"/>
                <a:cs typeface="Times New Roman" panose="02020603050405020304" pitchFamily="18" charset="0"/>
              </a:rPr>
              <a:t>Las isletas, ya sea con o sin bordillos deben ser respetadas y ningún vehículo puede ingresar a sus áreas</a:t>
            </a:r>
            <a:r>
              <a:rPr lang="es-EC" sz="2000" dirty="0">
                <a:solidFill>
                  <a:prstClr val="black"/>
                </a:solidFill>
                <a:latin typeface="Calibri" panose="020F0502020204030204"/>
              </a:rPr>
              <a:t>.</a:t>
            </a:r>
          </a:p>
        </p:txBody>
      </p:sp>
      <p:pic>
        <p:nvPicPr>
          <p:cNvPr id="4" name="Imagen 3"/>
          <p:cNvPicPr>
            <a:picLocks noChangeAspect="1"/>
          </p:cNvPicPr>
          <p:nvPr/>
        </p:nvPicPr>
        <p:blipFill>
          <a:blip r:embed="rId2"/>
          <a:stretch>
            <a:fillRect/>
          </a:stretch>
        </p:blipFill>
        <p:spPr>
          <a:xfrm>
            <a:off x="288069" y="2414090"/>
            <a:ext cx="5076897" cy="2664469"/>
          </a:xfrm>
          <a:prstGeom prst="rect">
            <a:avLst/>
          </a:prstGeom>
        </p:spPr>
      </p:pic>
    </p:spTree>
    <p:extLst>
      <p:ext uri="{BB962C8B-B14F-4D97-AF65-F5344CB8AC3E}">
        <p14:creationId xmlns:p14="http://schemas.microsoft.com/office/powerpoint/2010/main" val="109340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0418" y="573717"/>
            <a:ext cx="6096000" cy="6254020"/>
          </a:xfrm>
          <a:prstGeom prst="rect">
            <a:avLst/>
          </a:prstGeom>
        </p:spPr>
        <p:txBody>
          <a:bodyPr>
            <a:spAutoFit/>
          </a:bodyPr>
          <a:lstStyle/>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Las marcas son de diferentes tipos y tienen diferentes significados; su clasificación es</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la siguiente:</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CENTRALES</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LIMITADORAS DE LA CALZADA</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SEPARADORES DE CARRILES</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CANALIZADORAS</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DE PARADA</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DE CRUCES PARA PEATONES</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DE APROXIMACION A OBSTACULOS</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RAYAS EN CRUCES DE FERROCARIL</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MARCAS EN CRUCES DE FERROCARRIL</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MARCAS DE ESTACIONAMIENTO PERMITIDO</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MARCAS DE ESTACIONAMIENTO PROHIBIDO</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MARCAS INDICADORAS DE PELIGRO</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MARCAS LIMITADORAS DE ISLETAS</a:t>
            </a:r>
          </a:p>
          <a:p>
            <a:pPr lvl="0">
              <a:lnSpc>
                <a:spcPct val="90000"/>
              </a:lnSpc>
              <a:spcBef>
                <a:spcPts val="1000"/>
              </a:spcBef>
            </a:pPr>
            <a:r>
              <a:rPr lang="es-EC" dirty="0">
                <a:solidFill>
                  <a:prstClr val="black"/>
                </a:solidFill>
                <a:latin typeface="Times New Roman" panose="02020603050405020304" pitchFamily="18" charset="0"/>
                <a:cs typeface="Times New Roman" panose="02020603050405020304" pitchFamily="18" charset="0"/>
              </a:rPr>
              <a:t> POSTES DELINEADORES</a:t>
            </a:r>
          </a:p>
        </p:txBody>
      </p:sp>
      <p:sp>
        <p:nvSpPr>
          <p:cNvPr id="3" name="Rectángulo 2"/>
          <p:cNvSpPr/>
          <p:nvPr/>
        </p:nvSpPr>
        <p:spPr>
          <a:xfrm>
            <a:off x="7613428" y="573717"/>
            <a:ext cx="351570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CLASIFICACION</a:t>
            </a:r>
            <a:endParaRPr kumimoji="0" lang="es-EC"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88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60357" y="938430"/>
            <a:ext cx="8285409"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mj-cs"/>
              </a:rPr>
              <a:t>SIGNIFICADO DE FORMAS Y COLORES</a:t>
            </a:r>
            <a:endParaRPr kumimoji="0" lang="es-EC" sz="1800" b="0" i="0" u="none" strike="noStrike" kern="0" cap="none" spc="0" normalizeH="0" baseline="0" noProof="0" dirty="0">
              <a:ln>
                <a:noFill/>
              </a:ln>
              <a:solidFill>
                <a:sysClr val="windowText" lastClr="000000"/>
              </a:solidFill>
              <a:effectLst/>
              <a:uLnTx/>
              <a:uFillTx/>
            </a:endParaRPr>
          </a:p>
        </p:txBody>
      </p:sp>
      <p:sp>
        <p:nvSpPr>
          <p:cNvPr id="3" name="Rectángulo 2"/>
          <p:cNvSpPr/>
          <p:nvPr/>
        </p:nvSpPr>
        <p:spPr>
          <a:xfrm>
            <a:off x="686581" y="2083648"/>
            <a:ext cx="10522039" cy="3835922"/>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Las marcas se clasifican por su forma y color en tres grupos diferentes:</a:t>
            </a:r>
          </a:p>
          <a:p>
            <a:pPr marL="457200" lvl="0" indent="-457200" algn="just">
              <a:lnSpc>
                <a:spcPct val="90000"/>
              </a:lnSpc>
              <a:spcBef>
                <a:spcPts val="1000"/>
              </a:spcBef>
              <a:buFont typeface="Arial" panose="020B0604020202020204" pitchFamily="34" charset="0"/>
              <a:buChar char="•"/>
            </a:pPr>
            <a:r>
              <a:rPr lang="es-EC" sz="2800" dirty="0">
                <a:solidFill>
                  <a:prstClr val="black"/>
                </a:solidFill>
                <a:latin typeface="Times New Roman" panose="02020603050405020304" pitchFamily="18" charset="0"/>
                <a:cs typeface="Times New Roman" panose="02020603050405020304" pitchFamily="18" charset="0"/>
              </a:rPr>
              <a:t> PROHIBICION</a:t>
            </a:r>
          </a:p>
          <a:p>
            <a:pPr marL="457200" lvl="0" indent="-457200" algn="just">
              <a:lnSpc>
                <a:spcPct val="90000"/>
              </a:lnSpc>
              <a:spcBef>
                <a:spcPts val="1000"/>
              </a:spcBef>
              <a:buFont typeface="Arial" panose="020B0604020202020204" pitchFamily="34" charset="0"/>
              <a:buChar char="•"/>
            </a:pPr>
            <a:r>
              <a:rPr lang="es-EC" sz="2800" dirty="0">
                <a:solidFill>
                  <a:prstClr val="black"/>
                </a:solidFill>
                <a:latin typeface="Times New Roman" panose="02020603050405020304" pitchFamily="18" charset="0"/>
                <a:cs typeface="Times New Roman" panose="02020603050405020304" pitchFamily="18" charset="0"/>
              </a:rPr>
              <a:t>INDICACION</a:t>
            </a:r>
          </a:p>
          <a:p>
            <a:pPr marL="457200" lvl="0" indent="-457200" algn="just">
              <a:lnSpc>
                <a:spcPct val="90000"/>
              </a:lnSpc>
              <a:spcBef>
                <a:spcPts val="1000"/>
              </a:spcBef>
              <a:buFont typeface="Arial" panose="020B0604020202020204" pitchFamily="34" charset="0"/>
              <a:buChar char="•"/>
            </a:pPr>
            <a:r>
              <a:rPr lang="es-EC" sz="2800" dirty="0">
                <a:solidFill>
                  <a:prstClr val="black"/>
                </a:solidFill>
                <a:latin typeface="Times New Roman" panose="02020603050405020304" pitchFamily="18" charset="0"/>
                <a:cs typeface="Times New Roman" panose="02020603050405020304" pitchFamily="18" charset="0"/>
              </a:rPr>
              <a:t>PELIGRO</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Las rayas de color amarillo pintadas sobre el pavimento en forma continua significan</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una </a:t>
            </a:r>
            <a:r>
              <a:rPr lang="es-EC" sz="2800" b="1" dirty="0">
                <a:solidFill>
                  <a:prstClr val="black"/>
                </a:solidFill>
                <a:latin typeface="Times New Roman" panose="02020603050405020304" pitchFamily="18" charset="0"/>
                <a:cs typeface="Times New Roman" panose="02020603050405020304" pitchFamily="18" charset="0"/>
              </a:rPr>
              <a:t>PROHIBICION</a:t>
            </a:r>
            <a:r>
              <a:rPr lang="es-EC" sz="2800" dirty="0">
                <a:solidFill>
                  <a:prstClr val="black"/>
                </a:solidFill>
                <a:latin typeface="Times New Roman" panose="02020603050405020304" pitchFamily="18" charset="0"/>
                <a:cs typeface="Times New Roman" panose="02020603050405020304" pitchFamily="18" charset="0"/>
              </a:rPr>
              <a:t>; ningún vehículo deberá rebasar o cruzar estas rayas.</a:t>
            </a:r>
          </a:p>
        </p:txBody>
      </p:sp>
    </p:spTree>
    <p:extLst>
      <p:ext uri="{BB962C8B-B14F-4D97-AF65-F5344CB8AC3E}">
        <p14:creationId xmlns:p14="http://schemas.microsoft.com/office/powerpoint/2010/main" val="36592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7555" y="1166322"/>
            <a:ext cx="10856890" cy="4098558"/>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Las rayas de color blanco pintadas sobre el pavimento en forma continua o discontinua significan una INDICACION. Los vehículos podrán rebasar o cruzar una raya discontinua en caso de adelantamiento o cambio de carril, debiendo abstenerse de rebasar o cruzar las rayas continuas, excepto cuando estas están colocadas a través de la calzada, indicando una precaución. Las rayas de color blanco pintadas sobre el pavimento en forma oblicua significan </a:t>
            </a:r>
          </a:p>
          <a:p>
            <a:pPr lvl="0" algn="just">
              <a:lnSpc>
                <a:spcPct val="90000"/>
              </a:lnSpc>
              <a:spcBef>
                <a:spcPts val="1000"/>
              </a:spcBef>
            </a:pPr>
            <a:r>
              <a:rPr lang="es-EC" sz="2800" b="1" dirty="0">
                <a:solidFill>
                  <a:prstClr val="black"/>
                </a:solidFill>
                <a:latin typeface="Times New Roman" panose="02020603050405020304" pitchFamily="18" charset="0"/>
                <a:cs typeface="Times New Roman" panose="02020603050405020304" pitchFamily="18" charset="0"/>
              </a:rPr>
              <a:t>PELIGRO. </a:t>
            </a:r>
            <a:r>
              <a:rPr lang="es-EC" sz="2800" dirty="0">
                <a:solidFill>
                  <a:prstClr val="black"/>
                </a:solidFill>
                <a:latin typeface="Times New Roman" panose="02020603050405020304" pitchFamily="18" charset="0"/>
                <a:cs typeface="Times New Roman" panose="02020603050405020304" pitchFamily="18" charset="0"/>
              </a:rPr>
              <a:t>Los vehículos podrán continuar su marcha pero el conductor deberá tomar precaución para detectar el peligro existente que se aproxima.</a:t>
            </a:r>
          </a:p>
        </p:txBody>
      </p:sp>
    </p:spTree>
    <p:extLst>
      <p:ext uri="{BB962C8B-B14F-4D97-AF65-F5344CB8AC3E}">
        <p14:creationId xmlns:p14="http://schemas.microsoft.com/office/powerpoint/2010/main" val="404391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12939" y="1322497"/>
            <a:ext cx="3151376"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rPr>
              <a:t>RAYAS CENTRALES</a:t>
            </a:r>
            <a:endParaRPr lang="es-EC" sz="2400" dirty="0">
              <a:solidFill>
                <a:prstClr val="black"/>
              </a:solidFill>
              <a:latin typeface="Calibri" panose="020F0502020204030204"/>
            </a:endParaRPr>
          </a:p>
        </p:txBody>
      </p:sp>
      <p:sp>
        <p:nvSpPr>
          <p:cNvPr id="3" name="Rectángulo 2"/>
          <p:cNvSpPr/>
          <p:nvPr/>
        </p:nvSpPr>
        <p:spPr>
          <a:xfrm>
            <a:off x="1029725" y="2255487"/>
            <a:ext cx="10401837" cy="1938992"/>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Las rayas centrales son aquellas que están pintadas a lo largo del pavimento de calles o caminos y sirven para separar las dos direcciones del tránsito en vías de doble sentido de circulación. Por su forma y color se clasifican en dos grupos:</a:t>
            </a:r>
          </a:p>
          <a:p>
            <a:pPr marL="342900" lvl="0" indent="-342900" algn="just">
              <a:buFont typeface="Arial" panose="020B0604020202020204" pitchFamily="34" charset="0"/>
              <a:buChar char="•"/>
            </a:pPr>
            <a:r>
              <a:rPr lang="es-EC" sz="2400" dirty="0">
                <a:solidFill>
                  <a:prstClr val="black"/>
                </a:solidFill>
                <a:latin typeface="Times New Roman" panose="02020603050405020304" pitchFamily="18" charset="0"/>
                <a:cs typeface="Times New Roman" panose="02020603050405020304" pitchFamily="18" charset="0"/>
              </a:rPr>
              <a:t> RAYAS DISCONTINUAS (Blancas)</a:t>
            </a:r>
          </a:p>
          <a:p>
            <a:pPr marL="342900" lvl="0" indent="-342900" algn="just">
              <a:buFont typeface="Arial" panose="020B0604020202020204" pitchFamily="34" charset="0"/>
              <a:buChar char="•"/>
            </a:pPr>
            <a:r>
              <a:rPr lang="es-EC" sz="2400" dirty="0">
                <a:solidFill>
                  <a:prstClr val="black"/>
                </a:solidFill>
                <a:latin typeface="Times New Roman" panose="02020603050405020304" pitchFamily="18" charset="0"/>
                <a:cs typeface="Times New Roman" panose="02020603050405020304" pitchFamily="18" charset="0"/>
              </a:rPr>
              <a:t>RAYAS CONTINUAS (Amarillas)</a:t>
            </a:r>
          </a:p>
        </p:txBody>
      </p:sp>
    </p:spTree>
    <p:extLst>
      <p:ext uri="{BB962C8B-B14F-4D97-AF65-F5344CB8AC3E}">
        <p14:creationId xmlns:p14="http://schemas.microsoft.com/office/powerpoint/2010/main" val="21341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0892" y="380392"/>
            <a:ext cx="3299983" cy="2655375"/>
          </a:xfrm>
          <a:prstGeom prst="rect">
            <a:avLst/>
          </a:prstGeom>
        </p:spPr>
      </p:pic>
      <p:sp>
        <p:nvSpPr>
          <p:cNvPr id="3" name="Rectángulo 2"/>
          <p:cNvSpPr/>
          <p:nvPr/>
        </p:nvSpPr>
        <p:spPr>
          <a:xfrm>
            <a:off x="3450042" y="826315"/>
            <a:ext cx="6096000" cy="1938992"/>
          </a:xfrm>
          <a:prstGeom prst="rect">
            <a:avLst/>
          </a:prstGeom>
        </p:spPr>
        <p:txBody>
          <a:bodyPr>
            <a:spAutoFit/>
          </a:bodyPr>
          <a:lstStyle/>
          <a:p>
            <a:pPr lvl="0" algn="just"/>
            <a:r>
              <a:rPr lang="es-EC" sz="2400" b="1" dirty="0">
                <a:solidFill>
                  <a:prstClr val="black"/>
                </a:solidFill>
                <a:latin typeface="Times New Roman" panose="02020603050405020304" pitchFamily="18" charset="0"/>
              </a:rPr>
              <a:t>SI</a:t>
            </a:r>
          </a:p>
          <a:p>
            <a:pPr lvl="0" algn="just"/>
            <a:r>
              <a:rPr lang="es-EC" sz="2400" dirty="0">
                <a:solidFill>
                  <a:prstClr val="black"/>
                </a:solidFill>
                <a:latin typeface="Times New Roman" panose="02020603050405020304" pitchFamily="18" charset="0"/>
              </a:rPr>
              <a:t>La raya discontinua de</a:t>
            </a:r>
          </a:p>
          <a:p>
            <a:pPr lvl="0" algn="just"/>
            <a:r>
              <a:rPr lang="es-EC" sz="2400" dirty="0">
                <a:solidFill>
                  <a:prstClr val="black"/>
                </a:solidFill>
                <a:latin typeface="Times New Roman" panose="02020603050405020304" pitchFamily="18" charset="0"/>
              </a:rPr>
              <a:t>color blanco “SI” puede</a:t>
            </a:r>
          </a:p>
          <a:p>
            <a:pPr lvl="0" algn="just"/>
            <a:r>
              <a:rPr lang="es-EC" sz="2400" dirty="0">
                <a:solidFill>
                  <a:prstClr val="black"/>
                </a:solidFill>
                <a:latin typeface="Times New Roman" panose="02020603050405020304" pitchFamily="18" charset="0"/>
              </a:rPr>
              <a:t>cruzar para adelantar a</a:t>
            </a:r>
          </a:p>
          <a:p>
            <a:pPr lvl="0" algn="just"/>
            <a:r>
              <a:rPr lang="es-EC" sz="2400" dirty="0">
                <a:solidFill>
                  <a:prstClr val="black"/>
                </a:solidFill>
                <a:latin typeface="Times New Roman" panose="02020603050405020304" pitchFamily="18" charset="0"/>
              </a:rPr>
              <a:t>otro vehículo.</a:t>
            </a:r>
            <a:endParaRPr lang="es-EC" sz="2400" dirty="0">
              <a:solidFill>
                <a:prstClr val="black"/>
              </a:solidFill>
              <a:latin typeface="Calibri" panose="020F0502020204030204"/>
            </a:endParaRPr>
          </a:p>
        </p:txBody>
      </p:sp>
      <p:pic>
        <p:nvPicPr>
          <p:cNvPr id="4" name="Imagen 3"/>
          <p:cNvPicPr>
            <a:picLocks noChangeAspect="1"/>
          </p:cNvPicPr>
          <p:nvPr/>
        </p:nvPicPr>
        <p:blipFill>
          <a:blip r:embed="rId3"/>
          <a:stretch>
            <a:fillRect/>
          </a:stretch>
        </p:blipFill>
        <p:spPr>
          <a:xfrm>
            <a:off x="220893" y="3404099"/>
            <a:ext cx="3299983" cy="2655375"/>
          </a:xfrm>
          <a:prstGeom prst="rect">
            <a:avLst/>
          </a:prstGeom>
        </p:spPr>
      </p:pic>
      <p:sp>
        <p:nvSpPr>
          <p:cNvPr id="5" name="Rectángulo 4"/>
          <p:cNvSpPr/>
          <p:nvPr/>
        </p:nvSpPr>
        <p:spPr>
          <a:xfrm>
            <a:off x="3360801" y="3429000"/>
            <a:ext cx="3501558" cy="2677656"/>
          </a:xfrm>
          <a:prstGeom prst="rect">
            <a:avLst/>
          </a:prstGeom>
        </p:spPr>
        <p:txBody>
          <a:bodyPr wrap="square">
            <a:spAutoFit/>
          </a:bodyPr>
          <a:lstStyle/>
          <a:p>
            <a:pPr lvl="0" algn="just"/>
            <a:r>
              <a:rPr lang="es-EC" sz="2400" b="1" dirty="0">
                <a:solidFill>
                  <a:prstClr val="black"/>
                </a:solidFill>
                <a:latin typeface="Times New Roman" panose="02020603050405020304" pitchFamily="18" charset="0"/>
              </a:rPr>
              <a:t>SI</a:t>
            </a:r>
          </a:p>
          <a:p>
            <a:pPr lvl="0" algn="just"/>
            <a:r>
              <a:rPr lang="es-EC" sz="2400" dirty="0">
                <a:solidFill>
                  <a:prstClr val="black"/>
                </a:solidFill>
                <a:latin typeface="Times New Roman" panose="02020603050405020304" pitchFamily="18" charset="0"/>
              </a:rPr>
              <a:t>La raya discontinua de</a:t>
            </a:r>
          </a:p>
          <a:p>
            <a:pPr lvl="0" algn="just"/>
            <a:r>
              <a:rPr lang="es-EC" sz="2400" dirty="0">
                <a:solidFill>
                  <a:prstClr val="black"/>
                </a:solidFill>
                <a:latin typeface="Times New Roman" panose="02020603050405020304" pitchFamily="18" charset="0"/>
              </a:rPr>
              <a:t>color blanco con una raya</a:t>
            </a:r>
          </a:p>
          <a:p>
            <a:pPr lvl="0" algn="just"/>
            <a:r>
              <a:rPr lang="es-EC" sz="2400" dirty="0">
                <a:solidFill>
                  <a:prstClr val="black"/>
                </a:solidFill>
                <a:latin typeface="Times New Roman" panose="02020603050405020304" pitchFamily="18" charset="0"/>
              </a:rPr>
              <a:t>continua de color amarillo</a:t>
            </a:r>
          </a:p>
          <a:p>
            <a:pPr lvl="0" algn="just"/>
            <a:r>
              <a:rPr lang="es-EC" sz="2400" dirty="0">
                <a:solidFill>
                  <a:prstClr val="black"/>
                </a:solidFill>
                <a:latin typeface="Times New Roman" panose="02020603050405020304" pitchFamily="18" charset="0"/>
              </a:rPr>
              <a:t>contigua a su izquierda</a:t>
            </a:r>
          </a:p>
          <a:p>
            <a:pPr lvl="0" algn="just"/>
            <a:r>
              <a:rPr lang="es-EC" sz="2400" dirty="0">
                <a:solidFill>
                  <a:prstClr val="black"/>
                </a:solidFill>
                <a:latin typeface="Times New Roman" panose="02020603050405020304" pitchFamily="18" charset="0"/>
              </a:rPr>
              <a:t>“SI” puede cruzar para</a:t>
            </a:r>
          </a:p>
          <a:p>
            <a:pPr lvl="0" algn="just"/>
            <a:r>
              <a:rPr lang="es-EC" sz="2400" dirty="0">
                <a:solidFill>
                  <a:prstClr val="black"/>
                </a:solidFill>
                <a:latin typeface="Times New Roman" panose="02020603050405020304" pitchFamily="18" charset="0"/>
              </a:rPr>
              <a:t>adelantar a otro vehículo</a:t>
            </a:r>
            <a:endParaRPr lang="es-EC" sz="2400" dirty="0">
              <a:solidFill>
                <a:prstClr val="black"/>
              </a:solidFill>
              <a:latin typeface="Calibri" panose="020F0502020204030204"/>
            </a:endParaRPr>
          </a:p>
        </p:txBody>
      </p:sp>
      <p:pic>
        <p:nvPicPr>
          <p:cNvPr id="6" name="Imagen 5"/>
          <p:cNvPicPr>
            <a:picLocks noChangeAspect="1"/>
          </p:cNvPicPr>
          <p:nvPr/>
        </p:nvPicPr>
        <p:blipFill>
          <a:blip r:embed="rId4"/>
          <a:stretch>
            <a:fillRect/>
          </a:stretch>
        </p:blipFill>
        <p:spPr>
          <a:xfrm>
            <a:off x="6498042" y="391157"/>
            <a:ext cx="3299983" cy="2655375"/>
          </a:xfrm>
          <a:prstGeom prst="rect">
            <a:avLst/>
          </a:prstGeom>
        </p:spPr>
      </p:pic>
      <p:sp>
        <p:nvSpPr>
          <p:cNvPr id="7" name="Rectángulo 6"/>
          <p:cNvSpPr/>
          <p:nvPr/>
        </p:nvSpPr>
        <p:spPr>
          <a:xfrm>
            <a:off x="9812303" y="490270"/>
            <a:ext cx="6096000" cy="3046988"/>
          </a:xfrm>
          <a:prstGeom prst="rect">
            <a:avLst/>
          </a:prstGeom>
        </p:spPr>
        <p:txBody>
          <a:bodyPr>
            <a:spAutoFit/>
          </a:bodyPr>
          <a:lstStyle/>
          <a:p>
            <a:pPr lvl="0"/>
            <a:r>
              <a:rPr lang="es-EC" sz="2400" b="1" dirty="0">
                <a:solidFill>
                  <a:prstClr val="black"/>
                </a:solidFill>
                <a:latin typeface="Times New Roman" panose="02020603050405020304" pitchFamily="18" charset="0"/>
              </a:rPr>
              <a:t>NO</a:t>
            </a:r>
          </a:p>
          <a:p>
            <a:pPr lvl="0"/>
            <a:r>
              <a:rPr lang="es-EC" sz="2400" dirty="0">
                <a:solidFill>
                  <a:prstClr val="black"/>
                </a:solidFill>
                <a:latin typeface="Times New Roman" panose="02020603050405020304" pitchFamily="18" charset="0"/>
              </a:rPr>
              <a:t>La raya continua</a:t>
            </a:r>
          </a:p>
          <a:p>
            <a:pPr lvl="0"/>
            <a:r>
              <a:rPr lang="es-EC" sz="2400" dirty="0">
                <a:solidFill>
                  <a:prstClr val="black"/>
                </a:solidFill>
                <a:latin typeface="Times New Roman" panose="02020603050405020304" pitchFamily="18" charset="0"/>
              </a:rPr>
              <a:t> de color</a:t>
            </a:r>
          </a:p>
          <a:p>
            <a:pPr lvl="0"/>
            <a:r>
              <a:rPr lang="es-EC" sz="2400" dirty="0">
                <a:solidFill>
                  <a:prstClr val="black"/>
                </a:solidFill>
                <a:latin typeface="Times New Roman" panose="02020603050405020304" pitchFamily="18" charset="0"/>
              </a:rPr>
              <a:t>amarilla </a:t>
            </a:r>
          </a:p>
          <a:p>
            <a:pPr lvl="0"/>
            <a:r>
              <a:rPr lang="es-EC" sz="2400" dirty="0">
                <a:solidFill>
                  <a:prstClr val="black"/>
                </a:solidFill>
                <a:latin typeface="Times New Roman" panose="02020603050405020304" pitchFamily="18" charset="0"/>
              </a:rPr>
              <a:t>“NO” se puede</a:t>
            </a:r>
          </a:p>
          <a:p>
            <a:pPr lvl="0"/>
            <a:r>
              <a:rPr lang="es-EC" sz="2400" dirty="0">
                <a:solidFill>
                  <a:prstClr val="black"/>
                </a:solidFill>
                <a:latin typeface="Times New Roman" panose="02020603050405020304" pitchFamily="18" charset="0"/>
              </a:rPr>
              <a:t>Cruzar</a:t>
            </a:r>
          </a:p>
          <a:p>
            <a:pPr lvl="0"/>
            <a:r>
              <a:rPr lang="es-EC" sz="2400" dirty="0">
                <a:solidFill>
                  <a:prstClr val="black"/>
                </a:solidFill>
                <a:latin typeface="Times New Roman" panose="02020603050405020304" pitchFamily="18" charset="0"/>
              </a:rPr>
              <a:t> para adelantar a</a:t>
            </a:r>
          </a:p>
          <a:p>
            <a:pPr lvl="0"/>
            <a:r>
              <a:rPr lang="es-EC" sz="2400" dirty="0">
                <a:solidFill>
                  <a:prstClr val="black"/>
                </a:solidFill>
                <a:latin typeface="Times New Roman" panose="02020603050405020304" pitchFamily="18" charset="0"/>
              </a:rPr>
              <a:t>otro vehículo.</a:t>
            </a:r>
            <a:endParaRPr lang="es-EC" sz="2400" dirty="0">
              <a:solidFill>
                <a:prstClr val="black"/>
              </a:solidFill>
              <a:latin typeface="Calibri" panose="020F0502020204030204"/>
            </a:endParaRPr>
          </a:p>
        </p:txBody>
      </p:sp>
      <p:pic>
        <p:nvPicPr>
          <p:cNvPr id="8" name="Imagen 7"/>
          <p:cNvPicPr>
            <a:picLocks noChangeAspect="1"/>
          </p:cNvPicPr>
          <p:nvPr/>
        </p:nvPicPr>
        <p:blipFill>
          <a:blip r:embed="rId5"/>
          <a:stretch>
            <a:fillRect/>
          </a:stretch>
        </p:blipFill>
        <p:spPr>
          <a:xfrm>
            <a:off x="6687340" y="3376310"/>
            <a:ext cx="3299983" cy="2655375"/>
          </a:xfrm>
          <a:prstGeom prst="rect">
            <a:avLst/>
          </a:prstGeom>
        </p:spPr>
      </p:pic>
      <p:sp>
        <p:nvSpPr>
          <p:cNvPr id="9" name="Rectángulo 8"/>
          <p:cNvSpPr/>
          <p:nvPr/>
        </p:nvSpPr>
        <p:spPr>
          <a:xfrm>
            <a:off x="9546042" y="3648121"/>
            <a:ext cx="6096000" cy="1938992"/>
          </a:xfrm>
          <a:prstGeom prst="rect">
            <a:avLst/>
          </a:prstGeom>
        </p:spPr>
        <p:txBody>
          <a:bodyPr>
            <a:spAutoFit/>
          </a:bodyPr>
          <a:lstStyle/>
          <a:p>
            <a:pPr lvl="0" algn="just"/>
            <a:r>
              <a:rPr lang="es-EC" sz="2000" b="1" dirty="0">
                <a:solidFill>
                  <a:prstClr val="black"/>
                </a:solidFill>
                <a:latin typeface="Times New Roman" panose="02020603050405020304" pitchFamily="18" charset="0"/>
              </a:rPr>
              <a:t>NO</a:t>
            </a:r>
          </a:p>
          <a:p>
            <a:pPr lvl="0" algn="just"/>
            <a:r>
              <a:rPr lang="es-EC" sz="2000" dirty="0">
                <a:solidFill>
                  <a:prstClr val="black"/>
                </a:solidFill>
                <a:latin typeface="Times New Roman" panose="02020603050405020304" pitchFamily="18" charset="0"/>
              </a:rPr>
              <a:t>Las dos rayas continuas</a:t>
            </a:r>
          </a:p>
          <a:p>
            <a:pPr lvl="0" algn="just"/>
            <a:r>
              <a:rPr lang="es-EC" sz="2000" dirty="0">
                <a:solidFill>
                  <a:prstClr val="black"/>
                </a:solidFill>
                <a:latin typeface="Times New Roman" panose="02020603050405020304" pitchFamily="18" charset="0"/>
              </a:rPr>
              <a:t> de color amarillo “NO”</a:t>
            </a:r>
          </a:p>
          <a:p>
            <a:pPr lvl="0" algn="just"/>
            <a:r>
              <a:rPr lang="es-EC" sz="2000" dirty="0">
                <a:solidFill>
                  <a:prstClr val="black"/>
                </a:solidFill>
                <a:latin typeface="Times New Roman" panose="02020603050405020304" pitchFamily="18" charset="0"/>
              </a:rPr>
              <a:t> se pueden cruzar para</a:t>
            </a:r>
          </a:p>
          <a:p>
            <a:pPr lvl="0" algn="just"/>
            <a:r>
              <a:rPr lang="es-EC" sz="2000" dirty="0">
                <a:solidFill>
                  <a:prstClr val="black"/>
                </a:solidFill>
                <a:latin typeface="Times New Roman" panose="02020603050405020304" pitchFamily="18" charset="0"/>
              </a:rPr>
              <a:t> adelantar</a:t>
            </a:r>
          </a:p>
          <a:p>
            <a:pPr lvl="0" algn="just"/>
            <a:r>
              <a:rPr lang="es-EC" sz="2000" dirty="0">
                <a:solidFill>
                  <a:prstClr val="black"/>
                </a:solidFill>
                <a:latin typeface="Times New Roman" panose="02020603050405020304" pitchFamily="18" charset="0"/>
              </a:rPr>
              <a:t> a otro vehículo</a:t>
            </a:r>
            <a:r>
              <a:rPr lang="es-EC" sz="1600" dirty="0">
                <a:solidFill>
                  <a:prstClr val="black"/>
                </a:solidFill>
                <a:latin typeface="Times New Roman" panose="02020603050405020304" pitchFamily="18" charset="0"/>
              </a:rPr>
              <a:t>.</a:t>
            </a:r>
            <a:endParaRPr lang="es-EC" sz="1600" dirty="0">
              <a:solidFill>
                <a:prstClr val="black"/>
              </a:solidFill>
              <a:latin typeface="Calibri" panose="020F0502020204030204"/>
            </a:endParaRPr>
          </a:p>
        </p:txBody>
      </p:sp>
    </p:spTree>
    <p:extLst>
      <p:ext uri="{BB962C8B-B14F-4D97-AF65-F5344CB8AC3E}">
        <p14:creationId xmlns:p14="http://schemas.microsoft.com/office/powerpoint/2010/main" val="270810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1890" y="414180"/>
            <a:ext cx="3299983" cy="2655375"/>
          </a:xfrm>
          <a:prstGeom prst="rect">
            <a:avLst/>
          </a:prstGeom>
        </p:spPr>
      </p:pic>
      <p:sp>
        <p:nvSpPr>
          <p:cNvPr id="3" name="Rectángulo 2"/>
          <p:cNvSpPr/>
          <p:nvPr/>
        </p:nvSpPr>
        <p:spPr>
          <a:xfrm>
            <a:off x="3611873" y="536733"/>
            <a:ext cx="6096000" cy="2677656"/>
          </a:xfrm>
          <a:prstGeom prst="rect">
            <a:avLst/>
          </a:prstGeom>
        </p:spPr>
        <p:txBody>
          <a:bodyPr>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NO</a:t>
            </a:r>
          </a:p>
          <a:p>
            <a:pPr lvl="0" algn="just"/>
            <a:r>
              <a:rPr lang="es-EC" sz="2400" dirty="0">
                <a:solidFill>
                  <a:prstClr val="black"/>
                </a:solidFill>
                <a:latin typeface="Times New Roman" panose="02020603050405020304" pitchFamily="18" charset="0"/>
                <a:cs typeface="Times New Roman" panose="02020603050405020304" pitchFamily="18" charset="0"/>
              </a:rPr>
              <a:t>Las dos rayas continuas de</a:t>
            </a:r>
          </a:p>
          <a:p>
            <a:pPr lvl="0" algn="just"/>
            <a:r>
              <a:rPr lang="es-EC" sz="2400" dirty="0">
                <a:solidFill>
                  <a:prstClr val="black"/>
                </a:solidFill>
                <a:latin typeface="Times New Roman" panose="02020603050405020304" pitchFamily="18" charset="0"/>
                <a:cs typeface="Times New Roman" panose="02020603050405020304" pitchFamily="18" charset="0"/>
              </a:rPr>
              <a:t>color amarillo con una</a:t>
            </a:r>
          </a:p>
          <a:p>
            <a:pPr lvl="0" algn="just"/>
            <a:r>
              <a:rPr lang="es-EC" sz="2400" dirty="0">
                <a:solidFill>
                  <a:prstClr val="black"/>
                </a:solidFill>
                <a:latin typeface="Times New Roman" panose="02020603050405020304" pitchFamily="18" charset="0"/>
                <a:cs typeface="Times New Roman" panose="02020603050405020304" pitchFamily="18" charset="0"/>
              </a:rPr>
              <a:t>raya discontinua de color</a:t>
            </a:r>
          </a:p>
          <a:p>
            <a:pPr lvl="0" algn="just"/>
            <a:r>
              <a:rPr lang="es-EC" sz="2400" dirty="0">
                <a:solidFill>
                  <a:prstClr val="black"/>
                </a:solidFill>
                <a:latin typeface="Times New Roman" panose="02020603050405020304" pitchFamily="18" charset="0"/>
                <a:cs typeface="Times New Roman" panose="02020603050405020304" pitchFamily="18" charset="0"/>
              </a:rPr>
              <a:t>blanco entre medio “NO”</a:t>
            </a:r>
          </a:p>
          <a:p>
            <a:pPr lvl="0" algn="just"/>
            <a:r>
              <a:rPr lang="es-EC" sz="2400" dirty="0">
                <a:solidFill>
                  <a:prstClr val="black"/>
                </a:solidFill>
                <a:latin typeface="Times New Roman" panose="02020603050405020304" pitchFamily="18" charset="0"/>
                <a:cs typeface="Times New Roman" panose="02020603050405020304" pitchFamily="18" charset="0"/>
              </a:rPr>
              <a:t>se pueden cruzar para</a:t>
            </a:r>
          </a:p>
          <a:p>
            <a:pPr lvl="0" algn="just"/>
            <a:r>
              <a:rPr lang="es-EC" sz="2400" dirty="0">
                <a:solidFill>
                  <a:prstClr val="black"/>
                </a:solidFill>
                <a:latin typeface="Times New Roman" panose="02020603050405020304" pitchFamily="18" charset="0"/>
                <a:cs typeface="Times New Roman" panose="02020603050405020304" pitchFamily="18" charset="0"/>
              </a:rPr>
              <a:t>adelantar a otro vehículo.</a:t>
            </a:r>
          </a:p>
        </p:txBody>
      </p:sp>
      <p:pic>
        <p:nvPicPr>
          <p:cNvPr id="4" name="Imagen 3"/>
          <p:cNvPicPr>
            <a:picLocks noChangeAspect="1"/>
          </p:cNvPicPr>
          <p:nvPr/>
        </p:nvPicPr>
        <p:blipFill>
          <a:blip r:embed="rId3"/>
          <a:stretch>
            <a:fillRect/>
          </a:stretch>
        </p:blipFill>
        <p:spPr>
          <a:xfrm>
            <a:off x="311890" y="3371893"/>
            <a:ext cx="3299983" cy="2655375"/>
          </a:xfrm>
          <a:prstGeom prst="rect">
            <a:avLst/>
          </a:prstGeom>
        </p:spPr>
      </p:pic>
      <p:sp>
        <p:nvSpPr>
          <p:cNvPr id="5" name="Rectángulo 4"/>
          <p:cNvSpPr/>
          <p:nvPr/>
        </p:nvSpPr>
        <p:spPr>
          <a:xfrm>
            <a:off x="3611873" y="3371893"/>
            <a:ext cx="6096000" cy="3046988"/>
          </a:xfrm>
          <a:prstGeom prst="rect">
            <a:avLst/>
          </a:prstGeom>
        </p:spPr>
        <p:txBody>
          <a:bodyPr>
            <a:spAutoFit/>
          </a:bodyPr>
          <a:lstStyle/>
          <a:p>
            <a:pPr lvl="0" algn="just"/>
            <a:r>
              <a:rPr lang="es-EC" sz="2400" b="1" dirty="0">
                <a:solidFill>
                  <a:prstClr val="black"/>
                </a:solidFill>
                <a:latin typeface="Times New Roman" panose="02020603050405020304" pitchFamily="18" charset="0"/>
              </a:rPr>
              <a:t>NO</a:t>
            </a:r>
          </a:p>
          <a:p>
            <a:pPr lvl="0" algn="just"/>
            <a:r>
              <a:rPr lang="es-EC" sz="2400" dirty="0">
                <a:solidFill>
                  <a:prstClr val="black"/>
                </a:solidFill>
                <a:latin typeface="Times New Roman" panose="02020603050405020304" pitchFamily="18" charset="0"/>
              </a:rPr>
              <a:t>La raya continua de color</a:t>
            </a:r>
          </a:p>
          <a:p>
            <a:pPr lvl="0" algn="just"/>
            <a:r>
              <a:rPr lang="es-EC" sz="2400" dirty="0">
                <a:solidFill>
                  <a:prstClr val="black"/>
                </a:solidFill>
                <a:latin typeface="Times New Roman" panose="02020603050405020304" pitchFamily="18" charset="0"/>
              </a:rPr>
              <a:t>amarillo con una raya</a:t>
            </a:r>
          </a:p>
          <a:p>
            <a:pPr lvl="0" algn="just"/>
            <a:r>
              <a:rPr lang="es-EC" sz="2400" dirty="0">
                <a:solidFill>
                  <a:prstClr val="black"/>
                </a:solidFill>
                <a:latin typeface="Times New Roman" panose="02020603050405020304" pitchFamily="18" charset="0"/>
              </a:rPr>
              <a:t>discontinua de color</a:t>
            </a:r>
          </a:p>
          <a:p>
            <a:pPr lvl="0" algn="just"/>
            <a:r>
              <a:rPr lang="es-EC" sz="2400" dirty="0">
                <a:solidFill>
                  <a:prstClr val="black"/>
                </a:solidFill>
                <a:latin typeface="Times New Roman" panose="02020603050405020304" pitchFamily="18" charset="0"/>
              </a:rPr>
              <a:t>blanco contigua a su</a:t>
            </a:r>
          </a:p>
          <a:p>
            <a:pPr lvl="0" algn="just"/>
            <a:r>
              <a:rPr lang="es-EC" sz="2400" dirty="0">
                <a:solidFill>
                  <a:prstClr val="black"/>
                </a:solidFill>
                <a:latin typeface="Times New Roman" panose="02020603050405020304" pitchFamily="18" charset="0"/>
              </a:rPr>
              <a:t>izquierda “NO” se puede</a:t>
            </a:r>
          </a:p>
          <a:p>
            <a:pPr lvl="0" algn="just"/>
            <a:r>
              <a:rPr lang="es-EC" sz="2400" dirty="0">
                <a:solidFill>
                  <a:prstClr val="black"/>
                </a:solidFill>
                <a:latin typeface="Times New Roman" panose="02020603050405020304" pitchFamily="18" charset="0"/>
              </a:rPr>
              <a:t>cruzar para adelantar a</a:t>
            </a:r>
          </a:p>
          <a:p>
            <a:pPr lvl="0" algn="just"/>
            <a:r>
              <a:rPr lang="es-EC" sz="2400" dirty="0">
                <a:solidFill>
                  <a:prstClr val="black"/>
                </a:solidFill>
                <a:latin typeface="Times New Roman" panose="02020603050405020304" pitchFamily="18" charset="0"/>
              </a:rPr>
              <a:t>otro vehículo.</a:t>
            </a:r>
            <a:endParaRPr lang="es-EC" sz="2400" dirty="0">
              <a:solidFill>
                <a:prstClr val="black"/>
              </a:solidFill>
              <a:latin typeface="Calibri" panose="020F0502020204030204"/>
            </a:endParaRPr>
          </a:p>
        </p:txBody>
      </p:sp>
      <p:sp>
        <p:nvSpPr>
          <p:cNvPr id="6" name="Rectángulo 5"/>
          <p:cNvSpPr/>
          <p:nvPr/>
        </p:nvSpPr>
        <p:spPr>
          <a:xfrm>
            <a:off x="7027572" y="1132016"/>
            <a:ext cx="4692202" cy="489364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rPr>
              <a:t>Las rayas discontinuas de color blanco que separan dos carriles significan que los</a:t>
            </a:r>
            <a:r>
              <a:rPr kumimoji="0" lang="es-EC" sz="2400" b="0" i="0" u="none" strike="noStrike" kern="0" cap="none" spc="0" normalizeH="0" noProof="0" dirty="0">
                <a:ln>
                  <a:noFill/>
                </a:ln>
                <a:solidFill>
                  <a:prstClr val="black"/>
                </a:solidFill>
                <a:effectLst/>
                <a:uLnTx/>
                <a:uFillTx/>
                <a:latin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rPr>
              <a:t>vehículos pueden cambiar de carril cuando el conductor juzgue prudente.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rPr>
              <a:t> Los vehículos podrán cruzar estas rayas solamente al cambiar de carril, y durante la</a:t>
            </a:r>
            <a:r>
              <a:rPr kumimoji="0" lang="es-EC" sz="2400" b="0" i="0" u="none" strike="noStrike" kern="0" cap="none" spc="0" normalizeH="0" noProof="0" dirty="0">
                <a:ln>
                  <a:noFill/>
                </a:ln>
                <a:solidFill>
                  <a:prstClr val="black"/>
                </a:solidFill>
                <a:effectLst/>
                <a:uLnTx/>
                <a:uFillTx/>
                <a:latin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rPr>
              <a:t>marcha normal el conductor deberá mantener su vehículo en el centro del carril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rPr>
              <a:t>seleccionado sin invadir parcial o totalmente los carriles laterales ni pisar la raya</a:t>
            </a:r>
            <a:r>
              <a:rPr kumimoji="0" lang="es-EC" sz="2400" b="0" i="0" u="none" strike="noStrike" kern="0" cap="none" spc="0" normalizeH="0" noProof="0" dirty="0">
                <a:ln>
                  <a:noFill/>
                </a:ln>
                <a:solidFill>
                  <a:prstClr val="black"/>
                </a:solidFill>
                <a:effectLst/>
                <a:uLnTx/>
                <a:uFillTx/>
                <a:latin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rPr>
              <a:t>separadora.</a:t>
            </a:r>
            <a:endParaRPr kumimoji="0" lang="es-EC"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2498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42522" y="526892"/>
            <a:ext cx="58737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Las dimensiones de las rayas discontinuas son</a:t>
            </a:r>
            <a:endParaRPr kumimoji="0" lang="es-EC"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a:srcRect l="23737" t="44674" r="48251" b="37720"/>
          <a:stretch/>
        </p:blipFill>
        <p:spPr>
          <a:xfrm>
            <a:off x="2060618" y="1364616"/>
            <a:ext cx="6888524" cy="2434107"/>
          </a:xfrm>
          <a:prstGeom prst="rect">
            <a:avLst/>
          </a:prstGeom>
        </p:spPr>
      </p:pic>
      <p:sp>
        <p:nvSpPr>
          <p:cNvPr id="4" name="Rectángulo 3"/>
          <p:cNvSpPr/>
          <p:nvPr/>
        </p:nvSpPr>
        <p:spPr>
          <a:xfrm>
            <a:off x="2635876" y="4174782"/>
            <a:ext cx="6096000" cy="1200329"/>
          </a:xfrm>
          <a:prstGeom prst="rect">
            <a:avLst/>
          </a:prstGeom>
        </p:spPr>
        <p:txBody>
          <a:bodyPr>
            <a:spAutoFit/>
          </a:bodyPr>
          <a:lstStyle/>
          <a:p>
            <a:pPr lvl="0"/>
            <a:r>
              <a:rPr lang="es-EC" sz="2400" dirty="0">
                <a:solidFill>
                  <a:prstClr val="black"/>
                </a:solidFill>
                <a:latin typeface="Times New Roman" panose="02020603050405020304" pitchFamily="18" charset="0"/>
                <a:cs typeface="Times New Roman" panose="02020603050405020304" pitchFamily="18" charset="0"/>
              </a:rPr>
              <a:t>El ancho de las rayas continuas es de 0.10 – 0.15 m., cuando estas rayas son dobles su separación es de 0.10 m.</a:t>
            </a:r>
          </a:p>
        </p:txBody>
      </p:sp>
    </p:spTree>
    <p:extLst>
      <p:ext uri="{BB962C8B-B14F-4D97-AF65-F5344CB8AC3E}">
        <p14:creationId xmlns:p14="http://schemas.microsoft.com/office/powerpoint/2010/main" val="532480197"/>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27206</TotalTime>
  <Words>1824</Words>
  <Application>Microsoft Office PowerPoint</Application>
  <PresentationFormat>Panorámica</PresentationFormat>
  <Paragraphs>123</Paragraphs>
  <Slides>23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Book Antiqua</vt:lpstr>
      <vt:lpstr>Calibri</vt:lpstr>
      <vt:lpstr>Gill Sans MT</vt:lpstr>
      <vt:lpstr>Times New Roman</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SYSTEMarket</dc:creator>
  <cp:lastModifiedBy>Angel Edmundo Paredes Garcia</cp:lastModifiedBy>
  <cp:revision>51</cp:revision>
  <dcterms:created xsi:type="dcterms:W3CDTF">2018-05-06T04:10:44Z</dcterms:created>
  <dcterms:modified xsi:type="dcterms:W3CDTF">2023-01-10T01:54:08Z</dcterms:modified>
</cp:coreProperties>
</file>