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0.jpg" ContentType="image/unknown"/>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1"/>
  </p:notesMasterIdLst>
  <p:handoutMasterIdLst>
    <p:handoutMasterId r:id="rId32"/>
  </p:handoutMasterIdLst>
  <p:sldIdLst>
    <p:sldId id="256" r:id="rId5"/>
    <p:sldId id="257" r:id="rId6"/>
    <p:sldId id="262" r:id="rId7"/>
    <p:sldId id="263" r:id="rId8"/>
    <p:sldId id="260" r:id="rId9"/>
    <p:sldId id="264" r:id="rId10"/>
    <p:sldId id="265" r:id="rId11"/>
    <p:sldId id="266" r:id="rId12"/>
    <p:sldId id="267" r:id="rId13"/>
    <p:sldId id="269" r:id="rId14"/>
    <p:sldId id="279" r:id="rId15"/>
    <p:sldId id="268" r:id="rId16"/>
    <p:sldId id="270" r:id="rId17"/>
    <p:sldId id="271" r:id="rId18"/>
    <p:sldId id="272" r:id="rId19"/>
    <p:sldId id="276" r:id="rId20"/>
    <p:sldId id="277" r:id="rId21"/>
    <p:sldId id="278" r:id="rId22"/>
    <p:sldId id="273" r:id="rId23"/>
    <p:sldId id="274" r:id="rId24"/>
    <p:sldId id="275" r:id="rId25"/>
    <p:sldId id="280" r:id="rId26"/>
    <p:sldId id="281" r:id="rId27"/>
    <p:sldId id="282" r:id="rId28"/>
    <p:sldId id="283" r:id="rId29"/>
    <p:sldId id="284" r:id="rId3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notesViewPr>
    <p:cSldViewPr snapToGrid="0">
      <p:cViewPr varScale="1">
        <p:scale>
          <a:sx n="88" d="100"/>
          <a:sy n="88" d="100"/>
        </p:scale>
        <p:origin x="306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103905C-7F1E-4EB1-83CB-22633D84A613}" type="datetime1">
              <a:rPr lang="es-ES" smtClean="0"/>
              <a:t>04/06/2025</a:t>
            </a:fld>
            <a:endParaRPr lang="es-ES"/>
          </a:p>
        </p:txBody>
      </p:sp>
      <p:sp>
        <p:nvSpPr>
          <p:cNvPr id="4" name="Marcador de pie de página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88A98BC-2DB8-47A3-A77F-B9E32C266238}" type="slidenum">
              <a:rPr lang="es-ES" smtClean="0"/>
              <a:t>‹Nº›</a:t>
            </a:fld>
            <a:endParaRPr lang="es-ES"/>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0346C4A-AC5D-41C9-92CB-B29B3A4C2452}" type="datetime1">
              <a:rPr lang="es-ES" noProof="0" smtClean="0"/>
              <a:t>04/06/2025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9BB1A04-13E8-48CD-97F9-AC2568E1A8D4}" type="slidenum">
              <a:rPr lang="es-ES" noProof="0" smtClean="0"/>
              <a:t>‹Nº›</a:t>
            </a:fld>
            <a:endParaRPr lang="es-ES" noProof="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69BB1A04-13E8-48CD-97F9-AC2568E1A8D4}" type="slidenum">
              <a:rPr lang="es-ES" smtClean="0"/>
              <a:t>1</a:t>
            </a:fld>
            <a:endParaRPr lang="es-ES"/>
          </a:p>
        </p:txBody>
      </p:sp>
    </p:spTree>
    <p:extLst>
      <p:ext uri="{BB962C8B-B14F-4D97-AF65-F5344CB8AC3E}">
        <p14:creationId xmlns:p14="http://schemas.microsoft.com/office/powerpoint/2010/main" val="32643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69BB1A04-13E8-48CD-97F9-AC2568E1A8D4}" type="slidenum">
              <a:rPr lang="es-ES" smtClean="0"/>
              <a:t>2</a:t>
            </a:fld>
            <a:endParaRPr lang="es-ES"/>
          </a:p>
        </p:txBody>
      </p:sp>
    </p:spTree>
    <p:extLst>
      <p:ext uri="{BB962C8B-B14F-4D97-AF65-F5344CB8AC3E}">
        <p14:creationId xmlns:p14="http://schemas.microsoft.com/office/powerpoint/2010/main" val="134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69BB1A04-13E8-48CD-97F9-AC2568E1A8D4}" type="slidenum">
              <a:rPr lang="es-ES" smtClean="0"/>
              <a:t>5</a:t>
            </a:fld>
            <a:endParaRPr lang="es-ES"/>
          </a:p>
        </p:txBody>
      </p:sp>
    </p:spTree>
    <p:extLst>
      <p:ext uri="{BB962C8B-B14F-4D97-AF65-F5344CB8AC3E}">
        <p14:creationId xmlns:p14="http://schemas.microsoft.com/office/powerpoint/2010/main" val="1004962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Imagen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upo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ítulo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7077511" y="5410201"/>
            <a:ext cx="2743200" cy="365125"/>
          </a:xfrm>
        </p:spPr>
        <p:txBody>
          <a:bodyPr rtlCol="0"/>
          <a:lstStyle/>
          <a:p>
            <a:pPr rtl="0"/>
            <a:fld id="{5FAB3AFB-596D-4F4F-A0E2-7212CED41EAA}" type="datetime1">
              <a:rPr lang="es-ES" noProof="0" smtClean="0"/>
              <a:t>04/06/2025</a:t>
            </a:fld>
            <a:endParaRPr lang="es-ES" noProof="0"/>
          </a:p>
        </p:txBody>
      </p:sp>
      <p:sp>
        <p:nvSpPr>
          <p:cNvPr id="5" name="Marcador de pie de página 4"/>
          <p:cNvSpPr>
            <a:spLocks noGrp="1"/>
          </p:cNvSpPr>
          <p:nvPr>
            <p:ph type="ftr" sz="quarter" idx="11"/>
          </p:nvPr>
        </p:nvSpPr>
        <p:spPr>
          <a:xfrm>
            <a:off x="1876424" y="5410201"/>
            <a:ext cx="5124886" cy="365125"/>
          </a:xfrm>
        </p:spPr>
        <p:txBody>
          <a:bodyPr rtlCol="0"/>
          <a:lstStyle/>
          <a:p>
            <a:pPr rtl="0"/>
            <a:endParaRPr lang="es-ES" noProof="0"/>
          </a:p>
        </p:txBody>
      </p:sp>
      <p:sp>
        <p:nvSpPr>
          <p:cNvPr id="6" name="Marcador de número de diapositiva 5"/>
          <p:cNvSpPr>
            <a:spLocks noGrp="1"/>
          </p:cNvSpPr>
          <p:nvPr>
            <p:ph type="sldNum" sz="quarter" idx="12"/>
          </p:nvPr>
        </p:nvSpPr>
        <p:spPr>
          <a:xfrm>
            <a:off x="9896911" y="5410199"/>
            <a:ext cx="771089" cy="365125"/>
          </a:xfrm>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0" y="4304664"/>
            <a:ext cx="9912355" cy="819355"/>
          </a:xfrm>
        </p:spPr>
        <p:txBody>
          <a:bodyPr rtlCol="0" anchor="b">
            <a:normAutofit/>
          </a:bodyPr>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es-ES" noProof="0"/>
              <a:t>Haga clic en el icono para agregar una imagen</a:t>
            </a:r>
          </a:p>
        </p:txBody>
      </p:sp>
      <p:sp>
        <p:nvSpPr>
          <p:cNvPr id="4" name="Marcador de texto 3"/>
          <p:cNvSpPr>
            <a:spLocks noGrp="1"/>
          </p:cNvSpPr>
          <p:nvPr>
            <p:ph type="body" sz="half" idx="2"/>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BCB1D29B-7FA7-462E-9F66-F7535CDBC402}"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56" y="609600"/>
            <a:ext cx="9905955" cy="3429000"/>
          </a:xfrm>
        </p:spPr>
        <p:txBody>
          <a:bodyPr rtlCol="0" anchor="ctr">
            <a:normAutofit/>
          </a:bodyPr>
          <a:lstStyle>
            <a:lvl1pPr>
              <a:defRPr sz="3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127E9933-50FB-48C8-A8C8-4EEF40652EAD}"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599"/>
            <a:ext cx="9302752" cy="2748429"/>
          </a:xfrm>
        </p:spPr>
        <p:txBody>
          <a:bodyPr rtlCol="0" anchor="ctr">
            <a:normAutofit/>
          </a:bodyPr>
          <a:lstStyle>
            <a:lvl1pPr>
              <a:defRPr sz="3600"/>
            </a:lvl1pPr>
          </a:lstStyle>
          <a:p>
            <a:pPr rtl="0"/>
            <a:r>
              <a:rPr lang="es-ES" noProof="0"/>
              <a:t>Haga clic para modificar el estilo de título del patrón</a:t>
            </a:r>
          </a:p>
        </p:txBody>
      </p:sp>
      <p:sp>
        <p:nvSpPr>
          <p:cNvPr id="12" name="Marcador de texto 3"/>
          <p:cNvSpPr>
            <a:spLocks noGrp="1"/>
          </p:cNvSpPr>
          <p:nvPr>
            <p:ph type="body" sz="half" idx="13"/>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4" name="Marcador de texto 3"/>
          <p:cNvSpPr>
            <a:spLocks noGrp="1"/>
          </p:cNvSpPr>
          <p:nvPr>
            <p:ph type="body" sz="half" idx="2"/>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AFEE9B93-6507-4CBF-A88C-76CAA021E018}"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
        <p:nvSpPr>
          <p:cNvPr id="60" name="Cuadro de texto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61" name="Cuadro de texto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1141410" y="2134041"/>
            <a:ext cx="9906001" cy="2511835"/>
          </a:xfrm>
        </p:spPr>
        <p:txBody>
          <a:bodyPr rtlCol="0" anchor="b">
            <a:normAutofit/>
          </a:bodyPr>
          <a:lstStyle>
            <a:lvl1pPr>
              <a:defRPr sz="3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BA92AA52-DDA1-4945-94E1-A9E6959956E2}"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1141413" y="609600"/>
            <a:ext cx="9905998" cy="1905000"/>
          </a:xfrm>
        </p:spPr>
        <p:txBody>
          <a:bodyPr rtlCol="0"/>
          <a:lstStyle/>
          <a:p>
            <a:pPr rtl="0"/>
            <a:r>
              <a:rPr lang="es-ES" noProof="0"/>
              <a:t>Haga clic para modificar el estilo de título del patrón</a:t>
            </a:r>
          </a:p>
        </p:txBody>
      </p:sp>
      <p:sp>
        <p:nvSpPr>
          <p:cNvPr id="7" name="Marcador de texto 2"/>
          <p:cNvSpPr>
            <a:spLocks noGrp="1"/>
          </p:cNvSpPr>
          <p:nvPr>
            <p:ph type="body" idx="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8" name="Marcador de texto 3"/>
          <p:cNvSpPr>
            <a:spLocks noGrp="1"/>
          </p:cNvSpPr>
          <p:nvPr>
            <p:ph type="body" sz="half" idx="15"/>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9" name="Marcador de texto 4"/>
          <p:cNvSpPr>
            <a:spLocks noGrp="1"/>
          </p:cNvSpPr>
          <p:nvPr>
            <p:ph type="body" sz="quarter" idx="3"/>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0" name="Marcador de texto 3"/>
          <p:cNvSpPr>
            <a:spLocks noGrp="1"/>
          </p:cNvSpPr>
          <p:nvPr>
            <p:ph type="body" sz="half" idx="16"/>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11" name="Marcador de texto 4"/>
          <p:cNvSpPr>
            <a:spLocks noGrp="1"/>
          </p:cNvSpPr>
          <p:nvPr>
            <p:ph type="body" sz="quarter" idx="13"/>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12" name="Marcador de texto 3"/>
          <p:cNvSpPr>
            <a:spLocks noGrp="1"/>
          </p:cNvSpPr>
          <p:nvPr>
            <p:ph type="body" sz="half" idx="17"/>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4323A044-2273-434D-A7F2-5D25DDC1C78B}" type="datetime1">
              <a:rPr lang="es-ES" noProof="0" smtClean="0"/>
              <a:t>04/06/2025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1141411" y="609600"/>
            <a:ext cx="9905999" cy="1905000"/>
          </a:xfrm>
        </p:spPr>
        <p:txBody>
          <a:bodyPr rtlCol="0"/>
          <a:lstStyle/>
          <a:p>
            <a:pPr rtl="0"/>
            <a:r>
              <a:rPr lang="es-ES" noProof="0"/>
              <a:t>Haga clic para modificar el estilo de título del patrón</a:t>
            </a:r>
          </a:p>
        </p:txBody>
      </p:sp>
      <p:sp>
        <p:nvSpPr>
          <p:cNvPr id="19" name="Marcador de texto 2"/>
          <p:cNvSpPr>
            <a:spLocks noGrp="1"/>
          </p:cNvSpPr>
          <p:nvPr>
            <p:ph type="body" idx="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0" name="Marcador de posición de imagen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1" name="Marcador de texto 3"/>
          <p:cNvSpPr>
            <a:spLocks noGrp="1"/>
          </p:cNvSpPr>
          <p:nvPr>
            <p:ph type="body" sz="half" idx="18"/>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2" name="Marcador de texto 4"/>
          <p:cNvSpPr>
            <a:spLocks noGrp="1"/>
          </p:cNvSpPr>
          <p:nvPr>
            <p:ph type="body" sz="quarter" idx="3"/>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3" name="Marcador de posición de imagen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4" name="Marcador de texto 3"/>
          <p:cNvSpPr>
            <a:spLocks noGrp="1"/>
          </p:cNvSpPr>
          <p:nvPr>
            <p:ph type="body" sz="half" idx="19"/>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25" name="Marcador de texto 4"/>
          <p:cNvSpPr>
            <a:spLocks noGrp="1"/>
          </p:cNvSpPr>
          <p:nvPr>
            <p:ph type="body" sz="quarter" idx="13"/>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6" name="Marcador de posición de imagen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7" name="Marcador de texto 3"/>
          <p:cNvSpPr>
            <a:spLocks noGrp="1"/>
          </p:cNvSpPr>
          <p:nvPr>
            <p:ph type="body" sz="half" idx="20"/>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3" name="Marcador de fecha 2"/>
          <p:cNvSpPr>
            <a:spLocks noGrp="1"/>
          </p:cNvSpPr>
          <p:nvPr>
            <p:ph type="dt" sz="half" idx="10"/>
          </p:nvPr>
        </p:nvSpPr>
        <p:spPr/>
        <p:txBody>
          <a:bodyPr rtlCol="0"/>
          <a:lstStyle/>
          <a:p>
            <a:pPr rtl="0"/>
            <a:fld id="{BD2545DF-7CF6-4379-A6A0-93C62DAD3645}" type="datetime1">
              <a:rPr lang="es-ES" noProof="0" smtClean="0"/>
              <a:t>04/06/2025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478BB6CC-FBA9-4725-92DF-D94BEBAC68DB}" type="datetime1">
              <a:rPr lang="es-ES" noProof="0" smtClean="0"/>
              <a:t>04/06/2025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042400" y="609599"/>
            <a:ext cx="2005011" cy="5181601"/>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1141410" y="609599"/>
            <a:ext cx="7748590" cy="5181601"/>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09C64D12-4AF6-4724-970F-9FEBCE25C9B0}" type="datetime1">
              <a:rPr lang="es-ES" noProof="0" smtClean="0"/>
              <a:t>04/06/2025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2E147ED-D672-4C21-8F30-1310CBD539B9}" type="datetime1">
              <a:rPr lang="es-ES" noProof="0" smtClean="0"/>
              <a:t>04/06/2025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1419226"/>
            <a:ext cx="9906000" cy="2852737"/>
          </a:xfrm>
        </p:spPr>
        <p:txBody>
          <a:bodyPr rtlCol="0" anchor="b">
            <a:normAutofit/>
          </a:bodyPr>
          <a:lstStyle>
            <a:lvl1pPr>
              <a:defRPr sz="3600"/>
            </a:lvl1pPr>
          </a:lstStyle>
          <a:p>
            <a:pPr rtl="0"/>
            <a:r>
              <a:rPr lang="es-ES" noProof="0"/>
              <a:t>Haga clic para modificar el estilo de título del patrón</a:t>
            </a:r>
          </a:p>
        </p:txBody>
      </p:sp>
      <p:sp>
        <p:nvSpPr>
          <p:cNvPr id="3" name="Marcador de texto 2"/>
          <p:cNvSpPr>
            <a:spLocks noGrp="1"/>
          </p:cNvSpPr>
          <p:nvPr>
            <p:ph type="body" idx="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AA221423-6C0D-486C-9687-383144CAAE9E}" type="datetime1">
              <a:rPr lang="es-ES" noProof="0" smtClean="0"/>
              <a:t>04/06/2025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1141410" y="2249486"/>
            <a:ext cx="4878389" cy="354171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72200" y="2249486"/>
            <a:ext cx="4875211" cy="3541714"/>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065DEF8D-9EEF-4614-9E19-CE77C81F09D3}"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619126"/>
            <a:ext cx="9906000" cy="1477961"/>
          </a:xfrm>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141410" y="3073397"/>
            <a:ext cx="4878391" cy="271780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72200" y="3073397"/>
            <a:ext cx="4875210" cy="2717801"/>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6C3A25AA-8ABD-4590-B9B8-8669A47C0ACD}" type="datetime1">
              <a:rPr lang="es-ES" noProof="0" smtClean="0"/>
              <a:t>04/06/2025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E7A92E7A-A1BE-4084-9173-FB68E0343787}" type="datetime1">
              <a:rPr lang="es-ES" noProof="0" smtClean="0"/>
              <a:t>04/06/2025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4DC869D9-8F35-4CA4-AA4D-335F53E8E2A4}" type="datetime1">
              <a:rPr lang="es-ES" noProof="0" smtClean="0"/>
              <a:t>04/06/2025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6705" y="609601"/>
            <a:ext cx="3856037" cy="1639884"/>
          </a:xfrm>
        </p:spPr>
        <p:txBody>
          <a:bodyPr rtlCol="0" anchor="b"/>
          <a:lstStyle>
            <a:lvl1pPr>
              <a:defRPr sz="3200"/>
            </a:lvl1pPr>
          </a:lstStyle>
          <a:p>
            <a:pPr rtl="0"/>
            <a:r>
              <a:rPr lang="es-ES" noProof="0"/>
              <a:t>Haga clic para modificar el estilo de título del patrón</a:t>
            </a:r>
          </a:p>
        </p:txBody>
      </p:sp>
      <p:sp>
        <p:nvSpPr>
          <p:cNvPr id="3" name="Marcador de contenido 2"/>
          <p:cNvSpPr>
            <a:spLocks noGrp="1"/>
          </p:cNvSpPr>
          <p:nvPr>
            <p:ph idx="1"/>
          </p:nvPr>
        </p:nvSpPr>
        <p:spPr>
          <a:xfrm>
            <a:off x="5156200" y="592666"/>
            <a:ext cx="5891209" cy="5198534"/>
          </a:xfrm>
        </p:spPr>
        <p:txBody>
          <a:bodyPr rtlCol="0" anchor="ct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47371BB9-9019-4266-B397-95F1F492E6C9}"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5934508" cy="1639886"/>
          </a:xfrm>
        </p:spPr>
        <p:txBody>
          <a:bodyPr rtlCol="0" anchor="b"/>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6BED8AEB-AA97-48E7-B0DC-748C438394B7}" type="datetime1">
              <a:rPr lang="es-ES" noProof="0" smtClean="0"/>
              <a:t>04/06/2025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upo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upo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upo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Marcador de título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es-ES" noProof="0"/>
          </a:p>
        </p:txBody>
      </p:sp>
      <p:sp>
        <p:nvSpPr>
          <p:cNvPr id="3" name="Marcador de texto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88C9AE0-7697-42F1-BDB3-E906F6B6BC3D}" type="datetime1">
              <a:rPr lang="es-ES" noProof="0" smtClean="0"/>
              <a:t>04/06/2025</a:t>
            </a:fld>
            <a:endParaRPr lang="es-ES" noProof="0"/>
          </a:p>
        </p:txBody>
      </p:sp>
      <p:sp>
        <p:nvSpPr>
          <p:cNvPr id="5" name="Marcador de pie de página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tarbucks-coffee-abstract-logo-106975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allpaperflare.com/black-toyota-land-cruiser-suv-uk-spec-tlc-200-car-auto-v8-wallpaper-qbqz"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nsultoria-estrategica.blogspot.com/2017/01/usando-el-pensamiento-2-x-2.html" TargetMode="External"/><Relationship Id="rId5" Type="http://schemas.openxmlformats.org/officeDocument/2006/relationships/image" Target="../media/image5.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s://www.wallpaperflare.com/search?wallpaper=surgeons" TargetMode="External"/><Relationship Id="rId7" Type="http://schemas.openxmlformats.org/officeDocument/2006/relationships/hyperlink" Target="https://www.autoaprendedores.com/tendencias-emergentes-en-ia-y-como-pueden-aplicarse-para-resolver-problemas-empresariales/"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www.somospacientes.com/noticias/sanidad/los-recortes-dejan-al-40-de-los-medicos-de-familia-sin-material-para-explorar-pacientes/" TargetMode="External"/><Relationship Id="rId4" Type="http://schemas.openxmlformats.org/officeDocument/2006/relationships/image" Target="../media/image7.jpg"/><Relationship Id="rId9" Type="http://schemas.openxmlformats.org/officeDocument/2006/relationships/hyperlink" Target="https://espacionurseril.blogspot.com/2010_03_01_archiv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creativecommons.org/licenses/by-nc-nd/3.0/" TargetMode="External"/><Relationship Id="rId4" Type="http://schemas.openxmlformats.org/officeDocument/2006/relationships/hyperlink" Target="http://elordenmundial.com/empresas-multinacional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gisleh/14573519/"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Blockbuster_LLC"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GH-1S_5vyj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ángulo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12" name="Imagen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6="http://schemas.microsoft.com/office/drawing/2014/main" xmlns:a14="http://schemas.microsoft.com/office/drawing/2010/main" xmlns="">
                  <a:solidFill>
                    <a:srgbClr val="FFFFFF"/>
                  </a:solidFill>
                </a14:hiddenFill>
              </a:ext>
            </a:extLst>
          </p:spPr>
        </p:pic>
      </p:grpSp>
      <p:pic>
        <p:nvPicPr>
          <p:cNvPr id="5" name="Imagen 4" descr="Bombilla">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upo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ectángulo con esquinas opuestas redondeadas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grpSp>
          <p:nvGrpSpPr>
            <p:cNvPr id="16" name="Grupo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orma libre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orma libre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orma libre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orma libre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orma libre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orma libre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orma libre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orma libre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orma libre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ángulo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orma libre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orma libre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orma libre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orma libre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orma libre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orma libre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orma libre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orma libre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orma libre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ángulo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ítulo 1">
            <a:extLst>
              <a:ext uri="{FF2B5EF4-FFF2-40B4-BE49-F238E27FC236}">
                <a16:creationId xmlns:a16="http://schemas.microsoft.com/office/drawing/2014/main" id="{4D687081-16D7-4BC5-A7DB-E70117439F85}"/>
              </a:ext>
            </a:extLst>
          </p:cNvPr>
          <p:cNvSpPr>
            <a:spLocks noGrp="1"/>
          </p:cNvSpPr>
          <p:nvPr>
            <p:ph type="ctrTitle"/>
          </p:nvPr>
        </p:nvSpPr>
        <p:spPr>
          <a:xfrm>
            <a:off x="2667000" y="2328334"/>
            <a:ext cx="6858000" cy="1367896"/>
          </a:xfrm>
        </p:spPr>
        <p:txBody>
          <a:bodyPr rtlCol="0" anchor="ctr">
            <a:normAutofit/>
          </a:bodyPr>
          <a:lstStyle/>
          <a:p>
            <a:pPr algn="ctr" rtl="0"/>
            <a:r>
              <a:rPr lang="es-ES" dirty="0"/>
              <a:t>Unidad  3 </a:t>
            </a:r>
          </a:p>
        </p:txBody>
      </p:sp>
      <p:sp>
        <p:nvSpPr>
          <p:cNvPr id="3" name="Subtítulo 2">
            <a:extLst>
              <a:ext uri="{FF2B5EF4-FFF2-40B4-BE49-F238E27FC236}">
                <a16:creationId xmlns:a16="http://schemas.microsoft.com/office/drawing/2014/main" id="{1841851F-203A-4F8E-AA75-478526ABA894}"/>
              </a:ext>
            </a:extLst>
          </p:cNvPr>
          <p:cNvSpPr>
            <a:spLocks noGrp="1"/>
          </p:cNvSpPr>
          <p:nvPr>
            <p:ph type="subTitle" idx="1"/>
          </p:nvPr>
        </p:nvSpPr>
        <p:spPr>
          <a:xfrm>
            <a:off x="2667001" y="3602038"/>
            <a:ext cx="6857999" cy="953029"/>
          </a:xfrm>
        </p:spPr>
        <p:txBody>
          <a:bodyPr rtlCol="0">
            <a:normAutofit fontScale="92500" lnSpcReduction="10000"/>
          </a:bodyPr>
          <a:lstStyle/>
          <a:p>
            <a:pPr algn="ctr" rtl="0"/>
            <a:r>
              <a:rPr lang="es-ES" sz="2800" b="1" dirty="0"/>
              <a:t>PENSAMIENTO CRÍTICO Y TOMA DE DECISIONES GERENCIALES</a:t>
            </a:r>
          </a:p>
        </p:txBody>
      </p:sp>
      <p:sp>
        <p:nvSpPr>
          <p:cNvPr id="38" name="Rectángulo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dirty="0"/>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45422-C5B1-4C34-8F8A-3893224BC720}"/>
              </a:ext>
            </a:extLst>
          </p:cNvPr>
          <p:cNvSpPr>
            <a:spLocks noGrp="1"/>
          </p:cNvSpPr>
          <p:nvPr>
            <p:ph type="title"/>
          </p:nvPr>
        </p:nvSpPr>
        <p:spPr/>
        <p:txBody>
          <a:bodyPr/>
          <a:lstStyle/>
          <a:p>
            <a:r>
              <a:rPr lang="es-EC" b="1" dirty="0"/>
              <a:t>Caso 3: Starbucks en Australia</a:t>
            </a:r>
            <a:endParaRPr lang="es-EC" dirty="0"/>
          </a:p>
        </p:txBody>
      </p:sp>
      <p:sp>
        <p:nvSpPr>
          <p:cNvPr id="4" name="Rectangle 1">
            <a:extLst>
              <a:ext uri="{FF2B5EF4-FFF2-40B4-BE49-F238E27FC236}">
                <a16:creationId xmlns:a16="http://schemas.microsoft.com/office/drawing/2014/main" id="{B6E14C14-ACA6-4417-808A-FF9B4CE53878}"/>
              </a:ext>
            </a:extLst>
          </p:cNvPr>
          <p:cNvSpPr>
            <a:spLocks noGrp="1" noChangeArrowheads="1"/>
          </p:cNvSpPr>
          <p:nvPr>
            <p:ph idx="1"/>
          </p:nvPr>
        </p:nvSpPr>
        <p:spPr bwMode="auto">
          <a:xfrm>
            <a:off x="575944" y="2097088"/>
            <a:ext cx="551846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2800" b="1" i="0" u="none" strike="noStrike" cap="none" normalizeH="0" baseline="0" dirty="0">
                <a:ln>
                  <a:noFill/>
                </a:ln>
                <a:solidFill>
                  <a:srgbClr val="FFFF00"/>
                </a:solidFill>
                <a:effectLst/>
                <a:latin typeface="Arial" panose="020B0604020202020204" pitchFamily="34" charset="0"/>
              </a:rPr>
              <a:t>Problema:</a:t>
            </a:r>
            <a:r>
              <a:rPr kumimoji="0" lang="es-EC" altLang="es-EC" sz="2800" b="0" i="0" u="none" strike="noStrike" cap="none" normalizeH="0" baseline="0" dirty="0">
                <a:ln>
                  <a:noFill/>
                </a:ln>
                <a:solidFill>
                  <a:srgbClr val="FFFF00"/>
                </a:solidFill>
                <a:effectLst/>
                <a:latin typeface="Arial" panose="020B0604020202020204" pitchFamily="34" charset="0"/>
              </a:rPr>
              <a:t> Fracaso en su expansión internacional.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2800" b="1" i="0" u="none" strike="noStrike" cap="none" normalizeH="0" baseline="0" dirty="0">
                <a:ln>
                  <a:noFill/>
                </a:ln>
                <a:solidFill>
                  <a:schemeClr val="tx1"/>
                </a:solidFill>
                <a:effectLst/>
                <a:latin typeface="Arial" panose="020B0604020202020204" pitchFamily="34" charset="0"/>
              </a:rPr>
              <a:t>Análisis:</a:t>
            </a:r>
            <a:r>
              <a:rPr kumimoji="0" lang="es-EC" altLang="es-EC" sz="2800" b="0" i="0" u="none" strike="noStrike" cap="none" normalizeH="0" baseline="0" dirty="0">
                <a:ln>
                  <a:noFill/>
                </a:ln>
                <a:solidFill>
                  <a:schemeClr val="tx1"/>
                </a:solidFill>
                <a:effectLst/>
                <a:latin typeface="Arial" panose="020B0604020202020204" pitchFamily="34" charset="0"/>
              </a:rPr>
              <a:t> No adaptó su modelo al gusto local, subestimó la competencia y sobrevaloró su marca.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2800" b="1" i="0" u="none" strike="noStrike" cap="none" normalizeH="0" baseline="0" dirty="0">
                <a:ln>
                  <a:noFill/>
                </a:ln>
                <a:solidFill>
                  <a:schemeClr val="tx1"/>
                </a:solidFill>
                <a:effectLst/>
                <a:latin typeface="Arial" panose="020B0604020202020204" pitchFamily="34" charset="0"/>
              </a:rPr>
              <a:t>Resultado:</a:t>
            </a:r>
            <a:r>
              <a:rPr kumimoji="0" lang="es-EC" altLang="es-EC" sz="2800" b="0" i="0" u="none" strike="noStrike" cap="none" normalizeH="0" baseline="0" dirty="0">
                <a:ln>
                  <a:noFill/>
                </a:ln>
                <a:solidFill>
                  <a:schemeClr val="tx1"/>
                </a:solidFill>
                <a:effectLst/>
                <a:latin typeface="Arial" panose="020B0604020202020204" pitchFamily="34" charset="0"/>
              </a:rPr>
              <a:t> Cerró más de 70 tiendas en 2008.</a:t>
            </a:r>
          </a:p>
        </p:txBody>
      </p:sp>
      <p:pic>
        <p:nvPicPr>
          <p:cNvPr id="6" name="Imagen 5">
            <a:extLst>
              <a:ext uri="{FF2B5EF4-FFF2-40B4-BE49-F238E27FC236}">
                <a16:creationId xmlns:a16="http://schemas.microsoft.com/office/drawing/2014/main" id="{878F93B1-E5D1-4B4A-9A11-A119ED27C4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57112" y="1783080"/>
            <a:ext cx="5076698" cy="3855720"/>
          </a:xfrm>
          <a:prstGeom prst="rect">
            <a:avLst/>
          </a:prstGeom>
        </p:spPr>
      </p:pic>
    </p:spTree>
    <p:extLst>
      <p:ext uri="{BB962C8B-B14F-4D97-AF65-F5344CB8AC3E}">
        <p14:creationId xmlns:p14="http://schemas.microsoft.com/office/powerpoint/2010/main" val="279686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A6D4F-2668-4225-8FB3-636C9F5C185A}"/>
              </a:ext>
            </a:extLst>
          </p:cNvPr>
          <p:cNvSpPr>
            <a:spLocks noGrp="1"/>
          </p:cNvSpPr>
          <p:nvPr>
            <p:ph type="title"/>
          </p:nvPr>
        </p:nvSpPr>
        <p:spPr/>
        <p:txBody>
          <a:bodyPr/>
          <a:lstStyle/>
          <a:p>
            <a:r>
              <a:rPr lang="es-ES" dirty="0"/>
              <a:t>Toyota y el Sistema de Producción Justo a Tiempo (Just in Time - JIT)</a:t>
            </a:r>
            <a:endParaRPr lang="es-EC" dirty="0"/>
          </a:p>
        </p:txBody>
      </p:sp>
      <p:sp>
        <p:nvSpPr>
          <p:cNvPr id="3" name="Marcador de contenido 2">
            <a:extLst>
              <a:ext uri="{FF2B5EF4-FFF2-40B4-BE49-F238E27FC236}">
                <a16:creationId xmlns:a16="http://schemas.microsoft.com/office/drawing/2014/main" id="{CA678F4F-DA76-4DCB-9AEE-227575FF13AA}"/>
              </a:ext>
            </a:extLst>
          </p:cNvPr>
          <p:cNvSpPr>
            <a:spLocks noGrp="1"/>
          </p:cNvSpPr>
          <p:nvPr>
            <p:ph idx="1"/>
          </p:nvPr>
        </p:nvSpPr>
        <p:spPr>
          <a:xfrm>
            <a:off x="807721" y="2097088"/>
            <a:ext cx="6431280" cy="4547552"/>
          </a:xfrm>
        </p:spPr>
        <p:txBody>
          <a:bodyPr>
            <a:normAutofit fontScale="92500"/>
          </a:bodyPr>
          <a:lstStyle/>
          <a:p>
            <a:pPr marL="0" indent="0">
              <a:buNone/>
            </a:pPr>
            <a:r>
              <a:rPr lang="es-ES" sz="1600" b="1" dirty="0"/>
              <a:t>Problema:</a:t>
            </a:r>
            <a:br>
              <a:rPr lang="es-ES" sz="1600" dirty="0"/>
            </a:br>
            <a:r>
              <a:rPr lang="es-ES" sz="1600" dirty="0"/>
              <a:t>Toyota enfrentaba limitaciones de recursos y fuerte competencia internacional, especialmente de fabricantes estadounidenses. No podía competir con la producción en masa.</a:t>
            </a:r>
          </a:p>
          <a:p>
            <a:pPr marL="0" indent="0">
              <a:buNone/>
            </a:pPr>
            <a:r>
              <a:rPr lang="es-ES" sz="1600" b="1" dirty="0"/>
              <a:t>Análisis:</a:t>
            </a:r>
            <a:br>
              <a:rPr lang="es-ES" sz="1600" dirty="0"/>
            </a:br>
            <a:r>
              <a:rPr lang="es-ES" sz="1600" dirty="0"/>
              <a:t>La empresa implementó el sistema Justo a Tiempo (</a:t>
            </a:r>
            <a:r>
              <a:rPr lang="es-ES" sz="1600" dirty="0" err="1"/>
              <a:t>JºIT</a:t>
            </a:r>
            <a:r>
              <a:rPr lang="es-ES" sz="1600" dirty="0"/>
              <a:t>), basado en la eliminación de desperdicios, producción ajustada a la demanda y mejora continua (</a:t>
            </a:r>
            <a:r>
              <a:rPr lang="es-ES" sz="1600" dirty="0" err="1"/>
              <a:t>Kaizen</a:t>
            </a:r>
            <a:r>
              <a:rPr lang="es-ES" sz="1600" dirty="0"/>
              <a:t>). Este modelo optimizó los procesos, redujo costos y mejoró la calidad. Sin embargo, años después, una crisis de calidad en 2010 evidenció debilidades en los controles internos debido a la presión por la eficiencia.</a:t>
            </a:r>
          </a:p>
          <a:p>
            <a:pPr marL="0" indent="0">
              <a:buNone/>
            </a:pPr>
            <a:r>
              <a:rPr lang="es-ES" sz="1600" b="1" dirty="0"/>
              <a:t>Resultado:</a:t>
            </a:r>
            <a:br>
              <a:rPr lang="es-ES" sz="1600" dirty="0"/>
            </a:br>
            <a:r>
              <a:rPr lang="es-ES" sz="1600" dirty="0"/>
              <a:t>Toyota logró posicionarse como uno de los fabricantes más eficientes del mundo. Sin embargo, en 2010 tuvo que retirar millones de vehículos del mercado por problemas de calidad, lo que le obligó a reforzar sus procesos y controles.</a:t>
            </a:r>
          </a:p>
          <a:p>
            <a:pPr marL="0" indent="0">
              <a:buNone/>
            </a:pPr>
            <a:endParaRPr lang="es-EC" sz="1600" dirty="0"/>
          </a:p>
        </p:txBody>
      </p:sp>
      <p:pic>
        <p:nvPicPr>
          <p:cNvPr id="5" name="Imagen 4">
            <a:extLst>
              <a:ext uri="{FF2B5EF4-FFF2-40B4-BE49-F238E27FC236}">
                <a16:creationId xmlns:a16="http://schemas.microsoft.com/office/drawing/2014/main" id="{CEBAFC2D-6D11-4569-952A-439B76C5535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61861" y="1888331"/>
            <a:ext cx="4610099" cy="3081337"/>
          </a:xfrm>
          <a:prstGeom prst="rect">
            <a:avLst/>
          </a:prstGeom>
        </p:spPr>
      </p:pic>
    </p:spTree>
    <p:extLst>
      <p:ext uri="{BB962C8B-B14F-4D97-AF65-F5344CB8AC3E}">
        <p14:creationId xmlns:p14="http://schemas.microsoft.com/office/powerpoint/2010/main" val="190749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5CFC0-3AC1-4C1B-B330-7F184FDA2F75}"/>
              </a:ext>
            </a:extLst>
          </p:cNvPr>
          <p:cNvSpPr>
            <a:spLocks noGrp="1"/>
          </p:cNvSpPr>
          <p:nvPr>
            <p:ph type="title"/>
          </p:nvPr>
        </p:nvSpPr>
        <p:spPr/>
        <p:txBody>
          <a:bodyPr/>
          <a:lstStyle/>
          <a:p>
            <a:r>
              <a:rPr lang="es-ES" dirty="0"/>
              <a:t>3.1.2. Desarrollo de Propuestas de Solución</a:t>
            </a:r>
            <a:endParaRPr lang="es-EC" dirty="0"/>
          </a:p>
        </p:txBody>
      </p:sp>
      <p:sp>
        <p:nvSpPr>
          <p:cNvPr id="3" name="Marcador de contenido 2">
            <a:extLst>
              <a:ext uri="{FF2B5EF4-FFF2-40B4-BE49-F238E27FC236}">
                <a16:creationId xmlns:a16="http://schemas.microsoft.com/office/drawing/2014/main" id="{E5B8047C-2908-4F27-90AA-F36BDE0657F5}"/>
              </a:ext>
            </a:extLst>
          </p:cNvPr>
          <p:cNvSpPr>
            <a:spLocks noGrp="1"/>
          </p:cNvSpPr>
          <p:nvPr>
            <p:ph idx="1"/>
          </p:nvPr>
        </p:nvSpPr>
        <p:spPr>
          <a:xfrm>
            <a:off x="958532" y="1838006"/>
            <a:ext cx="9905999" cy="4166553"/>
          </a:xfrm>
        </p:spPr>
        <p:txBody>
          <a:bodyPr>
            <a:normAutofit fontScale="92500" lnSpcReduction="20000"/>
          </a:bodyPr>
          <a:lstStyle/>
          <a:p>
            <a:pPr marL="0" indent="0">
              <a:buNone/>
            </a:pPr>
            <a:r>
              <a:rPr lang="es-ES" sz="3200" b="1" dirty="0">
                <a:solidFill>
                  <a:srgbClr val="FFFF00"/>
                </a:solidFill>
              </a:rPr>
              <a:t>Metodología para solucionar problemas empresariales:</a:t>
            </a:r>
          </a:p>
          <a:p>
            <a:pPr>
              <a:buFont typeface="+mj-lt"/>
              <a:buAutoNum type="arabicPeriod"/>
            </a:pPr>
            <a:r>
              <a:rPr lang="es-ES" sz="3200" b="1" dirty="0"/>
              <a:t>Identificación </a:t>
            </a:r>
            <a:r>
              <a:rPr lang="es-ES" sz="3200" b="1" dirty="0">
                <a:solidFill>
                  <a:srgbClr val="FFFF00"/>
                </a:solidFill>
              </a:rPr>
              <a:t>del problema real</a:t>
            </a:r>
            <a:endParaRPr lang="es-ES" sz="3200" dirty="0">
              <a:solidFill>
                <a:srgbClr val="FFFF00"/>
              </a:solidFill>
            </a:endParaRPr>
          </a:p>
          <a:p>
            <a:pPr>
              <a:buFont typeface="+mj-lt"/>
              <a:buAutoNum type="arabicPeriod"/>
            </a:pPr>
            <a:r>
              <a:rPr lang="es-ES" sz="3200" b="1" dirty="0">
                <a:solidFill>
                  <a:srgbClr val="FFFF00"/>
                </a:solidFill>
              </a:rPr>
              <a:t>Análisis de causas </a:t>
            </a:r>
            <a:r>
              <a:rPr lang="es-ES" sz="3200" b="1" dirty="0"/>
              <a:t>(5 porqués, diagrama de Ishikawa)</a:t>
            </a:r>
            <a:endParaRPr lang="es-ES" sz="3200" dirty="0"/>
          </a:p>
          <a:p>
            <a:pPr>
              <a:buFont typeface="+mj-lt"/>
              <a:buAutoNum type="arabicPeriod"/>
            </a:pPr>
            <a:r>
              <a:rPr lang="es-ES" sz="3200" b="1" dirty="0"/>
              <a:t>Generación de </a:t>
            </a:r>
            <a:r>
              <a:rPr lang="es-ES" sz="3200" b="1" dirty="0">
                <a:solidFill>
                  <a:srgbClr val="FFFF00"/>
                </a:solidFill>
              </a:rPr>
              <a:t>alternativas de solución</a:t>
            </a:r>
            <a:endParaRPr lang="es-ES" sz="3200" dirty="0">
              <a:solidFill>
                <a:srgbClr val="FFFF00"/>
              </a:solidFill>
            </a:endParaRPr>
          </a:p>
          <a:p>
            <a:pPr>
              <a:buFont typeface="+mj-lt"/>
              <a:buAutoNum type="arabicPeriod"/>
            </a:pPr>
            <a:r>
              <a:rPr lang="es-ES" sz="3200" b="1" dirty="0"/>
              <a:t>Evaluación de </a:t>
            </a:r>
            <a:r>
              <a:rPr lang="es-ES" sz="3200" b="1" dirty="0">
                <a:solidFill>
                  <a:srgbClr val="FFFF00"/>
                </a:solidFill>
              </a:rPr>
              <a:t>impacto y factibilidad</a:t>
            </a:r>
            <a:endParaRPr lang="es-ES" sz="3200" dirty="0">
              <a:solidFill>
                <a:srgbClr val="FFFF00"/>
              </a:solidFill>
            </a:endParaRPr>
          </a:p>
          <a:p>
            <a:pPr>
              <a:buFont typeface="+mj-lt"/>
              <a:buAutoNum type="arabicPeriod"/>
            </a:pPr>
            <a:r>
              <a:rPr lang="es-ES" sz="3200" b="1" dirty="0">
                <a:solidFill>
                  <a:srgbClr val="FFFF00"/>
                </a:solidFill>
              </a:rPr>
              <a:t>Implementación</a:t>
            </a:r>
            <a:endParaRPr lang="es-ES" sz="3200" dirty="0">
              <a:solidFill>
                <a:srgbClr val="FFFF00"/>
              </a:solidFill>
            </a:endParaRPr>
          </a:p>
          <a:p>
            <a:pPr>
              <a:buFont typeface="+mj-lt"/>
              <a:buAutoNum type="arabicPeriod"/>
            </a:pPr>
            <a:r>
              <a:rPr lang="es-ES" sz="3200" b="1" dirty="0">
                <a:solidFill>
                  <a:srgbClr val="FFFF00"/>
                </a:solidFill>
              </a:rPr>
              <a:t>Seguimiento y ajuste</a:t>
            </a:r>
            <a:endParaRPr lang="es-ES" sz="3200" dirty="0">
              <a:solidFill>
                <a:srgbClr val="FFFF00"/>
              </a:solidFill>
            </a:endParaRPr>
          </a:p>
          <a:p>
            <a:endParaRPr lang="es-EC" sz="1400" dirty="0"/>
          </a:p>
        </p:txBody>
      </p:sp>
    </p:spTree>
    <p:extLst>
      <p:ext uri="{BB962C8B-B14F-4D97-AF65-F5344CB8AC3E}">
        <p14:creationId xmlns:p14="http://schemas.microsoft.com/office/powerpoint/2010/main" val="84568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0CDAF-90E0-4485-98AC-2BB506BBE2E5}"/>
              </a:ext>
            </a:extLst>
          </p:cNvPr>
          <p:cNvSpPr>
            <a:spLocks noGrp="1"/>
          </p:cNvSpPr>
          <p:nvPr>
            <p:ph type="title"/>
          </p:nvPr>
        </p:nvSpPr>
        <p:spPr/>
        <p:txBody>
          <a:bodyPr/>
          <a:lstStyle/>
          <a:p>
            <a:r>
              <a:rPr lang="es-EC" dirty="0"/>
              <a:t>1. </a:t>
            </a:r>
            <a:r>
              <a:rPr lang="es-EC" b="1" dirty="0"/>
              <a:t>Identificación del problema</a:t>
            </a:r>
            <a:endParaRPr lang="es-EC" dirty="0"/>
          </a:p>
        </p:txBody>
      </p:sp>
      <p:sp>
        <p:nvSpPr>
          <p:cNvPr id="3" name="Marcador de contenido 2">
            <a:extLst>
              <a:ext uri="{FF2B5EF4-FFF2-40B4-BE49-F238E27FC236}">
                <a16:creationId xmlns:a16="http://schemas.microsoft.com/office/drawing/2014/main" id="{EFF2FF12-5709-4719-905F-246247AFC025}"/>
              </a:ext>
            </a:extLst>
          </p:cNvPr>
          <p:cNvSpPr>
            <a:spLocks noGrp="1"/>
          </p:cNvSpPr>
          <p:nvPr>
            <p:ph idx="1"/>
          </p:nvPr>
        </p:nvSpPr>
        <p:spPr>
          <a:xfrm>
            <a:off x="958532" y="2097088"/>
            <a:ext cx="9905999" cy="3541714"/>
          </a:xfrm>
        </p:spPr>
        <p:txBody>
          <a:bodyPr>
            <a:normAutofit fontScale="92500" lnSpcReduction="20000"/>
          </a:bodyPr>
          <a:lstStyle/>
          <a:p>
            <a:pPr marL="0" indent="0">
              <a:buNone/>
            </a:pPr>
            <a:r>
              <a:rPr lang="es-ES" sz="3500" b="1" dirty="0"/>
              <a:t>¿Qué ocurre?</a:t>
            </a:r>
            <a:endParaRPr lang="es-ES" sz="3500" dirty="0"/>
          </a:p>
          <a:p>
            <a:pPr>
              <a:buFont typeface="Arial" panose="020B0604020202020204" pitchFamily="34" charset="0"/>
              <a:buChar char="•"/>
            </a:pPr>
            <a:r>
              <a:rPr lang="es-ES" sz="3500" dirty="0"/>
              <a:t>Consiste en reconocer un problema real o potencial que afecta el desempeño empresarial.</a:t>
            </a:r>
          </a:p>
          <a:p>
            <a:pPr>
              <a:buFont typeface="Arial" panose="020B0604020202020204" pitchFamily="34" charset="0"/>
              <a:buChar char="•"/>
            </a:pPr>
            <a:r>
              <a:rPr lang="es-ES" sz="3500" dirty="0"/>
              <a:t>Debe formularse de manera </a:t>
            </a:r>
            <a:r>
              <a:rPr lang="es-ES" sz="3500" b="1" dirty="0">
                <a:solidFill>
                  <a:srgbClr val="FFFF00"/>
                </a:solidFill>
              </a:rPr>
              <a:t>clara, específica y objetiva</a:t>
            </a:r>
            <a:r>
              <a:rPr lang="es-ES" sz="3500" dirty="0">
                <a:solidFill>
                  <a:srgbClr val="FFFF00"/>
                </a:solidFill>
              </a:rPr>
              <a:t>.</a:t>
            </a:r>
          </a:p>
          <a:p>
            <a:r>
              <a:rPr lang="es-ES" sz="3500" i="1" dirty="0"/>
              <a:t>Ejemplo:</a:t>
            </a:r>
            <a:r>
              <a:rPr lang="es-ES" sz="3500" dirty="0"/>
              <a:t> “Las ventas han disminuido en un 20% en el último trimestre.”</a:t>
            </a:r>
          </a:p>
          <a:p>
            <a:endParaRPr lang="es-EC" dirty="0"/>
          </a:p>
        </p:txBody>
      </p:sp>
    </p:spTree>
    <p:extLst>
      <p:ext uri="{BB962C8B-B14F-4D97-AF65-F5344CB8AC3E}">
        <p14:creationId xmlns:p14="http://schemas.microsoft.com/office/powerpoint/2010/main" val="417336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1711A-1B51-416C-870D-B78BEDB69B2B}"/>
              </a:ext>
            </a:extLst>
          </p:cNvPr>
          <p:cNvSpPr>
            <a:spLocks noGrp="1"/>
          </p:cNvSpPr>
          <p:nvPr>
            <p:ph type="title"/>
          </p:nvPr>
        </p:nvSpPr>
        <p:spPr/>
        <p:txBody>
          <a:bodyPr/>
          <a:lstStyle/>
          <a:p>
            <a:r>
              <a:rPr lang="es-ES" dirty="0"/>
              <a:t>2. </a:t>
            </a:r>
            <a:r>
              <a:rPr lang="es-ES" b="1" dirty="0"/>
              <a:t>Recolección y análisis de información</a:t>
            </a:r>
            <a:endParaRPr lang="es-EC" dirty="0"/>
          </a:p>
        </p:txBody>
      </p:sp>
      <p:sp>
        <p:nvSpPr>
          <p:cNvPr id="3" name="Marcador de contenido 2">
            <a:extLst>
              <a:ext uri="{FF2B5EF4-FFF2-40B4-BE49-F238E27FC236}">
                <a16:creationId xmlns:a16="http://schemas.microsoft.com/office/drawing/2014/main" id="{A69CD37B-BD51-4020-BA74-CE108237ADAE}"/>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s-ES" sz="3200" dirty="0"/>
              <a:t>Se recopilan datos cuantitativos y cualitativos para entender </a:t>
            </a:r>
            <a:r>
              <a:rPr lang="es-ES" sz="3200" b="1" dirty="0"/>
              <a:t>las causas del problema</a:t>
            </a:r>
            <a:r>
              <a:rPr lang="es-ES" sz="3200" dirty="0"/>
              <a:t>.</a:t>
            </a:r>
          </a:p>
          <a:p>
            <a:pPr>
              <a:buFont typeface="Arial" panose="020B0604020202020204" pitchFamily="34" charset="0"/>
              <a:buChar char="•"/>
            </a:pPr>
            <a:r>
              <a:rPr lang="es-ES" sz="3200" dirty="0"/>
              <a:t>Puede incluir encuestas, entrevistas, reportes financieros, análisis de procesos, etc.</a:t>
            </a:r>
          </a:p>
          <a:p>
            <a:r>
              <a:rPr lang="es-ES" sz="3200" i="1" dirty="0"/>
              <a:t>Herramientas útiles:</a:t>
            </a:r>
            <a:r>
              <a:rPr lang="es-ES" sz="3200" dirty="0"/>
              <a:t> Diagrama de Ishikawa, Pareto, análisis FODA, benchmarking.</a:t>
            </a:r>
          </a:p>
          <a:p>
            <a:endParaRPr lang="es-EC" dirty="0"/>
          </a:p>
          <a:p>
            <a:endParaRPr lang="es-EC" dirty="0"/>
          </a:p>
        </p:txBody>
      </p:sp>
    </p:spTree>
    <p:extLst>
      <p:ext uri="{BB962C8B-B14F-4D97-AF65-F5344CB8AC3E}">
        <p14:creationId xmlns:p14="http://schemas.microsoft.com/office/powerpoint/2010/main" val="3881259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D8DD0-CC78-41FE-AD0C-0067C4589E87}"/>
              </a:ext>
            </a:extLst>
          </p:cNvPr>
          <p:cNvSpPr>
            <a:spLocks noGrp="1"/>
          </p:cNvSpPr>
          <p:nvPr>
            <p:ph type="title"/>
          </p:nvPr>
        </p:nvSpPr>
        <p:spPr/>
        <p:txBody>
          <a:bodyPr/>
          <a:lstStyle/>
          <a:p>
            <a:r>
              <a:rPr lang="es-ES" b="1" dirty="0"/>
              <a:t>3. Detección de causas raíz</a:t>
            </a:r>
            <a:br>
              <a:rPr lang="es-ES" b="1" dirty="0"/>
            </a:br>
            <a:endParaRPr lang="es-EC" dirty="0"/>
          </a:p>
        </p:txBody>
      </p:sp>
      <p:sp>
        <p:nvSpPr>
          <p:cNvPr id="3" name="Marcador de contenido 2">
            <a:extLst>
              <a:ext uri="{FF2B5EF4-FFF2-40B4-BE49-F238E27FC236}">
                <a16:creationId xmlns:a16="http://schemas.microsoft.com/office/drawing/2014/main" id="{9E5DA43F-9ADB-4427-BDF6-6FDCC2B1F115}"/>
              </a:ext>
            </a:extLst>
          </p:cNvPr>
          <p:cNvSpPr>
            <a:spLocks noGrp="1"/>
          </p:cNvSpPr>
          <p:nvPr>
            <p:ph idx="1"/>
          </p:nvPr>
        </p:nvSpPr>
        <p:spPr/>
        <p:txBody>
          <a:bodyPr>
            <a:normAutofit fontScale="92500" lnSpcReduction="10000"/>
          </a:bodyPr>
          <a:lstStyle/>
          <a:p>
            <a:pPr marL="0" indent="0">
              <a:buNone/>
            </a:pPr>
            <a:r>
              <a:rPr lang="es-ES" sz="3200" dirty="0"/>
              <a:t>Se busca ir </a:t>
            </a:r>
            <a:r>
              <a:rPr lang="es-ES" sz="3200" b="1" dirty="0">
                <a:solidFill>
                  <a:srgbClr val="FFFF00"/>
                </a:solidFill>
              </a:rPr>
              <a:t>más allá de los síntomas</a:t>
            </a:r>
            <a:r>
              <a:rPr lang="es-ES" sz="3200" dirty="0">
                <a:solidFill>
                  <a:srgbClr val="FFFF00"/>
                </a:solidFill>
              </a:rPr>
              <a:t> del problema y encontrar las </a:t>
            </a:r>
            <a:r>
              <a:rPr lang="es-ES" sz="3200" b="1" dirty="0">
                <a:solidFill>
                  <a:srgbClr val="FFFF00"/>
                </a:solidFill>
              </a:rPr>
              <a:t>causas principales</a:t>
            </a:r>
            <a:r>
              <a:rPr lang="es-ES" sz="3200" dirty="0">
                <a:solidFill>
                  <a:srgbClr val="FFFF00"/>
                </a:solidFill>
              </a:rPr>
              <a:t>.</a:t>
            </a:r>
          </a:p>
          <a:p>
            <a:pPr marL="0" indent="0">
              <a:buNone/>
            </a:pPr>
            <a:r>
              <a:rPr lang="es-ES" sz="3200" dirty="0"/>
              <a:t>Esta etapa evita soluciones superficiales y ayuda a </a:t>
            </a:r>
            <a:r>
              <a:rPr lang="es-ES" sz="3200" b="1" dirty="0"/>
              <a:t>atacar el origen del problema</a:t>
            </a:r>
            <a:r>
              <a:rPr lang="es-ES" sz="3200" dirty="0"/>
              <a:t>.</a:t>
            </a:r>
          </a:p>
          <a:p>
            <a:pPr marL="0" indent="0">
              <a:buNone/>
            </a:pPr>
            <a:r>
              <a:rPr lang="es-ES" sz="3200" i="1" dirty="0"/>
              <a:t>Técnica común:</a:t>
            </a:r>
            <a:r>
              <a:rPr lang="es-ES" sz="3200" dirty="0"/>
              <a:t> “Los 5 Porqués” (preguntar 5 veces por qué ocurre algo hasta llegar a la raíz).</a:t>
            </a:r>
          </a:p>
          <a:p>
            <a:endParaRPr lang="es-EC" dirty="0"/>
          </a:p>
        </p:txBody>
      </p:sp>
    </p:spTree>
    <p:extLst>
      <p:ext uri="{BB962C8B-B14F-4D97-AF65-F5344CB8AC3E}">
        <p14:creationId xmlns:p14="http://schemas.microsoft.com/office/powerpoint/2010/main" val="884370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B5617-DCC2-478E-B96B-ED092A0B243F}"/>
              </a:ext>
            </a:extLst>
          </p:cNvPr>
          <p:cNvSpPr>
            <a:spLocks noGrp="1"/>
          </p:cNvSpPr>
          <p:nvPr>
            <p:ph type="title"/>
          </p:nvPr>
        </p:nvSpPr>
        <p:spPr/>
        <p:txBody>
          <a:bodyPr/>
          <a:lstStyle/>
          <a:p>
            <a:r>
              <a:rPr lang="es-ES" b="1" dirty="0"/>
              <a:t>📌 Pasos para aplicar los 5 porqués:</a:t>
            </a:r>
            <a:br>
              <a:rPr lang="es-ES" b="1" dirty="0"/>
            </a:br>
            <a:endParaRPr lang="es-EC" dirty="0"/>
          </a:p>
        </p:txBody>
      </p:sp>
      <p:sp>
        <p:nvSpPr>
          <p:cNvPr id="3" name="Marcador de contenido 2">
            <a:extLst>
              <a:ext uri="{FF2B5EF4-FFF2-40B4-BE49-F238E27FC236}">
                <a16:creationId xmlns:a16="http://schemas.microsoft.com/office/drawing/2014/main" id="{F8FD9384-2B8A-4BBA-8A1A-88772300533F}"/>
              </a:ext>
            </a:extLst>
          </p:cNvPr>
          <p:cNvSpPr>
            <a:spLocks noGrp="1"/>
          </p:cNvSpPr>
          <p:nvPr>
            <p:ph idx="1"/>
          </p:nvPr>
        </p:nvSpPr>
        <p:spPr/>
        <p:txBody>
          <a:bodyPr>
            <a:normAutofit fontScale="92500" lnSpcReduction="20000"/>
          </a:bodyPr>
          <a:lstStyle/>
          <a:p>
            <a:pPr>
              <a:buFont typeface="+mj-lt"/>
              <a:buAutoNum type="arabicPeriod"/>
            </a:pPr>
            <a:r>
              <a:rPr lang="es-ES" sz="2800" b="1" dirty="0"/>
              <a:t>Identifica claramente el problema.</a:t>
            </a:r>
            <a:endParaRPr lang="es-ES" sz="2800" dirty="0"/>
          </a:p>
          <a:p>
            <a:pPr>
              <a:buFont typeface="+mj-lt"/>
              <a:buAutoNum type="arabicPeriod"/>
            </a:pPr>
            <a:r>
              <a:rPr lang="es-ES" sz="2800" b="1" dirty="0"/>
              <a:t>Haz la pregunta “¿Por qué ocurrió?”</a:t>
            </a:r>
            <a:r>
              <a:rPr lang="es-ES" sz="2800" dirty="0"/>
              <a:t> y anota la respuesta.</a:t>
            </a:r>
          </a:p>
          <a:p>
            <a:pPr>
              <a:buFont typeface="+mj-lt"/>
              <a:buAutoNum type="arabicPeriod"/>
            </a:pPr>
            <a:r>
              <a:rPr lang="es-ES" sz="2800" dirty="0"/>
              <a:t>A esa respuesta, vuelve a preguntar: </a:t>
            </a:r>
            <a:r>
              <a:rPr lang="es-ES" sz="2800" b="1" dirty="0"/>
              <a:t>¿Y por qué eso ocurrió?</a:t>
            </a:r>
            <a:endParaRPr lang="es-ES" sz="2800" dirty="0"/>
          </a:p>
          <a:p>
            <a:pPr>
              <a:buFont typeface="+mj-lt"/>
              <a:buAutoNum type="arabicPeriod"/>
            </a:pPr>
            <a:r>
              <a:rPr lang="es-ES" sz="2800" dirty="0"/>
              <a:t>Repite el proceso hasta llegar a la causa raíz (normalmente entre 4 y 6 veces).</a:t>
            </a:r>
          </a:p>
          <a:p>
            <a:pPr>
              <a:buFont typeface="+mj-lt"/>
              <a:buAutoNum type="arabicPeriod"/>
            </a:pPr>
            <a:r>
              <a:rPr lang="es-ES" sz="2800" dirty="0"/>
              <a:t>Una vez identificada, </a:t>
            </a:r>
            <a:r>
              <a:rPr lang="es-ES" sz="2800" b="1" dirty="0"/>
              <a:t>define una solución que ataque esa causa principal.</a:t>
            </a:r>
            <a:endParaRPr lang="es-ES" sz="2800" dirty="0"/>
          </a:p>
          <a:p>
            <a:endParaRPr lang="es-EC" sz="2800" dirty="0"/>
          </a:p>
        </p:txBody>
      </p:sp>
    </p:spTree>
    <p:extLst>
      <p:ext uri="{BB962C8B-B14F-4D97-AF65-F5344CB8AC3E}">
        <p14:creationId xmlns:p14="http://schemas.microsoft.com/office/powerpoint/2010/main" val="335269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A0E2BA-1278-4B0E-9A2D-7524E5E05A5C}"/>
              </a:ext>
            </a:extLst>
          </p:cNvPr>
          <p:cNvSpPr>
            <a:spLocks noGrp="1"/>
          </p:cNvSpPr>
          <p:nvPr>
            <p:ph type="title"/>
          </p:nvPr>
        </p:nvSpPr>
        <p:spPr>
          <a:xfrm>
            <a:off x="790893" y="320041"/>
            <a:ext cx="9905998" cy="1478570"/>
          </a:xfrm>
        </p:spPr>
        <p:txBody>
          <a:bodyPr/>
          <a:lstStyle/>
          <a:p>
            <a:r>
              <a:rPr lang="es-ES" b="1" dirty="0"/>
              <a:t>Problema:</a:t>
            </a:r>
            <a:r>
              <a:rPr lang="es-ES" dirty="0"/>
              <a:t> Se entregó un pedido al cliente con una semana de retraso.</a:t>
            </a:r>
            <a:endParaRPr lang="es-EC" dirty="0"/>
          </a:p>
        </p:txBody>
      </p:sp>
      <p:sp>
        <p:nvSpPr>
          <p:cNvPr id="3" name="Marcador de contenido 2">
            <a:extLst>
              <a:ext uri="{FF2B5EF4-FFF2-40B4-BE49-F238E27FC236}">
                <a16:creationId xmlns:a16="http://schemas.microsoft.com/office/drawing/2014/main" id="{472D0879-2131-465D-87BA-18BC70A4A6B9}"/>
              </a:ext>
            </a:extLst>
          </p:cNvPr>
          <p:cNvSpPr>
            <a:spLocks noGrp="1"/>
          </p:cNvSpPr>
          <p:nvPr>
            <p:ph idx="1"/>
          </p:nvPr>
        </p:nvSpPr>
        <p:spPr>
          <a:xfrm>
            <a:off x="790892" y="1798611"/>
            <a:ext cx="9237027" cy="4952709"/>
          </a:xfrm>
        </p:spPr>
        <p:txBody>
          <a:bodyPr>
            <a:normAutofit fontScale="62500" lnSpcReduction="20000"/>
          </a:bodyPr>
          <a:lstStyle/>
          <a:p>
            <a:pPr marL="0" indent="0">
              <a:buNone/>
            </a:pPr>
            <a:r>
              <a:rPr lang="es-ES" sz="3800" b="1" dirty="0"/>
              <a:t>Aplicación de los 5 porqués:</a:t>
            </a:r>
          </a:p>
          <a:p>
            <a:pPr>
              <a:buFont typeface="+mj-lt"/>
              <a:buAutoNum type="arabicPeriod"/>
            </a:pPr>
            <a:r>
              <a:rPr lang="es-ES" sz="3800" b="1" dirty="0"/>
              <a:t>¿Por qué se entregó tarde el pedido?</a:t>
            </a:r>
            <a:br>
              <a:rPr lang="es-ES" sz="3800" dirty="0"/>
            </a:br>
            <a:r>
              <a:rPr lang="es-ES" sz="3800" dirty="0"/>
              <a:t>→ Porque el producto no estaba listo en la fecha programada.</a:t>
            </a:r>
          </a:p>
          <a:p>
            <a:pPr>
              <a:buFont typeface="+mj-lt"/>
              <a:buAutoNum type="arabicPeriod"/>
            </a:pPr>
            <a:r>
              <a:rPr lang="es-ES" sz="3800" b="1" dirty="0"/>
              <a:t>¿Por qué no estaba listo el producto?</a:t>
            </a:r>
            <a:br>
              <a:rPr lang="es-ES" sz="3800" dirty="0"/>
            </a:br>
            <a:r>
              <a:rPr lang="es-ES" sz="3800" dirty="0"/>
              <a:t>→ Porque hubo un retraso en la producción.</a:t>
            </a:r>
          </a:p>
          <a:p>
            <a:pPr>
              <a:buFont typeface="+mj-lt"/>
              <a:buAutoNum type="arabicPeriod"/>
            </a:pPr>
            <a:r>
              <a:rPr lang="es-ES" sz="3800" b="1" dirty="0"/>
              <a:t>¿Por qué hubo un retraso en la producción?</a:t>
            </a:r>
            <a:br>
              <a:rPr lang="es-ES" sz="3800" dirty="0"/>
            </a:br>
            <a:r>
              <a:rPr lang="es-ES" sz="3800" dirty="0"/>
              <a:t>→ Porque faltaban materias primas.</a:t>
            </a:r>
          </a:p>
          <a:p>
            <a:pPr>
              <a:buFont typeface="+mj-lt"/>
              <a:buAutoNum type="arabicPeriod"/>
            </a:pPr>
            <a:r>
              <a:rPr lang="es-ES" sz="3800" b="1" dirty="0"/>
              <a:t>¿Por qué faltaban materias primas?</a:t>
            </a:r>
            <a:br>
              <a:rPr lang="es-ES" sz="3800" dirty="0"/>
            </a:br>
            <a:r>
              <a:rPr lang="es-ES" sz="3800" dirty="0"/>
              <a:t>→ Porque no se hizo el pedido a tiempo al proveedor.</a:t>
            </a:r>
          </a:p>
          <a:p>
            <a:pPr>
              <a:buFont typeface="+mj-lt"/>
              <a:buAutoNum type="arabicPeriod"/>
            </a:pPr>
            <a:r>
              <a:rPr lang="es-ES" sz="3800" b="1" dirty="0"/>
              <a:t>¿Por qué no se hizo el pedido a tiempo?</a:t>
            </a:r>
            <a:br>
              <a:rPr lang="es-ES" sz="3800" dirty="0"/>
            </a:br>
            <a:r>
              <a:rPr lang="es-ES" sz="3800" dirty="0"/>
              <a:t>→ Porque no se actualizó el inventario automáticamente.</a:t>
            </a:r>
          </a:p>
          <a:p>
            <a:endParaRPr lang="es-EC" dirty="0"/>
          </a:p>
        </p:txBody>
      </p:sp>
    </p:spTree>
    <p:extLst>
      <p:ext uri="{BB962C8B-B14F-4D97-AF65-F5344CB8AC3E}">
        <p14:creationId xmlns:p14="http://schemas.microsoft.com/office/powerpoint/2010/main" val="3568890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D1A80-8C13-4EAA-A413-7886999D624C}"/>
              </a:ext>
            </a:extLst>
          </p:cNvPr>
          <p:cNvSpPr>
            <a:spLocks noGrp="1"/>
          </p:cNvSpPr>
          <p:nvPr>
            <p:ph type="title"/>
          </p:nvPr>
        </p:nvSpPr>
        <p:spPr/>
        <p:txBody>
          <a:bodyPr/>
          <a:lstStyle/>
          <a:p>
            <a:r>
              <a:rPr lang="es-ES" dirty="0"/>
              <a:t>SOLUCION </a:t>
            </a:r>
            <a:endParaRPr lang="es-EC" dirty="0"/>
          </a:p>
        </p:txBody>
      </p:sp>
      <p:sp>
        <p:nvSpPr>
          <p:cNvPr id="3" name="Marcador de contenido 2">
            <a:extLst>
              <a:ext uri="{FF2B5EF4-FFF2-40B4-BE49-F238E27FC236}">
                <a16:creationId xmlns:a16="http://schemas.microsoft.com/office/drawing/2014/main" id="{2A372DEC-0CA4-4BFB-82C7-C77B08107A50}"/>
              </a:ext>
            </a:extLst>
          </p:cNvPr>
          <p:cNvSpPr>
            <a:spLocks noGrp="1"/>
          </p:cNvSpPr>
          <p:nvPr>
            <p:ph idx="1"/>
          </p:nvPr>
        </p:nvSpPr>
        <p:spPr/>
        <p:txBody>
          <a:bodyPr/>
          <a:lstStyle/>
          <a:p>
            <a:r>
              <a:rPr lang="es-ES" sz="3600" dirty="0"/>
              <a:t>✅ </a:t>
            </a:r>
            <a:r>
              <a:rPr lang="es-ES" sz="3600" b="1" dirty="0"/>
              <a:t>Causa raíz:</a:t>
            </a:r>
            <a:r>
              <a:rPr lang="es-ES" sz="3600" dirty="0"/>
              <a:t> El sistema de inventario no está automatizado o no se actualiza en tiempo real.</a:t>
            </a:r>
          </a:p>
          <a:p>
            <a:r>
              <a:rPr lang="es-ES" sz="3600" dirty="0"/>
              <a:t>🔧 </a:t>
            </a:r>
            <a:r>
              <a:rPr lang="es-ES" sz="3600" b="1" dirty="0"/>
              <a:t>Solución propuesta:</a:t>
            </a:r>
            <a:r>
              <a:rPr lang="es-ES" sz="3600" dirty="0"/>
              <a:t> Implementar un sistema de inventario digital con alertas automáticas de stock bajo.</a:t>
            </a:r>
          </a:p>
          <a:p>
            <a:endParaRPr lang="es-EC" dirty="0"/>
          </a:p>
        </p:txBody>
      </p:sp>
    </p:spTree>
    <p:extLst>
      <p:ext uri="{BB962C8B-B14F-4D97-AF65-F5344CB8AC3E}">
        <p14:creationId xmlns:p14="http://schemas.microsoft.com/office/powerpoint/2010/main" val="414655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5B3F44-18B1-4D0F-ADE7-8F3025CE835E}"/>
              </a:ext>
            </a:extLst>
          </p:cNvPr>
          <p:cNvSpPr>
            <a:spLocks noGrp="1"/>
          </p:cNvSpPr>
          <p:nvPr>
            <p:ph type="title"/>
          </p:nvPr>
        </p:nvSpPr>
        <p:spPr/>
        <p:txBody>
          <a:bodyPr/>
          <a:lstStyle/>
          <a:p>
            <a:r>
              <a:rPr lang="es-ES" b="1" dirty="0"/>
              <a:t>4. Propuesta de soluciones</a:t>
            </a:r>
            <a:br>
              <a:rPr lang="es-ES" b="1" dirty="0"/>
            </a:br>
            <a:endParaRPr lang="es-EC" dirty="0"/>
          </a:p>
        </p:txBody>
      </p:sp>
      <p:sp>
        <p:nvSpPr>
          <p:cNvPr id="3" name="Marcador de contenido 2">
            <a:extLst>
              <a:ext uri="{FF2B5EF4-FFF2-40B4-BE49-F238E27FC236}">
                <a16:creationId xmlns:a16="http://schemas.microsoft.com/office/drawing/2014/main" id="{2FB26293-A7B6-4376-8371-13E66873AA60}"/>
              </a:ext>
            </a:extLst>
          </p:cNvPr>
          <p:cNvSpPr>
            <a:spLocks noGrp="1"/>
          </p:cNvSpPr>
          <p:nvPr>
            <p:ph idx="1"/>
          </p:nvPr>
        </p:nvSpPr>
        <p:spPr/>
        <p:txBody>
          <a:bodyPr>
            <a:normAutofit fontScale="92500" lnSpcReduction="10000"/>
          </a:bodyPr>
          <a:lstStyle/>
          <a:p>
            <a:pPr marL="0" indent="0">
              <a:buNone/>
            </a:pPr>
            <a:r>
              <a:rPr lang="es-ES" sz="3200" dirty="0"/>
              <a:t>Se generan </a:t>
            </a:r>
            <a:r>
              <a:rPr lang="es-ES" sz="3200" b="1" dirty="0">
                <a:solidFill>
                  <a:srgbClr val="FFFF00"/>
                </a:solidFill>
              </a:rPr>
              <a:t>alternativas viables</a:t>
            </a:r>
            <a:r>
              <a:rPr lang="es-ES" sz="3200" dirty="0">
                <a:solidFill>
                  <a:srgbClr val="FFFF00"/>
                </a:solidFill>
              </a:rPr>
              <a:t> para solucionar el problema, considerando costos, recursos, impacto y tiempo.</a:t>
            </a:r>
          </a:p>
          <a:p>
            <a:pPr marL="0" indent="0">
              <a:buNone/>
            </a:pPr>
            <a:r>
              <a:rPr lang="es-ES" sz="3200" dirty="0"/>
              <a:t>Se selecciona la solución más adecuada con base en </a:t>
            </a:r>
            <a:r>
              <a:rPr lang="es-ES" sz="3200" b="1" dirty="0"/>
              <a:t>criterios previamente definidos</a:t>
            </a:r>
            <a:r>
              <a:rPr lang="es-ES" sz="3200" dirty="0"/>
              <a:t>.</a:t>
            </a:r>
          </a:p>
          <a:p>
            <a:pPr marL="0" indent="0">
              <a:buNone/>
            </a:pPr>
            <a:r>
              <a:rPr lang="es-ES" sz="3200" i="1" dirty="0"/>
              <a:t>Sugerencia:</a:t>
            </a:r>
            <a:r>
              <a:rPr lang="es-ES" sz="3200" dirty="0"/>
              <a:t> Incluir un análisis Costo–Beneficio o una matriz de priorización.</a:t>
            </a:r>
          </a:p>
          <a:p>
            <a:endParaRPr lang="es-EC" dirty="0"/>
          </a:p>
        </p:txBody>
      </p:sp>
    </p:spTree>
    <p:extLst>
      <p:ext uri="{BB962C8B-B14F-4D97-AF65-F5344CB8AC3E}">
        <p14:creationId xmlns:p14="http://schemas.microsoft.com/office/powerpoint/2010/main" val="126689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340" name="Grupo 279">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81" name="Rectángulo 280">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82" name="Imagen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6="http://schemas.microsoft.com/office/drawing/2014/main" xmlns:a14="http://schemas.microsoft.com/office/drawing/2010/main" xmlns="">
                  <a:solidFill>
                    <a:srgbClr val="FFFFFF"/>
                  </a:solidFill>
                </a14:hiddenFill>
              </a:ext>
            </a:extLst>
          </p:spPr>
        </p:pic>
      </p:grpSp>
      <p:sp>
        <p:nvSpPr>
          <p:cNvPr id="2" name="Título 1">
            <a:extLst>
              <a:ext uri="{FF2B5EF4-FFF2-40B4-BE49-F238E27FC236}">
                <a16:creationId xmlns:a16="http://schemas.microsoft.com/office/drawing/2014/main" id="{9A134327-4864-46BB-A57A-7055C9E3AEC1}"/>
              </a:ext>
            </a:extLst>
          </p:cNvPr>
          <p:cNvSpPr>
            <a:spLocks noGrp="1"/>
          </p:cNvSpPr>
          <p:nvPr>
            <p:ph type="title"/>
          </p:nvPr>
        </p:nvSpPr>
        <p:spPr>
          <a:xfrm>
            <a:off x="7962519" y="618518"/>
            <a:ext cx="3276981" cy="1478570"/>
          </a:xfrm>
        </p:spPr>
        <p:txBody>
          <a:bodyPr rtlCol="0">
            <a:normAutofit/>
          </a:bodyPr>
          <a:lstStyle/>
          <a:p>
            <a:pPr rtl="0"/>
            <a:r>
              <a:rPr lang="es-ES" sz="2400" b="1" dirty="0"/>
              <a:t>3.1. Resolución de problemas empresariales</a:t>
            </a:r>
            <a:endParaRPr lang="es-ES" sz="7200" b="1" dirty="0"/>
          </a:p>
        </p:txBody>
      </p:sp>
      <p:grpSp>
        <p:nvGrpSpPr>
          <p:cNvPr id="341" name="Grupo 283">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85" name="Rectangle 284">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miter lim="800000"/>
                  <a:headEnd/>
                  <a:tailEnd/>
                </a14:hiddenLine>
              </a:ext>
            </a:extLst>
          </p:spPr>
        </p:sp>
        <p:sp>
          <p:nvSpPr>
            <p:cNvPr id="286"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87"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88" name="Rectangle 287">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miter lim="800000"/>
                  <a:headEnd/>
                  <a:tailEnd/>
                </a14:hiddenLine>
              </a:ext>
            </a:extLst>
          </p:spPr>
        </p:sp>
        <p:sp>
          <p:nvSpPr>
            <p:cNvPr id="289"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0"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1"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2"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3"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4"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5"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6"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7"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8"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299"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0"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1"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2"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3"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4"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5"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6"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7"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8"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09"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0"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1"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2"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3" name="Rectangle 312">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miter lim="800000"/>
                  <a:headEnd/>
                  <a:tailEnd/>
                </a14:hiddenLine>
              </a:ext>
            </a:extLst>
          </p:spPr>
        </p:sp>
        <p:sp>
          <p:nvSpPr>
            <p:cNvPr id="314"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5"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6"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7"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8"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19"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0"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1"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2"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3"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4"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5" name="Rectangle 324">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miter lim="800000"/>
                  <a:headEnd/>
                  <a:tailEnd/>
                </a14:hiddenLine>
              </a:ext>
            </a:extLst>
          </p:spPr>
        </p:sp>
        <p:sp>
          <p:nvSpPr>
            <p:cNvPr id="326"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7"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8"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29"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0"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1"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2"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3"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4"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5"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6"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7"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sp>
          <p:nvSpPr>
            <p:cNvPr id="338"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6="http://schemas.microsoft.com/office/drawing/2014/main" xmlns:a14="http://schemas.microsoft.com/office/drawing/2010/main" xmlns="" w="9525">
                  <a:solidFill>
                    <a:srgbClr val="000000"/>
                  </a:solidFill>
                  <a:round/>
                  <a:headEnd/>
                  <a:tailEnd/>
                </a14:hiddenLine>
              </a:ext>
            </a:extLst>
          </p:spPr>
        </p:sp>
      </p:grpSp>
      <p:pic>
        <p:nvPicPr>
          <p:cNvPr id="11" name="Imagen 10">
            <a:extLst>
              <a:ext uri="{FF2B5EF4-FFF2-40B4-BE49-F238E27FC236}">
                <a16:creationId xmlns:a16="http://schemas.microsoft.com/office/drawing/2014/main" id="{A53A5897-9EAD-42FE-9042-FBA2B2923826}"/>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3412" y="384646"/>
            <a:ext cx="6619493" cy="5984404"/>
          </a:xfrm>
          <a:prstGeom prst="rect">
            <a:avLst/>
          </a:prstGeom>
        </p:spPr>
      </p:pic>
      <p:sp>
        <p:nvSpPr>
          <p:cNvPr id="75" name="CuadroTexto 74">
            <a:extLst>
              <a:ext uri="{FF2B5EF4-FFF2-40B4-BE49-F238E27FC236}">
                <a16:creationId xmlns:a16="http://schemas.microsoft.com/office/drawing/2014/main" id="{9BB4DC83-F550-47FB-9BED-9D49E3FCD7BD}"/>
              </a:ext>
            </a:extLst>
          </p:cNvPr>
          <p:cNvSpPr txBox="1"/>
          <p:nvPr/>
        </p:nvSpPr>
        <p:spPr>
          <a:xfrm>
            <a:off x="7888857" y="2249486"/>
            <a:ext cx="3531812" cy="923330"/>
          </a:xfrm>
          <a:prstGeom prst="rect">
            <a:avLst/>
          </a:prstGeom>
          <a:noFill/>
        </p:spPr>
        <p:txBody>
          <a:bodyPr wrap="square">
            <a:spAutoFit/>
          </a:bodyPr>
          <a:lstStyle/>
          <a:p>
            <a:r>
              <a:rPr lang="es-EC" dirty="0"/>
              <a:t>3.1.1. Estudio de casos reales</a:t>
            </a:r>
          </a:p>
          <a:p>
            <a:r>
              <a:rPr lang="es-ES" dirty="0"/>
              <a:t>3.1.2. Desarrollo de propuestas de solución</a:t>
            </a:r>
            <a:endParaRPr lang="es-EC" dirty="0"/>
          </a:p>
        </p:txBody>
      </p:sp>
    </p:spTree>
    <p:extLst>
      <p:ext uri="{BB962C8B-B14F-4D97-AF65-F5344CB8AC3E}">
        <p14:creationId xmlns:p14="http://schemas.microsoft.com/office/powerpoint/2010/main" val="302665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F07A5-8DEE-452F-9D0A-ABB85AC400F8}"/>
              </a:ext>
            </a:extLst>
          </p:cNvPr>
          <p:cNvSpPr>
            <a:spLocks noGrp="1"/>
          </p:cNvSpPr>
          <p:nvPr>
            <p:ph type="title"/>
          </p:nvPr>
        </p:nvSpPr>
        <p:spPr/>
        <p:txBody>
          <a:bodyPr/>
          <a:lstStyle/>
          <a:p>
            <a:r>
              <a:rPr lang="es-EC" dirty="0"/>
              <a:t>5. </a:t>
            </a:r>
            <a:r>
              <a:rPr lang="es-EC" b="1" dirty="0"/>
              <a:t>Planificación e implementación</a:t>
            </a:r>
            <a:endParaRPr lang="es-EC" dirty="0"/>
          </a:p>
        </p:txBody>
      </p:sp>
      <p:sp>
        <p:nvSpPr>
          <p:cNvPr id="3" name="Marcador de contenido 2">
            <a:extLst>
              <a:ext uri="{FF2B5EF4-FFF2-40B4-BE49-F238E27FC236}">
                <a16:creationId xmlns:a16="http://schemas.microsoft.com/office/drawing/2014/main" id="{4872B117-B595-49A0-9732-34618BD0ED49}"/>
              </a:ext>
            </a:extLst>
          </p:cNvPr>
          <p:cNvSpPr>
            <a:spLocks noGrp="1"/>
          </p:cNvSpPr>
          <p:nvPr>
            <p:ph idx="1"/>
          </p:nvPr>
        </p:nvSpPr>
        <p:spPr/>
        <p:txBody>
          <a:bodyPr>
            <a:normAutofit/>
          </a:bodyPr>
          <a:lstStyle/>
          <a:p>
            <a:pPr marL="0" indent="0">
              <a:buNone/>
            </a:pPr>
            <a:r>
              <a:rPr lang="es-ES" sz="3200" dirty="0"/>
              <a:t>Se elabora un </a:t>
            </a:r>
            <a:r>
              <a:rPr lang="es-ES" sz="3200" b="1" dirty="0"/>
              <a:t>plan de acción</a:t>
            </a:r>
            <a:r>
              <a:rPr lang="es-ES" sz="3200" dirty="0"/>
              <a:t> con responsables, cronograma, recursos y seguimiento.</a:t>
            </a:r>
          </a:p>
          <a:p>
            <a:pPr marL="0" indent="0">
              <a:buNone/>
            </a:pPr>
            <a:r>
              <a:rPr lang="es-ES" sz="3200" dirty="0"/>
              <a:t>La ejecución debe ser ordenada, controlada y comunicada a todos los involucrados.</a:t>
            </a:r>
          </a:p>
          <a:p>
            <a:pPr marL="0" indent="0">
              <a:buNone/>
            </a:pPr>
            <a:r>
              <a:rPr lang="es-ES" sz="3200" i="1" dirty="0"/>
              <a:t>Ejemplo de herramienta:</a:t>
            </a:r>
            <a:r>
              <a:rPr lang="es-ES" sz="3200" dirty="0"/>
              <a:t> Diagrama de Gantt</a:t>
            </a:r>
          </a:p>
          <a:p>
            <a:pPr marL="0" indent="0">
              <a:buNone/>
            </a:pPr>
            <a:endParaRPr lang="es-ES" sz="3200" dirty="0"/>
          </a:p>
          <a:p>
            <a:endParaRPr lang="es-EC" dirty="0"/>
          </a:p>
        </p:txBody>
      </p:sp>
    </p:spTree>
    <p:extLst>
      <p:ext uri="{BB962C8B-B14F-4D97-AF65-F5344CB8AC3E}">
        <p14:creationId xmlns:p14="http://schemas.microsoft.com/office/powerpoint/2010/main" val="368818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AED2D-B9EE-4444-9FC0-0609F82C0A26}"/>
              </a:ext>
            </a:extLst>
          </p:cNvPr>
          <p:cNvSpPr>
            <a:spLocks noGrp="1"/>
          </p:cNvSpPr>
          <p:nvPr>
            <p:ph type="title"/>
          </p:nvPr>
        </p:nvSpPr>
        <p:spPr/>
        <p:txBody>
          <a:bodyPr/>
          <a:lstStyle/>
          <a:p>
            <a:r>
              <a:rPr lang="es-ES" b="1" dirty="0"/>
              <a:t>6. Evaluación de resultados</a:t>
            </a:r>
            <a:br>
              <a:rPr lang="es-ES" b="1" dirty="0"/>
            </a:br>
            <a:endParaRPr lang="es-EC" dirty="0"/>
          </a:p>
        </p:txBody>
      </p:sp>
      <p:sp>
        <p:nvSpPr>
          <p:cNvPr id="3" name="Marcador de contenido 2">
            <a:extLst>
              <a:ext uri="{FF2B5EF4-FFF2-40B4-BE49-F238E27FC236}">
                <a16:creationId xmlns:a16="http://schemas.microsoft.com/office/drawing/2014/main" id="{105F0719-C946-4945-B400-1B067A566B40}"/>
              </a:ext>
            </a:extLst>
          </p:cNvPr>
          <p:cNvSpPr>
            <a:spLocks noGrp="1"/>
          </p:cNvSpPr>
          <p:nvPr>
            <p:ph idx="1"/>
          </p:nvPr>
        </p:nvSpPr>
        <p:spPr/>
        <p:txBody>
          <a:bodyPr>
            <a:normAutofit fontScale="92500" lnSpcReduction="10000"/>
          </a:bodyPr>
          <a:lstStyle/>
          <a:p>
            <a:pPr marL="0" indent="0">
              <a:buNone/>
            </a:pPr>
            <a:r>
              <a:rPr lang="es-ES" sz="3200" dirty="0"/>
              <a:t>Se miden los resultados y se evalúa si la solución </a:t>
            </a:r>
            <a:r>
              <a:rPr lang="es-ES" sz="3200" b="1" dirty="0">
                <a:solidFill>
                  <a:srgbClr val="FFFF00"/>
                </a:solidFill>
              </a:rPr>
              <a:t>logró resolver el problema</a:t>
            </a:r>
            <a:r>
              <a:rPr lang="es-ES" sz="3200" dirty="0">
                <a:solidFill>
                  <a:srgbClr val="FFFF00"/>
                </a:solidFill>
              </a:rPr>
              <a:t>.</a:t>
            </a:r>
          </a:p>
          <a:p>
            <a:pPr marL="0" indent="0">
              <a:buNone/>
            </a:pPr>
            <a:r>
              <a:rPr lang="es-ES" sz="3200" dirty="0"/>
              <a:t>Si no se cumplió el objetivo, se revisa el plan o se busca otra solución.</a:t>
            </a:r>
          </a:p>
          <a:p>
            <a:pPr marL="0" indent="0">
              <a:buNone/>
            </a:pPr>
            <a:r>
              <a:rPr lang="es-ES" sz="3200" i="1" dirty="0"/>
              <a:t>Indicadores clave:</a:t>
            </a:r>
            <a:r>
              <a:rPr lang="es-ES" sz="3200" dirty="0"/>
              <a:t> </a:t>
            </a:r>
            <a:r>
              <a:rPr lang="es-ES" sz="3200" dirty="0" err="1"/>
              <a:t>KPIs</a:t>
            </a:r>
            <a:r>
              <a:rPr lang="es-ES" sz="3200" dirty="0"/>
              <a:t>, control de calidad, retroalimentación del cliente.</a:t>
            </a:r>
          </a:p>
          <a:p>
            <a:endParaRPr lang="es-EC" dirty="0"/>
          </a:p>
        </p:txBody>
      </p:sp>
    </p:spTree>
    <p:extLst>
      <p:ext uri="{BB962C8B-B14F-4D97-AF65-F5344CB8AC3E}">
        <p14:creationId xmlns:p14="http://schemas.microsoft.com/office/powerpoint/2010/main" val="335354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58DF3-3ABE-44FD-A985-52968CCD6ECB}"/>
              </a:ext>
            </a:extLst>
          </p:cNvPr>
          <p:cNvSpPr>
            <a:spLocks noGrp="1"/>
          </p:cNvSpPr>
          <p:nvPr>
            <p:ph type="title"/>
          </p:nvPr>
        </p:nvSpPr>
        <p:spPr/>
        <p:txBody>
          <a:bodyPr/>
          <a:lstStyle/>
          <a:p>
            <a:r>
              <a:rPr lang="es-ES" dirty="0"/>
              <a:t>3.1.2. Desarrollo de propuestas de solución</a:t>
            </a:r>
            <a:endParaRPr lang="es-EC" dirty="0"/>
          </a:p>
        </p:txBody>
      </p:sp>
      <p:sp>
        <p:nvSpPr>
          <p:cNvPr id="3" name="Marcador de contenido 2">
            <a:extLst>
              <a:ext uri="{FF2B5EF4-FFF2-40B4-BE49-F238E27FC236}">
                <a16:creationId xmlns:a16="http://schemas.microsoft.com/office/drawing/2014/main" id="{E2BB84CF-6382-4A36-BD36-CAC29F1873DD}"/>
              </a:ext>
            </a:extLst>
          </p:cNvPr>
          <p:cNvSpPr>
            <a:spLocks noGrp="1"/>
          </p:cNvSpPr>
          <p:nvPr>
            <p:ph idx="1"/>
          </p:nvPr>
        </p:nvSpPr>
        <p:spPr/>
        <p:txBody>
          <a:bodyPr/>
          <a:lstStyle/>
          <a:p>
            <a:r>
              <a:rPr lang="es-ES" b="1" dirty="0"/>
              <a:t>Concepto Teórico:</a:t>
            </a:r>
            <a:br>
              <a:rPr lang="es-ES" dirty="0"/>
            </a:br>
            <a:r>
              <a:rPr lang="es-ES" dirty="0"/>
              <a:t>El desarrollo de propuestas de solución es una etapa clave en la gestión de problemas empresariales. Consiste en </a:t>
            </a:r>
            <a:r>
              <a:rPr lang="es-ES" dirty="0">
                <a:solidFill>
                  <a:srgbClr val="FFFF00"/>
                </a:solidFill>
              </a:rPr>
              <a:t>identificar, evaluar y seleccionar las alternativas más viables </a:t>
            </a:r>
            <a:r>
              <a:rPr lang="es-ES" dirty="0"/>
              <a:t>para resolver un problema detectado en una organización. Estas soluciones deben estar fundamentadas en un análisis riguroso, considerar recursos disponibles y estar alineadas con los objetivos estratégicos de la empresa.</a:t>
            </a:r>
            <a:endParaRPr lang="es-EC" dirty="0"/>
          </a:p>
        </p:txBody>
      </p:sp>
    </p:spTree>
    <p:extLst>
      <p:ext uri="{BB962C8B-B14F-4D97-AF65-F5344CB8AC3E}">
        <p14:creationId xmlns:p14="http://schemas.microsoft.com/office/powerpoint/2010/main" val="36390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6707E-E873-4D2B-B393-AC29359D2A8F}"/>
              </a:ext>
            </a:extLst>
          </p:cNvPr>
          <p:cNvSpPr>
            <a:spLocks noGrp="1"/>
          </p:cNvSpPr>
          <p:nvPr>
            <p:ph type="title"/>
          </p:nvPr>
        </p:nvSpPr>
        <p:spPr/>
        <p:txBody>
          <a:bodyPr/>
          <a:lstStyle/>
          <a:p>
            <a:r>
              <a:rPr lang="es-ES" dirty="0"/>
              <a:t>Objetivos del desarrollo de propuestas de solución:</a:t>
            </a:r>
            <a:endParaRPr lang="es-EC" dirty="0"/>
          </a:p>
        </p:txBody>
      </p:sp>
      <p:sp>
        <p:nvSpPr>
          <p:cNvPr id="4" name="Rectangle 1">
            <a:extLst>
              <a:ext uri="{FF2B5EF4-FFF2-40B4-BE49-F238E27FC236}">
                <a16:creationId xmlns:a16="http://schemas.microsoft.com/office/drawing/2014/main" id="{C717A740-383F-421C-9A1B-F1095E759583}"/>
              </a:ext>
            </a:extLst>
          </p:cNvPr>
          <p:cNvSpPr>
            <a:spLocks noGrp="1" noChangeArrowheads="1"/>
          </p:cNvSpPr>
          <p:nvPr>
            <p:ph idx="1"/>
          </p:nvPr>
        </p:nvSpPr>
        <p:spPr bwMode="auto">
          <a:xfrm>
            <a:off x="1141412" y="2312186"/>
            <a:ext cx="990599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Proponer alternativas innovadoras y viables.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Evaluar cada solución según impacto, costo, tiempo de implementación y riesgos asociados.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Seleccionar la solución más efectiva.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Diseñar un plan de acción claro, con responsabilidades y cronograma.</a:t>
            </a:r>
          </a:p>
        </p:txBody>
      </p:sp>
    </p:spTree>
    <p:extLst>
      <p:ext uri="{BB962C8B-B14F-4D97-AF65-F5344CB8AC3E}">
        <p14:creationId xmlns:p14="http://schemas.microsoft.com/office/powerpoint/2010/main" val="419397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D95E-0998-4CE4-9052-558B565D5B16}"/>
              </a:ext>
            </a:extLst>
          </p:cNvPr>
          <p:cNvSpPr>
            <a:spLocks noGrp="1"/>
          </p:cNvSpPr>
          <p:nvPr>
            <p:ph type="title"/>
          </p:nvPr>
        </p:nvSpPr>
        <p:spPr>
          <a:xfrm>
            <a:off x="197517" y="0"/>
            <a:ext cx="8843245" cy="930063"/>
          </a:xfrm>
        </p:spPr>
        <p:txBody>
          <a:bodyPr/>
          <a:lstStyle/>
          <a:p>
            <a:r>
              <a:rPr lang="es-ES" dirty="0"/>
              <a:t>Fases del desarrollo de propuestas:</a:t>
            </a:r>
            <a:endParaRPr lang="es-EC" dirty="0"/>
          </a:p>
        </p:txBody>
      </p:sp>
      <p:sp>
        <p:nvSpPr>
          <p:cNvPr id="4" name="Rectangle 1">
            <a:extLst>
              <a:ext uri="{FF2B5EF4-FFF2-40B4-BE49-F238E27FC236}">
                <a16:creationId xmlns:a16="http://schemas.microsoft.com/office/drawing/2014/main" id="{03A808A1-2297-41F1-86B9-E0DDE4EB4597}"/>
              </a:ext>
            </a:extLst>
          </p:cNvPr>
          <p:cNvSpPr>
            <a:spLocks noGrp="1" noChangeArrowheads="1"/>
          </p:cNvSpPr>
          <p:nvPr>
            <p:ph idx="1"/>
          </p:nvPr>
        </p:nvSpPr>
        <p:spPr bwMode="auto">
          <a:xfrm>
            <a:off x="197517" y="837890"/>
            <a:ext cx="11796966" cy="602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buFont typeface="+mj-lt"/>
              <a:buAutoNum type="arabicPeriod"/>
            </a:pPr>
            <a:r>
              <a:rPr lang="es-ES" b="1" dirty="0">
                <a:solidFill>
                  <a:srgbClr val="FFFF00"/>
                </a:solidFill>
              </a:rPr>
              <a:t>Diagnóstico del problema:</a:t>
            </a:r>
            <a:r>
              <a:rPr lang="es-ES" dirty="0">
                <a:solidFill>
                  <a:srgbClr val="FFFF00"/>
                </a:solidFill>
              </a:rPr>
              <a:t> </a:t>
            </a:r>
            <a:r>
              <a:rPr lang="es-ES" dirty="0"/>
              <a:t>Se parte del análisis del problema identificado con herramientas como el diagrama de Ishikawa o los 5 porqués.</a:t>
            </a:r>
          </a:p>
          <a:p>
            <a:pPr>
              <a:buFont typeface="+mj-lt"/>
              <a:buAutoNum type="arabicPeriod"/>
            </a:pPr>
            <a:r>
              <a:rPr lang="es-ES" b="1" dirty="0">
                <a:solidFill>
                  <a:srgbClr val="FFFF00"/>
                </a:solidFill>
              </a:rPr>
              <a:t>Generación de alternativas:</a:t>
            </a:r>
            <a:r>
              <a:rPr lang="es-ES" dirty="0">
                <a:solidFill>
                  <a:srgbClr val="FFFF00"/>
                </a:solidFill>
              </a:rPr>
              <a:t> </a:t>
            </a:r>
            <a:r>
              <a:rPr lang="es-ES" dirty="0"/>
              <a:t>Lluvia de ideas, benchmarking, experiencias pasadas, entre otras técnicas.</a:t>
            </a:r>
          </a:p>
          <a:p>
            <a:pPr>
              <a:buFont typeface="+mj-lt"/>
              <a:buAutoNum type="arabicPeriod"/>
            </a:pPr>
            <a:r>
              <a:rPr lang="es-ES" b="1" dirty="0">
                <a:solidFill>
                  <a:srgbClr val="FFFF00"/>
                </a:solidFill>
              </a:rPr>
              <a:t>Evaluación de alternativas:</a:t>
            </a:r>
            <a:r>
              <a:rPr lang="es-ES" dirty="0">
                <a:solidFill>
                  <a:srgbClr val="FFFF00"/>
                </a:solidFill>
              </a:rPr>
              <a:t> </a:t>
            </a:r>
            <a:r>
              <a:rPr lang="es-ES" dirty="0"/>
              <a:t>Criterios como impacto financiero, operatividad, tiempo de respuesta, sostenibilidad, etc.</a:t>
            </a:r>
          </a:p>
          <a:p>
            <a:pPr>
              <a:buFont typeface="+mj-lt"/>
              <a:buAutoNum type="arabicPeriod"/>
            </a:pPr>
            <a:r>
              <a:rPr lang="es-ES" b="1" dirty="0">
                <a:solidFill>
                  <a:srgbClr val="FFFF00"/>
                </a:solidFill>
              </a:rPr>
              <a:t>Selección de la mejor solución:</a:t>
            </a:r>
            <a:r>
              <a:rPr lang="es-ES" dirty="0">
                <a:solidFill>
                  <a:srgbClr val="FFFF00"/>
                </a:solidFill>
              </a:rPr>
              <a:t> </a:t>
            </a:r>
            <a:r>
              <a:rPr lang="es-ES" dirty="0"/>
              <a:t>A través de análisis costo-beneficio o </a:t>
            </a:r>
            <a:r>
              <a:rPr lang="es-ES" b="1" dirty="0"/>
              <a:t>matrices de priorización.</a:t>
            </a:r>
          </a:p>
          <a:p>
            <a:pPr>
              <a:buFont typeface="+mj-lt"/>
              <a:buAutoNum type="arabicPeriod"/>
            </a:pPr>
            <a:r>
              <a:rPr lang="es-ES" b="1" dirty="0">
                <a:solidFill>
                  <a:srgbClr val="FFFF00"/>
                </a:solidFill>
              </a:rPr>
              <a:t>Diseño de la propuesta:</a:t>
            </a:r>
            <a:r>
              <a:rPr lang="es-ES" dirty="0">
                <a:solidFill>
                  <a:srgbClr val="FFFF00"/>
                </a:solidFill>
              </a:rPr>
              <a:t> </a:t>
            </a:r>
            <a:r>
              <a:rPr lang="es-ES" dirty="0"/>
              <a:t>Se estructura la solución elegida con objetivos, responsables, recursos, cronograma y métricas de evaluación.</a:t>
            </a:r>
          </a:p>
          <a:p>
            <a:pPr>
              <a:buFont typeface="+mj-lt"/>
              <a:buAutoNum type="arabicPeriod"/>
            </a:pPr>
            <a:r>
              <a:rPr lang="es-ES" b="1" dirty="0">
                <a:solidFill>
                  <a:srgbClr val="FFFF00"/>
                </a:solidFill>
              </a:rPr>
              <a:t>Presentación y retroalimentación:</a:t>
            </a:r>
            <a:r>
              <a:rPr lang="es-ES" dirty="0">
                <a:solidFill>
                  <a:srgbClr val="FFFF00"/>
                </a:solidFill>
              </a:rPr>
              <a:t> </a:t>
            </a:r>
            <a:r>
              <a:rPr lang="es-ES" dirty="0"/>
              <a:t>La propuesta se somete a revisión por directivos, </a:t>
            </a:r>
            <a:r>
              <a:rPr lang="es-ES" dirty="0" err="1"/>
              <a:t>stakeholders</a:t>
            </a:r>
            <a:r>
              <a:rPr lang="es-ES" dirty="0"/>
              <a:t> o equipos involucrados para su mejora e implementación.</a:t>
            </a:r>
          </a:p>
        </p:txBody>
      </p:sp>
    </p:spTree>
    <p:extLst>
      <p:ext uri="{BB962C8B-B14F-4D97-AF65-F5344CB8AC3E}">
        <p14:creationId xmlns:p14="http://schemas.microsoft.com/office/powerpoint/2010/main" val="241736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2898E-2C61-44C8-939A-6DE4E067AC6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44555B39-AAF6-4F8C-B47A-10B6E35B22AF}"/>
              </a:ext>
            </a:extLst>
          </p:cNvPr>
          <p:cNvSpPr>
            <a:spLocks noGrp="1"/>
          </p:cNvSpPr>
          <p:nvPr>
            <p:ph idx="1"/>
          </p:nvPr>
        </p:nvSpPr>
        <p:spPr/>
        <p:txBody>
          <a:bodyPr/>
          <a:lstStyle/>
          <a:p>
            <a:endParaRPr lang="es-EC"/>
          </a:p>
        </p:txBody>
      </p:sp>
      <p:pic>
        <p:nvPicPr>
          <p:cNvPr id="5" name="Imagen 4">
            <a:extLst>
              <a:ext uri="{FF2B5EF4-FFF2-40B4-BE49-F238E27FC236}">
                <a16:creationId xmlns:a16="http://schemas.microsoft.com/office/drawing/2014/main" id="{252C56DD-6848-41C0-AF4F-743467A89694}"/>
              </a:ext>
            </a:extLst>
          </p:cNvPr>
          <p:cNvPicPr>
            <a:picLocks noChangeAspect="1"/>
          </p:cNvPicPr>
          <p:nvPr/>
        </p:nvPicPr>
        <p:blipFill rotWithShape="1">
          <a:blip r:embed="rId2"/>
          <a:srcRect l="4974" r="1200"/>
          <a:stretch/>
        </p:blipFill>
        <p:spPr>
          <a:xfrm>
            <a:off x="374746" y="233820"/>
            <a:ext cx="11439330" cy="6129658"/>
          </a:xfrm>
          <a:prstGeom prst="rect">
            <a:avLst/>
          </a:prstGeom>
        </p:spPr>
      </p:pic>
    </p:spTree>
    <p:extLst>
      <p:ext uri="{BB962C8B-B14F-4D97-AF65-F5344CB8AC3E}">
        <p14:creationId xmlns:p14="http://schemas.microsoft.com/office/powerpoint/2010/main" val="1497793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F443C-A582-47B5-B380-EDCD0ED5403A}"/>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E5269D5C-48A7-41F6-9B6E-3B43D78BC643}"/>
              </a:ext>
            </a:extLst>
          </p:cNvPr>
          <p:cNvSpPr>
            <a:spLocks noGrp="1"/>
          </p:cNvSpPr>
          <p:nvPr>
            <p:ph idx="1"/>
          </p:nvPr>
        </p:nvSpPr>
        <p:spPr/>
        <p:txBody>
          <a:bodyPr/>
          <a:lstStyle/>
          <a:p>
            <a:endParaRPr lang="es-EC"/>
          </a:p>
        </p:txBody>
      </p:sp>
      <p:pic>
        <p:nvPicPr>
          <p:cNvPr id="5" name="Imagen 4">
            <a:extLst>
              <a:ext uri="{FF2B5EF4-FFF2-40B4-BE49-F238E27FC236}">
                <a16:creationId xmlns:a16="http://schemas.microsoft.com/office/drawing/2014/main" id="{520B3127-4BCF-42AE-A155-2B5B8F43CBC4}"/>
              </a:ext>
            </a:extLst>
          </p:cNvPr>
          <p:cNvPicPr>
            <a:picLocks noChangeAspect="1"/>
          </p:cNvPicPr>
          <p:nvPr/>
        </p:nvPicPr>
        <p:blipFill>
          <a:blip r:embed="rId2"/>
          <a:stretch>
            <a:fillRect/>
          </a:stretch>
        </p:blipFill>
        <p:spPr>
          <a:xfrm>
            <a:off x="372141" y="82463"/>
            <a:ext cx="11447717" cy="6693074"/>
          </a:xfrm>
          <a:prstGeom prst="rect">
            <a:avLst/>
          </a:prstGeom>
        </p:spPr>
      </p:pic>
    </p:spTree>
    <p:extLst>
      <p:ext uri="{BB962C8B-B14F-4D97-AF65-F5344CB8AC3E}">
        <p14:creationId xmlns:p14="http://schemas.microsoft.com/office/powerpoint/2010/main" val="423668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3A988-4E1C-4315-AEA1-1CB2C24F1005}"/>
              </a:ext>
            </a:extLst>
          </p:cNvPr>
          <p:cNvSpPr>
            <a:spLocks noGrp="1"/>
          </p:cNvSpPr>
          <p:nvPr>
            <p:ph type="title"/>
          </p:nvPr>
        </p:nvSpPr>
        <p:spPr/>
        <p:txBody>
          <a:bodyPr/>
          <a:lstStyle/>
          <a:p>
            <a:r>
              <a:rPr lang="es-EC" dirty="0"/>
              <a:t>3.1.1. Estudio de casos reales</a:t>
            </a:r>
            <a:br>
              <a:rPr lang="es-EC" dirty="0"/>
            </a:br>
            <a:endParaRPr lang="es-EC" dirty="0"/>
          </a:p>
        </p:txBody>
      </p:sp>
      <p:sp>
        <p:nvSpPr>
          <p:cNvPr id="3" name="Marcador de contenido 2">
            <a:extLst>
              <a:ext uri="{FF2B5EF4-FFF2-40B4-BE49-F238E27FC236}">
                <a16:creationId xmlns:a16="http://schemas.microsoft.com/office/drawing/2014/main" id="{193A5ABA-7EA1-460F-A72B-340AA89E0301}"/>
              </a:ext>
            </a:extLst>
          </p:cNvPr>
          <p:cNvSpPr>
            <a:spLocks noGrp="1"/>
          </p:cNvSpPr>
          <p:nvPr>
            <p:ph idx="1"/>
          </p:nvPr>
        </p:nvSpPr>
        <p:spPr>
          <a:xfrm>
            <a:off x="665551" y="1596344"/>
            <a:ext cx="9905999" cy="4468554"/>
          </a:xfrm>
        </p:spPr>
        <p:txBody>
          <a:bodyPr>
            <a:normAutofit/>
          </a:bodyPr>
          <a:lstStyle/>
          <a:p>
            <a:r>
              <a:rPr lang="es-ES" dirty="0"/>
              <a:t>La </a:t>
            </a:r>
            <a:r>
              <a:rPr lang="es-ES" b="1" dirty="0">
                <a:solidFill>
                  <a:schemeClr val="bg1"/>
                </a:solidFill>
                <a:highlight>
                  <a:srgbClr val="FFFF00"/>
                </a:highlight>
              </a:rPr>
              <a:t>resolución de problemas empresariales</a:t>
            </a:r>
            <a:r>
              <a:rPr lang="es-ES" dirty="0">
                <a:solidFill>
                  <a:schemeClr val="bg1"/>
                </a:solidFill>
                <a:highlight>
                  <a:srgbClr val="FFFF00"/>
                </a:highlight>
              </a:rPr>
              <a:t> </a:t>
            </a:r>
            <a:r>
              <a:rPr lang="es-ES" dirty="0"/>
              <a:t>consiste en el proceso </a:t>
            </a:r>
            <a:r>
              <a:rPr lang="es-ES" dirty="0">
                <a:solidFill>
                  <a:srgbClr val="FFFF00"/>
                </a:solidFill>
              </a:rPr>
              <a:t>sistemático de identificar, analizar y plantear soluciones eficaces a las situaciones críticas </a:t>
            </a:r>
            <a:r>
              <a:rPr lang="es-ES" dirty="0"/>
              <a:t>que afectan el desempeño de una empresa. </a:t>
            </a:r>
          </a:p>
          <a:p>
            <a:r>
              <a:rPr lang="es-ES" dirty="0"/>
              <a:t>Estas situaciones pueden estar relacionadas con áreas como </a:t>
            </a:r>
            <a:r>
              <a:rPr lang="es-ES" dirty="0">
                <a:solidFill>
                  <a:srgbClr val="FFFF00"/>
                </a:solidFill>
              </a:rPr>
              <a:t>finanzas, marketing, producción, logística, talento humano o tecnología.</a:t>
            </a:r>
          </a:p>
          <a:p>
            <a:r>
              <a:rPr lang="es-ES" dirty="0"/>
              <a:t>Resolver </a:t>
            </a:r>
            <a:r>
              <a:rPr lang="es-ES" dirty="0">
                <a:solidFill>
                  <a:srgbClr val="FFFF00"/>
                </a:solidFill>
              </a:rPr>
              <a:t>problemas implica aplicar herramientas de análisis estratégico</a:t>
            </a:r>
            <a:r>
              <a:rPr lang="es-ES" dirty="0"/>
              <a:t>, habilidades de pensamiento crítico y técnicas de toma de decisiones basadas en datos y evidencia.</a:t>
            </a:r>
          </a:p>
          <a:p>
            <a:endParaRPr lang="es-EC" dirty="0"/>
          </a:p>
        </p:txBody>
      </p:sp>
    </p:spTree>
    <p:extLst>
      <p:ext uri="{BB962C8B-B14F-4D97-AF65-F5344CB8AC3E}">
        <p14:creationId xmlns:p14="http://schemas.microsoft.com/office/powerpoint/2010/main" val="369562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65708-39A4-428B-8756-C3F904973ED1}"/>
              </a:ext>
            </a:extLst>
          </p:cNvPr>
          <p:cNvSpPr>
            <a:spLocks noGrp="1"/>
          </p:cNvSpPr>
          <p:nvPr>
            <p:ph type="title"/>
          </p:nvPr>
        </p:nvSpPr>
        <p:spPr>
          <a:xfrm>
            <a:off x="5075853" y="618518"/>
            <a:ext cx="5971558" cy="1478570"/>
          </a:xfrm>
        </p:spPr>
        <p:txBody>
          <a:bodyPr/>
          <a:lstStyle/>
          <a:p>
            <a:r>
              <a:rPr lang="es-ES" dirty="0"/>
              <a:t>Analizar problemas empresariales</a:t>
            </a:r>
            <a:endParaRPr lang="es-EC" dirty="0"/>
          </a:p>
        </p:txBody>
      </p:sp>
      <p:pic>
        <p:nvPicPr>
          <p:cNvPr id="5" name="Marcador de contenido 4">
            <a:extLst>
              <a:ext uri="{FF2B5EF4-FFF2-40B4-BE49-F238E27FC236}">
                <a16:creationId xmlns:a16="http://schemas.microsoft.com/office/drawing/2014/main" id="{B39B5015-54BA-4F43-9391-D67B70DF04D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49091" y="326232"/>
            <a:ext cx="2290659" cy="3541712"/>
          </a:xfrm>
        </p:spPr>
      </p:pic>
      <p:pic>
        <p:nvPicPr>
          <p:cNvPr id="7" name="Imagen 6">
            <a:extLst>
              <a:ext uri="{FF2B5EF4-FFF2-40B4-BE49-F238E27FC236}">
                <a16:creationId xmlns:a16="http://schemas.microsoft.com/office/drawing/2014/main" id="{F8294095-362E-4A63-886F-3E74EA3D56B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639749" y="326232"/>
            <a:ext cx="2156185" cy="3541712"/>
          </a:xfrm>
          <a:prstGeom prst="rect">
            <a:avLst/>
          </a:prstGeom>
        </p:spPr>
      </p:pic>
      <p:pic>
        <p:nvPicPr>
          <p:cNvPr id="10" name="Imagen 9">
            <a:extLst>
              <a:ext uri="{FF2B5EF4-FFF2-40B4-BE49-F238E27FC236}">
                <a16:creationId xmlns:a16="http://schemas.microsoft.com/office/drawing/2014/main" id="{332241F1-2719-4D3A-934A-DEEBC2D7312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5608774" y="2097088"/>
            <a:ext cx="6208741" cy="4142394"/>
          </a:xfrm>
          <a:prstGeom prst="rect">
            <a:avLst/>
          </a:prstGeom>
        </p:spPr>
      </p:pic>
      <p:pic>
        <p:nvPicPr>
          <p:cNvPr id="13" name="Imagen 12">
            <a:extLst>
              <a:ext uri="{FF2B5EF4-FFF2-40B4-BE49-F238E27FC236}">
                <a16:creationId xmlns:a16="http://schemas.microsoft.com/office/drawing/2014/main" id="{8044CE8D-2BBB-4DE6-B905-2CE912848CF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747353" y="4677382"/>
            <a:ext cx="3048000" cy="1562100"/>
          </a:xfrm>
          <a:prstGeom prst="rect">
            <a:avLst/>
          </a:prstGeom>
        </p:spPr>
      </p:pic>
    </p:spTree>
    <p:extLst>
      <p:ext uri="{BB962C8B-B14F-4D97-AF65-F5344CB8AC3E}">
        <p14:creationId xmlns:p14="http://schemas.microsoft.com/office/powerpoint/2010/main" val="44624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C9467-D86A-4D44-9E01-5796E5BDA396}"/>
              </a:ext>
            </a:extLst>
          </p:cNvPr>
          <p:cNvSpPr>
            <a:spLocks noGrp="1"/>
          </p:cNvSpPr>
          <p:nvPr>
            <p:ph type="title"/>
          </p:nvPr>
        </p:nvSpPr>
        <p:spPr>
          <a:xfrm>
            <a:off x="1028700" y="4304664"/>
            <a:ext cx="10025065" cy="819355"/>
          </a:xfrm>
        </p:spPr>
        <p:txBody>
          <a:bodyPr rtlCol="0" anchor="ctr"/>
          <a:lstStyle/>
          <a:p>
            <a:pPr algn="ctr" rtl="0"/>
            <a:r>
              <a:rPr lang="es-ES" dirty="0"/>
              <a:t>  estudio de casos reales </a:t>
            </a:r>
          </a:p>
        </p:txBody>
      </p:sp>
      <p:pic>
        <p:nvPicPr>
          <p:cNvPr id="10" name="Marcador de posición de imagen 9">
            <a:extLst>
              <a:ext uri="{FF2B5EF4-FFF2-40B4-BE49-F238E27FC236}">
                <a16:creationId xmlns:a16="http://schemas.microsoft.com/office/drawing/2014/main" id="{676A59B4-D459-43BE-AE41-38A8D6CFA01D}"/>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t="23504" b="23504"/>
          <a:stretch>
            <a:fillRect/>
          </a:stretch>
        </p:blipFill>
        <p:spPr/>
      </p:pic>
      <p:sp>
        <p:nvSpPr>
          <p:cNvPr id="11" name="CuadroTexto 10">
            <a:extLst>
              <a:ext uri="{FF2B5EF4-FFF2-40B4-BE49-F238E27FC236}">
                <a16:creationId xmlns:a16="http://schemas.microsoft.com/office/drawing/2014/main" id="{16FF6906-E59F-4783-87B8-66C317A3CF20}"/>
              </a:ext>
            </a:extLst>
          </p:cNvPr>
          <p:cNvSpPr txBox="1"/>
          <p:nvPr/>
        </p:nvSpPr>
        <p:spPr>
          <a:xfrm>
            <a:off x="1141411" y="3906204"/>
            <a:ext cx="9912354" cy="230832"/>
          </a:xfrm>
          <a:prstGeom prst="rect">
            <a:avLst/>
          </a:prstGeom>
          <a:noFill/>
        </p:spPr>
        <p:txBody>
          <a:bodyPr wrap="square" rtlCol="0">
            <a:spAutoFit/>
          </a:bodyPr>
          <a:lstStyle/>
          <a:p>
            <a:r>
              <a:rPr lang="es-EC" sz="900">
                <a:hlinkClick r:id="rId4" tooltip="http://elordenmundial.com/empresas-multinacionales/"/>
              </a:rPr>
              <a:t>Esta foto</a:t>
            </a:r>
            <a:r>
              <a:rPr lang="es-EC" sz="900"/>
              <a:t> de Autor desconocido está bajo licencia </a:t>
            </a:r>
            <a:r>
              <a:rPr lang="es-EC" sz="900">
                <a:hlinkClick r:id="rId5" tooltip="https://creativecommons.org/licenses/by-nc-nd/3.0/"/>
              </a:rPr>
              <a:t>CC BY-NC-ND</a:t>
            </a:r>
            <a:endParaRPr lang="es-EC" sz="900"/>
          </a:p>
        </p:txBody>
      </p:sp>
    </p:spTree>
    <p:extLst>
      <p:ext uri="{BB962C8B-B14F-4D97-AF65-F5344CB8AC3E}">
        <p14:creationId xmlns:p14="http://schemas.microsoft.com/office/powerpoint/2010/main" val="390654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FD323-3025-4FEE-A0DD-4AFE610D51F3}"/>
              </a:ext>
            </a:extLst>
          </p:cNvPr>
          <p:cNvSpPr>
            <a:spLocks noGrp="1"/>
          </p:cNvSpPr>
          <p:nvPr>
            <p:ph type="title"/>
          </p:nvPr>
        </p:nvSpPr>
        <p:spPr/>
        <p:txBody>
          <a:bodyPr/>
          <a:lstStyle/>
          <a:p>
            <a:r>
              <a:rPr lang="es-ES" dirty="0"/>
              <a:t>Caso 1: Kodak – Fallo en la adaptación tecnológica</a:t>
            </a:r>
            <a:endParaRPr lang="es-EC" dirty="0"/>
          </a:p>
        </p:txBody>
      </p:sp>
      <p:sp>
        <p:nvSpPr>
          <p:cNvPr id="5" name="Rectangle 2">
            <a:extLst>
              <a:ext uri="{FF2B5EF4-FFF2-40B4-BE49-F238E27FC236}">
                <a16:creationId xmlns:a16="http://schemas.microsoft.com/office/drawing/2014/main" id="{CC4081C5-9545-4DC1-AE42-E6FA80549D5B}"/>
              </a:ext>
            </a:extLst>
          </p:cNvPr>
          <p:cNvSpPr>
            <a:spLocks noGrp="1" noChangeArrowheads="1"/>
          </p:cNvSpPr>
          <p:nvPr>
            <p:ph idx="1"/>
          </p:nvPr>
        </p:nvSpPr>
        <p:spPr bwMode="auto">
          <a:xfrm>
            <a:off x="492485" y="2527354"/>
            <a:ext cx="6630985"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3200" b="1" i="0" u="none" strike="noStrike" cap="none" normalizeH="0" baseline="0" dirty="0">
                <a:ln>
                  <a:noFill/>
                </a:ln>
                <a:solidFill>
                  <a:srgbClr val="FFFF00"/>
                </a:solidFill>
                <a:effectLst/>
                <a:latin typeface="Arial" panose="020B0604020202020204" pitchFamily="34" charset="0"/>
              </a:rPr>
              <a:t>Problema:</a:t>
            </a:r>
            <a:r>
              <a:rPr kumimoji="0" lang="es-EC" altLang="es-EC" sz="3200" b="0" i="0" u="none" strike="noStrike" cap="none" normalizeH="0" baseline="0" dirty="0">
                <a:ln>
                  <a:noFill/>
                </a:ln>
                <a:solidFill>
                  <a:srgbClr val="FFFF00"/>
                </a:solidFill>
                <a:effectLst/>
                <a:latin typeface="Arial" panose="020B0604020202020204" pitchFamily="34" charset="0"/>
              </a:rPr>
              <a:t> Pérdida de competitividad por </a:t>
            </a:r>
            <a:r>
              <a:rPr kumimoji="0" lang="es-EC" altLang="es-EC" sz="3600" b="0" i="0" u="none" strike="noStrike" cap="none" normalizeH="0" baseline="0" dirty="0">
                <a:ln>
                  <a:noFill/>
                </a:ln>
                <a:solidFill>
                  <a:srgbClr val="FFFF00"/>
                </a:solidFill>
                <a:effectLst/>
                <a:latin typeface="Arial" panose="020B0604020202020204" pitchFamily="34" charset="0"/>
              </a:rPr>
              <a:t>no</a:t>
            </a:r>
            <a:r>
              <a:rPr kumimoji="0" lang="es-EC" altLang="es-EC" sz="3200" b="0" i="0" u="none" strike="noStrike" cap="none" normalizeH="0" baseline="0" dirty="0">
                <a:ln>
                  <a:noFill/>
                </a:ln>
                <a:solidFill>
                  <a:srgbClr val="FFFF00"/>
                </a:solidFill>
                <a:effectLst/>
                <a:latin typeface="Arial" panose="020B0604020202020204" pitchFamily="34" charset="0"/>
              </a:rPr>
              <a:t> adaptarse a la fotografía digital</a:t>
            </a:r>
            <a:r>
              <a:rPr kumimoji="0" lang="es-EC" altLang="es-EC" b="0" i="0" u="none" strike="noStrike" cap="none" normalizeH="0" baseline="0" dirty="0">
                <a:ln>
                  <a:noFill/>
                </a:ln>
                <a:solidFill>
                  <a:srgbClr val="FFFF00"/>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s-ES" b="1" dirty="0"/>
              <a:t>Análisis:</a:t>
            </a:r>
            <a:r>
              <a:rPr lang="es-ES" dirty="0"/>
              <a:t> Aunque Kodak inventó la cámara digital, no apostó por ella por temor a canibalizar su negocio tradicional.</a:t>
            </a:r>
          </a:p>
          <a:p>
            <a:pPr marL="0" marR="0" lvl="0" indent="0" algn="l" defTabSz="914400" rtl="0" eaLnBrk="0" fontAlgn="base" latinLnBrk="0" hangingPunct="0">
              <a:lnSpc>
                <a:spcPct val="100000"/>
              </a:lnSpc>
              <a:spcBef>
                <a:spcPct val="0"/>
              </a:spcBef>
              <a:spcAft>
                <a:spcPct val="0"/>
              </a:spcAft>
              <a:buClrTx/>
              <a:buSzTx/>
              <a:buFontTx/>
              <a:buChar char="•"/>
              <a:tabLst/>
            </a:pPr>
            <a:r>
              <a:rPr lang="es-EC" b="1" dirty="0"/>
              <a:t>Resultado:</a:t>
            </a:r>
            <a:r>
              <a:rPr lang="es-EC" dirty="0"/>
              <a:t> Quiebra parcial en 2012, pérdida de mercado frente a competidores más innovadores.</a:t>
            </a:r>
            <a:endParaRPr kumimoji="0" lang="es-EC" altLang="es-EC" b="0" i="0" u="none" strike="noStrike" cap="none" normalizeH="0" baseline="0" dirty="0">
              <a:ln>
                <a:noFill/>
              </a:ln>
              <a:solidFill>
                <a:srgbClr val="FFFF00"/>
              </a:solidFill>
              <a:effectLst/>
              <a:latin typeface="Arial" panose="020B0604020202020204" pitchFamily="34" charset="0"/>
            </a:endParaRPr>
          </a:p>
        </p:txBody>
      </p:sp>
      <p:pic>
        <p:nvPicPr>
          <p:cNvPr id="7" name="Imagen 6">
            <a:extLst>
              <a:ext uri="{FF2B5EF4-FFF2-40B4-BE49-F238E27FC236}">
                <a16:creationId xmlns:a16="http://schemas.microsoft.com/office/drawing/2014/main" id="{DFF81111-C207-4C35-92B5-99E46C20F9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92180" y="2349248"/>
            <a:ext cx="4207335" cy="4207335"/>
          </a:xfrm>
          <a:prstGeom prst="rect">
            <a:avLst/>
          </a:prstGeom>
        </p:spPr>
      </p:pic>
    </p:spTree>
    <p:extLst>
      <p:ext uri="{BB962C8B-B14F-4D97-AF65-F5344CB8AC3E}">
        <p14:creationId xmlns:p14="http://schemas.microsoft.com/office/powerpoint/2010/main" val="249502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CCE84-1B38-4B9D-8C44-E5513C7C0D4C}"/>
              </a:ext>
            </a:extLst>
          </p:cNvPr>
          <p:cNvSpPr>
            <a:spLocks noGrp="1"/>
          </p:cNvSpPr>
          <p:nvPr>
            <p:ph type="title"/>
          </p:nvPr>
        </p:nvSpPr>
        <p:spPr/>
        <p:txBody>
          <a:bodyPr/>
          <a:lstStyle/>
          <a:p>
            <a:r>
              <a:rPr lang="es-EC" dirty="0"/>
              <a:t>https://www.instagram.com/ingenioeducativo_mc/reel/DA3wZ_6ufou/</a:t>
            </a:r>
          </a:p>
        </p:txBody>
      </p:sp>
      <p:sp>
        <p:nvSpPr>
          <p:cNvPr id="3" name="Marcador de contenido 2">
            <a:extLst>
              <a:ext uri="{FF2B5EF4-FFF2-40B4-BE49-F238E27FC236}">
                <a16:creationId xmlns:a16="http://schemas.microsoft.com/office/drawing/2014/main" id="{CD0F0A07-8CE6-490F-A4DD-1AC7BA1B9C5F}"/>
              </a:ext>
            </a:extLst>
          </p:cNvPr>
          <p:cNvSpPr>
            <a:spLocks noGrp="1"/>
          </p:cNvSpPr>
          <p:nvPr>
            <p:ph idx="1"/>
          </p:nvPr>
        </p:nvSpPr>
        <p:spPr/>
        <p:txBody>
          <a:bodyPr/>
          <a:lstStyle/>
          <a:p>
            <a:endParaRPr lang="es-EC" dirty="0"/>
          </a:p>
        </p:txBody>
      </p:sp>
    </p:spTree>
    <p:extLst>
      <p:ext uri="{BB962C8B-B14F-4D97-AF65-F5344CB8AC3E}">
        <p14:creationId xmlns:p14="http://schemas.microsoft.com/office/powerpoint/2010/main" val="179394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70F52-719F-4872-9A1E-38A62D878EBD}"/>
              </a:ext>
            </a:extLst>
          </p:cNvPr>
          <p:cNvSpPr>
            <a:spLocks noGrp="1"/>
          </p:cNvSpPr>
          <p:nvPr>
            <p:ph type="title"/>
          </p:nvPr>
        </p:nvSpPr>
        <p:spPr>
          <a:xfrm>
            <a:off x="1143001" y="379137"/>
            <a:ext cx="9905998" cy="1478570"/>
          </a:xfrm>
        </p:spPr>
        <p:txBody>
          <a:bodyPr/>
          <a:lstStyle/>
          <a:p>
            <a:r>
              <a:rPr lang="es-ES" dirty="0"/>
              <a:t>Caso 2: Blockbuster – Falta de innovación</a:t>
            </a:r>
            <a:endParaRPr lang="es-EC" dirty="0"/>
          </a:p>
        </p:txBody>
      </p:sp>
      <p:pic>
        <p:nvPicPr>
          <p:cNvPr id="5" name="Marcador de contenido 4">
            <a:extLst>
              <a:ext uri="{FF2B5EF4-FFF2-40B4-BE49-F238E27FC236}">
                <a16:creationId xmlns:a16="http://schemas.microsoft.com/office/drawing/2014/main" id="{45FE53A8-8133-4873-ABA5-9063BFABC7A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550625" y="2097088"/>
            <a:ext cx="4883320" cy="2974386"/>
          </a:xfrm>
        </p:spPr>
      </p:pic>
      <p:sp>
        <p:nvSpPr>
          <p:cNvPr id="8" name="Rectangle 2">
            <a:extLst>
              <a:ext uri="{FF2B5EF4-FFF2-40B4-BE49-F238E27FC236}">
                <a16:creationId xmlns:a16="http://schemas.microsoft.com/office/drawing/2014/main" id="{264C5C21-EE21-470A-8453-06FB97F52212}"/>
              </a:ext>
            </a:extLst>
          </p:cNvPr>
          <p:cNvSpPr>
            <a:spLocks noChangeArrowheads="1"/>
          </p:cNvSpPr>
          <p:nvPr/>
        </p:nvSpPr>
        <p:spPr bwMode="auto">
          <a:xfrm>
            <a:off x="454625" y="1688575"/>
            <a:ext cx="56413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2400" b="1" i="0" u="none" strike="noStrike" cap="none" normalizeH="0" baseline="0" dirty="0">
                <a:ln>
                  <a:noFill/>
                </a:ln>
                <a:solidFill>
                  <a:srgbClr val="FFFF00"/>
                </a:solidFill>
                <a:effectLst/>
                <a:latin typeface="Arial" panose="020B0604020202020204" pitchFamily="34" charset="0"/>
              </a:rPr>
              <a:t>Problema:</a:t>
            </a:r>
            <a:r>
              <a:rPr kumimoji="0" lang="es-EC" altLang="es-EC" sz="2400" b="0" i="0" u="none" strike="noStrike" cap="none" normalizeH="0" baseline="0" dirty="0">
                <a:ln>
                  <a:noFill/>
                </a:ln>
                <a:solidFill>
                  <a:srgbClr val="FFFF00"/>
                </a:solidFill>
                <a:effectLst/>
                <a:latin typeface="Arial" panose="020B0604020202020204" pitchFamily="34" charset="0"/>
              </a:rPr>
              <a:t> Desaprovechó la oportunidad de adquirir Netflix y se mantuvo en un modelo físico obsoleto.</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altLang="es-EC" sz="2400" b="0" i="0" u="none" strike="noStrike" cap="none" normalizeH="0" baseline="0" dirty="0">
              <a:ln>
                <a:noFill/>
              </a:ln>
              <a:solidFill>
                <a:srgbClr val="FFFF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2400" b="1" i="0" u="none" strike="noStrike" cap="none" normalizeH="0" baseline="0" dirty="0">
                <a:ln>
                  <a:noFill/>
                </a:ln>
                <a:solidFill>
                  <a:schemeClr val="tx1"/>
                </a:solidFill>
                <a:effectLst/>
                <a:latin typeface="Arial" panose="020B0604020202020204" pitchFamily="34" charset="0"/>
              </a:rPr>
              <a:t>Análisis:</a:t>
            </a:r>
            <a:r>
              <a:rPr kumimoji="0" lang="es-EC" altLang="es-EC" sz="2400" b="0" i="0" u="none" strike="noStrike" cap="none" normalizeH="0" baseline="0" dirty="0">
                <a:ln>
                  <a:noFill/>
                </a:ln>
                <a:solidFill>
                  <a:schemeClr val="tx1"/>
                </a:solidFill>
                <a:effectLst/>
                <a:latin typeface="Arial" panose="020B0604020202020204" pitchFamily="34" charset="0"/>
              </a:rPr>
              <a:t> Falta de visión estratégica, no entendió el cambio de comportamiento del consumidor hacia el </a:t>
            </a:r>
            <a:r>
              <a:rPr kumimoji="0" lang="es-EC" altLang="es-EC" sz="2400" b="0" i="0" u="none" strike="noStrike" cap="none" normalizeH="0" baseline="0" dirty="0" err="1">
                <a:ln>
                  <a:noFill/>
                </a:ln>
                <a:solidFill>
                  <a:schemeClr val="tx1"/>
                </a:solidFill>
                <a:effectLst/>
                <a:latin typeface="Arial" panose="020B0604020202020204" pitchFamily="34" charset="0"/>
              </a:rPr>
              <a:t>streaming</a:t>
            </a:r>
            <a:r>
              <a:rPr kumimoji="0" lang="es-EC" altLang="es-EC"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EC" altLang="es-EC"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C" altLang="es-EC" sz="2400" b="1" i="0" u="none" strike="noStrike" cap="none" normalizeH="0" baseline="0" dirty="0">
                <a:ln>
                  <a:noFill/>
                </a:ln>
                <a:solidFill>
                  <a:schemeClr val="tx1"/>
                </a:solidFill>
                <a:effectLst/>
                <a:latin typeface="Arial" panose="020B0604020202020204" pitchFamily="34" charset="0"/>
              </a:rPr>
              <a:t>Resultado:</a:t>
            </a:r>
            <a:r>
              <a:rPr kumimoji="0" lang="es-EC" altLang="es-EC" sz="2400" b="0" i="0" u="none" strike="noStrike" cap="none" normalizeH="0" baseline="0" dirty="0">
                <a:ln>
                  <a:noFill/>
                </a:ln>
                <a:solidFill>
                  <a:schemeClr val="tx1"/>
                </a:solidFill>
                <a:effectLst/>
                <a:latin typeface="Arial" panose="020B0604020202020204" pitchFamily="34" charset="0"/>
              </a:rPr>
              <a:t> Quiebra en 2010.</a:t>
            </a:r>
          </a:p>
        </p:txBody>
      </p:sp>
    </p:spTree>
    <p:extLst>
      <p:ext uri="{BB962C8B-B14F-4D97-AF65-F5344CB8AC3E}">
        <p14:creationId xmlns:p14="http://schemas.microsoft.com/office/powerpoint/2010/main" val="1791653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670CEF-9387-49C4-AB38-2351A163E4D8}"/>
              </a:ext>
            </a:extLst>
          </p:cNvPr>
          <p:cNvSpPr>
            <a:spLocks noGrp="1"/>
          </p:cNvSpPr>
          <p:nvPr>
            <p:ph type="title"/>
          </p:nvPr>
        </p:nvSpPr>
        <p:spPr/>
        <p:txBody>
          <a:bodyPr/>
          <a:lstStyle/>
          <a:p>
            <a:endParaRPr lang="es-EC" dirty="0"/>
          </a:p>
        </p:txBody>
      </p:sp>
      <p:pic>
        <p:nvPicPr>
          <p:cNvPr id="4" name="Elementos multimedia en línea 3" title="ASÍ NACIÓ BLOCKBUSTER - GIGANTES DE LA INDUSTRIA: MEGA MARCAS">
            <a:hlinkClick r:id="" action="ppaction://media"/>
            <a:extLst>
              <a:ext uri="{FF2B5EF4-FFF2-40B4-BE49-F238E27FC236}">
                <a16:creationId xmlns:a16="http://schemas.microsoft.com/office/drawing/2014/main" id="{2B8E3767-80FC-4534-8120-47C5886540B2}"/>
              </a:ext>
            </a:extLst>
          </p:cNvPr>
          <p:cNvPicPr>
            <a:picLocks noGrp="1" noRot="1" noChangeAspect="1"/>
          </p:cNvPicPr>
          <p:nvPr>
            <p:ph idx="1"/>
            <a:videoFile r:link="rId1"/>
          </p:nvPr>
        </p:nvPicPr>
        <p:blipFill>
          <a:blip r:embed="rId3"/>
          <a:stretch>
            <a:fillRect/>
          </a:stretch>
        </p:blipFill>
        <p:spPr>
          <a:xfrm>
            <a:off x="594548" y="284480"/>
            <a:ext cx="10999728" cy="6350000"/>
          </a:xfrm>
          <a:prstGeom prst="rect">
            <a:avLst/>
          </a:prstGeom>
        </p:spPr>
      </p:pic>
    </p:spTree>
    <p:extLst>
      <p:ext uri="{BB962C8B-B14F-4D97-AF65-F5344CB8AC3E}">
        <p14:creationId xmlns:p14="http://schemas.microsoft.com/office/powerpoint/2010/main" val="353503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50521767_TF22898775_Win32" id="{2360EE0D-CDA3-4546-8917-A078E14AF283}" vid="{A4D62708-C547-4F0B-A5D6-5DC6A696AF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C03EF818-EDF6-480C-9B86-0A3B979BCC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Diseño moderno</Template>
  <TotalTime>196</TotalTime>
  <Words>1277</Words>
  <Application>Microsoft Office PowerPoint</Application>
  <PresentationFormat>Panorámica</PresentationFormat>
  <Paragraphs>97</Paragraphs>
  <Slides>26</Slides>
  <Notes>3</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Tw Cen MT</vt:lpstr>
      <vt:lpstr>Circuito</vt:lpstr>
      <vt:lpstr>Unidad  3 </vt:lpstr>
      <vt:lpstr>3.1. Resolución de problemas empresariales</vt:lpstr>
      <vt:lpstr>3.1.1. Estudio de casos reales </vt:lpstr>
      <vt:lpstr>Analizar problemas empresariales</vt:lpstr>
      <vt:lpstr>  estudio de casos reales </vt:lpstr>
      <vt:lpstr>Caso 1: Kodak – Fallo en la adaptación tecnológica</vt:lpstr>
      <vt:lpstr>https://www.instagram.com/ingenioeducativo_mc/reel/DA3wZ_6ufou/</vt:lpstr>
      <vt:lpstr>Caso 2: Blockbuster – Falta de innovación</vt:lpstr>
      <vt:lpstr>Presentación de PowerPoint</vt:lpstr>
      <vt:lpstr>Caso 3: Starbucks en Australia</vt:lpstr>
      <vt:lpstr>Toyota y el Sistema de Producción Justo a Tiempo (Just in Time - JIT)</vt:lpstr>
      <vt:lpstr>3.1.2. Desarrollo de Propuestas de Solución</vt:lpstr>
      <vt:lpstr>1. Identificación del problema</vt:lpstr>
      <vt:lpstr>2. Recolección y análisis de información</vt:lpstr>
      <vt:lpstr>3. Detección de causas raíz </vt:lpstr>
      <vt:lpstr>📌 Pasos para aplicar los 5 porqués: </vt:lpstr>
      <vt:lpstr>Problema: Se entregó un pedido al cliente con una semana de retraso.</vt:lpstr>
      <vt:lpstr>SOLUCION </vt:lpstr>
      <vt:lpstr>4. Propuesta de soluciones </vt:lpstr>
      <vt:lpstr>5. Planificación e implementación</vt:lpstr>
      <vt:lpstr>6. Evaluación de resultados </vt:lpstr>
      <vt:lpstr>3.1.2. Desarrollo de propuestas de solución</vt:lpstr>
      <vt:lpstr>Objetivos del desarrollo de propuestas de solución:</vt:lpstr>
      <vt:lpstr>Fases del desarrollo de propuestas: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 </dc:title>
  <dc:creator>Mariela Hidalgo Mayorga</dc:creator>
  <cp:lastModifiedBy>Mariela Hidalgo Mayorga</cp:lastModifiedBy>
  <cp:revision>3</cp:revision>
  <dcterms:created xsi:type="dcterms:W3CDTF">2025-06-02T02:20:29Z</dcterms:created>
  <dcterms:modified xsi:type="dcterms:W3CDTF">2025-06-04T17:20:37Z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