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83" r:id="rId5"/>
    <p:sldId id="284" r:id="rId6"/>
    <p:sldId id="285" r:id="rId7"/>
    <p:sldId id="286" r:id="rId8"/>
    <p:sldId id="287" r:id="rId9"/>
    <p:sldId id="288" r:id="rId10"/>
    <p:sldId id="289" r:id="rId11"/>
    <p:sldId id="290" r:id="rId12"/>
    <p:sldId id="291" r:id="rId13"/>
    <p:sldId id="292" r:id="rId14"/>
    <p:sldId id="293" r:id="rId15"/>
    <p:sldId id="294" r:id="rId16"/>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 damos la bienvenida" id="{E75E278A-FF0E-49A4-B170-79828D63BBAD}">
          <p14:sldIdLst>
            <p14:sldId id="283"/>
            <p14:sldId id="284"/>
            <p14:sldId id="285"/>
            <p14:sldId id="286"/>
            <p14:sldId id="287"/>
            <p14:sldId id="288"/>
            <p14:sldId id="289"/>
            <p14:sldId id="290"/>
            <p14:sldId id="291"/>
            <p14:sldId id="292"/>
            <p14:sldId id="293"/>
            <p14:sldId id="294"/>
          </p14:sldIdLst>
        </p14:section>
        <p14:section name="Diseñar, Transformación, Anotar, Trabajar en colaboración, Información" id="{B9B51309-D148-4332-87C2-07BE32FBCA3B}">
          <p14:sldIdLst/>
        </p14:section>
        <p14:section name="Más información"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41" autoAdjust="0"/>
  </p:normalViewPr>
  <p:slideViewPr>
    <p:cSldViewPr snapToGrid="0">
      <p:cViewPr varScale="1">
        <p:scale>
          <a:sx n="86" d="100"/>
          <a:sy n="86" d="100"/>
        </p:scale>
        <p:origin x="562"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7" d="100"/>
          <a:sy n="77" d="100"/>
        </p:scale>
        <p:origin x="402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8E935B-F678-48CC-A883-18BB3AB5DCD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DF448896-E8F5-4728-B750-ED505A06E736}">
      <dgm:prSet phldrT="[Texto]" custT="1"/>
      <dgm:spPr/>
      <dgm:t>
        <a:bodyPr/>
        <a:lstStyle/>
        <a:p>
          <a:pPr algn="just"/>
          <a:r>
            <a:rPr lang="es-EC" sz="1600" b="1" i="0" dirty="0"/>
            <a:t>Mecanismos de coordinación.-</a:t>
          </a:r>
          <a:r>
            <a:rPr lang="es-MX" sz="1600" b="0" i="0" dirty="0"/>
            <a:t>Determinan el uso de los factores de producción con los que cuenta la economía. Esto puede ser llevado a cabo por una </a:t>
          </a:r>
          <a:r>
            <a:rPr lang="es-MX" sz="1600" b="1" i="0" dirty="0"/>
            <a:t>autoridad central</a:t>
          </a:r>
          <a:r>
            <a:rPr lang="es-MX" sz="1600" b="0" i="0" dirty="0"/>
            <a:t> o por agentes privados.</a:t>
          </a:r>
          <a:endParaRPr lang="es-EC" sz="1600" dirty="0"/>
        </a:p>
      </dgm:t>
    </dgm:pt>
    <dgm:pt modelId="{6B3631E9-E3AD-4762-8878-CB42FDE53068}" type="parTrans" cxnId="{D825B139-DA69-4A8C-BBD7-40F8E1009742}">
      <dgm:prSet/>
      <dgm:spPr/>
      <dgm:t>
        <a:bodyPr/>
        <a:lstStyle/>
        <a:p>
          <a:endParaRPr lang="es-EC"/>
        </a:p>
      </dgm:t>
    </dgm:pt>
    <dgm:pt modelId="{01C2D1FB-3E5F-4BB5-8C65-BBA8C8F185FD}" type="sibTrans" cxnId="{D825B139-DA69-4A8C-BBD7-40F8E1009742}">
      <dgm:prSet/>
      <dgm:spPr/>
      <dgm:t>
        <a:bodyPr/>
        <a:lstStyle/>
        <a:p>
          <a:endParaRPr lang="es-EC"/>
        </a:p>
      </dgm:t>
    </dgm:pt>
    <dgm:pt modelId="{F7E04D6C-1C6B-42B1-992E-596A34AAC60C}">
      <dgm:prSet phldrT="[Texto]" custT="1"/>
      <dgm:spPr/>
      <dgm:t>
        <a:bodyPr/>
        <a:lstStyle/>
        <a:p>
          <a:r>
            <a:rPr lang="es-EC" sz="1800" b="1" i="0" dirty="0">
              <a:latin typeface="Calibri" panose="020F0502020204030204" pitchFamily="34" charset="0"/>
              <a:cs typeface="Calibri" panose="020F0502020204030204" pitchFamily="34" charset="0"/>
            </a:rPr>
            <a:t>Características del consumo.-</a:t>
          </a:r>
          <a:r>
            <a:rPr lang="es-MX" sz="1800" dirty="0">
              <a:latin typeface="Calibri" panose="020F0502020204030204" pitchFamily="34" charset="0"/>
              <a:cs typeface="Calibri" panose="020F0502020204030204" pitchFamily="34" charset="0"/>
            </a:rPr>
            <a:t>Están condicionadas por diversos factores: geografía, país, clima, sexo, edad, raza, educación, profesión, estilo de vida, valores, gustos, precios, etc</a:t>
          </a:r>
          <a:r>
            <a:rPr lang="es-MX" sz="500" dirty="0"/>
            <a:t>.</a:t>
          </a:r>
          <a:endParaRPr lang="es-EC" sz="500" dirty="0"/>
        </a:p>
      </dgm:t>
    </dgm:pt>
    <dgm:pt modelId="{B3EA40CB-BB4C-4F83-AC77-EF43B334539E}" type="parTrans" cxnId="{88F5B72A-4166-4301-9294-A4BACC85CDC3}">
      <dgm:prSet/>
      <dgm:spPr/>
      <dgm:t>
        <a:bodyPr/>
        <a:lstStyle/>
        <a:p>
          <a:endParaRPr lang="es-EC"/>
        </a:p>
      </dgm:t>
    </dgm:pt>
    <dgm:pt modelId="{861CEAB6-8B52-4F63-9DF3-D4DD95D51C54}" type="sibTrans" cxnId="{88F5B72A-4166-4301-9294-A4BACC85CDC3}">
      <dgm:prSet/>
      <dgm:spPr/>
      <dgm:t>
        <a:bodyPr/>
        <a:lstStyle/>
        <a:p>
          <a:endParaRPr lang="es-EC"/>
        </a:p>
      </dgm:t>
    </dgm:pt>
    <dgm:pt modelId="{CB88E311-B0A2-42E3-B58C-84D67A60FCDA}">
      <dgm:prSet phldrT="[Texto]" custT="1"/>
      <dgm:spPr/>
      <dgm:t>
        <a:bodyPr/>
        <a:lstStyle/>
        <a:p>
          <a:pPr algn="just"/>
          <a:r>
            <a:rPr lang="es-MX" sz="1600" dirty="0">
              <a:latin typeface="Calibri" panose="020F0502020204030204" pitchFamily="34" charset="0"/>
              <a:cs typeface="Calibri" panose="020F0502020204030204" pitchFamily="34" charset="0"/>
            </a:rPr>
            <a:t>Productividad y Empleo.-No todos los lugares cuentan con el mismo nivel de empleos y productividad. Estos factores se determinan por elementos como: el nivel de estudios, la especialización, las habilidades, etc</a:t>
          </a:r>
          <a:r>
            <a:rPr lang="es-MX" sz="500" dirty="0"/>
            <a:t>.</a:t>
          </a:r>
          <a:endParaRPr lang="es-EC" sz="500" dirty="0"/>
        </a:p>
      </dgm:t>
    </dgm:pt>
    <dgm:pt modelId="{5CF5B72C-2D67-4C87-B3CF-7B414BEFFF32}" type="parTrans" cxnId="{B5A6D2C7-6BA5-47E7-A22F-968F5E5D26FA}">
      <dgm:prSet/>
      <dgm:spPr/>
      <dgm:t>
        <a:bodyPr/>
        <a:lstStyle/>
        <a:p>
          <a:endParaRPr lang="es-EC"/>
        </a:p>
      </dgm:t>
    </dgm:pt>
    <dgm:pt modelId="{F841FBA9-43B9-4321-B723-822E6812B508}" type="sibTrans" cxnId="{B5A6D2C7-6BA5-47E7-A22F-968F5E5D26FA}">
      <dgm:prSet/>
      <dgm:spPr/>
      <dgm:t>
        <a:bodyPr/>
        <a:lstStyle/>
        <a:p>
          <a:endParaRPr lang="es-EC"/>
        </a:p>
      </dgm:t>
    </dgm:pt>
    <dgm:pt modelId="{E470C856-A152-4CA9-9F54-15A2D62F6EFA}" type="pres">
      <dgm:prSet presAssocID="{128E935B-F678-48CC-A883-18BB3AB5DCD5}" presName="linear" presStyleCnt="0">
        <dgm:presLayoutVars>
          <dgm:dir/>
          <dgm:animLvl val="lvl"/>
          <dgm:resizeHandles val="exact"/>
        </dgm:presLayoutVars>
      </dgm:prSet>
      <dgm:spPr/>
    </dgm:pt>
    <dgm:pt modelId="{761B8023-97C3-4983-914E-5B97EB2E48E0}" type="pres">
      <dgm:prSet presAssocID="{DF448896-E8F5-4728-B750-ED505A06E736}" presName="parentLin" presStyleCnt="0"/>
      <dgm:spPr/>
    </dgm:pt>
    <dgm:pt modelId="{3DC6D26D-AADF-4BEA-9F33-3D30E7F3C73A}" type="pres">
      <dgm:prSet presAssocID="{DF448896-E8F5-4728-B750-ED505A06E736}" presName="parentLeftMargin" presStyleLbl="node1" presStyleIdx="0" presStyleCnt="3"/>
      <dgm:spPr/>
    </dgm:pt>
    <dgm:pt modelId="{BDF227D4-2CEB-485E-A540-05AC561DDE45}" type="pres">
      <dgm:prSet presAssocID="{DF448896-E8F5-4728-B750-ED505A06E736}" presName="parentText" presStyleLbl="node1" presStyleIdx="0" presStyleCnt="3" custScaleX="142857" custScaleY="116503">
        <dgm:presLayoutVars>
          <dgm:chMax val="0"/>
          <dgm:bulletEnabled val="1"/>
        </dgm:presLayoutVars>
      </dgm:prSet>
      <dgm:spPr/>
    </dgm:pt>
    <dgm:pt modelId="{0B117AA3-6457-43CD-A2E2-15844D406132}" type="pres">
      <dgm:prSet presAssocID="{DF448896-E8F5-4728-B750-ED505A06E736}" presName="negativeSpace" presStyleCnt="0"/>
      <dgm:spPr/>
    </dgm:pt>
    <dgm:pt modelId="{F592EB2C-0041-47A0-86EC-3EC6A152A6DA}" type="pres">
      <dgm:prSet presAssocID="{DF448896-E8F5-4728-B750-ED505A06E736}" presName="childText" presStyleLbl="conFgAcc1" presStyleIdx="0" presStyleCnt="3">
        <dgm:presLayoutVars>
          <dgm:bulletEnabled val="1"/>
        </dgm:presLayoutVars>
      </dgm:prSet>
      <dgm:spPr/>
    </dgm:pt>
    <dgm:pt modelId="{600D702A-B0A7-41E1-8038-51206F01111E}" type="pres">
      <dgm:prSet presAssocID="{01C2D1FB-3E5F-4BB5-8C65-BBA8C8F185FD}" presName="spaceBetweenRectangles" presStyleCnt="0"/>
      <dgm:spPr/>
    </dgm:pt>
    <dgm:pt modelId="{C9B53E33-F73A-4543-8D30-F51BFAD8244F}" type="pres">
      <dgm:prSet presAssocID="{F7E04D6C-1C6B-42B1-992E-596A34AAC60C}" presName="parentLin" presStyleCnt="0"/>
      <dgm:spPr/>
    </dgm:pt>
    <dgm:pt modelId="{EB490917-1421-47CC-813E-C104BBA44058}" type="pres">
      <dgm:prSet presAssocID="{F7E04D6C-1C6B-42B1-992E-596A34AAC60C}" presName="parentLeftMargin" presStyleLbl="node1" presStyleIdx="0" presStyleCnt="3"/>
      <dgm:spPr/>
    </dgm:pt>
    <dgm:pt modelId="{F0151661-417E-4289-8B38-73069F4CFC5E}" type="pres">
      <dgm:prSet presAssocID="{F7E04D6C-1C6B-42B1-992E-596A34AAC60C}" presName="parentText" presStyleLbl="node1" presStyleIdx="1" presStyleCnt="3" custScaleX="142997" custScaleY="92493" custLinFactNeighborX="8747" custLinFactNeighborY="-24058">
        <dgm:presLayoutVars>
          <dgm:chMax val="0"/>
          <dgm:bulletEnabled val="1"/>
        </dgm:presLayoutVars>
      </dgm:prSet>
      <dgm:spPr/>
    </dgm:pt>
    <dgm:pt modelId="{F37B078A-56AC-44DE-A4FA-5C4E70D1FA64}" type="pres">
      <dgm:prSet presAssocID="{F7E04D6C-1C6B-42B1-992E-596A34AAC60C}" presName="negativeSpace" presStyleCnt="0"/>
      <dgm:spPr/>
    </dgm:pt>
    <dgm:pt modelId="{BDA4DCDC-5026-4423-9B41-F1BB5A5BDF91}" type="pres">
      <dgm:prSet presAssocID="{F7E04D6C-1C6B-42B1-992E-596A34AAC60C}" presName="childText" presStyleLbl="conFgAcc1" presStyleIdx="1" presStyleCnt="3">
        <dgm:presLayoutVars>
          <dgm:bulletEnabled val="1"/>
        </dgm:presLayoutVars>
      </dgm:prSet>
      <dgm:spPr/>
    </dgm:pt>
    <dgm:pt modelId="{D15EE6B6-FE7F-4A91-BAE8-878F2C996AD5}" type="pres">
      <dgm:prSet presAssocID="{861CEAB6-8B52-4F63-9DF3-D4DD95D51C54}" presName="spaceBetweenRectangles" presStyleCnt="0"/>
      <dgm:spPr/>
    </dgm:pt>
    <dgm:pt modelId="{9C8F6A6B-47E5-44F1-92E1-AA97628780B4}" type="pres">
      <dgm:prSet presAssocID="{CB88E311-B0A2-42E3-B58C-84D67A60FCDA}" presName="parentLin" presStyleCnt="0"/>
      <dgm:spPr/>
    </dgm:pt>
    <dgm:pt modelId="{FF079902-E74F-4935-8C62-925249B63363}" type="pres">
      <dgm:prSet presAssocID="{CB88E311-B0A2-42E3-B58C-84D67A60FCDA}" presName="parentLeftMargin" presStyleLbl="node1" presStyleIdx="1" presStyleCnt="3"/>
      <dgm:spPr/>
    </dgm:pt>
    <dgm:pt modelId="{314B4AE9-24E4-4A0F-8FDE-B2737819628E}" type="pres">
      <dgm:prSet presAssocID="{CB88E311-B0A2-42E3-B58C-84D67A60FCDA}" presName="parentText" presStyleLbl="node1" presStyleIdx="2" presStyleCnt="3" custScaleX="142857">
        <dgm:presLayoutVars>
          <dgm:chMax val="0"/>
          <dgm:bulletEnabled val="1"/>
        </dgm:presLayoutVars>
      </dgm:prSet>
      <dgm:spPr/>
    </dgm:pt>
    <dgm:pt modelId="{BD8F2F05-866B-49F7-996D-74D638371C77}" type="pres">
      <dgm:prSet presAssocID="{CB88E311-B0A2-42E3-B58C-84D67A60FCDA}" presName="negativeSpace" presStyleCnt="0"/>
      <dgm:spPr/>
    </dgm:pt>
    <dgm:pt modelId="{795A4CAF-C038-41AA-A29A-8A4E2E3B1E70}" type="pres">
      <dgm:prSet presAssocID="{CB88E311-B0A2-42E3-B58C-84D67A60FCDA}" presName="childText" presStyleLbl="conFgAcc1" presStyleIdx="2" presStyleCnt="3">
        <dgm:presLayoutVars>
          <dgm:bulletEnabled val="1"/>
        </dgm:presLayoutVars>
      </dgm:prSet>
      <dgm:spPr/>
    </dgm:pt>
  </dgm:ptLst>
  <dgm:cxnLst>
    <dgm:cxn modelId="{DDBF4F29-3D22-45CF-894E-7E72DD6AC487}" type="presOf" srcId="{128E935B-F678-48CC-A883-18BB3AB5DCD5}" destId="{E470C856-A152-4CA9-9F54-15A2D62F6EFA}" srcOrd="0" destOrd="0" presId="urn:microsoft.com/office/officeart/2005/8/layout/list1"/>
    <dgm:cxn modelId="{88F5B72A-4166-4301-9294-A4BACC85CDC3}" srcId="{128E935B-F678-48CC-A883-18BB3AB5DCD5}" destId="{F7E04D6C-1C6B-42B1-992E-596A34AAC60C}" srcOrd="1" destOrd="0" parTransId="{B3EA40CB-BB4C-4F83-AC77-EF43B334539E}" sibTransId="{861CEAB6-8B52-4F63-9DF3-D4DD95D51C54}"/>
    <dgm:cxn modelId="{D825B139-DA69-4A8C-BBD7-40F8E1009742}" srcId="{128E935B-F678-48CC-A883-18BB3AB5DCD5}" destId="{DF448896-E8F5-4728-B750-ED505A06E736}" srcOrd="0" destOrd="0" parTransId="{6B3631E9-E3AD-4762-8878-CB42FDE53068}" sibTransId="{01C2D1FB-3E5F-4BB5-8C65-BBA8C8F185FD}"/>
    <dgm:cxn modelId="{2689E842-2E8A-4256-A60D-0E24893391A7}" type="presOf" srcId="{CB88E311-B0A2-42E3-B58C-84D67A60FCDA}" destId="{FF079902-E74F-4935-8C62-925249B63363}" srcOrd="0" destOrd="0" presId="urn:microsoft.com/office/officeart/2005/8/layout/list1"/>
    <dgm:cxn modelId="{ED919383-54F3-4435-A12A-CF6212B3EEE8}" type="presOf" srcId="{CB88E311-B0A2-42E3-B58C-84D67A60FCDA}" destId="{314B4AE9-24E4-4A0F-8FDE-B2737819628E}" srcOrd="1" destOrd="0" presId="urn:microsoft.com/office/officeart/2005/8/layout/list1"/>
    <dgm:cxn modelId="{AF748AA9-8EE5-45F4-8819-35DBDCDFD00E}" type="presOf" srcId="{DF448896-E8F5-4728-B750-ED505A06E736}" destId="{3DC6D26D-AADF-4BEA-9F33-3D30E7F3C73A}" srcOrd="0" destOrd="0" presId="urn:microsoft.com/office/officeart/2005/8/layout/list1"/>
    <dgm:cxn modelId="{D72F82AE-632C-4E2F-8F61-57CC7595855D}" type="presOf" srcId="{F7E04D6C-1C6B-42B1-992E-596A34AAC60C}" destId="{F0151661-417E-4289-8B38-73069F4CFC5E}" srcOrd="1" destOrd="0" presId="urn:microsoft.com/office/officeart/2005/8/layout/list1"/>
    <dgm:cxn modelId="{B5A6D2C7-6BA5-47E7-A22F-968F5E5D26FA}" srcId="{128E935B-F678-48CC-A883-18BB3AB5DCD5}" destId="{CB88E311-B0A2-42E3-B58C-84D67A60FCDA}" srcOrd="2" destOrd="0" parTransId="{5CF5B72C-2D67-4C87-B3CF-7B414BEFFF32}" sibTransId="{F841FBA9-43B9-4321-B723-822E6812B508}"/>
    <dgm:cxn modelId="{DF7D16E4-AADF-42FA-97C9-28A11464F29A}" type="presOf" srcId="{DF448896-E8F5-4728-B750-ED505A06E736}" destId="{BDF227D4-2CEB-485E-A540-05AC561DDE45}" srcOrd="1" destOrd="0" presId="urn:microsoft.com/office/officeart/2005/8/layout/list1"/>
    <dgm:cxn modelId="{55640CFB-7594-4830-BB50-27FF3D9B3997}" type="presOf" srcId="{F7E04D6C-1C6B-42B1-992E-596A34AAC60C}" destId="{EB490917-1421-47CC-813E-C104BBA44058}" srcOrd="0" destOrd="0" presId="urn:microsoft.com/office/officeart/2005/8/layout/list1"/>
    <dgm:cxn modelId="{8A4BBC75-BB09-4BC4-8340-0D6EAA1340F8}" type="presParOf" srcId="{E470C856-A152-4CA9-9F54-15A2D62F6EFA}" destId="{761B8023-97C3-4983-914E-5B97EB2E48E0}" srcOrd="0" destOrd="0" presId="urn:microsoft.com/office/officeart/2005/8/layout/list1"/>
    <dgm:cxn modelId="{1ADB339A-30E1-46D4-9273-B32289791F08}" type="presParOf" srcId="{761B8023-97C3-4983-914E-5B97EB2E48E0}" destId="{3DC6D26D-AADF-4BEA-9F33-3D30E7F3C73A}" srcOrd="0" destOrd="0" presId="urn:microsoft.com/office/officeart/2005/8/layout/list1"/>
    <dgm:cxn modelId="{28C7A82F-F076-41E9-A244-1ED163C0F6DE}" type="presParOf" srcId="{761B8023-97C3-4983-914E-5B97EB2E48E0}" destId="{BDF227D4-2CEB-485E-A540-05AC561DDE45}" srcOrd="1" destOrd="0" presId="urn:microsoft.com/office/officeart/2005/8/layout/list1"/>
    <dgm:cxn modelId="{70777895-094C-4665-97CB-7B35AF7F3848}" type="presParOf" srcId="{E470C856-A152-4CA9-9F54-15A2D62F6EFA}" destId="{0B117AA3-6457-43CD-A2E2-15844D406132}" srcOrd="1" destOrd="0" presId="urn:microsoft.com/office/officeart/2005/8/layout/list1"/>
    <dgm:cxn modelId="{5FD05A4E-1DDB-4E92-81B3-098800A1C3F5}" type="presParOf" srcId="{E470C856-A152-4CA9-9F54-15A2D62F6EFA}" destId="{F592EB2C-0041-47A0-86EC-3EC6A152A6DA}" srcOrd="2" destOrd="0" presId="urn:microsoft.com/office/officeart/2005/8/layout/list1"/>
    <dgm:cxn modelId="{43F139B9-3F01-4BC8-AA7B-1852B461FA55}" type="presParOf" srcId="{E470C856-A152-4CA9-9F54-15A2D62F6EFA}" destId="{600D702A-B0A7-41E1-8038-51206F01111E}" srcOrd="3" destOrd="0" presId="urn:microsoft.com/office/officeart/2005/8/layout/list1"/>
    <dgm:cxn modelId="{95DDD7C8-7E37-488B-81C3-AB198A79EB7E}" type="presParOf" srcId="{E470C856-A152-4CA9-9F54-15A2D62F6EFA}" destId="{C9B53E33-F73A-4543-8D30-F51BFAD8244F}" srcOrd="4" destOrd="0" presId="urn:microsoft.com/office/officeart/2005/8/layout/list1"/>
    <dgm:cxn modelId="{212E4C08-429E-480F-B3D4-77BF2732E07D}" type="presParOf" srcId="{C9B53E33-F73A-4543-8D30-F51BFAD8244F}" destId="{EB490917-1421-47CC-813E-C104BBA44058}" srcOrd="0" destOrd="0" presId="urn:microsoft.com/office/officeart/2005/8/layout/list1"/>
    <dgm:cxn modelId="{7686F912-4515-415B-B60D-7AD3356FD802}" type="presParOf" srcId="{C9B53E33-F73A-4543-8D30-F51BFAD8244F}" destId="{F0151661-417E-4289-8B38-73069F4CFC5E}" srcOrd="1" destOrd="0" presId="urn:microsoft.com/office/officeart/2005/8/layout/list1"/>
    <dgm:cxn modelId="{2AF3AAFF-6866-492F-B9BD-A16A85EC568E}" type="presParOf" srcId="{E470C856-A152-4CA9-9F54-15A2D62F6EFA}" destId="{F37B078A-56AC-44DE-A4FA-5C4E70D1FA64}" srcOrd="5" destOrd="0" presId="urn:microsoft.com/office/officeart/2005/8/layout/list1"/>
    <dgm:cxn modelId="{C4382E36-BDFB-4168-A9B3-F7CEACE1EB4C}" type="presParOf" srcId="{E470C856-A152-4CA9-9F54-15A2D62F6EFA}" destId="{BDA4DCDC-5026-4423-9B41-F1BB5A5BDF91}" srcOrd="6" destOrd="0" presId="urn:microsoft.com/office/officeart/2005/8/layout/list1"/>
    <dgm:cxn modelId="{2B70D8A1-83F2-4036-99AA-0AFD10AC1F32}" type="presParOf" srcId="{E470C856-A152-4CA9-9F54-15A2D62F6EFA}" destId="{D15EE6B6-FE7F-4A91-BAE8-878F2C996AD5}" srcOrd="7" destOrd="0" presId="urn:microsoft.com/office/officeart/2005/8/layout/list1"/>
    <dgm:cxn modelId="{0897CD62-0350-449E-8568-70F71FD92322}" type="presParOf" srcId="{E470C856-A152-4CA9-9F54-15A2D62F6EFA}" destId="{9C8F6A6B-47E5-44F1-92E1-AA97628780B4}" srcOrd="8" destOrd="0" presId="urn:microsoft.com/office/officeart/2005/8/layout/list1"/>
    <dgm:cxn modelId="{17D558A8-A9C4-4BDB-8C23-6DACDA440525}" type="presParOf" srcId="{9C8F6A6B-47E5-44F1-92E1-AA97628780B4}" destId="{FF079902-E74F-4935-8C62-925249B63363}" srcOrd="0" destOrd="0" presId="urn:microsoft.com/office/officeart/2005/8/layout/list1"/>
    <dgm:cxn modelId="{439DA536-B768-47FC-8101-52A3B3621ABE}" type="presParOf" srcId="{9C8F6A6B-47E5-44F1-92E1-AA97628780B4}" destId="{314B4AE9-24E4-4A0F-8FDE-B2737819628E}" srcOrd="1" destOrd="0" presId="urn:microsoft.com/office/officeart/2005/8/layout/list1"/>
    <dgm:cxn modelId="{DF3FA85F-8FC7-4DCD-861A-F93DBEB79DCD}" type="presParOf" srcId="{E470C856-A152-4CA9-9F54-15A2D62F6EFA}" destId="{BD8F2F05-866B-49F7-996D-74D638371C77}" srcOrd="9" destOrd="0" presId="urn:microsoft.com/office/officeart/2005/8/layout/list1"/>
    <dgm:cxn modelId="{78D3277D-301F-4ACC-A488-4B9964E1911F}" type="presParOf" srcId="{E470C856-A152-4CA9-9F54-15A2D62F6EFA}" destId="{795A4CAF-C038-41AA-A29A-8A4E2E3B1E7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8F5CF6-C477-41EF-BCD3-4BDFE443C223}"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98408D1B-488A-47FE-85A6-7805032D9858}">
      <dgm:prSet/>
      <dgm:spPr/>
      <dgm:t>
        <a:bodyPr/>
        <a:lstStyle/>
        <a:p>
          <a:r>
            <a:rPr lang="es-MX" b="1" i="0"/>
            <a:t>Sistema financiero.-</a:t>
          </a:r>
          <a:r>
            <a:rPr lang="es-MX" b="0" i="0"/>
            <a:t>Consiste en la obtención de créditos, financiamientos a tasas de interés razonables , selección de bancos, aseguradoras, factoraje, etc.</a:t>
          </a:r>
          <a:endParaRPr lang="en-US"/>
        </a:p>
      </dgm:t>
    </dgm:pt>
    <dgm:pt modelId="{BB763854-A4DF-4B82-B1E8-ECCB9C004266}" type="parTrans" cxnId="{DAEA86D5-DA4F-4596-80AD-40C770B9323E}">
      <dgm:prSet/>
      <dgm:spPr/>
      <dgm:t>
        <a:bodyPr/>
        <a:lstStyle/>
        <a:p>
          <a:endParaRPr lang="en-US"/>
        </a:p>
      </dgm:t>
    </dgm:pt>
    <dgm:pt modelId="{2A6F0274-E5F6-43B2-BDF1-27E20D159BD1}" type="sibTrans" cxnId="{DAEA86D5-DA4F-4596-80AD-40C770B9323E}">
      <dgm:prSet/>
      <dgm:spPr/>
      <dgm:t>
        <a:bodyPr/>
        <a:lstStyle/>
        <a:p>
          <a:endParaRPr lang="en-US"/>
        </a:p>
      </dgm:t>
    </dgm:pt>
    <dgm:pt modelId="{EBCEC7AD-7D21-4F4F-9591-95A00B035735}">
      <dgm:prSet/>
      <dgm:spPr/>
      <dgm:t>
        <a:bodyPr/>
        <a:lstStyle/>
        <a:p>
          <a:r>
            <a:rPr lang="es-MX" b="1" i="0"/>
            <a:t>Controles gubernamentales.-</a:t>
          </a:r>
          <a:r>
            <a:rPr lang="es-MX" b="0" i="0"/>
            <a:t>Consiste en la política, monetaria, fiscal y de inflación.</a:t>
          </a:r>
          <a:endParaRPr lang="en-US"/>
        </a:p>
      </dgm:t>
    </dgm:pt>
    <dgm:pt modelId="{F34D5929-52BF-403D-9FAE-8364576B577C}" type="parTrans" cxnId="{B2628485-9936-40EF-94E2-493AC8BE4B58}">
      <dgm:prSet/>
      <dgm:spPr/>
      <dgm:t>
        <a:bodyPr/>
        <a:lstStyle/>
        <a:p>
          <a:endParaRPr lang="en-US"/>
        </a:p>
      </dgm:t>
    </dgm:pt>
    <dgm:pt modelId="{0F397EF1-006F-4159-B36D-CD1BBA418EA0}" type="sibTrans" cxnId="{B2628485-9936-40EF-94E2-493AC8BE4B58}">
      <dgm:prSet/>
      <dgm:spPr/>
      <dgm:t>
        <a:bodyPr/>
        <a:lstStyle/>
        <a:p>
          <a:endParaRPr lang="en-US"/>
        </a:p>
      </dgm:t>
    </dgm:pt>
    <dgm:pt modelId="{42352C3B-85FF-4A3B-A183-2251D5C3573A}">
      <dgm:prSet/>
      <dgm:spPr/>
      <dgm:t>
        <a:bodyPr/>
        <a:lstStyle/>
        <a:p>
          <a:r>
            <a:rPr lang="es-MX" b="1" i="0" dirty="0"/>
            <a:t>Balanza de pagos.-</a:t>
          </a:r>
          <a:r>
            <a:rPr lang="es-MX" b="0" i="0" dirty="0"/>
            <a:t>Este elemento es indispensable para determinar el precio de una moneda, las restricciones al comercio internacional y la actividad económica en general del país.</a:t>
          </a:r>
          <a:endParaRPr lang="en-US" dirty="0"/>
        </a:p>
      </dgm:t>
    </dgm:pt>
    <dgm:pt modelId="{6FC0561B-1E34-4355-9C26-8967608CD612}" type="parTrans" cxnId="{ADF517A5-A22C-42F3-AD97-7098B9245036}">
      <dgm:prSet/>
      <dgm:spPr/>
      <dgm:t>
        <a:bodyPr/>
        <a:lstStyle/>
        <a:p>
          <a:endParaRPr lang="en-US"/>
        </a:p>
      </dgm:t>
    </dgm:pt>
    <dgm:pt modelId="{736AA3E2-DE2B-4B32-8C4D-27DF24E5973D}" type="sibTrans" cxnId="{ADF517A5-A22C-42F3-AD97-7098B9245036}">
      <dgm:prSet/>
      <dgm:spPr/>
      <dgm:t>
        <a:bodyPr/>
        <a:lstStyle/>
        <a:p>
          <a:endParaRPr lang="en-US"/>
        </a:p>
      </dgm:t>
    </dgm:pt>
    <dgm:pt modelId="{FA30FD8A-831F-4095-90EB-B36B91E8F068}" type="pres">
      <dgm:prSet presAssocID="{9C8F5CF6-C477-41EF-BCD3-4BDFE443C223}" presName="diagram" presStyleCnt="0">
        <dgm:presLayoutVars>
          <dgm:dir/>
          <dgm:resizeHandles val="exact"/>
        </dgm:presLayoutVars>
      </dgm:prSet>
      <dgm:spPr/>
    </dgm:pt>
    <dgm:pt modelId="{5E7B4D95-2394-4CCF-89DA-82BAD1DB82F8}" type="pres">
      <dgm:prSet presAssocID="{98408D1B-488A-47FE-85A6-7805032D9858}" presName="node" presStyleLbl="node1" presStyleIdx="0" presStyleCnt="3">
        <dgm:presLayoutVars>
          <dgm:bulletEnabled val="1"/>
        </dgm:presLayoutVars>
      </dgm:prSet>
      <dgm:spPr/>
    </dgm:pt>
    <dgm:pt modelId="{6E59B399-F98F-4F48-9FE6-1182CC703153}" type="pres">
      <dgm:prSet presAssocID="{2A6F0274-E5F6-43B2-BDF1-27E20D159BD1}" presName="sibTrans" presStyleCnt="0"/>
      <dgm:spPr/>
    </dgm:pt>
    <dgm:pt modelId="{BDDC974F-0077-4705-A394-1B0AD72CDFC3}" type="pres">
      <dgm:prSet presAssocID="{EBCEC7AD-7D21-4F4F-9591-95A00B035735}" presName="node" presStyleLbl="node1" presStyleIdx="1" presStyleCnt="3">
        <dgm:presLayoutVars>
          <dgm:bulletEnabled val="1"/>
        </dgm:presLayoutVars>
      </dgm:prSet>
      <dgm:spPr/>
    </dgm:pt>
    <dgm:pt modelId="{07CB5EF7-38F1-4B26-A9A9-E496DEB9B054}" type="pres">
      <dgm:prSet presAssocID="{0F397EF1-006F-4159-B36D-CD1BBA418EA0}" presName="sibTrans" presStyleCnt="0"/>
      <dgm:spPr/>
    </dgm:pt>
    <dgm:pt modelId="{2C10AA9E-461A-4C56-9B32-20E17635ED28}" type="pres">
      <dgm:prSet presAssocID="{42352C3B-85FF-4A3B-A183-2251D5C3573A}" presName="node" presStyleLbl="node1" presStyleIdx="2" presStyleCnt="3">
        <dgm:presLayoutVars>
          <dgm:bulletEnabled val="1"/>
        </dgm:presLayoutVars>
      </dgm:prSet>
      <dgm:spPr/>
    </dgm:pt>
  </dgm:ptLst>
  <dgm:cxnLst>
    <dgm:cxn modelId="{F2EEC842-E75C-4493-8D30-AE4FA6DBC661}" type="presOf" srcId="{EBCEC7AD-7D21-4F4F-9591-95A00B035735}" destId="{BDDC974F-0077-4705-A394-1B0AD72CDFC3}" srcOrd="0" destOrd="0" presId="urn:microsoft.com/office/officeart/2005/8/layout/default"/>
    <dgm:cxn modelId="{748B2C55-0ED4-4ED0-95C5-664C542681AF}" type="presOf" srcId="{98408D1B-488A-47FE-85A6-7805032D9858}" destId="{5E7B4D95-2394-4CCF-89DA-82BAD1DB82F8}" srcOrd="0" destOrd="0" presId="urn:microsoft.com/office/officeart/2005/8/layout/default"/>
    <dgm:cxn modelId="{B2628485-9936-40EF-94E2-493AC8BE4B58}" srcId="{9C8F5CF6-C477-41EF-BCD3-4BDFE443C223}" destId="{EBCEC7AD-7D21-4F4F-9591-95A00B035735}" srcOrd="1" destOrd="0" parTransId="{F34D5929-52BF-403D-9FAE-8364576B577C}" sibTransId="{0F397EF1-006F-4159-B36D-CD1BBA418EA0}"/>
    <dgm:cxn modelId="{ADF517A5-A22C-42F3-AD97-7098B9245036}" srcId="{9C8F5CF6-C477-41EF-BCD3-4BDFE443C223}" destId="{42352C3B-85FF-4A3B-A183-2251D5C3573A}" srcOrd="2" destOrd="0" parTransId="{6FC0561B-1E34-4355-9C26-8967608CD612}" sibTransId="{736AA3E2-DE2B-4B32-8C4D-27DF24E5973D}"/>
    <dgm:cxn modelId="{6CAABCBA-37F5-4976-B2F7-AB1716B27682}" type="presOf" srcId="{42352C3B-85FF-4A3B-A183-2251D5C3573A}" destId="{2C10AA9E-461A-4C56-9B32-20E17635ED28}" srcOrd="0" destOrd="0" presId="urn:microsoft.com/office/officeart/2005/8/layout/default"/>
    <dgm:cxn modelId="{DAEA86D5-DA4F-4596-80AD-40C770B9323E}" srcId="{9C8F5CF6-C477-41EF-BCD3-4BDFE443C223}" destId="{98408D1B-488A-47FE-85A6-7805032D9858}" srcOrd="0" destOrd="0" parTransId="{BB763854-A4DF-4B82-B1E8-ECCB9C004266}" sibTransId="{2A6F0274-E5F6-43B2-BDF1-27E20D159BD1}"/>
    <dgm:cxn modelId="{8A15F4DB-A000-431E-84DF-F1A5DD4C8212}" type="presOf" srcId="{9C8F5CF6-C477-41EF-BCD3-4BDFE443C223}" destId="{FA30FD8A-831F-4095-90EB-B36B91E8F068}" srcOrd="0" destOrd="0" presId="urn:microsoft.com/office/officeart/2005/8/layout/default"/>
    <dgm:cxn modelId="{B4F85EBF-7FD5-46B7-82ED-F259C6ECA8AF}" type="presParOf" srcId="{FA30FD8A-831F-4095-90EB-B36B91E8F068}" destId="{5E7B4D95-2394-4CCF-89DA-82BAD1DB82F8}" srcOrd="0" destOrd="0" presId="urn:microsoft.com/office/officeart/2005/8/layout/default"/>
    <dgm:cxn modelId="{77CE8305-ABF6-4660-A3EA-6A2A4878A67A}" type="presParOf" srcId="{FA30FD8A-831F-4095-90EB-B36B91E8F068}" destId="{6E59B399-F98F-4F48-9FE6-1182CC703153}" srcOrd="1" destOrd="0" presId="urn:microsoft.com/office/officeart/2005/8/layout/default"/>
    <dgm:cxn modelId="{3035C3E2-860D-4155-A1AA-4D2215C30883}" type="presParOf" srcId="{FA30FD8A-831F-4095-90EB-B36B91E8F068}" destId="{BDDC974F-0077-4705-A394-1B0AD72CDFC3}" srcOrd="2" destOrd="0" presId="urn:microsoft.com/office/officeart/2005/8/layout/default"/>
    <dgm:cxn modelId="{7516EF0D-3A29-407E-AD38-6DD6EF154062}" type="presParOf" srcId="{FA30FD8A-831F-4095-90EB-B36B91E8F068}" destId="{07CB5EF7-38F1-4B26-A9A9-E496DEB9B054}" srcOrd="3" destOrd="0" presId="urn:microsoft.com/office/officeart/2005/8/layout/default"/>
    <dgm:cxn modelId="{73903A1A-6F03-4EC1-B0BE-0592E7434017}" type="presParOf" srcId="{FA30FD8A-831F-4095-90EB-B36B91E8F068}" destId="{2C10AA9E-461A-4C56-9B32-20E17635ED28}"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452A22-4946-4746-B18B-5B4037FD4A0F}" type="doc">
      <dgm:prSet loTypeId="urn:microsoft.com/office/officeart/2005/8/layout/process1" loCatId="process" qsTypeId="urn:microsoft.com/office/officeart/2005/8/quickstyle/simple1" qsCatId="simple" csTypeId="urn:microsoft.com/office/officeart/2005/8/colors/accent1_2" csCatId="accent1" phldr="1"/>
      <dgm:spPr/>
    </dgm:pt>
    <dgm:pt modelId="{F6C9B85A-2A61-43B6-97E9-E5B38F970884}">
      <dgm:prSet phldrT="[Texto]"/>
      <dgm:spPr/>
      <dgm:t>
        <a:bodyPr/>
        <a:lstStyle/>
        <a:p>
          <a:pPr>
            <a:buFont typeface="Arial" panose="020B0604020202020204" pitchFamily="34" charset="0"/>
            <a:buChar char="•"/>
          </a:pPr>
          <a:r>
            <a:rPr lang="es-MX" b="0" i="0" dirty="0">
              <a:solidFill>
                <a:srgbClr val="6F727D"/>
              </a:solidFill>
              <a:effectLst/>
              <a:latin typeface="Asap"/>
            </a:rPr>
            <a:t>Economía de mercado</a:t>
          </a:r>
          <a:endParaRPr lang="es-EC" dirty="0"/>
        </a:p>
      </dgm:t>
    </dgm:pt>
    <dgm:pt modelId="{44F3B1E9-F983-48BF-92BE-5BA18BC0874D}" type="parTrans" cxnId="{2B8D895E-0F82-47DF-B430-CA3BD4B53D2C}">
      <dgm:prSet/>
      <dgm:spPr/>
      <dgm:t>
        <a:bodyPr/>
        <a:lstStyle/>
        <a:p>
          <a:endParaRPr lang="es-EC"/>
        </a:p>
      </dgm:t>
    </dgm:pt>
    <dgm:pt modelId="{1BD279BB-5A48-4182-8188-010155FCAEF0}" type="sibTrans" cxnId="{2B8D895E-0F82-47DF-B430-CA3BD4B53D2C}">
      <dgm:prSet/>
      <dgm:spPr/>
      <dgm:t>
        <a:bodyPr/>
        <a:lstStyle/>
        <a:p>
          <a:endParaRPr lang="es-EC"/>
        </a:p>
      </dgm:t>
    </dgm:pt>
    <dgm:pt modelId="{91DCD25F-8837-4060-A7B1-832D1960F180}">
      <dgm:prSet phldrT="[Texto]"/>
      <dgm:spPr/>
      <dgm:t>
        <a:bodyPr/>
        <a:lstStyle/>
        <a:p>
          <a:pPr>
            <a:buFont typeface="Arial" panose="020B0604020202020204" pitchFamily="34" charset="0"/>
            <a:buChar char="•"/>
          </a:pPr>
          <a:r>
            <a:rPr lang="es-MX" b="0" i="0" dirty="0">
              <a:solidFill>
                <a:srgbClr val="6F727D"/>
              </a:solidFill>
              <a:effectLst/>
              <a:latin typeface="Asap"/>
            </a:rPr>
            <a:t>Economía planificada</a:t>
          </a:r>
          <a:endParaRPr lang="es-EC" dirty="0"/>
        </a:p>
      </dgm:t>
    </dgm:pt>
    <dgm:pt modelId="{F2041BDF-6CB6-44A6-B7F5-DC36459816CB}" type="parTrans" cxnId="{55BB6F9B-8A4F-454C-8FDB-0A83B9D4E03D}">
      <dgm:prSet/>
      <dgm:spPr/>
      <dgm:t>
        <a:bodyPr/>
        <a:lstStyle/>
        <a:p>
          <a:endParaRPr lang="es-EC"/>
        </a:p>
      </dgm:t>
    </dgm:pt>
    <dgm:pt modelId="{EF5AFCA2-E224-4142-B83C-5CDB3E7B3BEC}" type="sibTrans" cxnId="{55BB6F9B-8A4F-454C-8FDB-0A83B9D4E03D}">
      <dgm:prSet/>
      <dgm:spPr/>
      <dgm:t>
        <a:bodyPr/>
        <a:lstStyle/>
        <a:p>
          <a:endParaRPr lang="es-EC"/>
        </a:p>
      </dgm:t>
    </dgm:pt>
    <dgm:pt modelId="{6565F627-DF59-48DF-A3D0-8245C783A0FB}">
      <dgm:prSet phldrT="[Texto]"/>
      <dgm:spPr/>
      <dgm:t>
        <a:bodyPr/>
        <a:lstStyle/>
        <a:p>
          <a:pPr>
            <a:buFont typeface="Arial" panose="020B0604020202020204" pitchFamily="34" charset="0"/>
            <a:buChar char="•"/>
          </a:pPr>
          <a:r>
            <a:rPr lang="es-MX" b="0" i="0" dirty="0">
              <a:solidFill>
                <a:srgbClr val="6F727D"/>
              </a:solidFill>
              <a:effectLst/>
              <a:latin typeface="Asap"/>
            </a:rPr>
            <a:t>Economía mixta</a:t>
          </a:r>
          <a:endParaRPr lang="es-EC" dirty="0"/>
        </a:p>
      </dgm:t>
    </dgm:pt>
    <dgm:pt modelId="{A8DDC597-17D5-4B2B-96B0-71E0C00FEAF3}" type="parTrans" cxnId="{840D609C-9F2D-4E92-BF89-BE93D0D678FD}">
      <dgm:prSet/>
      <dgm:spPr/>
      <dgm:t>
        <a:bodyPr/>
        <a:lstStyle/>
        <a:p>
          <a:endParaRPr lang="es-EC"/>
        </a:p>
      </dgm:t>
    </dgm:pt>
    <dgm:pt modelId="{0A480373-3F7C-4417-AD1E-1A77DBE10FCF}" type="sibTrans" cxnId="{840D609C-9F2D-4E92-BF89-BE93D0D678FD}">
      <dgm:prSet/>
      <dgm:spPr/>
      <dgm:t>
        <a:bodyPr/>
        <a:lstStyle/>
        <a:p>
          <a:endParaRPr lang="es-EC"/>
        </a:p>
      </dgm:t>
    </dgm:pt>
    <dgm:pt modelId="{10DA91EE-AAB4-45F0-89F1-BDD84F39A167}">
      <dgm:prSet/>
      <dgm:spPr/>
      <dgm:t>
        <a:bodyPr/>
        <a:lstStyle/>
        <a:p>
          <a:pPr>
            <a:buFont typeface="Arial" panose="020B0604020202020204" pitchFamily="34" charset="0"/>
            <a:buChar char="•"/>
          </a:pPr>
          <a:r>
            <a:rPr lang="es-MX" b="0" i="0">
              <a:solidFill>
                <a:srgbClr val="6F727D"/>
              </a:solidFill>
              <a:effectLst/>
              <a:latin typeface="Asap"/>
            </a:rPr>
            <a:t>Economía tradicional </a:t>
          </a:r>
          <a:endParaRPr lang="es-MX" b="0" i="0" dirty="0">
            <a:solidFill>
              <a:srgbClr val="6F727D"/>
            </a:solidFill>
            <a:effectLst/>
            <a:latin typeface="Asap"/>
          </a:endParaRPr>
        </a:p>
      </dgm:t>
    </dgm:pt>
    <dgm:pt modelId="{0140D860-B793-43C4-BBFE-52AA1A9D6484}" type="parTrans" cxnId="{3C662410-7DBE-4873-B9AF-6D3FF0C5E1C2}">
      <dgm:prSet/>
      <dgm:spPr/>
      <dgm:t>
        <a:bodyPr/>
        <a:lstStyle/>
        <a:p>
          <a:endParaRPr lang="es-EC"/>
        </a:p>
      </dgm:t>
    </dgm:pt>
    <dgm:pt modelId="{E7F21240-0D45-46B1-8DC8-138C4796CAAE}" type="sibTrans" cxnId="{3C662410-7DBE-4873-B9AF-6D3FF0C5E1C2}">
      <dgm:prSet/>
      <dgm:spPr/>
      <dgm:t>
        <a:bodyPr/>
        <a:lstStyle/>
        <a:p>
          <a:endParaRPr lang="es-EC"/>
        </a:p>
      </dgm:t>
    </dgm:pt>
    <dgm:pt modelId="{399C10A5-6530-4F12-A1FA-98D73278ED87}" type="pres">
      <dgm:prSet presAssocID="{9C452A22-4946-4746-B18B-5B4037FD4A0F}" presName="Name0" presStyleCnt="0">
        <dgm:presLayoutVars>
          <dgm:dir/>
          <dgm:resizeHandles val="exact"/>
        </dgm:presLayoutVars>
      </dgm:prSet>
      <dgm:spPr/>
    </dgm:pt>
    <dgm:pt modelId="{0576937A-1670-4B08-B6CC-591BE087FE74}" type="pres">
      <dgm:prSet presAssocID="{F6C9B85A-2A61-43B6-97E9-E5B38F970884}" presName="node" presStyleLbl="node1" presStyleIdx="0" presStyleCnt="4">
        <dgm:presLayoutVars>
          <dgm:bulletEnabled val="1"/>
        </dgm:presLayoutVars>
      </dgm:prSet>
      <dgm:spPr/>
    </dgm:pt>
    <dgm:pt modelId="{EF8A2638-6178-4C64-9923-4ACE0FC2B066}" type="pres">
      <dgm:prSet presAssocID="{1BD279BB-5A48-4182-8188-010155FCAEF0}" presName="sibTrans" presStyleLbl="sibTrans2D1" presStyleIdx="0" presStyleCnt="3"/>
      <dgm:spPr/>
    </dgm:pt>
    <dgm:pt modelId="{0DFC6EA0-EBE6-45C9-8079-132458A6FA2C}" type="pres">
      <dgm:prSet presAssocID="{1BD279BB-5A48-4182-8188-010155FCAEF0}" presName="connectorText" presStyleLbl="sibTrans2D1" presStyleIdx="0" presStyleCnt="3"/>
      <dgm:spPr/>
    </dgm:pt>
    <dgm:pt modelId="{D01A763F-4A37-4199-9D61-0DFE9ADF782A}" type="pres">
      <dgm:prSet presAssocID="{91DCD25F-8837-4060-A7B1-832D1960F180}" presName="node" presStyleLbl="node1" presStyleIdx="1" presStyleCnt="4">
        <dgm:presLayoutVars>
          <dgm:bulletEnabled val="1"/>
        </dgm:presLayoutVars>
      </dgm:prSet>
      <dgm:spPr/>
    </dgm:pt>
    <dgm:pt modelId="{B816A3AA-63EA-4088-B451-CDA39AAFC357}" type="pres">
      <dgm:prSet presAssocID="{EF5AFCA2-E224-4142-B83C-5CDB3E7B3BEC}" presName="sibTrans" presStyleLbl="sibTrans2D1" presStyleIdx="1" presStyleCnt="3"/>
      <dgm:spPr/>
    </dgm:pt>
    <dgm:pt modelId="{AAF51C71-6044-4F76-A9DA-63D69F0EE906}" type="pres">
      <dgm:prSet presAssocID="{EF5AFCA2-E224-4142-B83C-5CDB3E7B3BEC}" presName="connectorText" presStyleLbl="sibTrans2D1" presStyleIdx="1" presStyleCnt="3"/>
      <dgm:spPr/>
    </dgm:pt>
    <dgm:pt modelId="{AADC783C-F49F-4D84-B5E2-1DAA66669556}" type="pres">
      <dgm:prSet presAssocID="{6565F627-DF59-48DF-A3D0-8245C783A0FB}" presName="node" presStyleLbl="node1" presStyleIdx="2" presStyleCnt="4">
        <dgm:presLayoutVars>
          <dgm:bulletEnabled val="1"/>
        </dgm:presLayoutVars>
      </dgm:prSet>
      <dgm:spPr/>
    </dgm:pt>
    <dgm:pt modelId="{61F4D76B-0B8B-43E9-AC57-F174AAD08C4C}" type="pres">
      <dgm:prSet presAssocID="{0A480373-3F7C-4417-AD1E-1A77DBE10FCF}" presName="sibTrans" presStyleLbl="sibTrans2D1" presStyleIdx="2" presStyleCnt="3"/>
      <dgm:spPr/>
    </dgm:pt>
    <dgm:pt modelId="{1E8B46D9-65E5-4852-963F-749AFA86E266}" type="pres">
      <dgm:prSet presAssocID="{0A480373-3F7C-4417-AD1E-1A77DBE10FCF}" presName="connectorText" presStyleLbl="sibTrans2D1" presStyleIdx="2" presStyleCnt="3"/>
      <dgm:spPr/>
    </dgm:pt>
    <dgm:pt modelId="{CCB72150-814C-4FAF-8597-577A28356E63}" type="pres">
      <dgm:prSet presAssocID="{10DA91EE-AAB4-45F0-89F1-BDD84F39A167}" presName="node" presStyleLbl="node1" presStyleIdx="3" presStyleCnt="4">
        <dgm:presLayoutVars>
          <dgm:bulletEnabled val="1"/>
        </dgm:presLayoutVars>
      </dgm:prSet>
      <dgm:spPr/>
    </dgm:pt>
  </dgm:ptLst>
  <dgm:cxnLst>
    <dgm:cxn modelId="{024BF20E-35BE-4E3B-A335-79B7DA093277}" type="presOf" srcId="{1BD279BB-5A48-4182-8188-010155FCAEF0}" destId="{EF8A2638-6178-4C64-9923-4ACE0FC2B066}" srcOrd="0" destOrd="0" presId="urn:microsoft.com/office/officeart/2005/8/layout/process1"/>
    <dgm:cxn modelId="{3C662410-7DBE-4873-B9AF-6D3FF0C5E1C2}" srcId="{9C452A22-4946-4746-B18B-5B4037FD4A0F}" destId="{10DA91EE-AAB4-45F0-89F1-BDD84F39A167}" srcOrd="3" destOrd="0" parTransId="{0140D860-B793-43C4-BBFE-52AA1A9D6484}" sibTransId="{E7F21240-0D45-46B1-8DC8-138C4796CAAE}"/>
    <dgm:cxn modelId="{BF7DE727-A3AB-4D40-9DD7-3C25EF5509EE}" type="presOf" srcId="{EF5AFCA2-E224-4142-B83C-5CDB3E7B3BEC}" destId="{B816A3AA-63EA-4088-B451-CDA39AAFC357}" srcOrd="0" destOrd="0" presId="urn:microsoft.com/office/officeart/2005/8/layout/process1"/>
    <dgm:cxn modelId="{2B8D895E-0F82-47DF-B430-CA3BD4B53D2C}" srcId="{9C452A22-4946-4746-B18B-5B4037FD4A0F}" destId="{F6C9B85A-2A61-43B6-97E9-E5B38F970884}" srcOrd="0" destOrd="0" parTransId="{44F3B1E9-F983-48BF-92BE-5BA18BC0874D}" sibTransId="{1BD279BB-5A48-4182-8188-010155FCAEF0}"/>
    <dgm:cxn modelId="{4AD90B66-890C-4559-AE63-525EA18F37BD}" type="presOf" srcId="{6565F627-DF59-48DF-A3D0-8245C783A0FB}" destId="{AADC783C-F49F-4D84-B5E2-1DAA66669556}" srcOrd="0" destOrd="0" presId="urn:microsoft.com/office/officeart/2005/8/layout/process1"/>
    <dgm:cxn modelId="{BAAD4784-1888-4238-9E30-382A954E30AB}" type="presOf" srcId="{1BD279BB-5A48-4182-8188-010155FCAEF0}" destId="{0DFC6EA0-EBE6-45C9-8079-132458A6FA2C}" srcOrd="1" destOrd="0" presId="urn:microsoft.com/office/officeart/2005/8/layout/process1"/>
    <dgm:cxn modelId="{55BB6F9B-8A4F-454C-8FDB-0A83B9D4E03D}" srcId="{9C452A22-4946-4746-B18B-5B4037FD4A0F}" destId="{91DCD25F-8837-4060-A7B1-832D1960F180}" srcOrd="1" destOrd="0" parTransId="{F2041BDF-6CB6-44A6-B7F5-DC36459816CB}" sibTransId="{EF5AFCA2-E224-4142-B83C-5CDB3E7B3BEC}"/>
    <dgm:cxn modelId="{840D609C-9F2D-4E92-BF89-BE93D0D678FD}" srcId="{9C452A22-4946-4746-B18B-5B4037FD4A0F}" destId="{6565F627-DF59-48DF-A3D0-8245C783A0FB}" srcOrd="2" destOrd="0" parTransId="{A8DDC597-17D5-4B2B-96B0-71E0C00FEAF3}" sibTransId="{0A480373-3F7C-4417-AD1E-1A77DBE10FCF}"/>
    <dgm:cxn modelId="{36E5D99E-FD3F-4D0F-B362-81311CAB6F9C}" type="presOf" srcId="{0A480373-3F7C-4417-AD1E-1A77DBE10FCF}" destId="{61F4D76B-0B8B-43E9-AC57-F174AAD08C4C}" srcOrd="0" destOrd="0" presId="urn:microsoft.com/office/officeart/2005/8/layout/process1"/>
    <dgm:cxn modelId="{F12167B4-C1A2-45EF-B9F4-5FE960F12916}" type="presOf" srcId="{9C452A22-4946-4746-B18B-5B4037FD4A0F}" destId="{399C10A5-6530-4F12-A1FA-98D73278ED87}" srcOrd="0" destOrd="0" presId="urn:microsoft.com/office/officeart/2005/8/layout/process1"/>
    <dgm:cxn modelId="{F41C7ABF-626C-47ED-94D7-A3748A435585}" type="presOf" srcId="{F6C9B85A-2A61-43B6-97E9-E5B38F970884}" destId="{0576937A-1670-4B08-B6CC-591BE087FE74}" srcOrd="0" destOrd="0" presId="urn:microsoft.com/office/officeart/2005/8/layout/process1"/>
    <dgm:cxn modelId="{187BE2CB-E445-4B78-9538-0FA5E5388952}" type="presOf" srcId="{0A480373-3F7C-4417-AD1E-1A77DBE10FCF}" destId="{1E8B46D9-65E5-4852-963F-749AFA86E266}" srcOrd="1" destOrd="0" presId="urn:microsoft.com/office/officeart/2005/8/layout/process1"/>
    <dgm:cxn modelId="{7CA788D5-751D-476B-B353-FFF99B94C623}" type="presOf" srcId="{91DCD25F-8837-4060-A7B1-832D1960F180}" destId="{D01A763F-4A37-4199-9D61-0DFE9ADF782A}" srcOrd="0" destOrd="0" presId="urn:microsoft.com/office/officeart/2005/8/layout/process1"/>
    <dgm:cxn modelId="{B5CB06D8-4854-41F2-AC1E-98AE7451A12D}" type="presOf" srcId="{EF5AFCA2-E224-4142-B83C-5CDB3E7B3BEC}" destId="{AAF51C71-6044-4F76-A9DA-63D69F0EE906}" srcOrd="1" destOrd="0" presId="urn:microsoft.com/office/officeart/2005/8/layout/process1"/>
    <dgm:cxn modelId="{2E723CFC-1D6F-4D80-AC33-56A131A87E23}" type="presOf" srcId="{10DA91EE-AAB4-45F0-89F1-BDD84F39A167}" destId="{CCB72150-814C-4FAF-8597-577A28356E63}" srcOrd="0" destOrd="0" presId="urn:microsoft.com/office/officeart/2005/8/layout/process1"/>
    <dgm:cxn modelId="{D1D83EEF-C613-41A4-B193-F33E1DBE678E}" type="presParOf" srcId="{399C10A5-6530-4F12-A1FA-98D73278ED87}" destId="{0576937A-1670-4B08-B6CC-591BE087FE74}" srcOrd="0" destOrd="0" presId="urn:microsoft.com/office/officeart/2005/8/layout/process1"/>
    <dgm:cxn modelId="{1ADF0D7E-B824-4A34-9A50-57365C759B7C}" type="presParOf" srcId="{399C10A5-6530-4F12-A1FA-98D73278ED87}" destId="{EF8A2638-6178-4C64-9923-4ACE0FC2B066}" srcOrd="1" destOrd="0" presId="urn:microsoft.com/office/officeart/2005/8/layout/process1"/>
    <dgm:cxn modelId="{1F3C6FE8-F473-4FB0-AAC1-C037EF5EA50D}" type="presParOf" srcId="{EF8A2638-6178-4C64-9923-4ACE0FC2B066}" destId="{0DFC6EA0-EBE6-45C9-8079-132458A6FA2C}" srcOrd="0" destOrd="0" presId="urn:microsoft.com/office/officeart/2005/8/layout/process1"/>
    <dgm:cxn modelId="{4EC6F09C-0904-4D8E-A377-1859D575C992}" type="presParOf" srcId="{399C10A5-6530-4F12-A1FA-98D73278ED87}" destId="{D01A763F-4A37-4199-9D61-0DFE9ADF782A}" srcOrd="2" destOrd="0" presId="urn:microsoft.com/office/officeart/2005/8/layout/process1"/>
    <dgm:cxn modelId="{A9115E90-AE96-41CA-9902-2F2C01219AC1}" type="presParOf" srcId="{399C10A5-6530-4F12-A1FA-98D73278ED87}" destId="{B816A3AA-63EA-4088-B451-CDA39AAFC357}" srcOrd="3" destOrd="0" presId="urn:microsoft.com/office/officeart/2005/8/layout/process1"/>
    <dgm:cxn modelId="{E99C976E-1574-4299-9753-3844684E6506}" type="presParOf" srcId="{B816A3AA-63EA-4088-B451-CDA39AAFC357}" destId="{AAF51C71-6044-4F76-A9DA-63D69F0EE906}" srcOrd="0" destOrd="0" presId="urn:microsoft.com/office/officeart/2005/8/layout/process1"/>
    <dgm:cxn modelId="{3B4073CC-4301-4877-B0CB-EDC7CDCFE802}" type="presParOf" srcId="{399C10A5-6530-4F12-A1FA-98D73278ED87}" destId="{AADC783C-F49F-4D84-B5E2-1DAA66669556}" srcOrd="4" destOrd="0" presId="urn:microsoft.com/office/officeart/2005/8/layout/process1"/>
    <dgm:cxn modelId="{189FB80E-2B0E-4393-8B43-A85D4A64EF15}" type="presParOf" srcId="{399C10A5-6530-4F12-A1FA-98D73278ED87}" destId="{61F4D76B-0B8B-43E9-AC57-F174AAD08C4C}" srcOrd="5" destOrd="0" presId="urn:microsoft.com/office/officeart/2005/8/layout/process1"/>
    <dgm:cxn modelId="{F7C4647A-2FAE-4AA4-9D5F-7D41B2B564C7}" type="presParOf" srcId="{61F4D76B-0B8B-43E9-AC57-F174AAD08C4C}" destId="{1E8B46D9-65E5-4852-963F-749AFA86E266}" srcOrd="0" destOrd="0" presId="urn:microsoft.com/office/officeart/2005/8/layout/process1"/>
    <dgm:cxn modelId="{B5139EB8-FD58-480C-929F-3A2BD7263CE2}" type="presParOf" srcId="{399C10A5-6530-4F12-A1FA-98D73278ED87}" destId="{CCB72150-814C-4FAF-8597-577A28356E63}"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2EB2C-0041-47A0-86EC-3EC6A152A6DA}">
      <dsp:nvSpPr>
        <dsp:cNvPr id="0" name=""/>
        <dsp:cNvSpPr/>
      </dsp:nvSpPr>
      <dsp:spPr>
        <a:xfrm>
          <a:off x="0" y="751353"/>
          <a:ext cx="8128000" cy="95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F227D4-2CEB-485E-A540-05AC561DDE45}">
      <dsp:nvSpPr>
        <dsp:cNvPr id="0" name=""/>
        <dsp:cNvSpPr/>
      </dsp:nvSpPr>
      <dsp:spPr>
        <a:xfrm>
          <a:off x="386953" y="5349"/>
          <a:ext cx="7739054" cy="13068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just" defTabSz="711200">
            <a:lnSpc>
              <a:spcPct val="90000"/>
            </a:lnSpc>
            <a:spcBef>
              <a:spcPct val="0"/>
            </a:spcBef>
            <a:spcAft>
              <a:spcPct val="35000"/>
            </a:spcAft>
            <a:buNone/>
          </a:pPr>
          <a:r>
            <a:rPr lang="es-EC" sz="1600" b="1" i="0" kern="1200" dirty="0"/>
            <a:t>Mecanismos de coordinación.-</a:t>
          </a:r>
          <a:r>
            <a:rPr lang="es-MX" sz="1600" b="0" i="0" kern="1200" dirty="0"/>
            <a:t>Determinan el uso de los factores de producción con los que cuenta la economía. Esto puede ser llevado a cabo por una </a:t>
          </a:r>
          <a:r>
            <a:rPr lang="es-MX" sz="1600" b="1" i="0" kern="1200" dirty="0"/>
            <a:t>autoridad central</a:t>
          </a:r>
          <a:r>
            <a:rPr lang="es-MX" sz="1600" b="0" i="0" kern="1200" dirty="0"/>
            <a:t> o por agentes privados.</a:t>
          </a:r>
          <a:endParaRPr lang="es-EC" sz="1600" kern="1200" dirty="0"/>
        </a:p>
      </dsp:txBody>
      <dsp:txXfrm>
        <a:off x="450750" y="69146"/>
        <a:ext cx="7611460" cy="1179290"/>
      </dsp:txXfrm>
    </dsp:sp>
    <dsp:sp modelId="{BDA4DCDC-5026-4423-9B41-F1BB5A5BDF91}">
      <dsp:nvSpPr>
        <dsp:cNvPr id="0" name=""/>
        <dsp:cNvSpPr/>
      </dsp:nvSpPr>
      <dsp:spPr>
        <a:xfrm>
          <a:off x="0" y="2390822"/>
          <a:ext cx="8128000" cy="95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151661-417E-4289-8B38-73069F4CFC5E}">
      <dsp:nvSpPr>
        <dsp:cNvPr id="0" name=""/>
        <dsp:cNvSpPr/>
      </dsp:nvSpPr>
      <dsp:spPr>
        <a:xfrm>
          <a:off x="389306" y="1644280"/>
          <a:ext cx="7738693" cy="1037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00100">
            <a:lnSpc>
              <a:spcPct val="90000"/>
            </a:lnSpc>
            <a:spcBef>
              <a:spcPct val="0"/>
            </a:spcBef>
            <a:spcAft>
              <a:spcPct val="35000"/>
            </a:spcAft>
            <a:buNone/>
          </a:pPr>
          <a:r>
            <a:rPr lang="es-EC" sz="1800" b="1" i="0" kern="1200" dirty="0">
              <a:latin typeface="Calibri" panose="020F0502020204030204" pitchFamily="34" charset="0"/>
              <a:cs typeface="Calibri" panose="020F0502020204030204" pitchFamily="34" charset="0"/>
            </a:rPr>
            <a:t>Características del consumo.-</a:t>
          </a:r>
          <a:r>
            <a:rPr lang="es-MX" sz="1800" kern="1200" dirty="0">
              <a:latin typeface="Calibri" panose="020F0502020204030204" pitchFamily="34" charset="0"/>
              <a:cs typeface="Calibri" panose="020F0502020204030204" pitchFamily="34" charset="0"/>
            </a:rPr>
            <a:t>Están condicionadas por diversos factores: geografía, país, clima, sexo, edad, raza, educación, profesión, estilo de vida, valores, gustos, precios, etc</a:t>
          </a:r>
          <a:r>
            <a:rPr lang="es-MX" sz="500" kern="1200" dirty="0"/>
            <a:t>.</a:t>
          </a:r>
          <a:endParaRPr lang="es-EC" sz="500" kern="1200" dirty="0"/>
        </a:p>
      </dsp:txBody>
      <dsp:txXfrm>
        <a:off x="439955" y="1694929"/>
        <a:ext cx="7637395" cy="936251"/>
      </dsp:txXfrm>
    </dsp:sp>
    <dsp:sp modelId="{795A4CAF-C038-41AA-A29A-8A4E2E3B1E70}">
      <dsp:nvSpPr>
        <dsp:cNvPr id="0" name=""/>
        <dsp:cNvSpPr/>
      </dsp:nvSpPr>
      <dsp:spPr>
        <a:xfrm>
          <a:off x="0" y="4114502"/>
          <a:ext cx="8128000" cy="95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4B4AE9-24E4-4A0F-8FDE-B2737819628E}">
      <dsp:nvSpPr>
        <dsp:cNvPr id="0" name=""/>
        <dsp:cNvSpPr/>
      </dsp:nvSpPr>
      <dsp:spPr>
        <a:xfrm>
          <a:off x="386953" y="3553622"/>
          <a:ext cx="7739054" cy="1121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just" defTabSz="711200">
            <a:lnSpc>
              <a:spcPct val="90000"/>
            </a:lnSpc>
            <a:spcBef>
              <a:spcPct val="0"/>
            </a:spcBef>
            <a:spcAft>
              <a:spcPct val="35000"/>
            </a:spcAft>
            <a:buNone/>
          </a:pPr>
          <a:r>
            <a:rPr lang="es-MX" sz="1600" kern="1200" dirty="0">
              <a:latin typeface="Calibri" panose="020F0502020204030204" pitchFamily="34" charset="0"/>
              <a:cs typeface="Calibri" panose="020F0502020204030204" pitchFamily="34" charset="0"/>
            </a:rPr>
            <a:t>Productividad y Empleo.-No todos los lugares cuentan con el mismo nivel de empleos y productividad. Estos factores se determinan por elementos como: el nivel de estudios, la especialización, las habilidades, etc</a:t>
          </a:r>
          <a:r>
            <a:rPr lang="es-MX" sz="500" kern="1200" dirty="0"/>
            <a:t>.</a:t>
          </a:r>
          <a:endParaRPr lang="es-EC" sz="500" kern="1200" dirty="0"/>
        </a:p>
      </dsp:txBody>
      <dsp:txXfrm>
        <a:off x="441713" y="3608382"/>
        <a:ext cx="7629534" cy="1012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B4D95-2394-4CCF-89DA-82BAD1DB82F8}">
      <dsp:nvSpPr>
        <dsp:cNvPr id="0" name=""/>
        <dsp:cNvSpPr/>
      </dsp:nvSpPr>
      <dsp:spPr>
        <a:xfrm>
          <a:off x="1512104" y="1199"/>
          <a:ext cx="3057877" cy="18347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i="0" kern="1200"/>
            <a:t>Sistema financiero.-</a:t>
          </a:r>
          <a:r>
            <a:rPr lang="es-MX" sz="1600" b="0" i="0" kern="1200"/>
            <a:t>Consiste en la obtención de créditos, financiamientos a tasas de interés razonables , selección de bancos, aseguradoras, factoraje, etc.</a:t>
          </a:r>
          <a:endParaRPr lang="en-US" sz="1600" kern="1200"/>
        </a:p>
      </dsp:txBody>
      <dsp:txXfrm>
        <a:off x="1512104" y="1199"/>
        <a:ext cx="3057877" cy="1834726"/>
      </dsp:txXfrm>
    </dsp:sp>
    <dsp:sp modelId="{BDDC974F-0077-4705-A394-1B0AD72CDFC3}">
      <dsp:nvSpPr>
        <dsp:cNvPr id="0" name=""/>
        <dsp:cNvSpPr/>
      </dsp:nvSpPr>
      <dsp:spPr>
        <a:xfrm>
          <a:off x="4875769" y="1199"/>
          <a:ext cx="3057877" cy="18347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i="0" kern="1200"/>
            <a:t>Controles gubernamentales.-</a:t>
          </a:r>
          <a:r>
            <a:rPr lang="es-MX" sz="1600" b="0" i="0" kern="1200"/>
            <a:t>Consiste en la política, monetaria, fiscal y de inflación.</a:t>
          </a:r>
          <a:endParaRPr lang="en-US" sz="1600" kern="1200"/>
        </a:p>
      </dsp:txBody>
      <dsp:txXfrm>
        <a:off x="4875769" y="1199"/>
        <a:ext cx="3057877" cy="1834726"/>
      </dsp:txXfrm>
    </dsp:sp>
    <dsp:sp modelId="{2C10AA9E-461A-4C56-9B32-20E17635ED28}">
      <dsp:nvSpPr>
        <dsp:cNvPr id="0" name=""/>
        <dsp:cNvSpPr/>
      </dsp:nvSpPr>
      <dsp:spPr>
        <a:xfrm>
          <a:off x="3193937" y="2141713"/>
          <a:ext cx="3057877" cy="18347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i="0" kern="1200" dirty="0"/>
            <a:t>Balanza de pagos.-</a:t>
          </a:r>
          <a:r>
            <a:rPr lang="es-MX" sz="1600" b="0" i="0" kern="1200" dirty="0"/>
            <a:t>Este elemento es indispensable para determinar el precio de una moneda, las restricciones al comercio internacional y la actividad económica en general del país.</a:t>
          </a:r>
          <a:endParaRPr lang="en-US" sz="1600" kern="1200" dirty="0"/>
        </a:p>
      </dsp:txBody>
      <dsp:txXfrm>
        <a:off x="3193937" y="2141713"/>
        <a:ext cx="3057877" cy="18347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6937A-1670-4B08-B6CC-591BE087FE74}">
      <dsp:nvSpPr>
        <dsp:cNvPr id="0" name=""/>
        <dsp:cNvSpPr/>
      </dsp:nvSpPr>
      <dsp:spPr>
        <a:xfrm>
          <a:off x="3767" y="1874576"/>
          <a:ext cx="1647168" cy="9883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Arial" panose="020B0604020202020204" pitchFamily="34" charset="0"/>
            <a:buNone/>
          </a:pPr>
          <a:r>
            <a:rPr lang="es-MX" sz="2300" b="0" i="0" kern="1200" dirty="0">
              <a:solidFill>
                <a:srgbClr val="6F727D"/>
              </a:solidFill>
              <a:effectLst/>
              <a:latin typeface="Asap"/>
            </a:rPr>
            <a:t>Economía de mercado</a:t>
          </a:r>
          <a:endParaRPr lang="es-EC" sz="2300" kern="1200" dirty="0"/>
        </a:p>
      </dsp:txBody>
      <dsp:txXfrm>
        <a:off x="32713" y="1903522"/>
        <a:ext cx="1589276" cy="930409"/>
      </dsp:txXfrm>
    </dsp:sp>
    <dsp:sp modelId="{EF8A2638-6178-4C64-9923-4ACE0FC2B066}">
      <dsp:nvSpPr>
        <dsp:cNvPr id="0" name=""/>
        <dsp:cNvSpPr/>
      </dsp:nvSpPr>
      <dsp:spPr>
        <a:xfrm>
          <a:off x="1815653" y="2164478"/>
          <a:ext cx="349199" cy="4084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kern="1200"/>
        </a:p>
      </dsp:txBody>
      <dsp:txXfrm>
        <a:off x="1815653" y="2246177"/>
        <a:ext cx="244439" cy="245099"/>
      </dsp:txXfrm>
    </dsp:sp>
    <dsp:sp modelId="{D01A763F-4A37-4199-9D61-0DFE9ADF782A}">
      <dsp:nvSpPr>
        <dsp:cNvPr id="0" name=""/>
        <dsp:cNvSpPr/>
      </dsp:nvSpPr>
      <dsp:spPr>
        <a:xfrm>
          <a:off x="2309803" y="1874576"/>
          <a:ext cx="1647168" cy="9883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Arial" panose="020B0604020202020204" pitchFamily="34" charset="0"/>
            <a:buNone/>
          </a:pPr>
          <a:r>
            <a:rPr lang="es-MX" sz="2300" b="0" i="0" kern="1200" dirty="0">
              <a:solidFill>
                <a:srgbClr val="6F727D"/>
              </a:solidFill>
              <a:effectLst/>
              <a:latin typeface="Asap"/>
            </a:rPr>
            <a:t>Economía planificada</a:t>
          </a:r>
          <a:endParaRPr lang="es-EC" sz="2300" kern="1200" dirty="0"/>
        </a:p>
      </dsp:txBody>
      <dsp:txXfrm>
        <a:off x="2338749" y="1903522"/>
        <a:ext cx="1589276" cy="930409"/>
      </dsp:txXfrm>
    </dsp:sp>
    <dsp:sp modelId="{B816A3AA-63EA-4088-B451-CDA39AAFC357}">
      <dsp:nvSpPr>
        <dsp:cNvPr id="0" name=""/>
        <dsp:cNvSpPr/>
      </dsp:nvSpPr>
      <dsp:spPr>
        <a:xfrm>
          <a:off x="4121689" y="2164478"/>
          <a:ext cx="349199" cy="4084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kern="1200"/>
        </a:p>
      </dsp:txBody>
      <dsp:txXfrm>
        <a:off x="4121689" y="2246177"/>
        <a:ext cx="244439" cy="245099"/>
      </dsp:txXfrm>
    </dsp:sp>
    <dsp:sp modelId="{AADC783C-F49F-4D84-B5E2-1DAA66669556}">
      <dsp:nvSpPr>
        <dsp:cNvPr id="0" name=""/>
        <dsp:cNvSpPr/>
      </dsp:nvSpPr>
      <dsp:spPr>
        <a:xfrm>
          <a:off x="4615840" y="1874576"/>
          <a:ext cx="1647168" cy="9883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Arial" panose="020B0604020202020204" pitchFamily="34" charset="0"/>
            <a:buNone/>
          </a:pPr>
          <a:r>
            <a:rPr lang="es-MX" sz="2300" b="0" i="0" kern="1200" dirty="0">
              <a:solidFill>
                <a:srgbClr val="6F727D"/>
              </a:solidFill>
              <a:effectLst/>
              <a:latin typeface="Asap"/>
            </a:rPr>
            <a:t>Economía mixta</a:t>
          </a:r>
          <a:endParaRPr lang="es-EC" sz="2300" kern="1200" dirty="0"/>
        </a:p>
      </dsp:txBody>
      <dsp:txXfrm>
        <a:off x="4644786" y="1903522"/>
        <a:ext cx="1589276" cy="930409"/>
      </dsp:txXfrm>
    </dsp:sp>
    <dsp:sp modelId="{61F4D76B-0B8B-43E9-AC57-F174AAD08C4C}">
      <dsp:nvSpPr>
        <dsp:cNvPr id="0" name=""/>
        <dsp:cNvSpPr/>
      </dsp:nvSpPr>
      <dsp:spPr>
        <a:xfrm>
          <a:off x="6427726" y="2164478"/>
          <a:ext cx="349199" cy="4084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kern="1200"/>
        </a:p>
      </dsp:txBody>
      <dsp:txXfrm>
        <a:off x="6427726" y="2246177"/>
        <a:ext cx="244439" cy="245099"/>
      </dsp:txXfrm>
    </dsp:sp>
    <dsp:sp modelId="{CCB72150-814C-4FAF-8597-577A28356E63}">
      <dsp:nvSpPr>
        <dsp:cNvPr id="0" name=""/>
        <dsp:cNvSpPr/>
      </dsp:nvSpPr>
      <dsp:spPr>
        <a:xfrm>
          <a:off x="6921876" y="1874576"/>
          <a:ext cx="1647168" cy="9883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Arial" panose="020B0604020202020204" pitchFamily="34" charset="0"/>
            <a:buNone/>
          </a:pPr>
          <a:r>
            <a:rPr lang="es-MX" sz="2300" b="0" i="0" kern="1200">
              <a:solidFill>
                <a:srgbClr val="6F727D"/>
              </a:solidFill>
              <a:effectLst/>
              <a:latin typeface="Asap"/>
            </a:rPr>
            <a:t>Economía tradicional </a:t>
          </a:r>
          <a:endParaRPr lang="es-MX" sz="2300" b="0" i="0" kern="1200" dirty="0">
            <a:solidFill>
              <a:srgbClr val="6F727D"/>
            </a:solidFill>
            <a:effectLst/>
            <a:latin typeface="Asap"/>
          </a:endParaRPr>
        </a:p>
      </dsp:txBody>
      <dsp:txXfrm>
        <a:off x="6950822" y="1903522"/>
        <a:ext cx="1589276" cy="93040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E7C177B-B36A-42FB-963C-4A4062E11465}" type="datetime1">
              <a:rPr lang="es-ES" smtClean="0"/>
              <a:t>28/06/2021</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679768-A2FC-4D08-91F6-8DCE6C566B36}" type="slidenum">
              <a:rPr lang="es-ES" smtClean="0"/>
              <a:t>‹Nº›</a:t>
            </a:fld>
            <a:endParaRPr lang="es-ES"/>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D6E2F-8700-4332-938B-4B711CF8351C}" type="datetime1">
              <a:rPr lang="es-ES" smtClean="0"/>
              <a:pPr/>
              <a:t>28/06/2021</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F61EA0F-A667-4B49-8422-0062BC55E249}" type="slidenum">
              <a:rPr lang="es-ES" noProof="0" smtClean="0"/>
              <a:t>‹Nº›</a:t>
            </a:fld>
            <a:endParaRPr lang="es-ES" noProof="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7" name="Rectángulo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2" name="Título 1"/>
          <p:cNvSpPr>
            <a:spLocks noGrp="1"/>
          </p:cNvSpPr>
          <p:nvPr>
            <p:ph type="title"/>
          </p:nvPr>
        </p:nvSpPr>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9" name="Rectángulo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es-ES" sz="1800" noProof="0"/>
          </a:p>
        </p:txBody>
      </p:sp>
      <p:cxnSp>
        <p:nvCxnSpPr>
          <p:cNvPr id="12" name="Conector recto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ítulo 3"/>
          <p:cNvSpPr>
            <a:spLocks noGrp="1"/>
          </p:cNvSpPr>
          <p:nvPr>
            <p:ph type="title"/>
          </p:nvPr>
        </p:nvSpPr>
        <p:spPr>
          <a:xfrm>
            <a:off x="521207" y="448056"/>
            <a:ext cx="6877119" cy="640080"/>
          </a:xfrm>
        </p:spPr>
        <p:txBody>
          <a:bodyPr rtlCol="0" anchor="b" anchorCtr="0">
            <a:normAutofit/>
          </a:bodyPr>
          <a:lstStyle>
            <a:lvl1pPr>
              <a:defRPr sz="2800">
                <a:solidFill>
                  <a:schemeClr val="bg2">
                    <a:lumMod val="25000"/>
                  </a:schemeClr>
                </a:solidFill>
              </a:defRPr>
            </a:lvl1pPr>
          </a:lstStyle>
          <a:p>
            <a:pPr rtl="0"/>
            <a:r>
              <a:rPr lang="es-ES" noProof="0"/>
              <a:t>Haga clic para modificar el estilo de título del patrón</a:t>
            </a:r>
          </a:p>
        </p:txBody>
      </p:sp>
      <p:sp>
        <p:nvSpPr>
          <p:cNvPr id="3" name="Marcador de posición de contenido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rtl="0">
              <a:lnSpc>
                <a:spcPct val="150000"/>
              </a:lnSpc>
              <a:spcBef>
                <a:spcPts val="1000"/>
              </a:spcBef>
              <a:spcAft>
                <a:spcPts val="1200"/>
              </a:spcAft>
              <a:buNone/>
            </a:pPr>
            <a:r>
              <a:rPr lang="es-ES" noProof="0"/>
              <a:t>Haga clic para modificar los estilos de texto del patrón</a:t>
            </a:r>
          </a:p>
          <a:p>
            <a:pPr marL="0" lvl="1" indent="0" rtl="0">
              <a:lnSpc>
                <a:spcPct val="150000"/>
              </a:lnSpc>
              <a:spcBef>
                <a:spcPts val="1000"/>
              </a:spcBef>
              <a:spcAft>
                <a:spcPts val="1200"/>
              </a:spcAft>
              <a:buNone/>
            </a:pPr>
            <a:r>
              <a:rPr lang="es-ES" noProof="0"/>
              <a:t>Segundo nivel</a:t>
            </a:r>
          </a:p>
          <a:p>
            <a:pPr marL="0" lvl="2" indent="0" rtl="0">
              <a:lnSpc>
                <a:spcPct val="150000"/>
              </a:lnSpc>
              <a:spcBef>
                <a:spcPts val="1000"/>
              </a:spcBef>
              <a:spcAft>
                <a:spcPts val="1200"/>
              </a:spcAft>
              <a:buNone/>
            </a:pPr>
            <a:r>
              <a:rPr lang="es-ES" noProof="0"/>
              <a:t>Tercer nivel</a:t>
            </a:r>
          </a:p>
          <a:p>
            <a:pPr marL="0" lvl="3" indent="0" rtl="0">
              <a:lnSpc>
                <a:spcPct val="150000"/>
              </a:lnSpc>
              <a:spcBef>
                <a:spcPts val="1000"/>
              </a:spcBef>
              <a:spcAft>
                <a:spcPts val="1200"/>
              </a:spcAft>
              <a:buNone/>
            </a:pPr>
            <a:r>
              <a:rPr lang="es-ES" noProof="0"/>
              <a:t>Cuarto nivel</a:t>
            </a:r>
          </a:p>
          <a:p>
            <a:pPr marL="0" lvl="4" indent="0" rtl="0">
              <a:lnSpc>
                <a:spcPct val="150000"/>
              </a:lnSpc>
              <a:spcBef>
                <a:spcPts val="1000"/>
              </a:spcBef>
              <a:spcAft>
                <a:spcPts val="1200"/>
              </a:spcAft>
              <a:buNone/>
            </a:pPr>
            <a:r>
              <a:rPr lang="es-ES" noProof="0"/>
              <a:t>Quinto nivel</a:t>
            </a:r>
          </a:p>
        </p:txBody>
      </p:sp>
      <p:sp>
        <p:nvSpPr>
          <p:cNvPr id="6" name="Marcador de fecha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8BBF53A3-647D-4EB5-8024-AB2FE87A599F}" type="datetime1">
              <a:rPr lang="es-ES" noProof="0" smtClean="0"/>
              <a:t>28/06/2021</a:t>
            </a:fld>
            <a:endParaRPr lang="es-ES" noProof="0"/>
          </a:p>
        </p:txBody>
      </p:sp>
      <p:sp>
        <p:nvSpPr>
          <p:cNvPr id="7" name="Marcador de pie de página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es-ES" noProof="0"/>
          </a:p>
        </p:txBody>
      </p:sp>
      <p:sp>
        <p:nvSpPr>
          <p:cNvPr id="8" name="Marcador de posición de número de diapositiva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es-ES" noProof="0" smtClean="0"/>
              <a:pPr rtl="0"/>
              <a:t>‹Nº›</a:t>
            </a:fld>
            <a:endParaRPr lang="es-ES" noProof="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9" name="Rectángulo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10" name="Rectángulo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2" name="Título 1"/>
          <p:cNvSpPr>
            <a:spLocks noGrp="1"/>
          </p:cNvSpPr>
          <p:nvPr>
            <p:ph type="title"/>
          </p:nvPr>
        </p:nvSpPr>
        <p:spPr>
          <a:xfrm>
            <a:off x="521208" y="1536192"/>
            <a:ext cx="6876288" cy="640080"/>
          </a:xfrm>
        </p:spPr>
        <p:txBody>
          <a:bodyPr rtlCol="0">
            <a:normAutofit/>
          </a:bodyPr>
          <a:lstStyle>
            <a:lvl1pPr>
              <a:defRPr sz="3600">
                <a:solidFill>
                  <a:schemeClr val="bg1"/>
                </a:solidFill>
              </a:defRPr>
            </a:lvl1pPr>
          </a:lstStyle>
          <a:p>
            <a:pPr rtl="0"/>
            <a:r>
              <a:rPr lang="es-ES" noProof="0"/>
              <a:t>Haga clic para modificar el estilo de título del patrón</a:t>
            </a:r>
          </a:p>
        </p:txBody>
      </p:sp>
      <p:sp>
        <p:nvSpPr>
          <p:cNvPr id="7" name="Marcador de contenido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rtl="0">
              <a:lnSpc>
                <a:spcPct val="150000"/>
              </a:lnSpc>
              <a:spcBef>
                <a:spcPts val="1000"/>
              </a:spcBef>
              <a:spcAft>
                <a:spcPts val="1200"/>
              </a:spcAft>
              <a:buNone/>
            </a:pPr>
            <a:r>
              <a:rPr lang="es-ES" noProof="0"/>
              <a:t>Haga clic para modificar los estilos de texto del patrón</a:t>
            </a:r>
          </a:p>
          <a:p>
            <a:pPr marL="0" lvl="1" indent="0" rtl="0">
              <a:lnSpc>
                <a:spcPct val="150000"/>
              </a:lnSpc>
              <a:spcBef>
                <a:spcPts val="1000"/>
              </a:spcBef>
              <a:spcAft>
                <a:spcPts val="1200"/>
              </a:spcAft>
              <a:buNone/>
            </a:pPr>
            <a:r>
              <a:rPr lang="es-ES" noProof="0"/>
              <a:t>Segundo nivel</a:t>
            </a:r>
          </a:p>
          <a:p>
            <a:pPr marL="0" lvl="2" indent="0" rtl="0">
              <a:lnSpc>
                <a:spcPct val="150000"/>
              </a:lnSpc>
              <a:spcBef>
                <a:spcPts val="1000"/>
              </a:spcBef>
              <a:spcAft>
                <a:spcPts val="1200"/>
              </a:spcAft>
              <a:buNone/>
            </a:pPr>
            <a:r>
              <a:rPr lang="es-ES" noProof="0"/>
              <a:t>Tercer nivel</a:t>
            </a:r>
          </a:p>
          <a:p>
            <a:pPr marL="0" lvl="3" indent="0" rtl="0">
              <a:lnSpc>
                <a:spcPct val="150000"/>
              </a:lnSpc>
              <a:spcBef>
                <a:spcPts val="1000"/>
              </a:spcBef>
              <a:spcAft>
                <a:spcPts val="1200"/>
              </a:spcAft>
              <a:buNone/>
            </a:pPr>
            <a:r>
              <a:rPr lang="es-ES" noProof="0"/>
              <a:t>Cuarto nivel</a:t>
            </a:r>
          </a:p>
          <a:p>
            <a:pPr marL="0" lvl="4" indent="0" rtl="0">
              <a:lnSpc>
                <a:spcPct val="150000"/>
              </a:lnSpc>
              <a:spcBef>
                <a:spcPts val="1000"/>
              </a:spcBef>
              <a:spcAft>
                <a:spcPts val="1200"/>
              </a:spcAft>
              <a:buNone/>
            </a:pPr>
            <a:r>
              <a:rPr lang="es-ES" noProof="0"/>
              <a:t>Quinto nivel</a:t>
            </a:r>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ángulo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es-ES" sz="1800" noProof="0"/>
          </a:p>
        </p:txBody>
      </p:sp>
      <p:sp>
        <p:nvSpPr>
          <p:cNvPr id="2" name="Marcador de posición de título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E5AAFFC4-FA62-427A-8CE9-ACD9FDA24490}" type="datetime1">
              <a:rPr lang="es-ES" noProof="0" smtClean="0"/>
              <a:t>28/06/2021</a:t>
            </a:fld>
            <a:endParaRPr lang="es-ES" noProof="0"/>
          </a:p>
        </p:txBody>
      </p:sp>
      <p:sp>
        <p:nvSpPr>
          <p:cNvPr id="5" name="Marcador de pie de página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es-ES" noProof="0"/>
          </a:p>
        </p:txBody>
      </p:sp>
      <p:sp>
        <p:nvSpPr>
          <p:cNvPr id="6" name="Marcador de posición de número de diapositiva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es-ES" noProof="0" smtClean="0"/>
              <a:pPr rtl="0"/>
              <a:t>‹Nº›</a:t>
            </a:fld>
            <a:endParaRPr lang="es-ES" noProof="0"/>
          </a:p>
        </p:txBody>
      </p:sp>
      <p:cxnSp>
        <p:nvCxnSpPr>
          <p:cNvPr id="8" name="Conector recto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7393CD-F4C4-4E4D-977B-A466E93B717A}"/>
              </a:ext>
            </a:extLst>
          </p:cNvPr>
          <p:cNvSpPr>
            <a:spLocks noGrp="1"/>
          </p:cNvSpPr>
          <p:nvPr>
            <p:ph type="title"/>
          </p:nvPr>
        </p:nvSpPr>
        <p:spPr/>
        <p:txBody>
          <a:bodyPr/>
          <a:lstStyle/>
          <a:p>
            <a:r>
              <a:rPr lang="es-MX" dirty="0"/>
              <a:t>¿</a:t>
            </a:r>
            <a:r>
              <a:rPr lang="es-MX" b="1" dirty="0"/>
              <a:t>QUE ES UN SISTEMA ECONÓMICO?</a:t>
            </a:r>
            <a:endParaRPr lang="es-EC" b="1" dirty="0"/>
          </a:p>
        </p:txBody>
      </p:sp>
      <p:sp>
        <p:nvSpPr>
          <p:cNvPr id="3" name="Marcador de contenido 2">
            <a:extLst>
              <a:ext uri="{FF2B5EF4-FFF2-40B4-BE49-F238E27FC236}">
                <a16:creationId xmlns:a16="http://schemas.microsoft.com/office/drawing/2014/main" id="{DECDFD42-3333-4524-BCFB-95F2025E4336}"/>
              </a:ext>
            </a:extLst>
          </p:cNvPr>
          <p:cNvSpPr>
            <a:spLocks noGrp="1"/>
          </p:cNvSpPr>
          <p:nvPr>
            <p:ph sz="quarter" idx="10"/>
          </p:nvPr>
        </p:nvSpPr>
        <p:spPr>
          <a:xfrm>
            <a:off x="699294" y="2163577"/>
            <a:ext cx="4416552" cy="3977640"/>
          </a:xfrm>
        </p:spPr>
        <p:txBody>
          <a:bodyPr>
            <a:normAutofit/>
          </a:bodyPr>
          <a:lstStyle/>
          <a:p>
            <a:pPr marL="171450" indent="-171450" algn="just">
              <a:buFont typeface="Arial" panose="020B0604020202020204" pitchFamily="34" charset="0"/>
              <a:buChar char="•"/>
            </a:pPr>
            <a:r>
              <a:rPr lang="es-MX" sz="1600" dirty="0">
                <a:latin typeface="Calibri" panose="020F0502020204030204" pitchFamily="34" charset="0"/>
                <a:cs typeface="Calibri" panose="020F0502020204030204" pitchFamily="34" charset="0"/>
              </a:rPr>
              <a:t>Un sistema económico es una forma de producir, consumir y distribuir los bienes y servicios.</a:t>
            </a:r>
          </a:p>
          <a:p>
            <a:pPr marL="171450" indent="-171450" algn="just">
              <a:buFont typeface="Arial" panose="020B0604020202020204" pitchFamily="34" charset="0"/>
              <a:buChar char="•"/>
            </a:pPr>
            <a:r>
              <a:rPr lang="es-MX" sz="1600" dirty="0">
                <a:latin typeface="Calibri" panose="020F0502020204030204" pitchFamily="34" charset="0"/>
                <a:cs typeface="Calibri" panose="020F0502020204030204" pitchFamily="34" charset="0"/>
              </a:rPr>
              <a:t>Esto incluye las relaciones entre las distintas instituciones, además también define la estructura económica y social de una sociedad.</a:t>
            </a:r>
            <a:endParaRPr lang="es-EC" sz="1600" dirty="0">
              <a:latin typeface="Calibri" panose="020F0502020204030204" pitchFamily="34" charset="0"/>
              <a:cs typeface="Calibri" panose="020F0502020204030204" pitchFamily="34" charset="0"/>
            </a:endParaRPr>
          </a:p>
        </p:txBody>
      </p:sp>
      <p:pic>
        <p:nvPicPr>
          <p:cNvPr id="5" name="Imagen 4" descr="Dibujo de personaje azul&#10;&#10;Descripción generada automáticamente con confianza media">
            <a:extLst>
              <a:ext uri="{FF2B5EF4-FFF2-40B4-BE49-F238E27FC236}">
                <a16:creationId xmlns:a16="http://schemas.microsoft.com/office/drawing/2014/main" id="{46D997AC-9A6A-46B5-8135-7E8BA9426323}"/>
              </a:ext>
            </a:extLst>
          </p:cNvPr>
          <p:cNvPicPr>
            <a:picLocks noChangeAspect="1"/>
          </p:cNvPicPr>
          <p:nvPr/>
        </p:nvPicPr>
        <p:blipFill rotWithShape="1">
          <a:blip r:embed="rId2"/>
          <a:srcRect l="29500" r="27122"/>
          <a:stretch/>
        </p:blipFill>
        <p:spPr>
          <a:xfrm>
            <a:off x="6729274" y="1566951"/>
            <a:ext cx="4190260" cy="3977641"/>
          </a:xfrm>
          <a:prstGeom prst="rect">
            <a:avLst/>
          </a:prstGeom>
        </p:spPr>
      </p:pic>
    </p:spTree>
    <p:extLst>
      <p:ext uri="{BB962C8B-B14F-4D97-AF65-F5344CB8AC3E}">
        <p14:creationId xmlns:p14="http://schemas.microsoft.com/office/powerpoint/2010/main" val="3367612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298231-A0F0-4F00-9E91-DF82A8B10BFF}"/>
              </a:ext>
            </a:extLst>
          </p:cNvPr>
          <p:cNvSpPr>
            <a:spLocks noGrp="1"/>
          </p:cNvSpPr>
          <p:nvPr>
            <p:ph type="title"/>
          </p:nvPr>
        </p:nvSpPr>
        <p:spPr>
          <a:xfrm>
            <a:off x="1870612" y="403668"/>
            <a:ext cx="6877119" cy="640080"/>
          </a:xfrm>
        </p:spPr>
        <p:txBody>
          <a:bodyPr/>
          <a:lstStyle/>
          <a:p>
            <a:pPr algn="ctr"/>
            <a:r>
              <a:rPr lang="es-EC" dirty="0">
                <a:latin typeface="Calibri" panose="020F0502020204030204" pitchFamily="34" charset="0"/>
                <a:cs typeface="Calibri" panose="020F0502020204030204" pitchFamily="34" charset="0"/>
              </a:rPr>
              <a:t>Economía mixta</a:t>
            </a:r>
          </a:p>
        </p:txBody>
      </p:sp>
      <p:pic>
        <p:nvPicPr>
          <p:cNvPr id="7" name="Marcador de contenido 6" descr="Un dibujo de un animal&#10;&#10;Descripción generada automáticamente con confianza media">
            <a:extLst>
              <a:ext uri="{FF2B5EF4-FFF2-40B4-BE49-F238E27FC236}">
                <a16:creationId xmlns:a16="http://schemas.microsoft.com/office/drawing/2014/main" id="{85A6E61A-D1C7-41BF-8C16-D0B026426F09}"/>
              </a:ext>
            </a:extLst>
          </p:cNvPr>
          <p:cNvPicPr>
            <a:picLocks noGrp="1" noChangeAspect="1"/>
          </p:cNvPicPr>
          <p:nvPr>
            <p:ph sz="quarter" idx="10"/>
          </p:nvPr>
        </p:nvPicPr>
        <p:blipFill>
          <a:blip r:embed="rId2"/>
          <a:stretch>
            <a:fillRect/>
          </a:stretch>
        </p:blipFill>
        <p:spPr>
          <a:xfrm>
            <a:off x="743828" y="2183908"/>
            <a:ext cx="4114800" cy="3314792"/>
          </a:xfrm>
        </p:spPr>
      </p:pic>
      <p:sp>
        <p:nvSpPr>
          <p:cNvPr id="5" name="CuadroTexto 4">
            <a:extLst>
              <a:ext uri="{FF2B5EF4-FFF2-40B4-BE49-F238E27FC236}">
                <a16:creationId xmlns:a16="http://schemas.microsoft.com/office/drawing/2014/main" id="{DBD1B8FC-7816-49EE-843F-96B45F703107}"/>
              </a:ext>
            </a:extLst>
          </p:cNvPr>
          <p:cNvSpPr txBox="1"/>
          <p:nvPr/>
        </p:nvSpPr>
        <p:spPr>
          <a:xfrm>
            <a:off x="5142479" y="1854767"/>
            <a:ext cx="6094520" cy="3139321"/>
          </a:xfrm>
          <a:prstGeom prst="rect">
            <a:avLst/>
          </a:prstGeom>
          <a:noFill/>
        </p:spPr>
        <p:txBody>
          <a:bodyPr wrap="square">
            <a:spAutoFit/>
          </a:bodyPr>
          <a:lstStyle/>
          <a:p>
            <a:pPr algn="just" fontAlgn="base"/>
            <a:r>
              <a:rPr lang="es-MX" b="0" i="0" dirty="0">
                <a:effectLst/>
                <a:latin typeface="Calibri" panose="020F0502020204030204" pitchFamily="34" charset="0"/>
                <a:cs typeface="Calibri" panose="020F0502020204030204" pitchFamily="34" charset="0"/>
              </a:rPr>
              <a:t>Este tipo de sistema económico combina elementos de una economía de mercado y de una economía planificada.</a:t>
            </a:r>
          </a:p>
          <a:p>
            <a:pPr algn="just" fontAlgn="base"/>
            <a:r>
              <a:rPr lang="es-MX" b="0" i="0" dirty="0">
                <a:effectLst/>
                <a:latin typeface="Calibri" panose="020F0502020204030204" pitchFamily="34" charset="0"/>
                <a:cs typeface="Calibri" panose="020F0502020204030204" pitchFamily="34" charset="0"/>
              </a:rPr>
              <a:t>Muchas decisiones económicas son tomadas por las personas de manera autónoma pero una autoridad central también influye en las decisiones de producción y distribución.</a:t>
            </a:r>
          </a:p>
          <a:p>
            <a:pPr algn="just" fontAlgn="base"/>
            <a:r>
              <a:rPr lang="es-MX" b="0" i="0" dirty="0">
                <a:effectLst/>
                <a:latin typeface="Calibri" panose="020F0502020204030204" pitchFamily="34" charset="0"/>
                <a:cs typeface="Calibri" panose="020F0502020204030204" pitchFamily="34" charset="0"/>
              </a:rPr>
              <a:t>Hoy en día la mayoría de las economías funcionan bajo este sistema económico. </a:t>
            </a:r>
          </a:p>
          <a:p>
            <a:pPr algn="just" fontAlgn="base"/>
            <a:r>
              <a:rPr lang="es-MX" b="0" i="0" dirty="0">
                <a:effectLst/>
                <a:latin typeface="Calibri" panose="020F0502020204030204" pitchFamily="34" charset="0"/>
                <a:cs typeface="Calibri" panose="020F0502020204030204" pitchFamily="34" charset="0"/>
              </a:rPr>
              <a:t>En España por ejemplo los empresarios tienen libertad para emprender cualquier negocio, pero deben cumplir ciertas condiciones que regula la autoridad central como pagar un salario mínimo, dar vacaciones, no abrir todos los días.</a:t>
            </a:r>
          </a:p>
        </p:txBody>
      </p:sp>
    </p:spTree>
    <p:extLst>
      <p:ext uri="{BB962C8B-B14F-4D97-AF65-F5344CB8AC3E}">
        <p14:creationId xmlns:p14="http://schemas.microsoft.com/office/powerpoint/2010/main" val="2045554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333C1B-132C-4305-B34F-EF18917996CD}"/>
              </a:ext>
            </a:extLst>
          </p:cNvPr>
          <p:cNvSpPr>
            <a:spLocks noGrp="1"/>
          </p:cNvSpPr>
          <p:nvPr>
            <p:ph type="title"/>
          </p:nvPr>
        </p:nvSpPr>
        <p:spPr>
          <a:xfrm>
            <a:off x="2657440" y="421423"/>
            <a:ext cx="6877119" cy="640080"/>
          </a:xfrm>
        </p:spPr>
        <p:txBody>
          <a:bodyPr/>
          <a:lstStyle/>
          <a:p>
            <a:pPr algn="ctr"/>
            <a:r>
              <a:rPr lang="es-EC" dirty="0">
                <a:latin typeface="Calibri" panose="020F0502020204030204" pitchFamily="34" charset="0"/>
                <a:cs typeface="Calibri" panose="020F0502020204030204" pitchFamily="34" charset="0"/>
              </a:rPr>
              <a:t>ECONOMÍA TRADICIONAL</a:t>
            </a:r>
          </a:p>
        </p:txBody>
      </p:sp>
      <p:sp>
        <p:nvSpPr>
          <p:cNvPr id="5" name="CuadroTexto 4">
            <a:extLst>
              <a:ext uri="{FF2B5EF4-FFF2-40B4-BE49-F238E27FC236}">
                <a16:creationId xmlns:a16="http://schemas.microsoft.com/office/drawing/2014/main" id="{7E129D84-A4B4-4127-B7EB-177D398F233B}"/>
              </a:ext>
            </a:extLst>
          </p:cNvPr>
          <p:cNvSpPr txBox="1"/>
          <p:nvPr/>
        </p:nvSpPr>
        <p:spPr>
          <a:xfrm>
            <a:off x="5337699" y="1435608"/>
            <a:ext cx="6567256" cy="5078313"/>
          </a:xfrm>
          <a:prstGeom prst="rect">
            <a:avLst/>
          </a:prstGeom>
          <a:noFill/>
        </p:spPr>
        <p:txBody>
          <a:bodyPr wrap="square">
            <a:spAutoFit/>
          </a:bodyPr>
          <a:lstStyle/>
          <a:p>
            <a:pPr algn="just" fontAlgn="base"/>
            <a:r>
              <a:rPr lang="es-MX" i="0" dirty="0">
                <a:effectLst/>
                <a:latin typeface="Calibri" panose="020F0502020204030204" pitchFamily="34" charset="0"/>
                <a:cs typeface="Calibri" panose="020F0502020204030204" pitchFamily="34" charset="0"/>
              </a:rPr>
              <a:t>La economía tradicional es un sistema económico basado en las relaciones de familia.</a:t>
            </a:r>
          </a:p>
          <a:p>
            <a:pPr algn="just" fontAlgn="base"/>
            <a:r>
              <a:rPr lang="es-MX" i="0" dirty="0">
                <a:effectLst/>
                <a:latin typeface="Calibri" panose="020F0502020204030204" pitchFamily="34" charset="0"/>
                <a:cs typeface="Calibri" panose="020F0502020204030204" pitchFamily="34" charset="0"/>
              </a:rPr>
              <a:t>Hoy en día se puede encontrar este sistema entre aborígenes australianos y algunas tribus indígenas en el amazonas que viven igual a como vivían hace cientos de años.</a:t>
            </a:r>
          </a:p>
          <a:p>
            <a:pPr algn="just" fontAlgn="base"/>
            <a:r>
              <a:rPr lang="es-MX" i="0" dirty="0">
                <a:effectLst/>
                <a:latin typeface="Calibri" panose="020F0502020204030204" pitchFamily="34" charset="0"/>
                <a:cs typeface="Calibri" panose="020F0502020204030204" pitchFamily="34" charset="0"/>
              </a:rPr>
              <a:t>La influencia de este sistema puede verse de forma clara en las economías modernas. </a:t>
            </a:r>
          </a:p>
          <a:p>
            <a:pPr algn="just" fontAlgn="base"/>
            <a:r>
              <a:rPr lang="es-MX" i="0" dirty="0">
                <a:effectLst/>
                <a:latin typeface="Calibri" panose="020F0502020204030204" pitchFamily="34" charset="0"/>
                <a:cs typeface="Calibri" panose="020F0502020204030204" pitchFamily="34" charset="0"/>
              </a:rPr>
              <a:t>Por ejemplo, ciertas tradiciones que determinan algunas relaciones económicas como lo son las diferencias entre los salarios de hombres y mujeres.</a:t>
            </a:r>
          </a:p>
          <a:p>
            <a:pPr algn="just" fontAlgn="base"/>
            <a:r>
              <a:rPr lang="es-MX" i="0" dirty="0">
                <a:effectLst/>
                <a:latin typeface="Calibri" panose="020F0502020204030204" pitchFamily="34" charset="0"/>
                <a:cs typeface="Calibri" panose="020F0502020204030204" pitchFamily="34" charset="0"/>
              </a:rPr>
              <a:t>El principal problema de este sistema económico es su naturaleza estática.</a:t>
            </a:r>
          </a:p>
          <a:p>
            <a:pPr algn="just" fontAlgn="base"/>
            <a:r>
              <a:rPr lang="es-MX" i="0" dirty="0">
                <a:effectLst/>
                <a:latin typeface="Calibri" panose="020F0502020204030204" pitchFamily="34" charset="0"/>
                <a:cs typeface="Calibri" panose="020F0502020204030204" pitchFamily="34" charset="0"/>
              </a:rPr>
              <a:t>Una sociedad basada en tradiciones para regular los asuntos económicos no motiva a producir cambios sociales y económicos rápidos a gran escala impidiendo así el desarrollo económico. Si la economía tradicional es considerada como un freno al desarrollo económico, la economía planificada y la economía de mercado es el estímulo para lograr grandes cambios.</a:t>
            </a:r>
          </a:p>
        </p:txBody>
      </p:sp>
      <p:pic>
        <p:nvPicPr>
          <p:cNvPr id="11" name="Imagen 10">
            <a:extLst>
              <a:ext uri="{FF2B5EF4-FFF2-40B4-BE49-F238E27FC236}">
                <a16:creationId xmlns:a16="http://schemas.microsoft.com/office/drawing/2014/main" id="{8C3E007D-4674-4B88-977C-D10540E4A2A3}"/>
              </a:ext>
            </a:extLst>
          </p:cNvPr>
          <p:cNvPicPr>
            <a:picLocks noChangeAspect="1"/>
          </p:cNvPicPr>
          <p:nvPr/>
        </p:nvPicPr>
        <p:blipFill rotWithShape="1">
          <a:blip r:embed="rId2"/>
          <a:srcRect l="36990" t="29903" r="13204" b="30485"/>
          <a:stretch/>
        </p:blipFill>
        <p:spPr>
          <a:xfrm>
            <a:off x="119981" y="1544715"/>
            <a:ext cx="5255581" cy="3737499"/>
          </a:xfrm>
          <a:prstGeom prst="rect">
            <a:avLst/>
          </a:prstGeom>
        </p:spPr>
      </p:pic>
    </p:spTree>
    <p:extLst>
      <p:ext uri="{BB962C8B-B14F-4D97-AF65-F5344CB8AC3E}">
        <p14:creationId xmlns:p14="http://schemas.microsoft.com/office/powerpoint/2010/main" val="3177672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E42CDF-3F9B-4471-87B0-CE05CC1BCF6B}"/>
              </a:ext>
            </a:extLst>
          </p:cNvPr>
          <p:cNvSpPr>
            <a:spLocks noGrp="1"/>
          </p:cNvSpPr>
          <p:nvPr>
            <p:ph type="title"/>
          </p:nvPr>
        </p:nvSpPr>
        <p:spPr>
          <a:xfrm>
            <a:off x="2811646" y="430301"/>
            <a:ext cx="6877119" cy="640080"/>
          </a:xfrm>
        </p:spPr>
        <p:txBody>
          <a:bodyPr>
            <a:normAutofit fontScale="90000"/>
          </a:bodyPr>
          <a:lstStyle/>
          <a:p>
            <a:pPr algn="ctr"/>
            <a:r>
              <a:rPr lang="es-MX" dirty="0"/>
              <a:t>CONCLUSIÓN SOBRE LOS SISTEMAS ECONÓMICOS</a:t>
            </a:r>
            <a:endParaRPr lang="es-EC" dirty="0"/>
          </a:p>
        </p:txBody>
      </p:sp>
      <p:sp>
        <p:nvSpPr>
          <p:cNvPr id="5" name="CuadroTexto 4">
            <a:extLst>
              <a:ext uri="{FF2B5EF4-FFF2-40B4-BE49-F238E27FC236}">
                <a16:creationId xmlns:a16="http://schemas.microsoft.com/office/drawing/2014/main" id="{C626DD58-9EE1-4BBE-8171-2CED4C8CA611}"/>
              </a:ext>
            </a:extLst>
          </p:cNvPr>
          <p:cNvSpPr txBox="1"/>
          <p:nvPr/>
        </p:nvSpPr>
        <p:spPr>
          <a:xfrm>
            <a:off x="1451824" y="1920082"/>
            <a:ext cx="9596761" cy="3970318"/>
          </a:xfrm>
          <a:prstGeom prst="rect">
            <a:avLst/>
          </a:prstGeom>
          <a:noFill/>
        </p:spPr>
        <p:txBody>
          <a:bodyPr wrap="square">
            <a:spAutoFit/>
          </a:bodyPr>
          <a:lstStyle/>
          <a:p>
            <a:pPr marL="285750" indent="-285750" algn="just" fontAlgn="base">
              <a:buFont typeface="Arial" panose="020B0604020202020204" pitchFamily="34" charset="0"/>
              <a:buChar char="•"/>
            </a:pPr>
            <a:r>
              <a:rPr lang="es-MX" i="0" dirty="0">
                <a:solidFill>
                  <a:srgbClr val="6F727D"/>
                </a:solidFill>
                <a:effectLst/>
                <a:latin typeface="Calibri" panose="020F0502020204030204" pitchFamily="34" charset="0"/>
                <a:cs typeface="Calibri" panose="020F0502020204030204" pitchFamily="34" charset="0"/>
              </a:rPr>
              <a:t>Los sistemas de economía de mercado y planificada son muy opuestos en distintos aspectos.</a:t>
            </a:r>
          </a:p>
          <a:p>
            <a:pPr marL="285750" indent="-285750" algn="just" fontAlgn="base">
              <a:buFont typeface="Arial" panose="020B0604020202020204" pitchFamily="34" charset="0"/>
              <a:buChar char="•"/>
            </a:pPr>
            <a:r>
              <a:rPr lang="es-MX" i="0" dirty="0">
                <a:solidFill>
                  <a:srgbClr val="6F727D"/>
                </a:solidFill>
                <a:effectLst/>
                <a:latin typeface="Calibri" panose="020F0502020204030204" pitchFamily="34" charset="0"/>
                <a:cs typeface="Calibri" panose="020F0502020204030204" pitchFamily="34" charset="0"/>
              </a:rPr>
              <a:t>La principal diferencia entre ambos sistemas económicos radica en la importancia que le dan a la libertad y a la justicia.</a:t>
            </a:r>
          </a:p>
          <a:p>
            <a:pPr marL="285750" indent="-285750" algn="just" fontAlgn="base">
              <a:buFont typeface="Arial" panose="020B0604020202020204" pitchFamily="34" charset="0"/>
              <a:buChar char="•"/>
            </a:pPr>
            <a:r>
              <a:rPr lang="es-MX" i="0" dirty="0">
                <a:solidFill>
                  <a:srgbClr val="6F727D"/>
                </a:solidFill>
                <a:effectLst/>
                <a:latin typeface="Calibri" panose="020F0502020204030204" pitchFamily="34" charset="0"/>
                <a:cs typeface="Calibri" panose="020F0502020204030204" pitchFamily="34" charset="0"/>
              </a:rPr>
              <a:t>Para los impulsores de la economía de mercado la libertad es lo más importante mientras que en la economía planificada es la justicia.</a:t>
            </a:r>
          </a:p>
          <a:p>
            <a:pPr marL="285750" indent="-285750" algn="just" fontAlgn="base">
              <a:buFont typeface="Arial" panose="020B0604020202020204" pitchFamily="34" charset="0"/>
              <a:buChar char="•"/>
            </a:pPr>
            <a:r>
              <a:rPr lang="es-MX" i="0" dirty="0">
                <a:solidFill>
                  <a:srgbClr val="6F727D"/>
                </a:solidFill>
                <a:effectLst/>
                <a:latin typeface="Calibri" panose="020F0502020204030204" pitchFamily="34" charset="0"/>
                <a:cs typeface="Calibri" panose="020F0502020204030204" pitchFamily="34" charset="0"/>
              </a:rPr>
              <a:t>Teóricamente, en una economía de mercado los mercados son eficaces y las personas tienen la libertad de elegir (qué, cuánto y cómo producir, si comprar o no, el precio de venta, etc.). Pero el equilibrio no siempre es justo. </a:t>
            </a:r>
          </a:p>
          <a:p>
            <a:pPr marL="285750" indent="-285750" algn="just" fontAlgn="base">
              <a:buFont typeface="Arial" panose="020B0604020202020204" pitchFamily="34" charset="0"/>
              <a:buChar char="•"/>
            </a:pPr>
            <a:r>
              <a:rPr lang="es-MX" i="0" dirty="0">
                <a:solidFill>
                  <a:srgbClr val="6F727D"/>
                </a:solidFill>
                <a:effectLst/>
                <a:latin typeface="Calibri" panose="020F0502020204030204" pitchFamily="34" charset="0"/>
                <a:cs typeface="Calibri" panose="020F0502020204030204" pitchFamily="34" charset="0"/>
              </a:rPr>
              <a:t>Lo más probable es que algunos tengan mucho y otros muy poco. Aunque dicho mercado seguiría siendo eficiente y libre.</a:t>
            </a:r>
          </a:p>
          <a:p>
            <a:pPr marL="285750" indent="-285750" algn="just" fontAlgn="base">
              <a:buFont typeface="Arial" panose="020B0604020202020204" pitchFamily="34" charset="0"/>
              <a:buChar char="•"/>
            </a:pPr>
            <a:r>
              <a:rPr lang="es-MX" i="0" dirty="0">
                <a:solidFill>
                  <a:srgbClr val="6F727D"/>
                </a:solidFill>
                <a:effectLst/>
                <a:latin typeface="Calibri" panose="020F0502020204030204" pitchFamily="34" charset="0"/>
                <a:cs typeface="Calibri" panose="020F0502020204030204" pitchFamily="34" charset="0"/>
              </a:rPr>
              <a:t>Mientras que en una economía planificada el estado decide qué, cuánto y cómo producir. No hay un mercado fijado sino que se busca una repartición justa de los bienes entre las personas.</a:t>
            </a:r>
          </a:p>
          <a:p>
            <a:pPr marL="285750" indent="-285750" algn="just" fontAlgn="base">
              <a:buFont typeface="Arial" panose="020B0604020202020204" pitchFamily="34" charset="0"/>
              <a:buChar char="•"/>
            </a:pPr>
            <a:r>
              <a:rPr lang="es-MX" i="0" dirty="0">
                <a:solidFill>
                  <a:srgbClr val="6F727D"/>
                </a:solidFill>
                <a:effectLst/>
                <a:latin typeface="Calibri" panose="020F0502020204030204" pitchFamily="34" charset="0"/>
                <a:cs typeface="Calibri" panose="020F0502020204030204" pitchFamily="34" charset="0"/>
              </a:rPr>
              <a:t>En una economía mixta el papel del estado es buscar una distribución justa de la riqueza pero manteniendo las libertades personales.</a:t>
            </a:r>
          </a:p>
        </p:txBody>
      </p:sp>
    </p:spTree>
    <p:extLst>
      <p:ext uri="{BB962C8B-B14F-4D97-AF65-F5344CB8AC3E}">
        <p14:creationId xmlns:p14="http://schemas.microsoft.com/office/powerpoint/2010/main" val="3461631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230A53-CF32-4EEF-A952-0A58E35F8E35}"/>
              </a:ext>
            </a:extLst>
          </p:cNvPr>
          <p:cNvSpPr>
            <a:spLocks noGrp="1"/>
          </p:cNvSpPr>
          <p:nvPr>
            <p:ph type="title"/>
          </p:nvPr>
        </p:nvSpPr>
        <p:spPr/>
        <p:txBody>
          <a:bodyPr>
            <a:normAutofit fontScale="90000"/>
          </a:bodyPr>
          <a:lstStyle/>
          <a:p>
            <a:pPr algn="ctr"/>
            <a:r>
              <a:rPr lang="es-MX" b="1" dirty="0"/>
              <a:t>COMPONENTES DE UN SISTEMA ECONÓMICO</a:t>
            </a:r>
            <a:endParaRPr lang="es-EC" b="1" dirty="0"/>
          </a:p>
        </p:txBody>
      </p:sp>
      <p:sp>
        <p:nvSpPr>
          <p:cNvPr id="3" name="Marcador de contenido 2">
            <a:extLst>
              <a:ext uri="{FF2B5EF4-FFF2-40B4-BE49-F238E27FC236}">
                <a16:creationId xmlns:a16="http://schemas.microsoft.com/office/drawing/2014/main" id="{C66993E5-3397-4630-BB23-17173631BAB9}"/>
              </a:ext>
            </a:extLst>
          </p:cNvPr>
          <p:cNvSpPr>
            <a:spLocks noGrp="1"/>
          </p:cNvSpPr>
          <p:nvPr>
            <p:ph sz="quarter" idx="10"/>
          </p:nvPr>
        </p:nvSpPr>
        <p:spPr/>
        <p:txBody>
          <a:bodyPr/>
          <a:lstStyle/>
          <a:p>
            <a:r>
              <a:rPr lang="es-MX" dirty="0"/>
              <a:t>Los principales componentes de un sistema económico son:</a:t>
            </a:r>
            <a:endParaRPr lang="es-EC" dirty="0"/>
          </a:p>
        </p:txBody>
      </p:sp>
      <p:graphicFrame>
        <p:nvGraphicFramePr>
          <p:cNvPr id="4" name="Diagrama 3">
            <a:extLst>
              <a:ext uri="{FF2B5EF4-FFF2-40B4-BE49-F238E27FC236}">
                <a16:creationId xmlns:a16="http://schemas.microsoft.com/office/drawing/2014/main" id="{A87AB8F1-D906-4A12-819D-F3C3E5F77C1D}"/>
              </a:ext>
            </a:extLst>
          </p:cNvPr>
          <p:cNvGraphicFramePr/>
          <p:nvPr>
            <p:extLst>
              <p:ext uri="{D42A27DB-BD31-4B8C-83A1-F6EECF244321}">
                <p14:modId xmlns:p14="http://schemas.microsoft.com/office/powerpoint/2010/main" val="1158721984"/>
              </p:ext>
            </p:extLst>
          </p:nvPr>
        </p:nvGraphicFramePr>
        <p:xfrm>
          <a:off x="3242976" y="1780548"/>
          <a:ext cx="8128000" cy="5077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5575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151BE5-1BAF-4D81-B956-EB1926FC6FFD}"/>
              </a:ext>
            </a:extLst>
          </p:cNvPr>
          <p:cNvSpPr>
            <a:spLocks noGrp="1"/>
          </p:cNvSpPr>
          <p:nvPr>
            <p:ph type="title"/>
          </p:nvPr>
        </p:nvSpPr>
        <p:spPr/>
        <p:txBody>
          <a:bodyPr/>
          <a:lstStyle/>
          <a:p>
            <a:pPr algn="ctr"/>
            <a:r>
              <a:rPr lang="es-EC" b="1" dirty="0"/>
              <a:t>CICLOS DE LA ECONOMÍA</a:t>
            </a:r>
          </a:p>
        </p:txBody>
      </p:sp>
      <p:sp>
        <p:nvSpPr>
          <p:cNvPr id="3" name="Marcador de contenido 2">
            <a:extLst>
              <a:ext uri="{FF2B5EF4-FFF2-40B4-BE49-F238E27FC236}">
                <a16:creationId xmlns:a16="http://schemas.microsoft.com/office/drawing/2014/main" id="{B2F0C54C-A4CB-4127-A55C-AE0C94ED48A8}"/>
              </a:ext>
            </a:extLst>
          </p:cNvPr>
          <p:cNvSpPr>
            <a:spLocks noGrp="1"/>
          </p:cNvSpPr>
          <p:nvPr>
            <p:ph sz="quarter" idx="10"/>
          </p:nvPr>
        </p:nvSpPr>
        <p:spPr>
          <a:xfrm>
            <a:off x="539496" y="1435608"/>
            <a:ext cx="10912698" cy="3977640"/>
          </a:xfrm>
        </p:spPr>
        <p:txBody>
          <a:bodyPr>
            <a:normAutofit/>
          </a:bodyPr>
          <a:lstStyle/>
          <a:p>
            <a:r>
              <a:rPr lang="es-MX" sz="1800" dirty="0">
                <a:effectLst/>
                <a:latin typeface="Calibri" panose="020F0502020204030204" pitchFamily="34" charset="0"/>
                <a:ea typeface="Calibri" panose="020F0502020204030204" pitchFamily="34" charset="0"/>
                <a:cs typeface="Times New Roman" panose="02020603050405020304" pitchFamily="18" charset="0"/>
              </a:rPr>
              <a:t>Los ciclos económicos otorgan oportunidades o amenazas a las empresas.</a:t>
            </a:r>
          </a:p>
          <a:p>
            <a:r>
              <a:rPr lang="es-MX" sz="1800" dirty="0">
                <a:effectLst/>
                <a:latin typeface="Calibri" panose="020F0502020204030204" pitchFamily="34" charset="0"/>
                <a:ea typeface="Calibri" panose="020F0502020204030204" pitchFamily="34" charset="0"/>
                <a:cs typeface="Times New Roman" panose="02020603050405020304" pitchFamily="18" charset="0"/>
              </a:rPr>
              <a:t>Sistema financiero.-Consiste en la obtención de créditos, financiamientos a tasas de interés razonables , selección de bancos, aseguradoras, factoraje, etc.</a:t>
            </a:r>
          </a:p>
          <a:p>
            <a:r>
              <a:rPr lang="es-MX" sz="1800" dirty="0">
                <a:effectLst/>
                <a:latin typeface="Calibri" panose="020F0502020204030204" pitchFamily="34" charset="0"/>
                <a:ea typeface="Calibri" panose="020F0502020204030204" pitchFamily="34" charset="0"/>
                <a:cs typeface="Times New Roman" panose="02020603050405020304" pitchFamily="18" charset="0"/>
              </a:rPr>
              <a:t>Derechos de propiedad.-Quién es el dueño y como se controla los medios de producción.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Sistema de incentivos.-Pueden ser recompensas materiales o morales.</a:t>
            </a:r>
          </a:p>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Distribución del ingreso.-Debate si el ingreso está centralizado en una determinada parte de la población o si por el contrario esta bien distribuido.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pic>
        <p:nvPicPr>
          <p:cNvPr id="5" name="Gráfico 4" descr="Gráfico de barras con tendencia bajista con relleno sólido">
            <a:extLst>
              <a:ext uri="{FF2B5EF4-FFF2-40B4-BE49-F238E27FC236}">
                <a16:creationId xmlns:a16="http://schemas.microsoft.com/office/drawing/2014/main" id="{9A97B525-2CA9-4846-9680-96D023D960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14155" y="4638676"/>
            <a:ext cx="2038350" cy="2038350"/>
          </a:xfrm>
          <a:prstGeom prst="rect">
            <a:avLst/>
          </a:prstGeom>
        </p:spPr>
      </p:pic>
    </p:spTree>
    <p:extLst>
      <p:ext uri="{BB962C8B-B14F-4D97-AF65-F5344CB8AC3E}">
        <p14:creationId xmlns:p14="http://schemas.microsoft.com/office/powerpoint/2010/main" val="4025958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B52FA3F0-414E-47BE-8D7F-909196386075}"/>
              </a:ext>
            </a:extLst>
          </p:cNvPr>
          <p:cNvSpPr>
            <a:spLocks noGrp="1"/>
          </p:cNvSpPr>
          <p:nvPr>
            <p:ph type="title"/>
          </p:nvPr>
        </p:nvSpPr>
        <p:spPr>
          <a:xfrm>
            <a:off x="521208" y="1536192"/>
            <a:ext cx="6876288" cy="640080"/>
          </a:xfrm>
        </p:spPr>
        <p:txBody>
          <a:bodyPr anchor="b">
            <a:normAutofit/>
          </a:bodyPr>
          <a:lstStyle/>
          <a:p>
            <a:r>
              <a:rPr lang="es-EC" b="1" dirty="0"/>
              <a:t>CICLOS DE LA ECONOMÍA</a:t>
            </a:r>
            <a:endParaRPr lang="es-EC" b="1"/>
          </a:p>
        </p:txBody>
      </p:sp>
      <p:graphicFrame>
        <p:nvGraphicFramePr>
          <p:cNvPr id="8" name="Marcador de contenido 5">
            <a:extLst>
              <a:ext uri="{FF2B5EF4-FFF2-40B4-BE49-F238E27FC236}">
                <a16:creationId xmlns:a16="http://schemas.microsoft.com/office/drawing/2014/main" id="{9917BC5D-16B3-4B3F-AD01-D561A2A606ED}"/>
              </a:ext>
            </a:extLst>
          </p:cNvPr>
          <p:cNvGraphicFramePr>
            <a:graphicFrameLocks noGrp="1"/>
          </p:cNvGraphicFramePr>
          <p:nvPr>
            <p:ph sz="quarter" idx="13"/>
            <p:extLst>
              <p:ext uri="{D42A27DB-BD31-4B8C-83A1-F6EECF244321}">
                <p14:modId xmlns:p14="http://schemas.microsoft.com/office/powerpoint/2010/main" val="3236394814"/>
              </p:ext>
            </p:extLst>
          </p:nvPr>
        </p:nvGraphicFramePr>
        <p:xfrm>
          <a:off x="1206246" y="2465070"/>
          <a:ext cx="9445752" cy="3977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5874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4F527D-19DE-436F-A72E-F221FC06A4AB}"/>
              </a:ext>
            </a:extLst>
          </p:cNvPr>
          <p:cNvSpPr>
            <a:spLocks noGrp="1"/>
          </p:cNvSpPr>
          <p:nvPr>
            <p:ph type="title"/>
          </p:nvPr>
        </p:nvSpPr>
        <p:spPr/>
        <p:txBody>
          <a:bodyPr/>
          <a:lstStyle/>
          <a:p>
            <a:pPr algn="ctr"/>
            <a:r>
              <a:rPr lang="es-MX" b="1" dirty="0">
                <a:latin typeface="Calibri" panose="020F0502020204030204" pitchFamily="34" charset="0"/>
                <a:cs typeface="Calibri" panose="020F0502020204030204" pitchFamily="34" charset="0"/>
              </a:rPr>
              <a:t>ORIGEN DE LOS SISTEMAS ECONÓMICOS</a:t>
            </a:r>
            <a:endParaRPr lang="es-EC" b="1" dirty="0">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67015AA3-066F-4F83-9AEF-4BF20D7BB99C}"/>
              </a:ext>
            </a:extLst>
          </p:cNvPr>
          <p:cNvSpPr>
            <a:spLocks noGrp="1"/>
          </p:cNvSpPr>
          <p:nvPr>
            <p:ph sz="quarter" idx="10"/>
          </p:nvPr>
        </p:nvSpPr>
        <p:spPr>
          <a:xfrm>
            <a:off x="539495" y="1435608"/>
            <a:ext cx="10237995" cy="3977640"/>
          </a:xfrm>
        </p:spPr>
        <p:txBody>
          <a:bodyPr>
            <a:normAutofit/>
          </a:bodyPr>
          <a:lstStyle/>
          <a:p>
            <a:pPr algn="just" fontAlgn="base"/>
            <a:r>
              <a:rPr lang="es-MX" sz="1600" i="0" dirty="0">
                <a:solidFill>
                  <a:srgbClr val="6F727D"/>
                </a:solidFill>
                <a:effectLst/>
                <a:latin typeface="Calibri" panose="020F0502020204030204" pitchFamily="34" charset="0"/>
                <a:cs typeface="Calibri" panose="020F0502020204030204" pitchFamily="34" charset="0"/>
              </a:rPr>
              <a:t>Los sistemas económicos se originan como respuesta al problema de la escasez, el desafío fundamental que todas las sociedades de la historia han enfrentado.</a:t>
            </a:r>
          </a:p>
          <a:p>
            <a:pPr algn="just" fontAlgn="base"/>
            <a:r>
              <a:rPr lang="es-MX" sz="1600" i="0" dirty="0">
                <a:solidFill>
                  <a:srgbClr val="6F727D"/>
                </a:solidFill>
                <a:effectLst/>
                <a:latin typeface="Calibri" panose="020F0502020204030204" pitchFamily="34" charset="0"/>
                <a:cs typeface="Calibri" panose="020F0502020204030204" pitchFamily="34" charset="0"/>
              </a:rPr>
              <a:t>Este problema económico se produce al existir necesidades humanas ilimitadas en un mundo de recursos con un final.</a:t>
            </a:r>
          </a:p>
          <a:p>
            <a:pPr algn="just" fontAlgn="base"/>
            <a:r>
              <a:rPr lang="es-MX" sz="1600" i="0" dirty="0">
                <a:solidFill>
                  <a:srgbClr val="6F727D"/>
                </a:solidFill>
                <a:effectLst/>
                <a:latin typeface="Calibri" panose="020F0502020204030204" pitchFamily="34" charset="0"/>
                <a:cs typeface="Calibri" panose="020F0502020204030204" pitchFamily="34" charset="0"/>
              </a:rPr>
              <a:t>Esto significa que no siempre podemos conseguir lo que queremos y que se deben hacer sacrificios para poder conseguir algo. Así, es necesario tomar decisiones y priorizar nuestras necesidades.</a:t>
            </a:r>
          </a:p>
          <a:p>
            <a:pPr algn="just" fontAlgn="base"/>
            <a:r>
              <a:rPr lang="es-MX" sz="1600" i="0" dirty="0">
                <a:solidFill>
                  <a:srgbClr val="6F727D"/>
                </a:solidFill>
                <a:effectLst/>
                <a:latin typeface="Calibri" panose="020F0502020204030204" pitchFamily="34" charset="0"/>
                <a:cs typeface="Calibri" panose="020F0502020204030204" pitchFamily="34" charset="0"/>
              </a:rPr>
              <a:t>No todos han enfrentado estos problemas de la misma manera. Las sociedades han desarrollado diferentes sistemas para combatir estos problemas.</a:t>
            </a:r>
          </a:p>
          <a:p>
            <a:endParaRPr lang="es-EC" dirty="0"/>
          </a:p>
        </p:txBody>
      </p:sp>
      <p:pic>
        <p:nvPicPr>
          <p:cNvPr id="5" name="Gráfico 4" descr="Conexiones con relleno sólido">
            <a:extLst>
              <a:ext uri="{FF2B5EF4-FFF2-40B4-BE49-F238E27FC236}">
                <a16:creationId xmlns:a16="http://schemas.microsoft.com/office/drawing/2014/main" id="{52FC198A-97BE-4990-BDF9-30CC7A27EF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31910" y="4375951"/>
            <a:ext cx="2222941" cy="2222941"/>
          </a:xfrm>
          <a:prstGeom prst="rect">
            <a:avLst/>
          </a:prstGeom>
        </p:spPr>
      </p:pic>
    </p:spTree>
    <p:extLst>
      <p:ext uri="{BB962C8B-B14F-4D97-AF65-F5344CB8AC3E}">
        <p14:creationId xmlns:p14="http://schemas.microsoft.com/office/powerpoint/2010/main" val="469626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0BEA60-2891-4FDF-901F-1BF03DFC5960}"/>
              </a:ext>
            </a:extLst>
          </p:cNvPr>
          <p:cNvSpPr>
            <a:spLocks noGrp="1"/>
          </p:cNvSpPr>
          <p:nvPr>
            <p:ph type="title"/>
          </p:nvPr>
        </p:nvSpPr>
        <p:spPr/>
        <p:txBody>
          <a:bodyPr>
            <a:normAutofit fontScale="90000"/>
          </a:bodyPr>
          <a:lstStyle/>
          <a:p>
            <a:pPr algn="ctr"/>
            <a:r>
              <a:rPr lang="es-MX" dirty="0"/>
              <a:t>¿QUÉ PAPEL DEBERÍA TENER EL ESTADO EN LA ECONOMÍA?</a:t>
            </a:r>
            <a:endParaRPr lang="es-EC" dirty="0"/>
          </a:p>
        </p:txBody>
      </p:sp>
      <p:sp>
        <p:nvSpPr>
          <p:cNvPr id="3" name="Marcador de contenido 2">
            <a:extLst>
              <a:ext uri="{FF2B5EF4-FFF2-40B4-BE49-F238E27FC236}">
                <a16:creationId xmlns:a16="http://schemas.microsoft.com/office/drawing/2014/main" id="{FC1460B2-A9BB-4365-8220-4BD7D38AD796}"/>
              </a:ext>
            </a:extLst>
          </p:cNvPr>
          <p:cNvSpPr>
            <a:spLocks noGrp="1"/>
          </p:cNvSpPr>
          <p:nvPr>
            <p:ph sz="quarter" idx="10"/>
          </p:nvPr>
        </p:nvSpPr>
        <p:spPr>
          <a:xfrm>
            <a:off x="539496" y="1435608"/>
            <a:ext cx="9687580" cy="3977640"/>
          </a:xfrm>
        </p:spPr>
        <p:txBody>
          <a:bodyPr/>
          <a:lstStyle/>
          <a:p>
            <a:pPr algn="just" fontAlgn="base"/>
            <a:r>
              <a:rPr lang="es-MX" sz="1400" b="0" i="0" dirty="0">
                <a:solidFill>
                  <a:srgbClr val="6F727D"/>
                </a:solidFill>
                <a:effectLst/>
                <a:latin typeface="Calibri" panose="020F0502020204030204" pitchFamily="34" charset="0"/>
                <a:cs typeface="Calibri" panose="020F0502020204030204" pitchFamily="34" charset="0"/>
              </a:rPr>
              <a:t>A esta pregunta existen múltiples respuestas que se traducen en diferentes sistemas económicos.</a:t>
            </a:r>
          </a:p>
          <a:p>
            <a:pPr algn="just" fontAlgn="base"/>
            <a:r>
              <a:rPr lang="es-MX" sz="1400" b="0" i="0" dirty="0">
                <a:solidFill>
                  <a:srgbClr val="6F727D"/>
                </a:solidFill>
                <a:effectLst/>
                <a:latin typeface="Calibri" panose="020F0502020204030204" pitchFamily="34" charset="0"/>
                <a:cs typeface="Calibri" panose="020F0502020204030204" pitchFamily="34" charset="0"/>
              </a:rPr>
              <a:t>El tipo de sistema económico que llevará a cabo el país es determinado por razones políticas. Es decir, ideas demócratas suelen llevar a crear un tipo de economía de mercado, o capitalista, mientras que ideologías como el socialismo suelen llevar a crear un tipo de economía planificada.</a:t>
            </a:r>
          </a:p>
          <a:p>
            <a:endParaRPr lang="es-EC" dirty="0">
              <a:latin typeface="Calibri" panose="020F0502020204030204" pitchFamily="34" charset="0"/>
              <a:cs typeface="Calibri" panose="020F0502020204030204" pitchFamily="34" charset="0"/>
            </a:endParaRPr>
          </a:p>
        </p:txBody>
      </p:sp>
      <p:pic>
        <p:nvPicPr>
          <p:cNvPr id="5" name="Gráfico 4" descr="Usuarios con relleno sólido">
            <a:extLst>
              <a:ext uri="{FF2B5EF4-FFF2-40B4-BE49-F238E27FC236}">
                <a16:creationId xmlns:a16="http://schemas.microsoft.com/office/drawing/2014/main" id="{3940093A-BFF8-4677-B936-AB2E115E80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00260" y="2841446"/>
            <a:ext cx="2919274" cy="2919274"/>
          </a:xfrm>
          <a:prstGeom prst="rect">
            <a:avLst/>
          </a:prstGeom>
        </p:spPr>
      </p:pic>
    </p:spTree>
    <p:extLst>
      <p:ext uri="{BB962C8B-B14F-4D97-AF65-F5344CB8AC3E}">
        <p14:creationId xmlns:p14="http://schemas.microsoft.com/office/powerpoint/2010/main" val="3625977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E210E4-303F-46B1-B09D-63C0C8AFAF94}"/>
              </a:ext>
            </a:extLst>
          </p:cNvPr>
          <p:cNvSpPr>
            <a:spLocks noGrp="1"/>
          </p:cNvSpPr>
          <p:nvPr>
            <p:ph type="title"/>
          </p:nvPr>
        </p:nvSpPr>
        <p:spPr>
          <a:xfrm>
            <a:off x="2861626" y="1593276"/>
            <a:ext cx="6877119" cy="640080"/>
          </a:xfrm>
        </p:spPr>
        <p:txBody>
          <a:bodyPr>
            <a:normAutofit fontScale="90000"/>
          </a:bodyPr>
          <a:lstStyle/>
          <a:p>
            <a:pPr algn="ctr"/>
            <a:r>
              <a:rPr lang="es-MX" b="0" i="0" dirty="0">
                <a:solidFill>
                  <a:srgbClr val="6F727D"/>
                </a:solidFill>
                <a:effectLst/>
                <a:latin typeface="Calibri" panose="020F0502020204030204" pitchFamily="34" charset="0"/>
                <a:cs typeface="Calibri" panose="020F0502020204030204" pitchFamily="34" charset="0"/>
              </a:rPr>
              <a:t>De esta forma existen actualmente cuatro tipos de sistemas económicos:</a:t>
            </a:r>
            <a:endParaRPr lang="es-EC" dirty="0">
              <a:latin typeface="Calibri" panose="020F0502020204030204" pitchFamily="34" charset="0"/>
              <a:cs typeface="Calibri" panose="020F0502020204030204" pitchFamily="34" charset="0"/>
            </a:endParaRPr>
          </a:p>
        </p:txBody>
      </p:sp>
      <p:graphicFrame>
        <p:nvGraphicFramePr>
          <p:cNvPr id="4" name="Marcador de contenido 3">
            <a:extLst>
              <a:ext uri="{FF2B5EF4-FFF2-40B4-BE49-F238E27FC236}">
                <a16:creationId xmlns:a16="http://schemas.microsoft.com/office/drawing/2014/main" id="{F87264F6-0427-480B-A38E-53002E8E920D}"/>
              </a:ext>
            </a:extLst>
          </p:cNvPr>
          <p:cNvGraphicFramePr>
            <a:graphicFrameLocks noGrp="1"/>
          </p:cNvGraphicFramePr>
          <p:nvPr>
            <p:ph sz="quarter" idx="10"/>
            <p:extLst>
              <p:ext uri="{D42A27DB-BD31-4B8C-83A1-F6EECF244321}">
                <p14:modId xmlns:p14="http://schemas.microsoft.com/office/powerpoint/2010/main" val="2567826116"/>
              </p:ext>
            </p:extLst>
          </p:nvPr>
        </p:nvGraphicFramePr>
        <p:xfrm>
          <a:off x="2382231" y="1281606"/>
          <a:ext cx="8572813" cy="4737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8851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2E011C-BC02-467B-B2E4-13C237EBC4A4}"/>
              </a:ext>
            </a:extLst>
          </p:cNvPr>
          <p:cNvSpPr>
            <a:spLocks noGrp="1"/>
          </p:cNvSpPr>
          <p:nvPr>
            <p:ph type="title"/>
          </p:nvPr>
        </p:nvSpPr>
        <p:spPr>
          <a:xfrm>
            <a:off x="2657440" y="669998"/>
            <a:ext cx="6877119" cy="640080"/>
          </a:xfrm>
        </p:spPr>
        <p:txBody>
          <a:bodyPr>
            <a:normAutofit fontScale="90000"/>
          </a:bodyPr>
          <a:lstStyle/>
          <a:p>
            <a:pPr algn="ctr"/>
            <a:r>
              <a:rPr lang="es-EC" b="1" i="0" dirty="0">
                <a:solidFill>
                  <a:srgbClr val="3F4351"/>
                </a:solidFill>
                <a:effectLst/>
                <a:latin typeface="Calibri" panose="020F0502020204030204" pitchFamily="34" charset="0"/>
                <a:cs typeface="Calibri" panose="020F0502020204030204" pitchFamily="34" charset="0"/>
              </a:rPr>
              <a:t>TIPOS DE SISTEMAS ECONÓMICOS</a:t>
            </a:r>
            <a:br>
              <a:rPr lang="es-EC" b="1" i="0" dirty="0">
                <a:solidFill>
                  <a:srgbClr val="3F4351"/>
                </a:solidFill>
                <a:effectLst/>
                <a:latin typeface="Asap"/>
              </a:rPr>
            </a:br>
            <a:endParaRPr lang="es-EC" dirty="0"/>
          </a:p>
        </p:txBody>
      </p:sp>
      <p:sp>
        <p:nvSpPr>
          <p:cNvPr id="3" name="Marcador de contenido 2">
            <a:extLst>
              <a:ext uri="{FF2B5EF4-FFF2-40B4-BE49-F238E27FC236}">
                <a16:creationId xmlns:a16="http://schemas.microsoft.com/office/drawing/2014/main" id="{CA09D079-CDA4-4F26-A2B8-AAE6B874CAE4}"/>
              </a:ext>
            </a:extLst>
          </p:cNvPr>
          <p:cNvSpPr>
            <a:spLocks noGrp="1"/>
          </p:cNvSpPr>
          <p:nvPr>
            <p:ph sz="quarter" idx="10"/>
          </p:nvPr>
        </p:nvSpPr>
        <p:spPr>
          <a:xfrm>
            <a:off x="539495" y="1071622"/>
            <a:ext cx="10779533" cy="5231524"/>
          </a:xfrm>
        </p:spPr>
        <p:txBody>
          <a:bodyPr>
            <a:noAutofit/>
          </a:bodyPr>
          <a:lstStyle/>
          <a:p>
            <a:pPr algn="ctr"/>
            <a:r>
              <a:rPr lang="es-MX" sz="1800" b="1" dirty="0">
                <a:latin typeface="Calibri" panose="020F0502020204030204" pitchFamily="34" charset="0"/>
                <a:cs typeface="Calibri" panose="020F0502020204030204" pitchFamily="34" charset="0"/>
              </a:rPr>
              <a:t>ECONOMÍA DE MERCADO O CAPITALISMO</a:t>
            </a:r>
          </a:p>
          <a:p>
            <a:r>
              <a:rPr lang="es-MX" sz="1800" dirty="0">
                <a:latin typeface="Calibri" panose="020F0502020204030204" pitchFamily="34" charset="0"/>
                <a:cs typeface="Calibri" panose="020F0502020204030204" pitchFamily="34" charset="0"/>
              </a:rPr>
              <a:t>Las personas son libres y toman las decisiones económicas que quieran basándose en sus propios intereses:</a:t>
            </a:r>
          </a:p>
          <a:p>
            <a:pPr marL="285750" indent="-285750">
              <a:lnSpc>
                <a:spcPct val="100000"/>
              </a:lnSpc>
              <a:buFont typeface="Arial" panose="020B0604020202020204" pitchFamily="34" charset="0"/>
              <a:buChar char="•"/>
            </a:pPr>
            <a:r>
              <a:rPr lang="es-MX" sz="1800" dirty="0">
                <a:latin typeface="Calibri" panose="020F0502020204030204" pitchFamily="34" charset="0"/>
                <a:cs typeface="Calibri" panose="020F0502020204030204" pitchFamily="34" charset="0"/>
              </a:rPr>
              <a:t>En que invertir</a:t>
            </a:r>
          </a:p>
          <a:p>
            <a:pPr marL="285750" indent="-285750">
              <a:lnSpc>
                <a:spcPct val="100000"/>
              </a:lnSpc>
              <a:buFont typeface="Arial" panose="020B0604020202020204" pitchFamily="34" charset="0"/>
              <a:buChar char="•"/>
            </a:pPr>
            <a:r>
              <a:rPr lang="es-MX" sz="1800" dirty="0">
                <a:latin typeface="Calibri" panose="020F0502020204030204" pitchFamily="34" charset="0"/>
                <a:cs typeface="Calibri" panose="020F0502020204030204" pitchFamily="34" charset="0"/>
              </a:rPr>
              <a:t>Si ahorrar o no</a:t>
            </a:r>
          </a:p>
          <a:p>
            <a:pPr marL="285750" indent="-285750">
              <a:lnSpc>
                <a:spcPct val="100000"/>
              </a:lnSpc>
              <a:buFont typeface="Arial" panose="020B0604020202020204" pitchFamily="34" charset="0"/>
              <a:buChar char="•"/>
            </a:pPr>
            <a:r>
              <a:rPr lang="es-MX" sz="1800" dirty="0">
                <a:latin typeface="Calibri" panose="020F0502020204030204" pitchFamily="34" charset="0"/>
                <a:cs typeface="Calibri" panose="020F0502020204030204" pitchFamily="34" charset="0"/>
              </a:rPr>
              <a:t>Trabajar mucho o poco</a:t>
            </a:r>
          </a:p>
          <a:p>
            <a:pPr marL="285750" indent="-285750">
              <a:lnSpc>
                <a:spcPct val="100000"/>
              </a:lnSpc>
              <a:buFont typeface="Arial" panose="020B0604020202020204" pitchFamily="34" charset="0"/>
              <a:buChar char="•"/>
            </a:pPr>
            <a:r>
              <a:rPr lang="es-MX" sz="1800" dirty="0">
                <a:latin typeface="Calibri" panose="020F0502020204030204" pitchFamily="34" charset="0"/>
                <a:cs typeface="Calibri" panose="020F0502020204030204" pitchFamily="34" charset="0"/>
              </a:rPr>
              <a:t>Que consumir</a:t>
            </a:r>
          </a:p>
          <a:p>
            <a:pPr marL="285750" indent="-285750">
              <a:lnSpc>
                <a:spcPct val="100000"/>
              </a:lnSpc>
              <a:buFont typeface="Arial" panose="020B0604020202020204" pitchFamily="34" charset="0"/>
              <a:buChar char="•"/>
            </a:pPr>
            <a:r>
              <a:rPr lang="es-MX" sz="1800" dirty="0">
                <a:latin typeface="Calibri" panose="020F0502020204030204" pitchFamily="34" charset="0"/>
                <a:cs typeface="Calibri" panose="020F0502020204030204" pitchFamily="34" charset="0"/>
              </a:rPr>
              <a:t>Que producir</a:t>
            </a:r>
          </a:p>
          <a:p>
            <a:r>
              <a:rPr lang="es-MX" sz="1800" dirty="0">
                <a:latin typeface="Calibri" panose="020F0502020204030204" pitchFamily="34" charset="0"/>
                <a:cs typeface="Calibri" panose="020F0502020204030204" pitchFamily="34" charset="0"/>
              </a:rPr>
              <a:t>Así aunque el mercado libre tenga fallos, en una economía de mercado pura no hay una autoridad central que influya en las decisiones económicas que toman los agentes.</a:t>
            </a:r>
          </a:p>
          <a:p>
            <a:endParaRPr lang="es-MX" sz="1800" dirty="0">
              <a:latin typeface="Calibri" panose="020F0502020204030204" pitchFamily="34" charset="0"/>
              <a:cs typeface="Calibri" panose="020F0502020204030204" pitchFamily="34" charset="0"/>
            </a:endParaRPr>
          </a:p>
          <a:p>
            <a:r>
              <a:rPr lang="es-MX" sz="1800" dirty="0">
                <a:latin typeface="Calibri" panose="020F0502020204030204" pitchFamily="34" charset="0"/>
                <a:cs typeface="Calibri" panose="020F0502020204030204" pitchFamily="34" charset="0"/>
              </a:rPr>
              <a:t>Los Estados Unidos del siglo XIX fue el ejemplo más cercano de una economía con un sistema económico de mercado. </a:t>
            </a:r>
            <a:endParaRPr lang="es-EC"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7651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904BC9-4223-4374-9FE5-B60EE66F4F65}"/>
              </a:ext>
            </a:extLst>
          </p:cNvPr>
          <p:cNvSpPr>
            <a:spLocks noGrp="1"/>
          </p:cNvSpPr>
          <p:nvPr>
            <p:ph type="title"/>
          </p:nvPr>
        </p:nvSpPr>
        <p:spPr>
          <a:xfrm>
            <a:off x="1977145" y="581221"/>
            <a:ext cx="6877119" cy="640080"/>
          </a:xfrm>
        </p:spPr>
        <p:txBody>
          <a:bodyPr>
            <a:normAutofit fontScale="90000"/>
          </a:bodyPr>
          <a:lstStyle/>
          <a:p>
            <a:pPr algn="ctr"/>
            <a:r>
              <a:rPr lang="es-EC" b="1" i="0" dirty="0">
                <a:solidFill>
                  <a:srgbClr val="3F4351"/>
                </a:solidFill>
                <a:effectLst/>
                <a:latin typeface="Calibri" panose="020F0502020204030204" pitchFamily="34" charset="0"/>
                <a:cs typeface="Calibri" panose="020F0502020204030204" pitchFamily="34" charset="0"/>
              </a:rPr>
              <a:t>ECONOMÍA PLANIFICADA O SOCIALISMO</a:t>
            </a:r>
            <a:br>
              <a:rPr lang="es-EC" b="1" i="0" dirty="0">
                <a:solidFill>
                  <a:srgbClr val="3F4351"/>
                </a:solidFill>
                <a:effectLst/>
                <a:latin typeface="Asap"/>
              </a:rPr>
            </a:br>
            <a:endParaRPr lang="es-EC" dirty="0"/>
          </a:p>
        </p:txBody>
      </p:sp>
      <p:pic>
        <p:nvPicPr>
          <p:cNvPr id="7" name="Marcador de contenido 6" descr="Escala de tiempo&#10;&#10;Descripción generada automáticamente">
            <a:extLst>
              <a:ext uri="{FF2B5EF4-FFF2-40B4-BE49-F238E27FC236}">
                <a16:creationId xmlns:a16="http://schemas.microsoft.com/office/drawing/2014/main" id="{59B0FAA6-A63B-45E5-9A14-1E7829BB73D0}"/>
              </a:ext>
            </a:extLst>
          </p:cNvPr>
          <p:cNvPicPr>
            <a:picLocks noGrp="1" noChangeAspect="1"/>
          </p:cNvPicPr>
          <p:nvPr>
            <p:ph sz="quarter" idx="10"/>
          </p:nvPr>
        </p:nvPicPr>
        <p:blipFill>
          <a:blip r:embed="rId2"/>
          <a:stretch>
            <a:fillRect/>
          </a:stretch>
        </p:blipFill>
        <p:spPr>
          <a:xfrm>
            <a:off x="368207" y="1376040"/>
            <a:ext cx="4780842" cy="5173678"/>
          </a:xfrm>
        </p:spPr>
      </p:pic>
      <p:sp>
        <p:nvSpPr>
          <p:cNvPr id="5" name="CuadroTexto 4">
            <a:extLst>
              <a:ext uri="{FF2B5EF4-FFF2-40B4-BE49-F238E27FC236}">
                <a16:creationId xmlns:a16="http://schemas.microsoft.com/office/drawing/2014/main" id="{07F390B5-8DB2-4A78-9FA5-8F05C3CCCAB3}"/>
              </a:ext>
            </a:extLst>
          </p:cNvPr>
          <p:cNvSpPr txBox="1"/>
          <p:nvPr/>
        </p:nvSpPr>
        <p:spPr>
          <a:xfrm>
            <a:off x="5266678" y="1577768"/>
            <a:ext cx="6094520" cy="3416320"/>
          </a:xfrm>
          <a:prstGeom prst="rect">
            <a:avLst/>
          </a:prstGeom>
          <a:noFill/>
        </p:spPr>
        <p:txBody>
          <a:bodyPr wrap="square">
            <a:spAutoFit/>
          </a:bodyPr>
          <a:lstStyle/>
          <a:p>
            <a:pPr algn="just" fontAlgn="base"/>
            <a:r>
              <a:rPr lang="es-MX" i="0" dirty="0">
                <a:effectLst/>
                <a:latin typeface="Calibri" panose="020F0502020204030204" pitchFamily="34" charset="0"/>
                <a:cs typeface="Calibri" panose="020F0502020204030204" pitchFamily="34" charset="0"/>
              </a:rPr>
              <a:t>La economía planificada es un sistema económico muy antiguo.</a:t>
            </a:r>
          </a:p>
          <a:p>
            <a:pPr algn="just" fontAlgn="base"/>
            <a:r>
              <a:rPr lang="es-MX" i="0" dirty="0">
                <a:effectLst/>
                <a:latin typeface="Calibri" panose="020F0502020204030204" pitchFamily="34" charset="0"/>
                <a:cs typeface="Calibri" panose="020F0502020204030204" pitchFamily="34" charset="0"/>
              </a:rPr>
              <a:t>En la economía planificada una autoridad central controla la economía, decide cómo usar los factores de producción y cómo distribuir los bienes producidos.</a:t>
            </a:r>
          </a:p>
          <a:p>
            <a:pPr algn="just" fontAlgn="base"/>
            <a:r>
              <a:rPr lang="es-MX" i="0" dirty="0">
                <a:effectLst/>
                <a:latin typeface="Calibri" panose="020F0502020204030204" pitchFamily="34" charset="0"/>
                <a:cs typeface="Calibri" panose="020F0502020204030204" pitchFamily="34" charset="0"/>
              </a:rPr>
              <a:t>Por ejemplo en Venezuela, el Estado controla férreamente el país y dice a sus ciudadanos lo que tienen que trabajar, y lo que les corresponde, ni más ni menos.</a:t>
            </a:r>
          </a:p>
          <a:p>
            <a:pPr algn="just" fontAlgn="base"/>
            <a:r>
              <a:rPr lang="es-MX" i="0" dirty="0">
                <a:effectLst/>
                <a:latin typeface="Calibri" panose="020F0502020204030204" pitchFamily="34" charset="0"/>
                <a:cs typeface="Calibri" panose="020F0502020204030204" pitchFamily="34" charset="0"/>
              </a:rPr>
              <a:t>En épocas de crisis, como hambrunas o guerras, es común que un estado decida de qué forma la sociedad debe distribuir los bienes para optimizar la economía.</a:t>
            </a:r>
          </a:p>
          <a:p>
            <a:pPr algn="just" fontAlgn="base"/>
            <a:r>
              <a:rPr lang="es-MX" i="0" dirty="0">
                <a:effectLst/>
                <a:latin typeface="Calibri" panose="020F0502020204030204" pitchFamily="34" charset="0"/>
                <a:cs typeface="Calibri" panose="020F0502020204030204" pitchFamily="34" charset="0"/>
              </a:rPr>
              <a:t>Algunos ejemplos de economías con sistemas económicos de planificación son la Rusia Comunista, China y Cuba</a:t>
            </a:r>
          </a:p>
        </p:txBody>
      </p:sp>
    </p:spTree>
    <p:extLst>
      <p:ext uri="{BB962C8B-B14F-4D97-AF65-F5344CB8AC3E}">
        <p14:creationId xmlns:p14="http://schemas.microsoft.com/office/powerpoint/2010/main" val="3390306470"/>
      </p:ext>
    </p:extLst>
  </p:cSld>
  <p:clrMapOvr>
    <a:masterClrMapping/>
  </p:clrMapOvr>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6715158_TF10001108.potx" id="{3068D4C4-799F-4D37-B4B4-23B54CC64B2C}" vid="{0428EABF-2A66-4C1D-8919-2064943E471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la oficin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8a52e8c320b9a064ae3583ae3861c9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8020cb39231a0945110f9cd888b521a"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7EE8C63A-4744-4DE4-BB49-0FF0B5375C60}">
  <ds:schemaRefs>
    <ds:schemaRef ds:uri="http://schemas.microsoft.com/sharepoint/v3/contenttype/forms"/>
  </ds:schemaRefs>
</ds:datastoreItem>
</file>

<file path=customXml/itemProps2.xml><?xml version="1.0" encoding="utf-8"?>
<ds:datastoreItem xmlns:ds="http://schemas.openxmlformats.org/officeDocument/2006/customXml" ds:itemID="{FD7FC771-7DFE-49DA-B577-71181BFBCB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50072C5-DDE0-4258-BA7A-4D4B80DFA632}">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{4BB5B0F7-E4AE-486B-8384-157806FF5529}tf10001108_win32</Template>
  <TotalTime>89</TotalTime>
  <Words>1197</Words>
  <Application>Microsoft Office PowerPoint</Application>
  <PresentationFormat>Panorámica</PresentationFormat>
  <Paragraphs>69</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Arial</vt:lpstr>
      <vt:lpstr>Asap</vt:lpstr>
      <vt:lpstr>Calibri</vt:lpstr>
      <vt:lpstr>Segoe UI</vt:lpstr>
      <vt:lpstr>Segoe UI Light</vt:lpstr>
      <vt:lpstr>WelcomeDoc</vt:lpstr>
      <vt:lpstr>¿QUE ES UN SISTEMA ECONÓMICO?</vt:lpstr>
      <vt:lpstr>COMPONENTES DE UN SISTEMA ECONÓMICO</vt:lpstr>
      <vt:lpstr>CICLOS DE LA ECONOMÍA</vt:lpstr>
      <vt:lpstr>CICLOS DE LA ECONOMÍA</vt:lpstr>
      <vt:lpstr>ORIGEN DE LOS SISTEMAS ECONÓMICOS</vt:lpstr>
      <vt:lpstr>¿QUÉ PAPEL DEBERÍA TENER EL ESTADO EN LA ECONOMÍA?</vt:lpstr>
      <vt:lpstr>De esta forma existen actualmente cuatro tipos de sistemas económicos:</vt:lpstr>
      <vt:lpstr>TIPOS DE SISTEMAS ECONÓMICOS </vt:lpstr>
      <vt:lpstr>ECONOMÍA PLANIFICADA O SOCIALISMO </vt:lpstr>
      <vt:lpstr>Economía mixta</vt:lpstr>
      <vt:lpstr>ECONOMÍA TRADICIONAL</vt:lpstr>
      <vt:lpstr>CONCLUSIÓN SOBRE LOS SISTEMAS ECONÓMICOS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 ES UN SISTEMA ECONÓMICO?</dc:title>
  <dc:creator>Alex Gabriel Villa Guerra</dc:creator>
  <cp:keywords/>
  <cp:lastModifiedBy>Alex Gabriel Villa Guerra</cp:lastModifiedBy>
  <cp:revision>6</cp:revision>
  <dcterms:created xsi:type="dcterms:W3CDTF">2021-06-29T03:13:10Z</dcterms:created>
  <dcterms:modified xsi:type="dcterms:W3CDTF">2021-06-29T04:42:12Z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