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44" r:id="rId2"/>
    <p:sldId id="321" r:id="rId3"/>
    <p:sldId id="322" r:id="rId4"/>
    <p:sldId id="345" r:id="rId5"/>
    <p:sldId id="324" r:id="rId6"/>
    <p:sldId id="327" r:id="rId7"/>
    <p:sldId id="328" r:id="rId8"/>
    <p:sldId id="330" r:id="rId9"/>
    <p:sldId id="329" r:id="rId10"/>
    <p:sldId id="332" r:id="rId11"/>
    <p:sldId id="318" r:id="rId12"/>
    <p:sldId id="3490" r:id="rId1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440DB-566B-4E16-9C0C-50E8EDD17415}"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C"/>
        </a:p>
      </dgm:t>
    </dgm:pt>
    <dgm:pt modelId="{CD4945EB-5013-4D79-A6EC-9E16A6220BBD}">
      <dgm:prSet phldrT="[Texto]" custT="1"/>
      <dgm:spPr/>
      <dgm:t>
        <a:bodyPr/>
        <a:lstStyle/>
        <a:p>
          <a:pPr>
            <a:lnSpc>
              <a:spcPct val="100000"/>
            </a:lnSpc>
          </a:pPr>
          <a:r>
            <a:rPr lang="es-EC" sz="1200" dirty="0"/>
            <a:t>Evidencian el Desarrollo Organizacional a través de los tiempos en base a diferentes posturas, sin embargo, todas se enfocan en un mismo objetivo, que es el crecimiento de la organización</a:t>
          </a:r>
          <a:endParaRPr lang="es-EC" sz="1200" dirty="0">
            <a:latin typeface="Comic Sans MS" panose="030F0702030302020204" pitchFamily="66" charset="0"/>
          </a:endParaRPr>
        </a:p>
      </dgm:t>
    </dgm:pt>
    <dgm:pt modelId="{F8A46EC2-7496-4548-94BA-A8AFD90DE704}" type="parTrans" cxnId="{6FFD700C-7EE2-4789-BDB3-1B0E857E14FE}">
      <dgm:prSet/>
      <dgm:spPr/>
      <dgm:t>
        <a:bodyPr/>
        <a:lstStyle/>
        <a:p>
          <a:endParaRPr lang="es-EC" sz="1600">
            <a:solidFill>
              <a:schemeClr val="tx1"/>
            </a:solidFill>
          </a:endParaRPr>
        </a:p>
      </dgm:t>
    </dgm:pt>
    <dgm:pt modelId="{2D7A7F50-2782-49DE-BCB8-F91BE20DE2DA}" type="sibTrans" cxnId="{6FFD700C-7EE2-4789-BDB3-1B0E857E14FE}">
      <dgm:prSet/>
      <dgm:spPr/>
      <dgm:t>
        <a:bodyPr/>
        <a:lstStyle/>
        <a:p>
          <a:endParaRPr lang="es-EC" sz="1600">
            <a:solidFill>
              <a:schemeClr val="tx1"/>
            </a:solidFill>
          </a:endParaRPr>
        </a:p>
      </dgm:t>
    </dgm:pt>
    <dgm:pt modelId="{A7BF4613-8F5A-4E00-AACA-0962B008DA15}">
      <dgm:prSet phldrT="[Texto]" custT="1"/>
      <dgm:spPr/>
      <dgm:t>
        <a:bodyPr/>
        <a:lstStyle/>
        <a:p>
          <a:pPr>
            <a:lnSpc>
              <a:spcPct val="100000"/>
            </a:lnSpc>
          </a:pPr>
          <a:r>
            <a:rPr lang="es-EC" sz="1200" dirty="0"/>
            <a:t>En este sentido la Teoría Administrativa vinculada a Taylor (1914) y Fayol (1916) conocidos como los padres de la Administración, se enfoca en el proceso administrativo para alcanzar la eficiencia en la organización</a:t>
          </a:r>
          <a:endParaRPr lang="es-EC" sz="1200" dirty="0">
            <a:latin typeface="Comic Sans MS" panose="030F0702030302020204" pitchFamily="66" charset="0"/>
          </a:endParaRPr>
        </a:p>
      </dgm:t>
    </dgm:pt>
    <dgm:pt modelId="{C27B9BCF-DAAF-4C36-B683-FBF8B97358DF}" type="parTrans" cxnId="{39002FC3-96EF-47AC-96E4-0C76B9B4E67E}">
      <dgm:prSet/>
      <dgm:spPr/>
      <dgm:t>
        <a:bodyPr/>
        <a:lstStyle/>
        <a:p>
          <a:endParaRPr lang="es-EC" sz="1600">
            <a:solidFill>
              <a:schemeClr val="tx1"/>
            </a:solidFill>
          </a:endParaRPr>
        </a:p>
      </dgm:t>
    </dgm:pt>
    <dgm:pt modelId="{7DA4B325-D6CE-4E52-B75F-626837D0BC78}" type="sibTrans" cxnId="{39002FC3-96EF-47AC-96E4-0C76B9B4E67E}">
      <dgm:prSet/>
      <dgm:spPr/>
      <dgm:t>
        <a:bodyPr/>
        <a:lstStyle/>
        <a:p>
          <a:endParaRPr lang="es-EC" sz="1600">
            <a:solidFill>
              <a:schemeClr val="tx1"/>
            </a:solidFill>
          </a:endParaRPr>
        </a:p>
      </dgm:t>
    </dgm:pt>
    <dgm:pt modelId="{584645BC-C4EE-4FCF-8932-C85127EAAECE}">
      <dgm:prSet phldrT="[Texto]" custT="1"/>
      <dgm:spPr/>
      <dgm:t>
        <a:bodyPr/>
        <a:lstStyle/>
        <a:p>
          <a:pPr>
            <a:lnSpc>
              <a:spcPct val="100000"/>
            </a:lnSpc>
          </a:pPr>
          <a:r>
            <a:rPr lang="es-EC" sz="1200" dirty="0"/>
            <a:t>Teoría Estructuralista considera un análisis del entorno organizacional, llegando así a la Teoría Neoclásica que hace un compendio de las anteriores para alcanzar la eficiencia y eficacia.</a:t>
          </a:r>
          <a:endParaRPr lang="es-EC" sz="1200" dirty="0">
            <a:latin typeface="Comic Sans MS" panose="030F0702030302020204" pitchFamily="66" charset="0"/>
          </a:endParaRPr>
        </a:p>
      </dgm:t>
    </dgm:pt>
    <dgm:pt modelId="{42EE6B4F-D0E4-4A87-9244-AEEFAB166F36}" type="parTrans" cxnId="{1C332A9D-05B6-47ED-B0A6-29706D8CC76A}">
      <dgm:prSet/>
      <dgm:spPr/>
      <dgm:t>
        <a:bodyPr/>
        <a:lstStyle/>
        <a:p>
          <a:endParaRPr lang="es-EC" sz="1600">
            <a:solidFill>
              <a:schemeClr val="tx1"/>
            </a:solidFill>
          </a:endParaRPr>
        </a:p>
      </dgm:t>
    </dgm:pt>
    <dgm:pt modelId="{2E35B8EA-68C3-401F-84A1-D621A3B3DB14}" type="sibTrans" cxnId="{1C332A9D-05B6-47ED-B0A6-29706D8CC76A}">
      <dgm:prSet/>
      <dgm:spPr/>
      <dgm:t>
        <a:bodyPr/>
        <a:lstStyle/>
        <a:p>
          <a:endParaRPr lang="es-EC" sz="1600">
            <a:solidFill>
              <a:schemeClr val="tx1"/>
            </a:solidFill>
          </a:endParaRPr>
        </a:p>
      </dgm:t>
    </dgm:pt>
    <dgm:pt modelId="{FE1909CC-8D3C-418C-9781-88C2EDBB81A9}">
      <dgm:prSet phldrT="[Texto]" custT="1"/>
      <dgm:spPr/>
      <dgm:t>
        <a:bodyPr/>
        <a:lstStyle/>
        <a:p>
          <a:pPr>
            <a:lnSpc>
              <a:spcPct val="100000"/>
            </a:lnSpc>
          </a:pPr>
          <a:r>
            <a:rPr lang="es-EC" sz="1200" dirty="0"/>
            <a:t>Teoría Humanista plantea una visión en la que hace relevancia al ser humano para mejorar la productividad.</a:t>
          </a:r>
          <a:endParaRPr lang="es-EC" sz="1200" dirty="0">
            <a:latin typeface="Comic Sans MS" panose="030F0702030302020204" pitchFamily="66" charset="0"/>
          </a:endParaRPr>
        </a:p>
      </dgm:t>
    </dgm:pt>
    <dgm:pt modelId="{667FBCC3-29B7-4348-BF9D-2F38CFD39217}" type="sibTrans" cxnId="{1EBB87DD-1409-418B-A028-680FFA6DF987}">
      <dgm:prSet/>
      <dgm:spPr/>
      <dgm:t>
        <a:bodyPr/>
        <a:lstStyle/>
        <a:p>
          <a:endParaRPr lang="es-EC" sz="1600">
            <a:solidFill>
              <a:schemeClr val="tx1"/>
            </a:solidFill>
          </a:endParaRPr>
        </a:p>
      </dgm:t>
    </dgm:pt>
    <dgm:pt modelId="{F113916D-FBAE-4063-9301-E22347016FCD}" type="parTrans" cxnId="{1EBB87DD-1409-418B-A028-680FFA6DF987}">
      <dgm:prSet/>
      <dgm:spPr/>
      <dgm:t>
        <a:bodyPr/>
        <a:lstStyle/>
        <a:p>
          <a:endParaRPr lang="es-EC" sz="1600">
            <a:solidFill>
              <a:schemeClr val="tx1"/>
            </a:solidFill>
          </a:endParaRPr>
        </a:p>
      </dgm:t>
    </dgm:pt>
    <dgm:pt modelId="{626B61A7-16B6-41D4-BD68-A44F1DA200B6}" type="pres">
      <dgm:prSet presAssocID="{1D5440DB-566B-4E16-9C0C-50E8EDD17415}" presName="linear" presStyleCnt="0">
        <dgm:presLayoutVars>
          <dgm:dir/>
          <dgm:animLvl val="lvl"/>
          <dgm:resizeHandles val="exact"/>
        </dgm:presLayoutVars>
      </dgm:prSet>
      <dgm:spPr/>
    </dgm:pt>
    <dgm:pt modelId="{CD1900E6-A978-4780-B1F7-D329D7015241}" type="pres">
      <dgm:prSet presAssocID="{CD4945EB-5013-4D79-A6EC-9E16A6220BBD}" presName="parentLin" presStyleCnt="0"/>
      <dgm:spPr/>
    </dgm:pt>
    <dgm:pt modelId="{8F97F779-DA98-4316-85BB-1385D1E47465}" type="pres">
      <dgm:prSet presAssocID="{CD4945EB-5013-4D79-A6EC-9E16A6220BBD}" presName="parentLeftMargin" presStyleLbl="node1" presStyleIdx="0" presStyleCnt="4"/>
      <dgm:spPr/>
    </dgm:pt>
    <dgm:pt modelId="{710D165B-83EC-4F60-BF23-F1064C0DC569}" type="pres">
      <dgm:prSet presAssocID="{CD4945EB-5013-4D79-A6EC-9E16A6220BBD}" presName="parentText" presStyleLbl="node1" presStyleIdx="0" presStyleCnt="4" custScaleX="131360" custScaleY="266760">
        <dgm:presLayoutVars>
          <dgm:chMax val="0"/>
          <dgm:bulletEnabled val="1"/>
        </dgm:presLayoutVars>
      </dgm:prSet>
      <dgm:spPr/>
    </dgm:pt>
    <dgm:pt modelId="{11A9DC8D-0B78-46ED-ADFC-097DA1736D24}" type="pres">
      <dgm:prSet presAssocID="{CD4945EB-5013-4D79-A6EC-9E16A6220BBD}" presName="negativeSpace" presStyleCnt="0"/>
      <dgm:spPr/>
    </dgm:pt>
    <dgm:pt modelId="{45938247-6150-4227-BE10-970D60ED11CA}" type="pres">
      <dgm:prSet presAssocID="{CD4945EB-5013-4D79-A6EC-9E16A6220BBD}" presName="childText" presStyleLbl="conFgAcc1" presStyleIdx="0" presStyleCnt="4">
        <dgm:presLayoutVars>
          <dgm:bulletEnabled val="1"/>
        </dgm:presLayoutVars>
      </dgm:prSet>
      <dgm:spPr/>
    </dgm:pt>
    <dgm:pt modelId="{303D8EB6-7551-465F-AC7D-2DD1FF5A5111}" type="pres">
      <dgm:prSet presAssocID="{2D7A7F50-2782-49DE-BCB8-F91BE20DE2DA}" presName="spaceBetweenRectangles" presStyleCnt="0"/>
      <dgm:spPr/>
    </dgm:pt>
    <dgm:pt modelId="{B7995066-D23C-4C91-ABAD-E6EB9E1198CE}" type="pres">
      <dgm:prSet presAssocID="{A7BF4613-8F5A-4E00-AACA-0962B008DA15}" presName="parentLin" presStyleCnt="0"/>
      <dgm:spPr/>
    </dgm:pt>
    <dgm:pt modelId="{48DEB55D-5B12-4112-9E74-9C00441165AF}" type="pres">
      <dgm:prSet presAssocID="{A7BF4613-8F5A-4E00-AACA-0962B008DA15}" presName="parentLeftMargin" presStyleLbl="node1" presStyleIdx="0" presStyleCnt="4"/>
      <dgm:spPr/>
    </dgm:pt>
    <dgm:pt modelId="{9606ECC5-B7F3-420C-A3F4-7F3CB2A18C23}" type="pres">
      <dgm:prSet presAssocID="{A7BF4613-8F5A-4E00-AACA-0962B008DA15}" presName="parentText" presStyleLbl="node1" presStyleIdx="1" presStyleCnt="4" custScaleX="130056" custScaleY="303890">
        <dgm:presLayoutVars>
          <dgm:chMax val="0"/>
          <dgm:bulletEnabled val="1"/>
        </dgm:presLayoutVars>
      </dgm:prSet>
      <dgm:spPr/>
    </dgm:pt>
    <dgm:pt modelId="{DED14E86-2A54-4480-AE71-5EDFEEC114F3}" type="pres">
      <dgm:prSet presAssocID="{A7BF4613-8F5A-4E00-AACA-0962B008DA15}" presName="negativeSpace" presStyleCnt="0"/>
      <dgm:spPr/>
    </dgm:pt>
    <dgm:pt modelId="{C88AB682-8429-4FE3-9A0E-3AAF98F7F7F2}" type="pres">
      <dgm:prSet presAssocID="{A7BF4613-8F5A-4E00-AACA-0962B008DA15}" presName="childText" presStyleLbl="conFgAcc1" presStyleIdx="1" presStyleCnt="4">
        <dgm:presLayoutVars>
          <dgm:bulletEnabled val="1"/>
        </dgm:presLayoutVars>
      </dgm:prSet>
      <dgm:spPr/>
    </dgm:pt>
    <dgm:pt modelId="{59C164E7-C6B1-4516-B65C-1E0532B7D220}" type="pres">
      <dgm:prSet presAssocID="{7DA4B325-D6CE-4E52-B75F-626837D0BC78}" presName="spaceBetweenRectangles" presStyleCnt="0"/>
      <dgm:spPr/>
    </dgm:pt>
    <dgm:pt modelId="{220EE877-C244-44C8-B358-3ECFBD7F3A6C}" type="pres">
      <dgm:prSet presAssocID="{FE1909CC-8D3C-418C-9781-88C2EDBB81A9}" presName="parentLin" presStyleCnt="0"/>
      <dgm:spPr/>
    </dgm:pt>
    <dgm:pt modelId="{503A7C7B-C91F-4575-A9C5-9E39667A1875}" type="pres">
      <dgm:prSet presAssocID="{FE1909CC-8D3C-418C-9781-88C2EDBB81A9}" presName="parentLeftMargin" presStyleLbl="node1" presStyleIdx="1" presStyleCnt="4"/>
      <dgm:spPr/>
    </dgm:pt>
    <dgm:pt modelId="{AAE925D3-C426-4E1F-BEAD-546A1D3B609A}" type="pres">
      <dgm:prSet presAssocID="{FE1909CC-8D3C-418C-9781-88C2EDBB81A9}" presName="parentText" presStyleLbl="node1" presStyleIdx="2" presStyleCnt="4" custScaleX="131420" custScaleY="340685" custLinFactNeighborX="-29045" custLinFactNeighborY="736">
        <dgm:presLayoutVars>
          <dgm:chMax val="0"/>
          <dgm:bulletEnabled val="1"/>
        </dgm:presLayoutVars>
      </dgm:prSet>
      <dgm:spPr/>
    </dgm:pt>
    <dgm:pt modelId="{FED2B330-5173-44B0-A2C3-1300266E34E2}" type="pres">
      <dgm:prSet presAssocID="{FE1909CC-8D3C-418C-9781-88C2EDBB81A9}" presName="negativeSpace" presStyleCnt="0"/>
      <dgm:spPr/>
    </dgm:pt>
    <dgm:pt modelId="{3F440145-8207-4047-A46F-6BD49CCB5E14}" type="pres">
      <dgm:prSet presAssocID="{FE1909CC-8D3C-418C-9781-88C2EDBB81A9}" presName="childText" presStyleLbl="conFgAcc1" presStyleIdx="2" presStyleCnt="4">
        <dgm:presLayoutVars>
          <dgm:bulletEnabled val="1"/>
        </dgm:presLayoutVars>
      </dgm:prSet>
      <dgm:spPr/>
    </dgm:pt>
    <dgm:pt modelId="{B3B38A2E-0257-43F7-8AB4-9BDE6149F1B2}" type="pres">
      <dgm:prSet presAssocID="{667FBCC3-29B7-4348-BF9D-2F38CFD39217}" presName="spaceBetweenRectangles" presStyleCnt="0"/>
      <dgm:spPr/>
    </dgm:pt>
    <dgm:pt modelId="{2DE8DA38-B2A9-4355-A228-92F0964F7700}" type="pres">
      <dgm:prSet presAssocID="{584645BC-C4EE-4FCF-8932-C85127EAAECE}" presName="parentLin" presStyleCnt="0"/>
      <dgm:spPr/>
    </dgm:pt>
    <dgm:pt modelId="{23428487-7F77-4E84-B550-E4D5A8FC6B4F}" type="pres">
      <dgm:prSet presAssocID="{584645BC-C4EE-4FCF-8932-C85127EAAECE}" presName="parentLeftMargin" presStyleLbl="node1" presStyleIdx="2" presStyleCnt="4" custScaleX="135461"/>
      <dgm:spPr/>
    </dgm:pt>
    <dgm:pt modelId="{210E2B3D-4B9B-4FCF-8C30-FE1E57BD4C53}" type="pres">
      <dgm:prSet presAssocID="{584645BC-C4EE-4FCF-8932-C85127EAAECE}" presName="parentText" presStyleLbl="node1" presStyleIdx="3" presStyleCnt="4" custScaleX="133333" custScaleY="249138" custLinFactNeighborX="-44834" custLinFactNeighborY="19705">
        <dgm:presLayoutVars>
          <dgm:chMax val="0"/>
          <dgm:bulletEnabled val="1"/>
        </dgm:presLayoutVars>
      </dgm:prSet>
      <dgm:spPr/>
    </dgm:pt>
    <dgm:pt modelId="{87608587-15ED-4A80-BC9C-B68793EC27D1}" type="pres">
      <dgm:prSet presAssocID="{584645BC-C4EE-4FCF-8932-C85127EAAECE}" presName="negativeSpace" presStyleCnt="0"/>
      <dgm:spPr/>
    </dgm:pt>
    <dgm:pt modelId="{7C54F1BA-E2D0-4103-8DD3-9B9016DF4DFE}" type="pres">
      <dgm:prSet presAssocID="{584645BC-C4EE-4FCF-8932-C85127EAAECE}" presName="childText" presStyleLbl="conFgAcc1" presStyleIdx="3" presStyleCnt="4">
        <dgm:presLayoutVars>
          <dgm:bulletEnabled val="1"/>
        </dgm:presLayoutVars>
      </dgm:prSet>
      <dgm:spPr/>
    </dgm:pt>
  </dgm:ptLst>
  <dgm:cxnLst>
    <dgm:cxn modelId="{6FFD700C-7EE2-4789-BDB3-1B0E857E14FE}" srcId="{1D5440DB-566B-4E16-9C0C-50E8EDD17415}" destId="{CD4945EB-5013-4D79-A6EC-9E16A6220BBD}" srcOrd="0" destOrd="0" parTransId="{F8A46EC2-7496-4548-94BA-A8AFD90DE704}" sibTransId="{2D7A7F50-2782-49DE-BCB8-F91BE20DE2DA}"/>
    <dgm:cxn modelId="{22569822-AA3E-49D3-A879-CD179E5135AA}" type="presOf" srcId="{1D5440DB-566B-4E16-9C0C-50E8EDD17415}" destId="{626B61A7-16B6-41D4-BD68-A44F1DA200B6}" srcOrd="0" destOrd="0" presId="urn:microsoft.com/office/officeart/2005/8/layout/list1"/>
    <dgm:cxn modelId="{76757E4A-1F8B-4F27-90FA-51E0647A3D6F}" type="presOf" srcId="{FE1909CC-8D3C-418C-9781-88C2EDBB81A9}" destId="{AAE925D3-C426-4E1F-BEAD-546A1D3B609A}" srcOrd="1" destOrd="0" presId="urn:microsoft.com/office/officeart/2005/8/layout/list1"/>
    <dgm:cxn modelId="{55F8986A-EA9C-4BBC-B7AE-8AA704343580}" type="presOf" srcId="{A7BF4613-8F5A-4E00-AACA-0962B008DA15}" destId="{48DEB55D-5B12-4112-9E74-9C00441165AF}" srcOrd="0" destOrd="0" presId="urn:microsoft.com/office/officeart/2005/8/layout/list1"/>
    <dgm:cxn modelId="{1C332A9D-05B6-47ED-B0A6-29706D8CC76A}" srcId="{1D5440DB-566B-4E16-9C0C-50E8EDD17415}" destId="{584645BC-C4EE-4FCF-8932-C85127EAAECE}" srcOrd="3" destOrd="0" parTransId="{42EE6B4F-D0E4-4A87-9244-AEEFAB166F36}" sibTransId="{2E35B8EA-68C3-401F-84A1-D621A3B3DB14}"/>
    <dgm:cxn modelId="{701083A9-C5EF-42D8-A3B0-D0DBB6768281}" type="presOf" srcId="{A7BF4613-8F5A-4E00-AACA-0962B008DA15}" destId="{9606ECC5-B7F3-420C-A3F4-7F3CB2A18C23}" srcOrd="1" destOrd="0" presId="urn:microsoft.com/office/officeart/2005/8/layout/list1"/>
    <dgm:cxn modelId="{B09065B2-460D-4D34-82DB-90A7EB550DEC}" type="presOf" srcId="{CD4945EB-5013-4D79-A6EC-9E16A6220BBD}" destId="{8F97F779-DA98-4316-85BB-1385D1E47465}" srcOrd="0" destOrd="0" presId="urn:microsoft.com/office/officeart/2005/8/layout/list1"/>
    <dgm:cxn modelId="{39002FC3-96EF-47AC-96E4-0C76B9B4E67E}" srcId="{1D5440DB-566B-4E16-9C0C-50E8EDD17415}" destId="{A7BF4613-8F5A-4E00-AACA-0962B008DA15}" srcOrd="1" destOrd="0" parTransId="{C27B9BCF-DAAF-4C36-B683-FBF8B97358DF}" sibTransId="{7DA4B325-D6CE-4E52-B75F-626837D0BC78}"/>
    <dgm:cxn modelId="{1EBB87DD-1409-418B-A028-680FFA6DF987}" srcId="{1D5440DB-566B-4E16-9C0C-50E8EDD17415}" destId="{FE1909CC-8D3C-418C-9781-88C2EDBB81A9}" srcOrd="2" destOrd="0" parTransId="{F113916D-FBAE-4063-9301-E22347016FCD}" sibTransId="{667FBCC3-29B7-4348-BF9D-2F38CFD39217}"/>
    <dgm:cxn modelId="{98409AE4-5D6F-46C6-B21E-9D4C28F68A87}" type="presOf" srcId="{CD4945EB-5013-4D79-A6EC-9E16A6220BBD}" destId="{710D165B-83EC-4F60-BF23-F1064C0DC569}" srcOrd="1" destOrd="0" presId="urn:microsoft.com/office/officeart/2005/8/layout/list1"/>
    <dgm:cxn modelId="{1FF399F9-BCC6-4708-B5F8-C3E4C443935A}" type="presOf" srcId="{584645BC-C4EE-4FCF-8932-C85127EAAECE}" destId="{23428487-7F77-4E84-B550-E4D5A8FC6B4F}" srcOrd="0" destOrd="0" presId="urn:microsoft.com/office/officeart/2005/8/layout/list1"/>
    <dgm:cxn modelId="{12D2C6F9-20E6-45BA-8EEB-605EA8EFD76E}" type="presOf" srcId="{FE1909CC-8D3C-418C-9781-88C2EDBB81A9}" destId="{503A7C7B-C91F-4575-A9C5-9E39667A1875}" srcOrd="0" destOrd="0" presId="urn:microsoft.com/office/officeart/2005/8/layout/list1"/>
    <dgm:cxn modelId="{765AF3FF-9C9B-4BEF-BACE-2BF4904FE6C0}" type="presOf" srcId="{584645BC-C4EE-4FCF-8932-C85127EAAECE}" destId="{210E2B3D-4B9B-4FCF-8C30-FE1E57BD4C53}" srcOrd="1" destOrd="0" presId="urn:microsoft.com/office/officeart/2005/8/layout/list1"/>
    <dgm:cxn modelId="{200A1D67-8FB4-4B91-9B2C-8088C9F458F6}" type="presParOf" srcId="{626B61A7-16B6-41D4-BD68-A44F1DA200B6}" destId="{CD1900E6-A978-4780-B1F7-D329D7015241}" srcOrd="0" destOrd="0" presId="urn:microsoft.com/office/officeart/2005/8/layout/list1"/>
    <dgm:cxn modelId="{2C0FC744-F782-44D9-ACFE-8740857B0E31}" type="presParOf" srcId="{CD1900E6-A978-4780-B1F7-D329D7015241}" destId="{8F97F779-DA98-4316-85BB-1385D1E47465}" srcOrd="0" destOrd="0" presId="urn:microsoft.com/office/officeart/2005/8/layout/list1"/>
    <dgm:cxn modelId="{30CD6D9F-FF01-4246-9E6E-CDEB9BA60D90}" type="presParOf" srcId="{CD1900E6-A978-4780-B1F7-D329D7015241}" destId="{710D165B-83EC-4F60-BF23-F1064C0DC569}" srcOrd="1" destOrd="0" presId="urn:microsoft.com/office/officeart/2005/8/layout/list1"/>
    <dgm:cxn modelId="{46EED6E4-CDA1-4ADF-ACC7-D8E7D26D4376}" type="presParOf" srcId="{626B61A7-16B6-41D4-BD68-A44F1DA200B6}" destId="{11A9DC8D-0B78-46ED-ADFC-097DA1736D24}" srcOrd="1" destOrd="0" presId="urn:microsoft.com/office/officeart/2005/8/layout/list1"/>
    <dgm:cxn modelId="{B3D2D33E-FA3A-4736-B71B-111C9C8BA819}" type="presParOf" srcId="{626B61A7-16B6-41D4-BD68-A44F1DA200B6}" destId="{45938247-6150-4227-BE10-970D60ED11CA}" srcOrd="2" destOrd="0" presId="urn:microsoft.com/office/officeart/2005/8/layout/list1"/>
    <dgm:cxn modelId="{586661AD-63F3-47AD-9F02-82BADB2D2734}" type="presParOf" srcId="{626B61A7-16B6-41D4-BD68-A44F1DA200B6}" destId="{303D8EB6-7551-465F-AC7D-2DD1FF5A5111}" srcOrd="3" destOrd="0" presId="urn:microsoft.com/office/officeart/2005/8/layout/list1"/>
    <dgm:cxn modelId="{1E8C4B29-D556-48C0-9F38-5D2B566C6FA8}" type="presParOf" srcId="{626B61A7-16B6-41D4-BD68-A44F1DA200B6}" destId="{B7995066-D23C-4C91-ABAD-E6EB9E1198CE}" srcOrd="4" destOrd="0" presId="urn:microsoft.com/office/officeart/2005/8/layout/list1"/>
    <dgm:cxn modelId="{E86BBB25-A8BF-4571-83BF-8927E0E2383F}" type="presParOf" srcId="{B7995066-D23C-4C91-ABAD-E6EB9E1198CE}" destId="{48DEB55D-5B12-4112-9E74-9C00441165AF}" srcOrd="0" destOrd="0" presId="urn:microsoft.com/office/officeart/2005/8/layout/list1"/>
    <dgm:cxn modelId="{F0DB5D7E-85B5-4F5E-964D-7D57B67EF63E}" type="presParOf" srcId="{B7995066-D23C-4C91-ABAD-E6EB9E1198CE}" destId="{9606ECC5-B7F3-420C-A3F4-7F3CB2A18C23}" srcOrd="1" destOrd="0" presId="urn:microsoft.com/office/officeart/2005/8/layout/list1"/>
    <dgm:cxn modelId="{44FE938C-7A5B-42B4-B5D9-E57E9F30B025}" type="presParOf" srcId="{626B61A7-16B6-41D4-BD68-A44F1DA200B6}" destId="{DED14E86-2A54-4480-AE71-5EDFEEC114F3}" srcOrd="5" destOrd="0" presId="urn:microsoft.com/office/officeart/2005/8/layout/list1"/>
    <dgm:cxn modelId="{3DAD11B6-FF92-44AD-9504-E268A31E40AA}" type="presParOf" srcId="{626B61A7-16B6-41D4-BD68-A44F1DA200B6}" destId="{C88AB682-8429-4FE3-9A0E-3AAF98F7F7F2}" srcOrd="6" destOrd="0" presId="urn:microsoft.com/office/officeart/2005/8/layout/list1"/>
    <dgm:cxn modelId="{E263A157-6DDC-47F2-9D9F-23DD6935A1B2}" type="presParOf" srcId="{626B61A7-16B6-41D4-BD68-A44F1DA200B6}" destId="{59C164E7-C6B1-4516-B65C-1E0532B7D220}" srcOrd="7" destOrd="0" presId="urn:microsoft.com/office/officeart/2005/8/layout/list1"/>
    <dgm:cxn modelId="{6CCAA232-C9EF-4984-8A22-D8A9D618D2BA}" type="presParOf" srcId="{626B61A7-16B6-41D4-BD68-A44F1DA200B6}" destId="{220EE877-C244-44C8-B358-3ECFBD7F3A6C}" srcOrd="8" destOrd="0" presId="urn:microsoft.com/office/officeart/2005/8/layout/list1"/>
    <dgm:cxn modelId="{87D8DE32-1031-4CD4-9DEA-C85559181189}" type="presParOf" srcId="{220EE877-C244-44C8-B358-3ECFBD7F3A6C}" destId="{503A7C7B-C91F-4575-A9C5-9E39667A1875}" srcOrd="0" destOrd="0" presId="urn:microsoft.com/office/officeart/2005/8/layout/list1"/>
    <dgm:cxn modelId="{C756267C-CBF1-45CE-A8FF-5C140993D30F}" type="presParOf" srcId="{220EE877-C244-44C8-B358-3ECFBD7F3A6C}" destId="{AAE925D3-C426-4E1F-BEAD-546A1D3B609A}" srcOrd="1" destOrd="0" presId="urn:microsoft.com/office/officeart/2005/8/layout/list1"/>
    <dgm:cxn modelId="{C94B9EF0-BAAE-4E1F-9F89-9E47BD06A0B3}" type="presParOf" srcId="{626B61A7-16B6-41D4-BD68-A44F1DA200B6}" destId="{FED2B330-5173-44B0-A2C3-1300266E34E2}" srcOrd="9" destOrd="0" presId="urn:microsoft.com/office/officeart/2005/8/layout/list1"/>
    <dgm:cxn modelId="{A8929F91-BB8D-4BC4-A746-6C9D2E610913}" type="presParOf" srcId="{626B61A7-16B6-41D4-BD68-A44F1DA200B6}" destId="{3F440145-8207-4047-A46F-6BD49CCB5E14}" srcOrd="10" destOrd="0" presId="urn:microsoft.com/office/officeart/2005/8/layout/list1"/>
    <dgm:cxn modelId="{3BE85748-8D5D-4E5D-9D58-20B37C5F1C52}" type="presParOf" srcId="{626B61A7-16B6-41D4-BD68-A44F1DA200B6}" destId="{B3B38A2E-0257-43F7-8AB4-9BDE6149F1B2}" srcOrd="11" destOrd="0" presId="urn:microsoft.com/office/officeart/2005/8/layout/list1"/>
    <dgm:cxn modelId="{C413A8D4-0EAD-40F7-B664-6B459AD136DC}" type="presParOf" srcId="{626B61A7-16B6-41D4-BD68-A44F1DA200B6}" destId="{2DE8DA38-B2A9-4355-A228-92F0964F7700}" srcOrd="12" destOrd="0" presId="urn:microsoft.com/office/officeart/2005/8/layout/list1"/>
    <dgm:cxn modelId="{09439505-FED0-4F10-8A3F-35C29E07C322}" type="presParOf" srcId="{2DE8DA38-B2A9-4355-A228-92F0964F7700}" destId="{23428487-7F77-4E84-B550-E4D5A8FC6B4F}" srcOrd="0" destOrd="0" presId="urn:microsoft.com/office/officeart/2005/8/layout/list1"/>
    <dgm:cxn modelId="{D8110508-59F7-4DD0-8E11-A9FB6C95AE6F}" type="presParOf" srcId="{2DE8DA38-B2A9-4355-A228-92F0964F7700}" destId="{210E2B3D-4B9B-4FCF-8C30-FE1E57BD4C53}" srcOrd="1" destOrd="0" presId="urn:microsoft.com/office/officeart/2005/8/layout/list1"/>
    <dgm:cxn modelId="{3BA9E169-680A-4FAA-8E7A-B0D6FE2F61C2}" type="presParOf" srcId="{626B61A7-16B6-41D4-BD68-A44F1DA200B6}" destId="{87608587-15ED-4A80-BC9C-B68793EC27D1}" srcOrd="13" destOrd="0" presId="urn:microsoft.com/office/officeart/2005/8/layout/list1"/>
    <dgm:cxn modelId="{89C62267-83C0-4831-B526-C319E134C73B}" type="presParOf" srcId="{626B61A7-16B6-41D4-BD68-A44F1DA200B6}" destId="{7C54F1BA-E2D0-4103-8DD3-9B9016DF4DF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D10DEB-C3CE-4D4C-99C7-A0A60261D27A}" type="doc">
      <dgm:prSet loTypeId="urn:microsoft.com/office/officeart/2005/8/layout/process1" loCatId="process" qsTypeId="urn:microsoft.com/office/officeart/2005/8/quickstyle/simple1" qsCatId="simple" csTypeId="urn:microsoft.com/office/officeart/2005/8/colors/colorful1" csCatId="colorful" phldr="1"/>
      <dgm:spPr/>
    </dgm:pt>
    <dgm:pt modelId="{DF1B4B0B-E0E4-4271-89D1-FEA2B1810ADD}">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a:t>Partiendo de estos enfoques clásicos que fundamentan la Ciencias Administrativas, en la actualidad se abordan variables que contribuyen al Desarrollo Organizacional, entre estas se tiene: </a:t>
          </a:r>
          <a:endParaRPr lang="es-ES" dirty="0">
            <a:latin typeface="Roboto Slab" panose="020B0604020202020204" charset="0"/>
            <a:ea typeface="Roboto Slab" panose="020B0604020202020204" charset="0"/>
          </a:endParaRPr>
        </a:p>
      </dgm:t>
    </dgm:pt>
    <dgm:pt modelId="{157E0B10-ECA9-4EA8-B660-395FC570D1CC}" type="sibTrans" cxnId="{3BB90646-14B4-4225-B210-C5281425FDE7}">
      <dgm:prSet/>
      <dgm:spPr/>
      <dgm:t>
        <a:bodyPr/>
        <a:lstStyle/>
        <a:p>
          <a:endParaRPr lang="es-ES">
            <a:solidFill>
              <a:schemeClr val="accent4">
                <a:lumMod val="50000"/>
              </a:schemeClr>
            </a:solidFill>
            <a:latin typeface="Roboto Slab" panose="020B0604020202020204" charset="0"/>
            <a:ea typeface="Roboto Slab" panose="020B0604020202020204" charset="0"/>
          </a:endParaRPr>
        </a:p>
      </dgm:t>
    </dgm:pt>
    <dgm:pt modelId="{9C615FAB-5355-40F7-AF01-56E11199004B}" type="parTrans" cxnId="{3BB90646-14B4-4225-B210-C5281425FDE7}">
      <dgm:prSet/>
      <dgm:spPr/>
      <dgm:t>
        <a:bodyPr/>
        <a:lstStyle/>
        <a:p>
          <a:endParaRPr lang="es-ES">
            <a:solidFill>
              <a:schemeClr val="accent4">
                <a:lumMod val="50000"/>
              </a:schemeClr>
            </a:solidFill>
            <a:latin typeface="Roboto Slab" panose="020B0604020202020204" charset="0"/>
            <a:ea typeface="Roboto Slab" panose="020B0604020202020204" charset="0"/>
          </a:endParaRPr>
        </a:p>
      </dgm:t>
    </dgm:pt>
    <dgm:pt modelId="{4776D321-FA01-4DD3-B3BE-E2CCB15DE088}" type="pres">
      <dgm:prSet presAssocID="{97D10DEB-C3CE-4D4C-99C7-A0A60261D27A}" presName="Name0" presStyleCnt="0">
        <dgm:presLayoutVars>
          <dgm:dir/>
          <dgm:resizeHandles val="exact"/>
        </dgm:presLayoutVars>
      </dgm:prSet>
      <dgm:spPr/>
    </dgm:pt>
    <dgm:pt modelId="{3BFB394E-4A9C-4FDD-9F3A-EA191EB35ABE}" type="pres">
      <dgm:prSet presAssocID="{DF1B4B0B-E0E4-4271-89D1-FEA2B1810ADD}" presName="node" presStyleLbl="node1" presStyleIdx="0" presStyleCnt="1" custScaleX="78662" custScaleY="33082" custLinFactNeighborX="-11945" custLinFactNeighborY="-28266">
        <dgm:presLayoutVars>
          <dgm:bulletEnabled val="1"/>
        </dgm:presLayoutVars>
      </dgm:prSet>
      <dgm:spPr/>
    </dgm:pt>
  </dgm:ptLst>
  <dgm:cxnLst>
    <dgm:cxn modelId="{DE416120-D786-4070-BE3B-7CDBE3342ED5}" type="presOf" srcId="{97D10DEB-C3CE-4D4C-99C7-A0A60261D27A}" destId="{4776D321-FA01-4DD3-B3BE-E2CCB15DE088}" srcOrd="0" destOrd="0" presId="urn:microsoft.com/office/officeart/2005/8/layout/process1"/>
    <dgm:cxn modelId="{3BB90646-14B4-4225-B210-C5281425FDE7}" srcId="{97D10DEB-C3CE-4D4C-99C7-A0A60261D27A}" destId="{DF1B4B0B-E0E4-4271-89D1-FEA2B1810ADD}" srcOrd="0" destOrd="0" parTransId="{9C615FAB-5355-40F7-AF01-56E11199004B}" sibTransId="{157E0B10-ECA9-4EA8-B660-395FC570D1CC}"/>
    <dgm:cxn modelId="{FE4B1A49-6D24-42D2-9184-41550BE30DE8}" type="presOf" srcId="{DF1B4B0B-E0E4-4271-89D1-FEA2B1810ADD}" destId="{3BFB394E-4A9C-4FDD-9F3A-EA191EB35ABE}" srcOrd="0" destOrd="0" presId="urn:microsoft.com/office/officeart/2005/8/layout/process1"/>
    <dgm:cxn modelId="{986FB439-AAF0-4FAE-808F-B13F78E74128}" type="presParOf" srcId="{4776D321-FA01-4DD3-B3BE-E2CCB15DE088}" destId="{3BFB394E-4A9C-4FDD-9F3A-EA191EB35AB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945104-7BD0-4368-BE22-203D21A0B90D}"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EC"/>
        </a:p>
      </dgm:t>
    </dgm:pt>
    <dgm:pt modelId="{BE21B598-E89A-4202-9606-B7C1D91B9E50}">
      <dgm:prSet phldrT="[Texto]" custT="1"/>
      <dgm:spPr/>
      <dgm:t>
        <a:bodyPr/>
        <a:lstStyle/>
        <a:p>
          <a:pPr>
            <a:buClr>
              <a:srgbClr val="000000"/>
            </a:buClr>
            <a:buSzPts val="1000"/>
            <a:buFont typeface="Arial" panose="020B0604020202020204" pitchFamily="34" charset="0"/>
            <a:buNone/>
          </a:pPr>
          <a:r>
            <a:rPr lang="es-EC" sz="1050" dirty="0">
              <a:solidFill>
                <a:schemeClr val="tx1"/>
              </a:solidFill>
            </a:rPr>
            <a:t>El Desarrollo Organizacional, las diferentes tendencias administrativas que hoy en día permiten un Desarrollo Organizacional se constituyen en herramientas importantes para alcanzar el éxito empresarial y ser más competitivos.</a:t>
          </a:r>
          <a:endParaRPr lang="es-EC" sz="105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B588DFE-4C64-49EA-B4FB-854B8FE704C2}" type="parTrans" cxnId="{345346EA-D302-4343-A03E-7B8D637E272F}">
      <dgm:prSet/>
      <dgm:spPr/>
      <dgm:t>
        <a:bodyPr/>
        <a:lstStyle/>
        <a:p>
          <a:endParaRPr lang="es-EC" sz="1050">
            <a:solidFill>
              <a:schemeClr val="tx1"/>
            </a:solidFill>
            <a:latin typeface="Comic Sans MS" panose="030F0702030302020204" pitchFamily="66" charset="0"/>
          </a:endParaRPr>
        </a:p>
      </dgm:t>
    </dgm:pt>
    <dgm:pt modelId="{5F5D39E8-9C1E-4452-B796-ED8E5BFE82DA}" type="sibTrans" cxnId="{345346EA-D302-4343-A03E-7B8D637E272F}">
      <dgm:prSet custT="1"/>
      <dgm:spPr/>
      <dgm:t>
        <a:bodyPr/>
        <a:lstStyle/>
        <a:p>
          <a:endParaRPr lang="es-EC" sz="1050">
            <a:solidFill>
              <a:schemeClr val="tx1"/>
            </a:solidFill>
            <a:latin typeface="Comic Sans MS" panose="030F0702030302020204" pitchFamily="66" charset="0"/>
          </a:endParaRPr>
        </a:p>
      </dgm:t>
    </dgm:pt>
    <dgm:pt modelId="{33334EBA-ECEB-41B2-BC17-4E7356902E42}">
      <dgm:prSet phldrT="[Texto]" custT="1"/>
      <dgm:spPr/>
      <dgm:t>
        <a:bodyPr/>
        <a:lstStyle/>
        <a:p>
          <a:pPr>
            <a:buClr>
              <a:srgbClr val="000000"/>
            </a:buClr>
            <a:buSzPts val="1000"/>
            <a:buFont typeface="Arial" panose="020B0604020202020204" pitchFamily="34" charset="0"/>
            <a:buChar char="•"/>
          </a:pPr>
          <a:r>
            <a:rPr lang="es-EC" sz="1050" dirty="0">
              <a:solidFill>
                <a:schemeClr val="tx1"/>
              </a:solidFill>
            </a:rPr>
            <a:t>Es importante que se desarrollen más investigaciones sobre el tema objeto de estudio, con la finalidad de profundizar los diversos planteamientos sobre el análisis de las diferentes posturas en el trascurso del tiempo.</a:t>
          </a:r>
          <a:endParaRPr lang="es-EC" sz="105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65A9A23-C7A3-4EEE-A854-C6734405562F}" type="parTrans" cxnId="{1AE796A8-FB05-4FB3-8481-9E418FCAD8D5}">
      <dgm:prSet/>
      <dgm:spPr/>
      <dgm:t>
        <a:bodyPr/>
        <a:lstStyle/>
        <a:p>
          <a:endParaRPr lang="es-EC" sz="1050">
            <a:solidFill>
              <a:schemeClr val="tx1"/>
            </a:solidFill>
            <a:latin typeface="Comic Sans MS" panose="030F0702030302020204" pitchFamily="66" charset="0"/>
          </a:endParaRPr>
        </a:p>
      </dgm:t>
    </dgm:pt>
    <dgm:pt modelId="{87F41D65-04C9-4B85-9482-73138C914592}" type="sibTrans" cxnId="{1AE796A8-FB05-4FB3-8481-9E418FCAD8D5}">
      <dgm:prSet custT="1"/>
      <dgm:spPr/>
      <dgm:t>
        <a:bodyPr/>
        <a:lstStyle/>
        <a:p>
          <a:endParaRPr lang="es-EC" sz="1050">
            <a:solidFill>
              <a:schemeClr val="tx1"/>
            </a:solidFill>
            <a:latin typeface="Comic Sans MS" panose="030F0702030302020204" pitchFamily="66" charset="0"/>
          </a:endParaRPr>
        </a:p>
      </dgm:t>
    </dgm:pt>
    <dgm:pt modelId="{0765D575-1769-40B3-AFF3-B2047E6E001F}">
      <dgm:prSet phldrT="[Texto]" custT="1"/>
      <dgm:spPr/>
      <dgm:t>
        <a:bodyPr/>
        <a:lstStyle/>
        <a:p>
          <a:pPr>
            <a:buClr>
              <a:srgbClr val="000000"/>
            </a:buClr>
            <a:buSzPts val="1000"/>
            <a:buFont typeface="Arial" panose="020B0604020202020204" pitchFamily="34" charset="0"/>
            <a:buChar char="•"/>
          </a:pPr>
          <a:r>
            <a:rPr lang="es-EC" sz="1050" dirty="0">
              <a:solidFill>
                <a:schemeClr val="tx1"/>
              </a:solidFill>
            </a:rPr>
            <a:t>El Desarrollo Organizacional es un factor preponderante en las organizaciones y que no se puede prescindir del tratamiento y manejo eficiente y eficaz de intangibles que repercuten directamente en el comportamiento de los trabajadores y por ende en los objetivos de la organización.</a:t>
          </a:r>
          <a:endParaRPr lang="es-EC" sz="105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8D9D8B1-2E35-4B4D-A074-F23DD7832F72}" type="parTrans" cxnId="{2E625EB5-9226-4864-B08B-B506254A586F}">
      <dgm:prSet/>
      <dgm:spPr/>
      <dgm:t>
        <a:bodyPr/>
        <a:lstStyle/>
        <a:p>
          <a:endParaRPr lang="es-EC" sz="1050">
            <a:solidFill>
              <a:schemeClr val="tx1"/>
            </a:solidFill>
            <a:latin typeface="Comic Sans MS" panose="030F0702030302020204" pitchFamily="66" charset="0"/>
          </a:endParaRPr>
        </a:p>
      </dgm:t>
    </dgm:pt>
    <dgm:pt modelId="{5E6CCD91-0C83-44F8-8CF7-A65231BFF789}" type="sibTrans" cxnId="{2E625EB5-9226-4864-B08B-B506254A586F}">
      <dgm:prSet custT="1"/>
      <dgm:spPr/>
      <dgm:t>
        <a:bodyPr/>
        <a:lstStyle/>
        <a:p>
          <a:endParaRPr lang="es-EC" sz="1050">
            <a:solidFill>
              <a:schemeClr val="tx1"/>
            </a:solidFill>
            <a:latin typeface="Comic Sans MS" panose="030F0702030302020204" pitchFamily="66" charset="0"/>
          </a:endParaRPr>
        </a:p>
      </dgm:t>
    </dgm:pt>
    <dgm:pt modelId="{73936EB7-80AE-4874-BCFF-3C005512B730}" type="pres">
      <dgm:prSet presAssocID="{EA945104-7BD0-4368-BE22-203D21A0B90D}" presName="outerComposite" presStyleCnt="0">
        <dgm:presLayoutVars>
          <dgm:chMax val="5"/>
          <dgm:dir/>
          <dgm:resizeHandles val="exact"/>
        </dgm:presLayoutVars>
      </dgm:prSet>
      <dgm:spPr/>
    </dgm:pt>
    <dgm:pt modelId="{EE5BB725-22C9-4A79-A8B5-1392ED4EF695}" type="pres">
      <dgm:prSet presAssocID="{EA945104-7BD0-4368-BE22-203D21A0B90D}" presName="dummyMaxCanvas" presStyleCnt="0">
        <dgm:presLayoutVars/>
      </dgm:prSet>
      <dgm:spPr/>
    </dgm:pt>
    <dgm:pt modelId="{56CA9E34-592E-42DC-9113-E6435F29589C}" type="pres">
      <dgm:prSet presAssocID="{EA945104-7BD0-4368-BE22-203D21A0B90D}" presName="ThreeNodes_1" presStyleLbl="node1" presStyleIdx="0" presStyleCnt="3" custLinFactNeighborX="163">
        <dgm:presLayoutVars>
          <dgm:bulletEnabled val="1"/>
        </dgm:presLayoutVars>
      </dgm:prSet>
      <dgm:spPr/>
    </dgm:pt>
    <dgm:pt modelId="{0ED97100-48AD-47EC-B5FF-5D5B81967CC5}" type="pres">
      <dgm:prSet presAssocID="{EA945104-7BD0-4368-BE22-203D21A0B90D}" presName="ThreeNodes_2" presStyleLbl="node1" presStyleIdx="1" presStyleCnt="3">
        <dgm:presLayoutVars>
          <dgm:bulletEnabled val="1"/>
        </dgm:presLayoutVars>
      </dgm:prSet>
      <dgm:spPr/>
    </dgm:pt>
    <dgm:pt modelId="{9DCE5A0D-5FF9-4B58-B8A1-F86FEB421B5B}" type="pres">
      <dgm:prSet presAssocID="{EA945104-7BD0-4368-BE22-203D21A0B90D}" presName="ThreeNodes_3" presStyleLbl="node1" presStyleIdx="2" presStyleCnt="3">
        <dgm:presLayoutVars>
          <dgm:bulletEnabled val="1"/>
        </dgm:presLayoutVars>
      </dgm:prSet>
      <dgm:spPr/>
    </dgm:pt>
    <dgm:pt modelId="{3123084E-F5AB-482E-8525-ADBE6294FFCA}" type="pres">
      <dgm:prSet presAssocID="{EA945104-7BD0-4368-BE22-203D21A0B90D}" presName="ThreeConn_1-2" presStyleLbl="fgAccFollowNode1" presStyleIdx="0" presStyleCnt="2">
        <dgm:presLayoutVars>
          <dgm:bulletEnabled val="1"/>
        </dgm:presLayoutVars>
      </dgm:prSet>
      <dgm:spPr/>
    </dgm:pt>
    <dgm:pt modelId="{283B315C-EEE6-402B-A1C2-A55F07ACC5F3}" type="pres">
      <dgm:prSet presAssocID="{EA945104-7BD0-4368-BE22-203D21A0B90D}" presName="ThreeConn_2-3" presStyleLbl="fgAccFollowNode1" presStyleIdx="1" presStyleCnt="2">
        <dgm:presLayoutVars>
          <dgm:bulletEnabled val="1"/>
        </dgm:presLayoutVars>
      </dgm:prSet>
      <dgm:spPr/>
    </dgm:pt>
    <dgm:pt modelId="{8B52AD03-2457-4AC0-BBAA-7757673DEDA8}" type="pres">
      <dgm:prSet presAssocID="{EA945104-7BD0-4368-BE22-203D21A0B90D}" presName="ThreeNodes_1_text" presStyleLbl="node1" presStyleIdx="2" presStyleCnt="3">
        <dgm:presLayoutVars>
          <dgm:bulletEnabled val="1"/>
        </dgm:presLayoutVars>
      </dgm:prSet>
      <dgm:spPr/>
    </dgm:pt>
    <dgm:pt modelId="{426470AD-D6AF-4935-84DB-D77367D2F381}" type="pres">
      <dgm:prSet presAssocID="{EA945104-7BD0-4368-BE22-203D21A0B90D}" presName="ThreeNodes_2_text" presStyleLbl="node1" presStyleIdx="2" presStyleCnt="3">
        <dgm:presLayoutVars>
          <dgm:bulletEnabled val="1"/>
        </dgm:presLayoutVars>
      </dgm:prSet>
      <dgm:spPr/>
    </dgm:pt>
    <dgm:pt modelId="{E9364D2F-31A4-4999-9E26-5547D8CBB482}" type="pres">
      <dgm:prSet presAssocID="{EA945104-7BD0-4368-BE22-203D21A0B90D}" presName="ThreeNodes_3_text" presStyleLbl="node1" presStyleIdx="2" presStyleCnt="3">
        <dgm:presLayoutVars>
          <dgm:bulletEnabled val="1"/>
        </dgm:presLayoutVars>
      </dgm:prSet>
      <dgm:spPr/>
    </dgm:pt>
  </dgm:ptLst>
  <dgm:cxnLst>
    <dgm:cxn modelId="{A7DE2817-2ADE-4354-AAFF-3660809DFED1}" type="presOf" srcId="{BE21B598-E89A-4202-9606-B7C1D91B9E50}" destId="{8B52AD03-2457-4AC0-BBAA-7757673DEDA8}" srcOrd="1" destOrd="0" presId="urn:microsoft.com/office/officeart/2005/8/layout/vProcess5"/>
    <dgm:cxn modelId="{269B9847-B543-40B6-B00A-38E429DF9B19}" type="presOf" srcId="{5F5D39E8-9C1E-4452-B796-ED8E5BFE82DA}" destId="{3123084E-F5AB-482E-8525-ADBE6294FFCA}" srcOrd="0" destOrd="0" presId="urn:microsoft.com/office/officeart/2005/8/layout/vProcess5"/>
    <dgm:cxn modelId="{8AAC274D-767F-4EB0-B359-65048BA1DA12}" type="presOf" srcId="{33334EBA-ECEB-41B2-BC17-4E7356902E42}" destId="{9DCE5A0D-5FF9-4B58-B8A1-F86FEB421B5B}" srcOrd="0" destOrd="0" presId="urn:microsoft.com/office/officeart/2005/8/layout/vProcess5"/>
    <dgm:cxn modelId="{2123167F-409B-4E5D-AA8C-FC78C4892B49}" type="presOf" srcId="{33334EBA-ECEB-41B2-BC17-4E7356902E42}" destId="{E9364D2F-31A4-4999-9E26-5547D8CBB482}" srcOrd="1" destOrd="0" presId="urn:microsoft.com/office/officeart/2005/8/layout/vProcess5"/>
    <dgm:cxn modelId="{798A0F8D-E721-47A6-B880-06D3DD96AF10}" type="presOf" srcId="{EA945104-7BD0-4368-BE22-203D21A0B90D}" destId="{73936EB7-80AE-4874-BCFF-3C005512B730}" srcOrd="0" destOrd="0" presId="urn:microsoft.com/office/officeart/2005/8/layout/vProcess5"/>
    <dgm:cxn modelId="{49F58E90-93E9-4B11-91FD-F6D91E0DF301}" type="presOf" srcId="{5E6CCD91-0C83-44F8-8CF7-A65231BFF789}" destId="{283B315C-EEE6-402B-A1C2-A55F07ACC5F3}" srcOrd="0" destOrd="0" presId="urn:microsoft.com/office/officeart/2005/8/layout/vProcess5"/>
    <dgm:cxn modelId="{54D7B491-DB78-42CB-A6E2-850424DA0493}" type="presOf" srcId="{0765D575-1769-40B3-AFF3-B2047E6E001F}" destId="{0ED97100-48AD-47EC-B5FF-5D5B81967CC5}" srcOrd="0" destOrd="0" presId="urn:microsoft.com/office/officeart/2005/8/layout/vProcess5"/>
    <dgm:cxn modelId="{88ED2DA3-153A-4B2B-B442-39E642A0221D}" type="presOf" srcId="{BE21B598-E89A-4202-9606-B7C1D91B9E50}" destId="{56CA9E34-592E-42DC-9113-E6435F29589C}" srcOrd="0" destOrd="0" presId="urn:microsoft.com/office/officeart/2005/8/layout/vProcess5"/>
    <dgm:cxn modelId="{1AE796A8-FB05-4FB3-8481-9E418FCAD8D5}" srcId="{EA945104-7BD0-4368-BE22-203D21A0B90D}" destId="{33334EBA-ECEB-41B2-BC17-4E7356902E42}" srcOrd="2" destOrd="0" parTransId="{265A9A23-C7A3-4EEE-A854-C6734405562F}" sibTransId="{87F41D65-04C9-4B85-9482-73138C914592}"/>
    <dgm:cxn modelId="{1EF1A2AA-F38D-424A-A4E2-A03D438DD430}" type="presOf" srcId="{0765D575-1769-40B3-AFF3-B2047E6E001F}" destId="{426470AD-D6AF-4935-84DB-D77367D2F381}" srcOrd="1" destOrd="0" presId="urn:microsoft.com/office/officeart/2005/8/layout/vProcess5"/>
    <dgm:cxn modelId="{2E625EB5-9226-4864-B08B-B506254A586F}" srcId="{EA945104-7BD0-4368-BE22-203D21A0B90D}" destId="{0765D575-1769-40B3-AFF3-B2047E6E001F}" srcOrd="1" destOrd="0" parTransId="{38D9D8B1-2E35-4B4D-A074-F23DD7832F72}" sibTransId="{5E6CCD91-0C83-44F8-8CF7-A65231BFF789}"/>
    <dgm:cxn modelId="{345346EA-D302-4343-A03E-7B8D637E272F}" srcId="{EA945104-7BD0-4368-BE22-203D21A0B90D}" destId="{BE21B598-E89A-4202-9606-B7C1D91B9E50}" srcOrd="0" destOrd="0" parTransId="{5B588DFE-4C64-49EA-B4FB-854B8FE704C2}" sibTransId="{5F5D39E8-9C1E-4452-B796-ED8E5BFE82DA}"/>
    <dgm:cxn modelId="{E56CE576-390D-4A55-B03A-5F1612A769A0}" type="presParOf" srcId="{73936EB7-80AE-4874-BCFF-3C005512B730}" destId="{EE5BB725-22C9-4A79-A8B5-1392ED4EF695}" srcOrd="0" destOrd="0" presId="urn:microsoft.com/office/officeart/2005/8/layout/vProcess5"/>
    <dgm:cxn modelId="{5B8DE897-01F4-4684-9893-7F9126649557}" type="presParOf" srcId="{73936EB7-80AE-4874-BCFF-3C005512B730}" destId="{56CA9E34-592E-42DC-9113-E6435F29589C}" srcOrd="1" destOrd="0" presId="urn:microsoft.com/office/officeart/2005/8/layout/vProcess5"/>
    <dgm:cxn modelId="{E224A373-DEA9-489F-A116-A60244035AF5}" type="presParOf" srcId="{73936EB7-80AE-4874-BCFF-3C005512B730}" destId="{0ED97100-48AD-47EC-B5FF-5D5B81967CC5}" srcOrd="2" destOrd="0" presId="urn:microsoft.com/office/officeart/2005/8/layout/vProcess5"/>
    <dgm:cxn modelId="{09413CC1-F8F7-496A-B44B-914FBA6F0E58}" type="presParOf" srcId="{73936EB7-80AE-4874-BCFF-3C005512B730}" destId="{9DCE5A0D-5FF9-4B58-B8A1-F86FEB421B5B}" srcOrd="3" destOrd="0" presId="urn:microsoft.com/office/officeart/2005/8/layout/vProcess5"/>
    <dgm:cxn modelId="{AAB151B1-5E96-4730-9919-10367CB1369A}" type="presParOf" srcId="{73936EB7-80AE-4874-BCFF-3C005512B730}" destId="{3123084E-F5AB-482E-8525-ADBE6294FFCA}" srcOrd="4" destOrd="0" presId="urn:microsoft.com/office/officeart/2005/8/layout/vProcess5"/>
    <dgm:cxn modelId="{911FFA9D-4E4B-4D06-8AA2-DA37C07BB4B6}" type="presParOf" srcId="{73936EB7-80AE-4874-BCFF-3C005512B730}" destId="{283B315C-EEE6-402B-A1C2-A55F07ACC5F3}" srcOrd="5" destOrd="0" presId="urn:microsoft.com/office/officeart/2005/8/layout/vProcess5"/>
    <dgm:cxn modelId="{B69246FC-A307-4A0B-93E0-FE5911A561BB}" type="presParOf" srcId="{73936EB7-80AE-4874-BCFF-3C005512B730}" destId="{8B52AD03-2457-4AC0-BBAA-7757673DEDA8}" srcOrd="6" destOrd="0" presId="urn:microsoft.com/office/officeart/2005/8/layout/vProcess5"/>
    <dgm:cxn modelId="{3994A52F-9AE6-4C50-9721-4E099C68DA12}" type="presParOf" srcId="{73936EB7-80AE-4874-BCFF-3C005512B730}" destId="{426470AD-D6AF-4935-84DB-D77367D2F381}" srcOrd="7" destOrd="0" presId="urn:microsoft.com/office/officeart/2005/8/layout/vProcess5"/>
    <dgm:cxn modelId="{07A831AB-4BF1-4C4C-8477-A632CA8AE405}" type="presParOf" srcId="{73936EB7-80AE-4874-BCFF-3C005512B730}" destId="{E9364D2F-31A4-4999-9E26-5547D8CBB48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0C6E59-B720-4FBC-9BAE-AA695E1DF998}"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95F109F5-1898-4252-8B8E-41BF67D231B5}">
      <dgm:prSet phldrT="[Texto]" custT="1"/>
      <dgm:spPr/>
      <dgm:t>
        <a:bodyPr/>
        <a:lstStyle/>
        <a:p>
          <a:pPr algn="just"/>
          <a:r>
            <a:rPr lang="es-EC" sz="1050" b="0" dirty="0">
              <a:latin typeface="Times New Roman" panose="02020603050405020304" pitchFamily="18" charset="0"/>
              <a:cs typeface="Times New Roman" panose="02020603050405020304" pitchFamily="18" charset="0"/>
            </a:rPr>
            <a:t>Por su parte la Gestión está estrechamente relacionada con el Desarrollo Organizacional, pues es el motor que conduce al cambio con eficiencia, condición indispensable en el mundo actual </a:t>
          </a:r>
        </a:p>
      </dgm:t>
    </dgm:pt>
    <dgm:pt modelId="{164CF7E9-85A2-4E35-8C8F-6EB9BFB8B249}" type="parTrans" cxnId="{B9952E6F-B96E-4C4E-9D66-3AC6243C1E56}">
      <dgm:prSet/>
      <dgm:spPr/>
      <dgm:t>
        <a:bodyPr/>
        <a:lstStyle/>
        <a:p>
          <a:endParaRPr lang="es-EC" sz="1050">
            <a:latin typeface="Times New Roman" panose="02020603050405020304" pitchFamily="18" charset="0"/>
            <a:cs typeface="Times New Roman" panose="02020603050405020304" pitchFamily="18" charset="0"/>
          </a:endParaRPr>
        </a:p>
      </dgm:t>
    </dgm:pt>
    <dgm:pt modelId="{FB70491B-FBBA-4831-8C7F-BC90CD8E4269}" type="sibTrans" cxnId="{B9952E6F-B96E-4C4E-9D66-3AC6243C1E56}">
      <dgm:prSet/>
      <dgm:spPr/>
      <dgm:t>
        <a:bodyPr/>
        <a:lstStyle/>
        <a:p>
          <a:endParaRPr lang="es-EC" sz="1050">
            <a:latin typeface="Times New Roman" panose="02020603050405020304" pitchFamily="18" charset="0"/>
            <a:cs typeface="Times New Roman" panose="02020603050405020304" pitchFamily="18" charset="0"/>
          </a:endParaRPr>
        </a:p>
      </dgm:t>
    </dgm:pt>
    <dgm:pt modelId="{F93C0F00-00D9-41C0-AAF4-70805813AB23}">
      <dgm:prSet phldrT="[Texto]" custT="1"/>
      <dgm:spPr/>
      <dgm:t>
        <a:bodyPr/>
        <a:lstStyle/>
        <a:p>
          <a:pPr algn="just"/>
          <a:r>
            <a:rPr lang="es-EC" sz="1050" dirty="0">
              <a:latin typeface="Times New Roman" panose="02020603050405020304" pitchFamily="18" charset="0"/>
              <a:cs typeface="Times New Roman" panose="02020603050405020304" pitchFamily="18" charset="0"/>
            </a:rPr>
            <a:t>Es así como, de esta forma, la atención se puede concentrar en las modalidades de acción de determinados grupos en mejorar las relaciones humanas, en los factores económicos y de costos, en las relaciones entre grupos, en el desarrollo de los equipos humanos, en la conducción; es decir, influyendo generalmente sobre los valores, actitudes, y clima organizacional. </a:t>
          </a:r>
        </a:p>
      </dgm:t>
    </dgm:pt>
    <dgm:pt modelId="{E63CAB37-86FE-4AD0-9060-1EDB66E95CDF}" type="parTrans" cxnId="{866E6ACE-2C8B-4F87-A12D-02747F98438B}">
      <dgm:prSet/>
      <dgm:spPr/>
      <dgm:t>
        <a:bodyPr/>
        <a:lstStyle/>
        <a:p>
          <a:endParaRPr lang="es-EC" sz="1050">
            <a:latin typeface="Times New Roman" panose="02020603050405020304" pitchFamily="18" charset="0"/>
            <a:cs typeface="Times New Roman" panose="02020603050405020304" pitchFamily="18" charset="0"/>
          </a:endParaRPr>
        </a:p>
      </dgm:t>
    </dgm:pt>
    <dgm:pt modelId="{B9018689-4AC5-4A0E-AD62-CC43213C47DF}" type="sibTrans" cxnId="{866E6ACE-2C8B-4F87-A12D-02747F98438B}">
      <dgm:prSet/>
      <dgm:spPr/>
      <dgm:t>
        <a:bodyPr/>
        <a:lstStyle/>
        <a:p>
          <a:endParaRPr lang="es-EC" sz="1050">
            <a:latin typeface="Times New Roman" panose="02020603050405020304" pitchFamily="18" charset="0"/>
            <a:cs typeface="Times New Roman" panose="02020603050405020304" pitchFamily="18" charset="0"/>
          </a:endParaRPr>
        </a:p>
      </dgm:t>
    </dgm:pt>
    <dgm:pt modelId="{462E27DA-3F69-4FF2-9C66-3DCC0D8D729B}">
      <dgm:prSet phldrT="[Texto]" custT="1"/>
      <dgm:spPr/>
      <dgm:t>
        <a:bodyPr/>
        <a:lstStyle/>
        <a:p>
          <a:pPr algn="just"/>
          <a:r>
            <a:rPr lang="es-EC" sz="1050" dirty="0">
              <a:latin typeface="Times New Roman" panose="02020603050405020304" pitchFamily="18" charset="0"/>
              <a:cs typeface="Times New Roman" panose="02020603050405020304" pitchFamily="18" charset="0"/>
            </a:rPr>
            <a:t>Es así como el Desarrollo Organizacional considerando como herramienta imperativa a la gestión, busca lograr un cambio planeado de la organización conforme en primer término a las necesidades, exigencias o demandas de la organización.</a:t>
          </a:r>
        </a:p>
      </dgm:t>
    </dgm:pt>
    <dgm:pt modelId="{CD498971-344D-4518-9986-FCAE1F0C4387}" type="parTrans" cxnId="{49650761-3546-4748-BBDC-BDF9CFE0B495}">
      <dgm:prSet/>
      <dgm:spPr/>
      <dgm:t>
        <a:bodyPr/>
        <a:lstStyle/>
        <a:p>
          <a:endParaRPr lang="es-EC" sz="1050">
            <a:latin typeface="Times New Roman" panose="02020603050405020304" pitchFamily="18" charset="0"/>
            <a:cs typeface="Times New Roman" panose="02020603050405020304" pitchFamily="18" charset="0"/>
          </a:endParaRPr>
        </a:p>
      </dgm:t>
    </dgm:pt>
    <dgm:pt modelId="{CF19557D-ED91-49FD-99B4-218C0FBDC378}" type="sibTrans" cxnId="{49650761-3546-4748-BBDC-BDF9CFE0B495}">
      <dgm:prSet/>
      <dgm:spPr/>
      <dgm:t>
        <a:bodyPr/>
        <a:lstStyle/>
        <a:p>
          <a:endParaRPr lang="es-EC" sz="1050">
            <a:latin typeface="Times New Roman" panose="02020603050405020304" pitchFamily="18" charset="0"/>
            <a:cs typeface="Times New Roman" panose="02020603050405020304" pitchFamily="18" charset="0"/>
          </a:endParaRPr>
        </a:p>
      </dgm:t>
    </dgm:pt>
    <dgm:pt modelId="{ED46A9E5-D7AE-449A-B91C-323682760EEA}" type="pres">
      <dgm:prSet presAssocID="{E90C6E59-B720-4FBC-9BAE-AA695E1DF998}" presName="Name0" presStyleCnt="0">
        <dgm:presLayoutVars>
          <dgm:chMax val="7"/>
          <dgm:dir/>
          <dgm:resizeHandles val="exact"/>
        </dgm:presLayoutVars>
      </dgm:prSet>
      <dgm:spPr/>
    </dgm:pt>
    <dgm:pt modelId="{5A92CF20-3A23-4857-9182-9111CC2F8316}" type="pres">
      <dgm:prSet presAssocID="{E90C6E59-B720-4FBC-9BAE-AA695E1DF998}" presName="ellipse1" presStyleLbl="vennNode1" presStyleIdx="0" presStyleCnt="3" custLinFactNeighborX="-11229" custLinFactNeighborY="24">
        <dgm:presLayoutVars>
          <dgm:bulletEnabled val="1"/>
        </dgm:presLayoutVars>
      </dgm:prSet>
      <dgm:spPr/>
    </dgm:pt>
    <dgm:pt modelId="{45D2AC6E-329D-435E-BC4F-0885D50E3E0F}" type="pres">
      <dgm:prSet presAssocID="{E90C6E59-B720-4FBC-9BAE-AA695E1DF998}" presName="ellipse2" presStyleLbl="vennNode1" presStyleIdx="1" presStyleCnt="3" custScaleX="107201" custLinFactNeighborX="-10421" custLinFactNeighborY="-1131">
        <dgm:presLayoutVars>
          <dgm:bulletEnabled val="1"/>
        </dgm:presLayoutVars>
      </dgm:prSet>
      <dgm:spPr/>
    </dgm:pt>
    <dgm:pt modelId="{BA1F7C5B-514A-40D9-903D-C69A6940C29E}" type="pres">
      <dgm:prSet presAssocID="{E90C6E59-B720-4FBC-9BAE-AA695E1DF998}" presName="ellipse3" presStyleLbl="vennNode1" presStyleIdx="2" presStyleCnt="3" custScaleY="94159" custLinFactNeighborX="-13198" custLinFactNeighborY="-5888">
        <dgm:presLayoutVars>
          <dgm:bulletEnabled val="1"/>
        </dgm:presLayoutVars>
      </dgm:prSet>
      <dgm:spPr/>
    </dgm:pt>
  </dgm:ptLst>
  <dgm:cxnLst>
    <dgm:cxn modelId="{94F3011B-CAEB-4C93-8A44-10170DC5D88D}" type="presOf" srcId="{F93C0F00-00D9-41C0-AAF4-70805813AB23}" destId="{45D2AC6E-329D-435E-BC4F-0885D50E3E0F}" srcOrd="0" destOrd="0" presId="urn:microsoft.com/office/officeart/2005/8/layout/rings+Icon"/>
    <dgm:cxn modelId="{49650761-3546-4748-BBDC-BDF9CFE0B495}" srcId="{E90C6E59-B720-4FBC-9BAE-AA695E1DF998}" destId="{462E27DA-3F69-4FF2-9C66-3DCC0D8D729B}" srcOrd="2" destOrd="0" parTransId="{CD498971-344D-4518-9986-FCAE1F0C4387}" sibTransId="{CF19557D-ED91-49FD-99B4-218C0FBDC378}"/>
    <dgm:cxn modelId="{B9952E6F-B96E-4C4E-9D66-3AC6243C1E56}" srcId="{E90C6E59-B720-4FBC-9BAE-AA695E1DF998}" destId="{95F109F5-1898-4252-8B8E-41BF67D231B5}" srcOrd="0" destOrd="0" parTransId="{164CF7E9-85A2-4E35-8C8F-6EB9BFB8B249}" sibTransId="{FB70491B-FBBA-4831-8C7F-BC90CD8E4269}"/>
    <dgm:cxn modelId="{BBF05D96-1201-4371-BA35-BA5C2C8F26BC}" type="presOf" srcId="{462E27DA-3F69-4FF2-9C66-3DCC0D8D729B}" destId="{BA1F7C5B-514A-40D9-903D-C69A6940C29E}" srcOrd="0" destOrd="0" presId="urn:microsoft.com/office/officeart/2005/8/layout/rings+Icon"/>
    <dgm:cxn modelId="{A73A54A8-0C87-4A8E-8BD9-E0D426BBF4AC}" type="presOf" srcId="{95F109F5-1898-4252-8B8E-41BF67D231B5}" destId="{5A92CF20-3A23-4857-9182-9111CC2F8316}" srcOrd="0" destOrd="0" presId="urn:microsoft.com/office/officeart/2005/8/layout/rings+Icon"/>
    <dgm:cxn modelId="{866E6ACE-2C8B-4F87-A12D-02747F98438B}" srcId="{E90C6E59-B720-4FBC-9BAE-AA695E1DF998}" destId="{F93C0F00-00D9-41C0-AAF4-70805813AB23}" srcOrd="1" destOrd="0" parTransId="{E63CAB37-86FE-4AD0-9060-1EDB66E95CDF}" sibTransId="{B9018689-4AC5-4A0E-AD62-CC43213C47DF}"/>
    <dgm:cxn modelId="{1AAEBAEF-93A3-4622-8CB2-C22E82FEB9FF}" type="presOf" srcId="{E90C6E59-B720-4FBC-9BAE-AA695E1DF998}" destId="{ED46A9E5-D7AE-449A-B91C-323682760EEA}" srcOrd="0" destOrd="0" presId="urn:microsoft.com/office/officeart/2005/8/layout/rings+Icon"/>
    <dgm:cxn modelId="{86830B4C-912D-4036-86C2-0F1B0B0B63E8}" type="presParOf" srcId="{ED46A9E5-D7AE-449A-B91C-323682760EEA}" destId="{5A92CF20-3A23-4857-9182-9111CC2F8316}" srcOrd="0" destOrd="0" presId="urn:microsoft.com/office/officeart/2005/8/layout/rings+Icon"/>
    <dgm:cxn modelId="{509686D2-3171-44B5-9832-B44A38096E8F}" type="presParOf" srcId="{ED46A9E5-D7AE-449A-B91C-323682760EEA}" destId="{45D2AC6E-329D-435E-BC4F-0885D50E3E0F}" srcOrd="1" destOrd="0" presId="urn:microsoft.com/office/officeart/2005/8/layout/rings+Icon"/>
    <dgm:cxn modelId="{89A17ABF-0813-4B9E-8D1C-E16FE287F7EE}" type="presParOf" srcId="{ED46A9E5-D7AE-449A-B91C-323682760EEA}" destId="{BA1F7C5B-514A-40D9-903D-C69A6940C29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38247-6150-4227-BE10-970D60ED11CA}">
      <dsp:nvSpPr>
        <dsp:cNvPr id="0" name=""/>
        <dsp:cNvSpPr/>
      </dsp:nvSpPr>
      <dsp:spPr>
        <a:xfrm>
          <a:off x="0" y="844888"/>
          <a:ext cx="8128000" cy="302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0D165B-83EC-4F60-BF23-F1064C0DC569}">
      <dsp:nvSpPr>
        <dsp:cNvPr id="0" name=""/>
        <dsp:cNvSpPr/>
      </dsp:nvSpPr>
      <dsp:spPr>
        <a:xfrm>
          <a:off x="406003" y="77037"/>
          <a:ext cx="7466559" cy="94497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marL="0" lvl="0" indent="0" algn="l" defTabSz="533400">
            <a:lnSpc>
              <a:spcPct val="100000"/>
            </a:lnSpc>
            <a:spcBef>
              <a:spcPct val="0"/>
            </a:spcBef>
            <a:spcAft>
              <a:spcPct val="35000"/>
            </a:spcAft>
            <a:buNone/>
          </a:pPr>
          <a:r>
            <a:rPr lang="es-EC" sz="1200" kern="1200" dirty="0"/>
            <a:t>Evidencian el Desarrollo Organizacional a través de los tiempos en base a diferentes posturas, sin embargo, todas se enfocan en un mismo objetivo, que es el crecimiento de la organización</a:t>
          </a:r>
          <a:endParaRPr lang="es-EC" sz="1200" kern="1200" dirty="0">
            <a:latin typeface="Comic Sans MS" panose="030F0702030302020204" pitchFamily="66" charset="0"/>
          </a:endParaRPr>
        </a:p>
      </dsp:txBody>
      <dsp:txXfrm>
        <a:off x="452133" y="123167"/>
        <a:ext cx="7374299" cy="852710"/>
      </dsp:txXfrm>
    </dsp:sp>
    <dsp:sp modelId="{C88AB682-8429-4FE3-9A0E-3AAF98F7F7F2}">
      <dsp:nvSpPr>
        <dsp:cNvPr id="0" name=""/>
        <dsp:cNvSpPr/>
      </dsp:nvSpPr>
      <dsp:spPr>
        <a:xfrm>
          <a:off x="0" y="2111468"/>
          <a:ext cx="8128000" cy="302400"/>
        </a:xfrm>
        <a:prstGeom prst="rect">
          <a:avLst/>
        </a:prstGeom>
        <a:solidFill>
          <a:schemeClr val="lt1">
            <a:alpha val="90000"/>
            <a:hueOff val="0"/>
            <a:satOff val="0"/>
            <a:lumOff val="0"/>
            <a:alphaOff val="0"/>
          </a:schemeClr>
        </a:solidFill>
        <a:ln w="9525" cap="flat" cmpd="sng" algn="ctr">
          <a:solidFill>
            <a:schemeClr val="accent4">
              <a:hueOff val="1169395"/>
              <a:satOff val="2842"/>
              <a:lumOff val="4641"/>
              <a:alphaOff val="0"/>
            </a:schemeClr>
          </a:solidFill>
          <a:prstDash val="solid"/>
        </a:ln>
        <a:effectLst/>
      </dsp:spPr>
      <dsp:style>
        <a:lnRef idx="1">
          <a:scrgbClr r="0" g="0" b="0"/>
        </a:lnRef>
        <a:fillRef idx="1">
          <a:scrgbClr r="0" g="0" b="0"/>
        </a:fillRef>
        <a:effectRef idx="0">
          <a:scrgbClr r="0" g="0" b="0"/>
        </a:effectRef>
        <a:fontRef idx="minor"/>
      </dsp:style>
    </dsp:sp>
    <dsp:sp modelId="{9606ECC5-B7F3-420C-A3F4-7F3CB2A18C23}">
      <dsp:nvSpPr>
        <dsp:cNvPr id="0" name=""/>
        <dsp:cNvSpPr/>
      </dsp:nvSpPr>
      <dsp:spPr>
        <a:xfrm>
          <a:off x="406003" y="1212088"/>
          <a:ext cx="7392439" cy="1076499"/>
        </a:xfrm>
        <a:prstGeom prst="roundRect">
          <a:avLst/>
        </a:prstGeom>
        <a:gradFill rotWithShape="0">
          <a:gsLst>
            <a:gs pos="0">
              <a:schemeClr val="accent4">
                <a:hueOff val="1169395"/>
                <a:satOff val="2842"/>
                <a:lumOff val="4641"/>
                <a:alphaOff val="0"/>
                <a:tint val="50000"/>
                <a:satMod val="300000"/>
              </a:schemeClr>
            </a:gs>
            <a:gs pos="35000">
              <a:schemeClr val="accent4">
                <a:hueOff val="1169395"/>
                <a:satOff val="2842"/>
                <a:lumOff val="4641"/>
                <a:alphaOff val="0"/>
                <a:tint val="37000"/>
                <a:satMod val="300000"/>
              </a:schemeClr>
            </a:gs>
            <a:gs pos="100000">
              <a:schemeClr val="accent4">
                <a:hueOff val="1169395"/>
                <a:satOff val="2842"/>
                <a:lumOff val="46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marL="0" lvl="0" indent="0" algn="l" defTabSz="533400">
            <a:lnSpc>
              <a:spcPct val="100000"/>
            </a:lnSpc>
            <a:spcBef>
              <a:spcPct val="0"/>
            </a:spcBef>
            <a:spcAft>
              <a:spcPct val="35000"/>
            </a:spcAft>
            <a:buNone/>
          </a:pPr>
          <a:r>
            <a:rPr lang="es-EC" sz="1200" kern="1200" dirty="0"/>
            <a:t>En este sentido la Teoría Administrativa vinculada a Taylor (1914) y Fayol (1916) conocidos como los padres de la Administración, se enfoca en el proceso administrativo para alcanzar la eficiencia en la organización</a:t>
          </a:r>
          <a:endParaRPr lang="es-EC" sz="1200" kern="1200" dirty="0">
            <a:latin typeface="Comic Sans MS" panose="030F0702030302020204" pitchFamily="66" charset="0"/>
          </a:endParaRPr>
        </a:p>
      </dsp:txBody>
      <dsp:txXfrm>
        <a:off x="458553" y="1264638"/>
        <a:ext cx="7287339" cy="971399"/>
      </dsp:txXfrm>
    </dsp:sp>
    <dsp:sp modelId="{3F440145-8207-4047-A46F-6BD49CCB5E14}">
      <dsp:nvSpPr>
        <dsp:cNvPr id="0" name=""/>
        <dsp:cNvSpPr/>
      </dsp:nvSpPr>
      <dsp:spPr>
        <a:xfrm>
          <a:off x="0" y="3508390"/>
          <a:ext cx="8128000" cy="302400"/>
        </a:xfrm>
        <a:prstGeom prst="rect">
          <a:avLst/>
        </a:prstGeom>
        <a:solidFill>
          <a:schemeClr val="lt1">
            <a:alpha val="90000"/>
            <a:hueOff val="0"/>
            <a:satOff val="0"/>
            <a:lumOff val="0"/>
            <a:alphaOff val="0"/>
          </a:schemeClr>
        </a:solidFill>
        <a:ln w="9525" cap="flat" cmpd="sng" algn="ctr">
          <a:solidFill>
            <a:schemeClr val="accent4">
              <a:hueOff val="2338790"/>
              <a:satOff val="5683"/>
              <a:lumOff val="9281"/>
              <a:alphaOff val="0"/>
            </a:schemeClr>
          </a:solidFill>
          <a:prstDash val="solid"/>
        </a:ln>
        <a:effectLst/>
      </dsp:spPr>
      <dsp:style>
        <a:lnRef idx="1">
          <a:scrgbClr r="0" g="0" b="0"/>
        </a:lnRef>
        <a:fillRef idx="1">
          <a:scrgbClr r="0" g="0" b="0"/>
        </a:fillRef>
        <a:effectRef idx="0">
          <a:scrgbClr r="0" g="0" b="0"/>
        </a:effectRef>
        <a:fontRef idx="minor"/>
      </dsp:style>
    </dsp:sp>
    <dsp:sp modelId="{AAE925D3-C426-4E1F-BEAD-546A1D3B609A}">
      <dsp:nvSpPr>
        <dsp:cNvPr id="0" name=""/>
        <dsp:cNvSpPr/>
      </dsp:nvSpPr>
      <dsp:spPr>
        <a:xfrm>
          <a:off x="288079" y="2481275"/>
          <a:ext cx="7469970" cy="1206842"/>
        </a:xfrm>
        <a:prstGeom prst="roundRect">
          <a:avLst/>
        </a:prstGeom>
        <a:gradFill rotWithShape="0">
          <a:gsLst>
            <a:gs pos="0">
              <a:schemeClr val="accent4">
                <a:hueOff val="2338790"/>
                <a:satOff val="5683"/>
                <a:lumOff val="9281"/>
                <a:alphaOff val="0"/>
                <a:tint val="50000"/>
                <a:satMod val="300000"/>
              </a:schemeClr>
            </a:gs>
            <a:gs pos="35000">
              <a:schemeClr val="accent4">
                <a:hueOff val="2338790"/>
                <a:satOff val="5683"/>
                <a:lumOff val="9281"/>
                <a:alphaOff val="0"/>
                <a:tint val="37000"/>
                <a:satMod val="300000"/>
              </a:schemeClr>
            </a:gs>
            <a:gs pos="100000">
              <a:schemeClr val="accent4">
                <a:hueOff val="2338790"/>
                <a:satOff val="5683"/>
                <a:lumOff val="92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marL="0" lvl="0" indent="0" algn="l" defTabSz="533400">
            <a:lnSpc>
              <a:spcPct val="100000"/>
            </a:lnSpc>
            <a:spcBef>
              <a:spcPct val="0"/>
            </a:spcBef>
            <a:spcAft>
              <a:spcPct val="35000"/>
            </a:spcAft>
            <a:buNone/>
          </a:pPr>
          <a:r>
            <a:rPr lang="es-EC" sz="1200" kern="1200" dirty="0"/>
            <a:t>Teoría Humanista plantea una visión en la que hace relevancia al ser humano para mejorar la productividad.</a:t>
          </a:r>
          <a:endParaRPr lang="es-EC" sz="1200" kern="1200" dirty="0">
            <a:latin typeface="Comic Sans MS" panose="030F0702030302020204" pitchFamily="66" charset="0"/>
          </a:endParaRPr>
        </a:p>
      </dsp:txBody>
      <dsp:txXfrm>
        <a:off x="346992" y="2540188"/>
        <a:ext cx="7352144" cy="1089016"/>
      </dsp:txXfrm>
    </dsp:sp>
    <dsp:sp modelId="{7C54F1BA-E2D0-4103-8DD3-9B9016DF4DFE}">
      <dsp:nvSpPr>
        <dsp:cNvPr id="0" name=""/>
        <dsp:cNvSpPr/>
      </dsp:nvSpPr>
      <dsp:spPr>
        <a:xfrm>
          <a:off x="0" y="4581017"/>
          <a:ext cx="8128000" cy="302400"/>
        </a:xfrm>
        <a:prstGeom prst="rect">
          <a:avLst/>
        </a:prstGeom>
        <a:solidFill>
          <a:schemeClr val="lt1">
            <a:alpha val="90000"/>
            <a:hueOff val="0"/>
            <a:satOff val="0"/>
            <a:lumOff val="0"/>
            <a:alphaOff val="0"/>
          </a:schemeClr>
        </a:solidFill>
        <a:ln w="9525" cap="flat" cmpd="sng" algn="ctr">
          <a:solidFill>
            <a:schemeClr val="accent4">
              <a:hueOff val="3508185"/>
              <a:satOff val="8525"/>
              <a:lumOff val="13922"/>
              <a:alphaOff val="0"/>
            </a:schemeClr>
          </a:solidFill>
          <a:prstDash val="solid"/>
        </a:ln>
        <a:effectLst/>
      </dsp:spPr>
      <dsp:style>
        <a:lnRef idx="1">
          <a:scrgbClr r="0" g="0" b="0"/>
        </a:lnRef>
        <a:fillRef idx="1">
          <a:scrgbClr r="0" g="0" b="0"/>
        </a:fillRef>
        <a:effectRef idx="0">
          <a:scrgbClr r="0" g="0" b="0"/>
        </a:effectRef>
        <a:fontRef idx="minor"/>
      </dsp:style>
    </dsp:sp>
    <dsp:sp modelId="{210E2B3D-4B9B-4FCF-8C30-FE1E57BD4C53}">
      <dsp:nvSpPr>
        <dsp:cNvPr id="0" name=""/>
        <dsp:cNvSpPr/>
      </dsp:nvSpPr>
      <dsp:spPr>
        <a:xfrm>
          <a:off x="367588" y="3945393"/>
          <a:ext cx="7571297" cy="882546"/>
        </a:xfrm>
        <a:prstGeom prst="roundRect">
          <a:avLst/>
        </a:prstGeom>
        <a:gradFill rotWithShape="0">
          <a:gsLst>
            <a:gs pos="0">
              <a:schemeClr val="accent4">
                <a:hueOff val="3508185"/>
                <a:satOff val="8525"/>
                <a:lumOff val="13922"/>
                <a:alphaOff val="0"/>
                <a:tint val="50000"/>
                <a:satMod val="300000"/>
              </a:schemeClr>
            </a:gs>
            <a:gs pos="35000">
              <a:schemeClr val="accent4">
                <a:hueOff val="3508185"/>
                <a:satOff val="8525"/>
                <a:lumOff val="13922"/>
                <a:alphaOff val="0"/>
                <a:tint val="37000"/>
                <a:satMod val="300000"/>
              </a:schemeClr>
            </a:gs>
            <a:gs pos="100000">
              <a:schemeClr val="accent4">
                <a:hueOff val="3508185"/>
                <a:satOff val="8525"/>
                <a:lumOff val="139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marL="0" lvl="0" indent="0" algn="l" defTabSz="533400">
            <a:lnSpc>
              <a:spcPct val="100000"/>
            </a:lnSpc>
            <a:spcBef>
              <a:spcPct val="0"/>
            </a:spcBef>
            <a:spcAft>
              <a:spcPct val="35000"/>
            </a:spcAft>
            <a:buNone/>
          </a:pPr>
          <a:r>
            <a:rPr lang="es-EC" sz="1200" kern="1200" dirty="0"/>
            <a:t>Teoría Estructuralista considera un análisis del entorno organizacional, llegando así a la Teoría Neoclásica que hace un compendio de las anteriores para alcanzar la eficiencia y eficacia.</a:t>
          </a:r>
          <a:endParaRPr lang="es-EC" sz="1200" kern="1200" dirty="0">
            <a:latin typeface="Comic Sans MS" panose="030F0702030302020204" pitchFamily="66" charset="0"/>
          </a:endParaRPr>
        </a:p>
      </dsp:txBody>
      <dsp:txXfrm>
        <a:off x="410670" y="3988475"/>
        <a:ext cx="7485133" cy="796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B394E-4A9C-4FDD-9F3A-EA191EB35ABE}">
      <dsp:nvSpPr>
        <dsp:cNvPr id="0" name=""/>
        <dsp:cNvSpPr/>
      </dsp:nvSpPr>
      <dsp:spPr>
        <a:xfrm>
          <a:off x="0" y="0"/>
          <a:ext cx="5160006" cy="1302051"/>
        </a:xfrm>
        <a:prstGeom prst="roundRect">
          <a:avLst>
            <a:gd name="adj" fmla="val 10000"/>
          </a:avLst>
        </a:prstGeom>
        <a:solidFill>
          <a:schemeClr val="accent2">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Partiendo de estos enfoques clásicos que fundamentan la Ciencias Administrativas, en la actualidad se abordan variables que contribuyen al Desarrollo Organizacional, entre estas se tiene: </a:t>
          </a:r>
          <a:endParaRPr lang="es-ES" sz="1700" kern="1200" dirty="0">
            <a:latin typeface="Roboto Slab" panose="020B0604020202020204" charset="0"/>
            <a:ea typeface="Roboto Slab" panose="020B0604020202020204" charset="0"/>
          </a:endParaRPr>
        </a:p>
      </dsp:txBody>
      <dsp:txXfrm>
        <a:off x="38136" y="38136"/>
        <a:ext cx="5083734" cy="1225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A9E34-592E-42DC-9113-E6435F29589C}">
      <dsp:nvSpPr>
        <dsp:cNvPr id="0" name=""/>
        <dsp:cNvSpPr/>
      </dsp:nvSpPr>
      <dsp:spPr>
        <a:xfrm>
          <a:off x="16548" y="0"/>
          <a:ext cx="10152566" cy="14743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Clr>
              <a:srgbClr val="000000"/>
            </a:buClr>
            <a:buSzPts val="1000"/>
            <a:buFont typeface="Arial" panose="020B0604020202020204" pitchFamily="34" charset="0"/>
            <a:buNone/>
          </a:pPr>
          <a:r>
            <a:rPr lang="es-EC" sz="1050" kern="1200" dirty="0">
              <a:solidFill>
                <a:schemeClr val="tx1"/>
              </a:solidFill>
            </a:rPr>
            <a:t>El Desarrollo Organizacional, las diferentes tendencias administrativas que hoy en día permiten un Desarrollo Organizacional se constituyen en herramientas importantes para alcanzar el éxito empresarial y ser más competitivos.</a:t>
          </a:r>
          <a:endParaRPr lang="es-EC" sz="105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59729" y="43181"/>
        <a:ext cx="8561667" cy="1387951"/>
      </dsp:txXfrm>
    </dsp:sp>
    <dsp:sp modelId="{0ED97100-48AD-47EC-B5FF-5D5B81967CC5}">
      <dsp:nvSpPr>
        <dsp:cNvPr id="0" name=""/>
        <dsp:cNvSpPr/>
      </dsp:nvSpPr>
      <dsp:spPr>
        <a:xfrm>
          <a:off x="895814" y="1720032"/>
          <a:ext cx="10152566" cy="1474313"/>
        </a:xfrm>
        <a:prstGeom prst="roundRect">
          <a:avLst>
            <a:gd name="adj" fmla="val 10000"/>
          </a:avLst>
        </a:prstGeom>
        <a:solidFill>
          <a:schemeClr val="accent4">
            <a:hueOff val="1754093"/>
            <a:satOff val="4262"/>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Clr>
              <a:srgbClr val="000000"/>
            </a:buClr>
            <a:buSzPts val="1000"/>
            <a:buFont typeface="Arial" panose="020B0604020202020204" pitchFamily="34" charset="0"/>
            <a:buNone/>
          </a:pPr>
          <a:r>
            <a:rPr lang="es-EC" sz="1050" kern="1200" dirty="0">
              <a:solidFill>
                <a:schemeClr val="tx1"/>
              </a:solidFill>
            </a:rPr>
            <a:t>El Desarrollo Organizacional es un factor preponderante en las organizaciones y que no se puede prescindir del tratamiento y manejo eficiente y eficaz de intangibles que repercuten directamente en el comportamiento de los trabajadores y por ende en los objetivos de la organización.</a:t>
          </a:r>
          <a:endParaRPr lang="es-EC" sz="105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938995" y="1763213"/>
        <a:ext cx="8212085" cy="1387951"/>
      </dsp:txXfrm>
    </dsp:sp>
    <dsp:sp modelId="{9DCE5A0D-5FF9-4B58-B8A1-F86FEB421B5B}">
      <dsp:nvSpPr>
        <dsp:cNvPr id="0" name=""/>
        <dsp:cNvSpPr/>
      </dsp:nvSpPr>
      <dsp:spPr>
        <a:xfrm>
          <a:off x="1791629" y="3440065"/>
          <a:ext cx="10152566" cy="1474313"/>
        </a:xfrm>
        <a:prstGeom prst="roundRect">
          <a:avLst>
            <a:gd name="adj" fmla="val 10000"/>
          </a:avLst>
        </a:prstGeom>
        <a:solidFill>
          <a:schemeClr val="accent4">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Clr>
              <a:srgbClr val="000000"/>
            </a:buClr>
            <a:buSzPts val="1000"/>
            <a:buFont typeface="Arial" panose="020B0604020202020204" pitchFamily="34" charset="0"/>
            <a:buNone/>
          </a:pPr>
          <a:r>
            <a:rPr lang="es-EC" sz="1050" kern="1200" dirty="0">
              <a:solidFill>
                <a:schemeClr val="tx1"/>
              </a:solidFill>
            </a:rPr>
            <a:t>Es importante que se desarrollen más investigaciones sobre el tema objeto de estudio, con la finalidad de profundizar los diversos planteamientos sobre el análisis de las diferentes posturas en el trascurso del tiempo.</a:t>
          </a:r>
          <a:endParaRPr lang="es-EC" sz="105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834810" y="3483246"/>
        <a:ext cx="8212085" cy="1387951"/>
      </dsp:txXfrm>
    </dsp:sp>
    <dsp:sp modelId="{3123084E-F5AB-482E-8525-ADBE6294FFCA}">
      <dsp:nvSpPr>
        <dsp:cNvPr id="0" name=""/>
        <dsp:cNvSpPr/>
      </dsp:nvSpPr>
      <dsp:spPr>
        <a:xfrm>
          <a:off x="9194262" y="1118021"/>
          <a:ext cx="958303" cy="958303"/>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endParaRPr lang="es-EC" sz="1050" kern="1200">
            <a:solidFill>
              <a:schemeClr val="tx1"/>
            </a:solidFill>
            <a:latin typeface="Comic Sans MS" panose="030F0702030302020204" pitchFamily="66" charset="0"/>
          </a:endParaRPr>
        </a:p>
      </dsp:txBody>
      <dsp:txXfrm>
        <a:off x="9409880" y="1118021"/>
        <a:ext cx="527067" cy="721123"/>
      </dsp:txXfrm>
    </dsp:sp>
    <dsp:sp modelId="{283B315C-EEE6-402B-A1C2-A55F07ACC5F3}">
      <dsp:nvSpPr>
        <dsp:cNvPr id="0" name=""/>
        <dsp:cNvSpPr/>
      </dsp:nvSpPr>
      <dsp:spPr>
        <a:xfrm>
          <a:off x="10090077" y="2828225"/>
          <a:ext cx="958303" cy="958303"/>
        </a:xfrm>
        <a:prstGeom prst="downArrow">
          <a:avLst>
            <a:gd name="adj1" fmla="val 55000"/>
            <a:gd name="adj2" fmla="val 45000"/>
          </a:avLst>
        </a:prstGeom>
        <a:solidFill>
          <a:schemeClr val="accent4">
            <a:tint val="40000"/>
            <a:alpha val="90000"/>
            <a:hueOff val="3239431"/>
            <a:satOff val="11977"/>
            <a:lumOff val="3188"/>
            <a:alphaOff val="0"/>
          </a:schemeClr>
        </a:solidFill>
        <a:ln w="25400" cap="flat" cmpd="sng" algn="ctr">
          <a:solidFill>
            <a:schemeClr val="accent4">
              <a:tint val="40000"/>
              <a:alpha val="90000"/>
              <a:hueOff val="3239431"/>
              <a:satOff val="11977"/>
              <a:lumOff val="3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endParaRPr lang="es-EC" sz="1050" kern="1200">
            <a:solidFill>
              <a:schemeClr val="tx1"/>
            </a:solidFill>
            <a:latin typeface="Comic Sans MS" panose="030F0702030302020204" pitchFamily="66" charset="0"/>
          </a:endParaRPr>
        </a:p>
      </dsp:txBody>
      <dsp:txXfrm>
        <a:off x="10305695" y="2828225"/>
        <a:ext cx="527067" cy="721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2CF20-3A23-4857-9182-9111CC2F8316}">
      <dsp:nvSpPr>
        <dsp:cNvPr id="0" name=""/>
        <dsp:cNvSpPr/>
      </dsp:nvSpPr>
      <dsp:spPr>
        <a:xfrm>
          <a:off x="596018" y="813"/>
          <a:ext cx="3390714" cy="339066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just" defTabSz="466725">
            <a:lnSpc>
              <a:spcPct val="90000"/>
            </a:lnSpc>
            <a:spcBef>
              <a:spcPct val="0"/>
            </a:spcBef>
            <a:spcAft>
              <a:spcPct val="35000"/>
            </a:spcAft>
            <a:buNone/>
          </a:pPr>
          <a:r>
            <a:rPr lang="es-EC" sz="1050" b="0" kern="1200" dirty="0">
              <a:latin typeface="Times New Roman" panose="02020603050405020304" pitchFamily="18" charset="0"/>
              <a:cs typeface="Times New Roman" panose="02020603050405020304" pitchFamily="18" charset="0"/>
            </a:rPr>
            <a:t>Por su parte la Gestión está estrechamente relacionada con el Desarrollo Organizacional, pues es el motor que conduce al cambio con eficiencia, condición indispensable en el mundo actual </a:t>
          </a:r>
        </a:p>
      </dsp:txBody>
      <dsp:txXfrm>
        <a:off x="1092577" y="497364"/>
        <a:ext cx="2397596" cy="2397563"/>
      </dsp:txXfrm>
    </dsp:sp>
    <dsp:sp modelId="{45D2AC6E-329D-435E-BC4F-0885D50E3E0F}">
      <dsp:nvSpPr>
        <dsp:cNvPr id="0" name=""/>
        <dsp:cNvSpPr/>
      </dsp:nvSpPr>
      <dsp:spPr>
        <a:xfrm>
          <a:off x="2246564" y="2223037"/>
          <a:ext cx="3634879" cy="3390665"/>
        </a:xfrm>
        <a:prstGeom prst="ellipse">
          <a:avLst/>
        </a:prstGeom>
        <a:solidFill>
          <a:schemeClr val="accent4">
            <a:alpha val="50000"/>
            <a:hueOff val="1754093"/>
            <a:satOff val="4262"/>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just" defTabSz="466725">
            <a:lnSpc>
              <a:spcPct val="90000"/>
            </a:lnSpc>
            <a:spcBef>
              <a:spcPct val="0"/>
            </a:spcBef>
            <a:spcAft>
              <a:spcPct val="35000"/>
            </a:spcAft>
            <a:buNone/>
          </a:pPr>
          <a:r>
            <a:rPr lang="es-EC" sz="1050" kern="1200" dirty="0">
              <a:latin typeface="Times New Roman" panose="02020603050405020304" pitchFamily="18" charset="0"/>
              <a:cs typeface="Times New Roman" panose="02020603050405020304" pitchFamily="18" charset="0"/>
            </a:rPr>
            <a:t>Es así como, de esta forma, la atención se puede concentrar en las modalidades de acción de determinados grupos en mejorar las relaciones humanas, en los factores económicos y de costos, en las relaciones entre grupos, en el desarrollo de los equipos humanos, en la conducción; es decir, influyendo generalmente sobre los valores, actitudes, y clima organizacional. </a:t>
          </a:r>
        </a:p>
      </dsp:txBody>
      <dsp:txXfrm>
        <a:off x="2778880" y="2719588"/>
        <a:ext cx="2570247" cy="2397563"/>
      </dsp:txXfrm>
    </dsp:sp>
    <dsp:sp modelId="{BA1F7C5B-514A-40D9-903D-C69A6940C29E}">
      <dsp:nvSpPr>
        <dsp:cNvPr id="0" name=""/>
        <dsp:cNvSpPr/>
      </dsp:nvSpPr>
      <dsp:spPr>
        <a:xfrm>
          <a:off x="4017653" y="0"/>
          <a:ext cx="3390714" cy="3192617"/>
        </a:xfrm>
        <a:prstGeom prst="ellipse">
          <a:avLst/>
        </a:prstGeom>
        <a:solidFill>
          <a:schemeClr val="accent4">
            <a:alpha val="50000"/>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just" defTabSz="466725">
            <a:lnSpc>
              <a:spcPct val="90000"/>
            </a:lnSpc>
            <a:spcBef>
              <a:spcPct val="0"/>
            </a:spcBef>
            <a:spcAft>
              <a:spcPct val="35000"/>
            </a:spcAft>
            <a:buNone/>
          </a:pPr>
          <a:r>
            <a:rPr lang="es-EC" sz="1050" kern="1200" dirty="0">
              <a:latin typeface="Times New Roman" panose="02020603050405020304" pitchFamily="18" charset="0"/>
              <a:cs typeface="Times New Roman" panose="02020603050405020304" pitchFamily="18" charset="0"/>
            </a:rPr>
            <a:t>Es así como el Desarrollo Organizacional considerando como herramienta imperativa a la gestión, busca lograr un cambio planeado de la organización conforme en primer término a las necesidades, exigencias o demandas de la organización.</a:t>
          </a:r>
        </a:p>
      </dsp:txBody>
      <dsp:txXfrm>
        <a:off x="4514212" y="467548"/>
        <a:ext cx="2397596" cy="225752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45F9D-B69E-4F68-AFA3-B6A529CD427E}" type="datetimeFigureOut">
              <a:rPr lang="es-EC" smtClean="0"/>
              <a:t>13/12/2021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D3ECB-9597-4ADF-BDE2-E69A4F636D31}" type="slidenum">
              <a:rPr lang="es-EC" smtClean="0"/>
              <a:t>‹Nº›</a:t>
            </a:fld>
            <a:endParaRPr lang="es-EC"/>
          </a:p>
        </p:txBody>
      </p:sp>
    </p:spTree>
    <p:extLst>
      <p:ext uri="{BB962C8B-B14F-4D97-AF65-F5344CB8AC3E}">
        <p14:creationId xmlns:p14="http://schemas.microsoft.com/office/powerpoint/2010/main" val="321584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700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32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561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435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589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280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249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875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275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3979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5" name="Google Shape;25;p5"/>
          <p:cNvSpPr/>
          <p:nvPr/>
        </p:nvSpPr>
        <p:spPr>
          <a:xfrm>
            <a:off x="1" y="550607"/>
            <a:ext cx="5624052" cy="616156"/>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6" name="Google Shape;26;p5" descr="marco.png"/>
          <p:cNvPicPr preferRelativeResize="0"/>
          <p:nvPr/>
        </p:nvPicPr>
        <p:blipFill rotWithShape="1">
          <a:blip r:embed="rId2">
            <a:alphaModFix/>
          </a:blip>
          <a:srcRect l="4485" t="7428" r="4915" b="8436"/>
          <a:stretch/>
        </p:blipFill>
        <p:spPr>
          <a:xfrm>
            <a:off x="34" y="0"/>
            <a:ext cx="12191967" cy="6858000"/>
          </a:xfrm>
          <a:prstGeom prst="rect">
            <a:avLst/>
          </a:prstGeom>
          <a:noFill/>
          <a:ln>
            <a:noFill/>
          </a:ln>
        </p:spPr>
      </p:pic>
    </p:spTree>
    <p:extLst>
      <p:ext uri="{BB962C8B-B14F-4D97-AF65-F5344CB8AC3E}">
        <p14:creationId xmlns:p14="http://schemas.microsoft.com/office/powerpoint/2010/main" val="194171500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26" name="Google Shape;26;p5" descr="marco.png"/>
          <p:cNvPicPr preferRelativeResize="0"/>
          <p:nvPr/>
        </p:nvPicPr>
        <p:blipFill rotWithShape="1">
          <a:blip r:embed="rId2">
            <a:alphaModFix/>
          </a:blip>
          <a:srcRect l="4485" t="7428" r="4915" b="8436"/>
          <a:stretch/>
        </p:blipFill>
        <p:spPr>
          <a:xfrm>
            <a:off x="1" y="0"/>
            <a:ext cx="12191967" cy="6858000"/>
          </a:xfrm>
          <a:prstGeom prst="rect">
            <a:avLst/>
          </a:prstGeom>
          <a:noFill/>
          <a:ln>
            <a:noFill/>
          </a:ln>
        </p:spPr>
      </p:pic>
    </p:spTree>
    <p:extLst>
      <p:ext uri="{BB962C8B-B14F-4D97-AF65-F5344CB8AC3E}">
        <p14:creationId xmlns:p14="http://schemas.microsoft.com/office/powerpoint/2010/main" val="131053356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33" y="1760167"/>
            <a:ext cx="12192000" cy="5098000"/>
          </a:xfrm>
          <a:prstGeom prst="rect">
            <a:avLst/>
          </a:prstGeom>
          <a:solidFill>
            <a:schemeClr val="accent1">
              <a:lumMod val="5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 name="Google Shape;21;p4"/>
          <p:cNvSpPr txBox="1">
            <a:spLocks noGrp="1"/>
          </p:cNvSpPr>
          <p:nvPr>
            <p:ph type="body" idx="1"/>
          </p:nvPr>
        </p:nvSpPr>
        <p:spPr>
          <a:xfrm>
            <a:off x="2136633" y="1760167"/>
            <a:ext cx="7918800" cy="4234400"/>
          </a:xfrm>
          <a:prstGeom prst="rect">
            <a:avLst/>
          </a:prstGeom>
        </p:spPr>
        <p:txBody>
          <a:bodyPr spcFirstLastPara="1" wrap="square" lIns="91425" tIns="91425" rIns="91425" bIns="91425" anchor="ctr" anchorCtr="0"/>
          <a:lstStyle>
            <a:lvl1pPr marL="609585" lvl="0" indent="-507987" algn="ctr" rtl="0">
              <a:spcBef>
                <a:spcPts val="800"/>
              </a:spcBef>
              <a:spcAft>
                <a:spcPts val="0"/>
              </a:spcAft>
              <a:buClr>
                <a:srgbClr val="FFFFFF"/>
              </a:buClr>
              <a:buSzPts val="2400"/>
              <a:buChar char="»"/>
              <a:defRPr i="1">
                <a:solidFill>
                  <a:srgbClr val="FFFFFF"/>
                </a:solidFill>
              </a:defRPr>
            </a:lvl1pPr>
            <a:lvl2pPr marL="1219170" lvl="1" indent="-507987" algn="ctr" rtl="0">
              <a:spcBef>
                <a:spcPts val="0"/>
              </a:spcBef>
              <a:spcAft>
                <a:spcPts val="0"/>
              </a:spcAft>
              <a:buClr>
                <a:srgbClr val="FFFFFF"/>
              </a:buClr>
              <a:buSzPts val="2400"/>
              <a:buChar char="»"/>
              <a:defRPr i="1">
                <a:solidFill>
                  <a:srgbClr val="FFFFFF"/>
                </a:solidFill>
              </a:defRPr>
            </a:lvl2pPr>
            <a:lvl3pPr marL="1828754" lvl="2" indent="-507987" algn="ctr" rtl="0">
              <a:spcBef>
                <a:spcPts val="0"/>
              </a:spcBef>
              <a:spcAft>
                <a:spcPts val="0"/>
              </a:spcAft>
              <a:buClr>
                <a:srgbClr val="FFFFFF"/>
              </a:buClr>
              <a:buSzPts val="2400"/>
              <a:buChar char="»"/>
              <a:defRPr i="1">
                <a:solidFill>
                  <a:srgbClr val="FFFFFF"/>
                </a:solidFill>
              </a:defRPr>
            </a:lvl3pPr>
            <a:lvl4pPr marL="2438339" lvl="3" indent="-507987" algn="ctr" rtl="0">
              <a:spcBef>
                <a:spcPts val="0"/>
              </a:spcBef>
              <a:spcAft>
                <a:spcPts val="0"/>
              </a:spcAft>
              <a:buClr>
                <a:srgbClr val="FFFFFF"/>
              </a:buClr>
              <a:buSzPts val="2400"/>
              <a:buChar char="●"/>
              <a:defRPr i="1">
                <a:solidFill>
                  <a:srgbClr val="FFFFFF"/>
                </a:solidFill>
              </a:defRPr>
            </a:lvl4pPr>
            <a:lvl5pPr marL="3047924" lvl="4" indent="-507987" algn="ctr" rtl="0">
              <a:spcBef>
                <a:spcPts val="0"/>
              </a:spcBef>
              <a:spcAft>
                <a:spcPts val="0"/>
              </a:spcAft>
              <a:buClr>
                <a:srgbClr val="FFFFFF"/>
              </a:buClr>
              <a:buSzPts val="2400"/>
              <a:buChar char="○"/>
              <a:defRPr i="1">
                <a:solidFill>
                  <a:srgbClr val="FFFFFF"/>
                </a:solidFill>
              </a:defRPr>
            </a:lvl5pPr>
            <a:lvl6pPr marL="3657509" lvl="5" indent="-507987" algn="ctr" rtl="0">
              <a:spcBef>
                <a:spcPts val="0"/>
              </a:spcBef>
              <a:spcAft>
                <a:spcPts val="0"/>
              </a:spcAft>
              <a:buClr>
                <a:srgbClr val="FFFFFF"/>
              </a:buClr>
              <a:buSzPts val="2400"/>
              <a:buChar char="■"/>
              <a:defRPr i="1">
                <a:solidFill>
                  <a:srgbClr val="FFFFFF"/>
                </a:solidFill>
              </a:defRPr>
            </a:lvl6pPr>
            <a:lvl7pPr marL="4267093" lvl="6" indent="-507987" algn="ctr" rtl="0">
              <a:spcBef>
                <a:spcPts val="0"/>
              </a:spcBef>
              <a:spcAft>
                <a:spcPts val="0"/>
              </a:spcAft>
              <a:buClr>
                <a:srgbClr val="FFFFFF"/>
              </a:buClr>
              <a:buSzPts val="2400"/>
              <a:buChar char="●"/>
              <a:defRPr i="1">
                <a:solidFill>
                  <a:srgbClr val="FFFFFF"/>
                </a:solidFill>
              </a:defRPr>
            </a:lvl7pPr>
            <a:lvl8pPr marL="4876678" lvl="7" indent="-507987" algn="ctr" rtl="0">
              <a:spcBef>
                <a:spcPts val="0"/>
              </a:spcBef>
              <a:spcAft>
                <a:spcPts val="0"/>
              </a:spcAft>
              <a:buClr>
                <a:srgbClr val="FFFFFF"/>
              </a:buClr>
              <a:buSzPts val="2400"/>
              <a:buChar char="○"/>
              <a:defRPr i="1">
                <a:solidFill>
                  <a:srgbClr val="FFFFFF"/>
                </a:solidFill>
              </a:defRPr>
            </a:lvl8pPr>
            <a:lvl9pPr marL="5486263" lvl="8" indent="-507987" algn="ctr">
              <a:spcBef>
                <a:spcPts val="0"/>
              </a:spcBef>
              <a:spcAft>
                <a:spcPts val="0"/>
              </a:spcAft>
              <a:buClr>
                <a:srgbClr val="FFFFFF"/>
              </a:buClr>
              <a:buSzPts val="2400"/>
              <a:buChar char="■"/>
              <a:defRPr i="1">
                <a:solidFill>
                  <a:srgbClr val="FFFFFF"/>
                </a:solidFill>
              </a:defRPr>
            </a:lvl9pPr>
          </a:lstStyle>
          <a:p>
            <a:endParaRPr/>
          </a:p>
        </p:txBody>
      </p:sp>
      <p:sp>
        <p:nvSpPr>
          <p:cNvPr id="23" name="Google Shape;23;p4"/>
          <p:cNvSpPr txBox="1">
            <a:spLocks noGrp="1"/>
          </p:cNvSpPr>
          <p:nvPr>
            <p:ph type="sldNum" idx="12"/>
          </p:nvPr>
        </p:nvSpPr>
        <p:spPr>
          <a:xfrm>
            <a:off x="850600" y="0"/>
            <a:ext cx="104808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s-EC" smtClean="0"/>
              <a:pPr/>
              <a:t>‹Nº›</a:t>
            </a:fld>
            <a:endParaRPr lang="es-EC"/>
          </a:p>
        </p:txBody>
      </p:sp>
      <p:pic>
        <p:nvPicPr>
          <p:cNvPr id="7" name="Google Shape;26;p5" descr="marco.png">
            <a:extLst>
              <a:ext uri="{FF2B5EF4-FFF2-40B4-BE49-F238E27FC236}">
                <a16:creationId xmlns:a16="http://schemas.microsoft.com/office/drawing/2014/main" id="{4954E2BD-3636-4E57-A610-F60779DC78B5}"/>
              </a:ext>
            </a:extLst>
          </p:cNvPr>
          <p:cNvPicPr preferRelativeResize="0"/>
          <p:nvPr userDrawn="1"/>
        </p:nvPicPr>
        <p:blipFill rotWithShape="1">
          <a:blip r:embed="rId2">
            <a:alphaModFix/>
          </a:blip>
          <a:srcRect l="4485" t="7428" r="4915" b="8436"/>
          <a:stretch/>
        </p:blipFill>
        <p:spPr>
          <a:xfrm>
            <a:off x="34" y="0"/>
            <a:ext cx="12191967" cy="6858000"/>
          </a:xfrm>
          <a:prstGeom prst="rect">
            <a:avLst/>
          </a:prstGeom>
          <a:noFill/>
          <a:ln>
            <a:noFill/>
          </a:ln>
        </p:spPr>
      </p:pic>
    </p:spTree>
    <p:extLst>
      <p:ext uri="{BB962C8B-B14F-4D97-AF65-F5344CB8AC3E}">
        <p14:creationId xmlns:p14="http://schemas.microsoft.com/office/powerpoint/2010/main" val="81208307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a:alphaModFix/>
          </a:blip>
          <a:stretch>
            <a:fillRect/>
          </a:stretch>
        </p:blipFill>
        <p:spPr>
          <a:xfrm>
            <a:off x="0" y="786580"/>
            <a:ext cx="12192000" cy="4891549"/>
          </a:xfrm>
          <a:prstGeom prst="rect">
            <a:avLst/>
          </a:prstGeom>
          <a:noFill/>
          <a:ln>
            <a:noFill/>
          </a:ln>
        </p:spPr>
      </p:pic>
      <p:sp>
        <p:nvSpPr>
          <p:cNvPr id="52" name="Google Shape;52;p9"/>
          <p:cNvSpPr txBox="1">
            <a:spLocks noGrp="1"/>
          </p:cNvSpPr>
          <p:nvPr>
            <p:ph type="sldNum" idx="12"/>
          </p:nvPr>
        </p:nvSpPr>
        <p:spPr>
          <a:xfrm>
            <a:off x="955477" y="-425200"/>
            <a:ext cx="104808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s-EC" smtClean="0"/>
              <a:pPr/>
              <a:t>‹Nº›</a:t>
            </a:fld>
            <a:endParaRPr lang="es-EC"/>
          </a:p>
        </p:txBody>
      </p:sp>
    </p:spTree>
    <p:extLst>
      <p:ext uri="{BB962C8B-B14F-4D97-AF65-F5344CB8AC3E}">
        <p14:creationId xmlns:p14="http://schemas.microsoft.com/office/powerpoint/2010/main" val="192378934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8B18FA-F8C1-4CB4-936F-6CA7BD3DF77E}" type="datetimeFigureOut">
              <a:rPr lang="es-EC" smtClean="0"/>
              <a:t>13/12/2021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D5A5761-EA68-47D0-B348-8C2922E3EDE9}" type="slidenum">
              <a:rPr lang="es-EC" smtClean="0"/>
              <a:t>‹Nº›</a:t>
            </a:fld>
            <a:endParaRPr lang="es-EC"/>
          </a:p>
        </p:txBody>
      </p:sp>
    </p:spTree>
    <p:extLst>
      <p:ext uri="{BB962C8B-B14F-4D97-AF65-F5344CB8AC3E}">
        <p14:creationId xmlns:p14="http://schemas.microsoft.com/office/powerpoint/2010/main" val="3166551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46933" y="864967"/>
            <a:ext cx="9508400" cy="8952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1pPr>
            <a:lvl2pPr lvl="1">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2pPr>
            <a:lvl3pPr lvl="2">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3pPr>
            <a:lvl4pPr lvl="3">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4pPr>
            <a:lvl5pPr lvl="4">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5pPr>
            <a:lvl6pPr lvl="5">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6pPr>
            <a:lvl7pPr lvl="6">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7pPr>
            <a:lvl8pPr lvl="7">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8pPr>
            <a:lvl9pPr lvl="8">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346933" y="1913267"/>
            <a:ext cx="9508400" cy="37068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1pPr>
            <a:lvl2pPr marL="914400" lvl="1"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2pPr>
            <a:lvl3pPr marL="1371600" lvl="2"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3pPr>
            <a:lvl4pPr marL="1828800" lvl="3"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4pPr>
            <a:lvl5pPr marL="2286000" lvl="4"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5pPr>
            <a:lvl6pPr marL="2743200" lvl="5"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6pPr>
            <a:lvl7pPr marL="3200400" lvl="6"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7pPr>
            <a:lvl8pPr marL="3657600" lvl="7"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8pPr>
            <a:lvl9pPr marL="4114800" lvl="8"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10355233" y="864967"/>
            <a:ext cx="731600" cy="895200"/>
          </a:xfrm>
          <a:prstGeom prst="rect">
            <a:avLst/>
          </a:prstGeom>
          <a:noFill/>
          <a:ln>
            <a:noFill/>
          </a:ln>
        </p:spPr>
        <p:txBody>
          <a:bodyPr spcFirstLastPara="1" wrap="square" lIns="91425" tIns="91425" rIns="91425" bIns="91425" anchor="b" anchorCtr="0">
            <a:noAutofit/>
          </a:bodyPr>
          <a:lstStyle>
            <a:lvl1pPr lvl="0" algn="r">
              <a:buNone/>
              <a:defRPr sz="1600">
                <a:solidFill>
                  <a:srgbClr val="FFFFFF"/>
                </a:solidFill>
                <a:latin typeface="Montserrat"/>
                <a:ea typeface="Montserrat"/>
                <a:cs typeface="Montserrat"/>
                <a:sym typeface="Montserrat"/>
              </a:defRPr>
            </a:lvl1pPr>
            <a:lvl2pPr lvl="1" algn="r">
              <a:buNone/>
              <a:defRPr sz="1600">
                <a:solidFill>
                  <a:srgbClr val="FFFFFF"/>
                </a:solidFill>
                <a:latin typeface="Montserrat"/>
                <a:ea typeface="Montserrat"/>
                <a:cs typeface="Montserrat"/>
                <a:sym typeface="Montserrat"/>
              </a:defRPr>
            </a:lvl2pPr>
            <a:lvl3pPr lvl="2" algn="r">
              <a:buNone/>
              <a:defRPr sz="1600">
                <a:solidFill>
                  <a:srgbClr val="FFFFFF"/>
                </a:solidFill>
                <a:latin typeface="Montserrat"/>
                <a:ea typeface="Montserrat"/>
                <a:cs typeface="Montserrat"/>
                <a:sym typeface="Montserrat"/>
              </a:defRPr>
            </a:lvl3pPr>
            <a:lvl4pPr lvl="3" algn="r">
              <a:buNone/>
              <a:defRPr sz="1600">
                <a:solidFill>
                  <a:srgbClr val="FFFFFF"/>
                </a:solidFill>
                <a:latin typeface="Montserrat"/>
                <a:ea typeface="Montserrat"/>
                <a:cs typeface="Montserrat"/>
                <a:sym typeface="Montserrat"/>
              </a:defRPr>
            </a:lvl4pPr>
            <a:lvl5pPr lvl="4" algn="r">
              <a:buNone/>
              <a:defRPr sz="1600">
                <a:solidFill>
                  <a:srgbClr val="FFFFFF"/>
                </a:solidFill>
                <a:latin typeface="Montserrat"/>
                <a:ea typeface="Montserrat"/>
                <a:cs typeface="Montserrat"/>
                <a:sym typeface="Montserrat"/>
              </a:defRPr>
            </a:lvl5pPr>
            <a:lvl6pPr lvl="5" algn="r">
              <a:buNone/>
              <a:defRPr sz="1600">
                <a:solidFill>
                  <a:srgbClr val="FFFFFF"/>
                </a:solidFill>
                <a:latin typeface="Montserrat"/>
                <a:ea typeface="Montserrat"/>
                <a:cs typeface="Montserrat"/>
                <a:sym typeface="Montserrat"/>
              </a:defRPr>
            </a:lvl6pPr>
            <a:lvl7pPr lvl="6" algn="r">
              <a:buNone/>
              <a:defRPr sz="1600">
                <a:solidFill>
                  <a:srgbClr val="FFFFFF"/>
                </a:solidFill>
                <a:latin typeface="Montserrat"/>
                <a:ea typeface="Montserrat"/>
                <a:cs typeface="Montserrat"/>
                <a:sym typeface="Montserrat"/>
              </a:defRPr>
            </a:lvl7pPr>
            <a:lvl8pPr lvl="7" algn="r">
              <a:buNone/>
              <a:defRPr sz="1600">
                <a:solidFill>
                  <a:srgbClr val="FFFFFF"/>
                </a:solidFill>
                <a:latin typeface="Montserrat"/>
                <a:ea typeface="Montserrat"/>
                <a:cs typeface="Montserrat"/>
                <a:sym typeface="Montserrat"/>
              </a:defRPr>
            </a:lvl8pPr>
            <a:lvl9pPr lvl="8" algn="r">
              <a:buNone/>
              <a:defRPr sz="1600">
                <a:solidFill>
                  <a:srgbClr val="FFFFFF"/>
                </a:solidFill>
                <a:latin typeface="Montserrat"/>
                <a:ea typeface="Montserrat"/>
                <a:cs typeface="Montserrat"/>
                <a:sym typeface="Montserrat"/>
              </a:defRPr>
            </a:lvl9pPr>
          </a:lstStyle>
          <a:p>
            <a:fld id="{00000000-1234-1234-1234-123412341234}" type="slidenum">
              <a:rPr lang="es-EC" smtClean="0"/>
              <a:pPr/>
              <a:t>‹Nº›</a:t>
            </a:fld>
            <a:endParaRPr lang="es-EC"/>
          </a:p>
        </p:txBody>
      </p:sp>
    </p:spTree>
    <p:extLst>
      <p:ext uri="{BB962C8B-B14F-4D97-AF65-F5344CB8AC3E}">
        <p14:creationId xmlns:p14="http://schemas.microsoft.com/office/powerpoint/2010/main" val="17611406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8BCF2E3-4170-42AB-B683-E41334C9990F}"/>
              </a:ext>
            </a:extLst>
          </p:cNvPr>
          <p:cNvPicPr>
            <a:picLocks noChangeAspect="1"/>
          </p:cNvPicPr>
          <p:nvPr/>
        </p:nvPicPr>
        <p:blipFill>
          <a:blip r:embed="rId2"/>
          <a:stretch>
            <a:fillRect/>
          </a:stretch>
        </p:blipFill>
        <p:spPr>
          <a:xfrm>
            <a:off x="318350" y="6595"/>
            <a:ext cx="11583365" cy="6851405"/>
          </a:xfrm>
          <a:prstGeom prst="rect">
            <a:avLst/>
          </a:prstGeom>
        </p:spPr>
      </p:pic>
      <p:sp>
        <p:nvSpPr>
          <p:cNvPr id="5" name="2 Rectángulo">
            <a:extLst>
              <a:ext uri="{FF2B5EF4-FFF2-40B4-BE49-F238E27FC236}">
                <a16:creationId xmlns:a16="http://schemas.microsoft.com/office/drawing/2014/main" id="{70DC1BCF-FD78-46BA-A14F-F6F93C6DDFE5}"/>
              </a:ext>
            </a:extLst>
          </p:cNvPr>
          <p:cNvSpPr/>
          <p:nvPr/>
        </p:nvSpPr>
        <p:spPr>
          <a:xfrm>
            <a:off x="290287" y="2331736"/>
            <a:ext cx="11583364" cy="1645897"/>
          </a:xfrm>
          <a:prstGeom prst="rect">
            <a:avLst/>
          </a:prstGeom>
          <a:solidFill>
            <a:schemeClr val="accent4">
              <a:lumMod val="75000"/>
              <a:alpha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s-EC" sz="5588" b="1" kern="0" dirty="0">
              <a:solidFill>
                <a:srgbClr val="000000"/>
              </a:solidFill>
              <a:latin typeface="Bradley Hand ITC" panose="03070402050302030203" pitchFamily="66" charset="0"/>
              <a:sym typeface="Arial"/>
            </a:endParaRPr>
          </a:p>
          <a:p>
            <a:pPr algn="ctr" defTabSz="1219170">
              <a:buClr>
                <a:srgbClr val="000000"/>
              </a:buClr>
            </a:pPr>
            <a:endParaRPr lang="es-EC" sz="7618" b="1" kern="0" dirty="0">
              <a:solidFill>
                <a:srgbClr val="000000"/>
              </a:solidFill>
              <a:latin typeface="Bradley Hand ITC" panose="03070402050302030203" pitchFamily="66" charset="0"/>
              <a:sym typeface="Arial"/>
            </a:endParaRPr>
          </a:p>
          <a:p>
            <a:pPr defTabSz="1219170">
              <a:buClr>
                <a:srgbClr val="000000"/>
              </a:buClr>
            </a:pPr>
            <a:r>
              <a:rPr lang="es-EC" sz="7618" b="1" kern="0" dirty="0">
                <a:solidFill>
                  <a:srgbClr val="000000"/>
                </a:solidFill>
                <a:latin typeface="Bradley Hand ITC" panose="03070402050302030203" pitchFamily="66" charset="0"/>
                <a:sym typeface="Arial"/>
              </a:rPr>
              <a:t> </a:t>
            </a:r>
          </a:p>
          <a:p>
            <a:pPr algn="ctr" defTabSz="1219170">
              <a:buClr>
                <a:srgbClr val="000000"/>
              </a:buClr>
            </a:pPr>
            <a:r>
              <a:rPr lang="es-EC" sz="7618" b="1" kern="0" dirty="0">
                <a:solidFill>
                  <a:srgbClr val="000000"/>
                </a:solidFill>
                <a:latin typeface="Bradley Hand ITC" panose="03070402050302030203" pitchFamily="66" charset="0"/>
                <a:ea typeface="Calibri" panose="020F0502020204030204" pitchFamily="34" charset="0"/>
                <a:sym typeface="Arial"/>
              </a:rPr>
              <a:t>   </a:t>
            </a:r>
          </a:p>
          <a:p>
            <a:pPr algn="ctr" defTabSz="1219170">
              <a:buClr>
                <a:srgbClr val="000000"/>
              </a:buClr>
            </a:pPr>
            <a:r>
              <a:rPr lang="es-EC" sz="4267" b="1" kern="0" dirty="0">
                <a:solidFill>
                  <a:srgbClr val="FFFFFF"/>
                </a:solidFill>
                <a:latin typeface="Bradley Hand ITC" panose="03070402050302030203" pitchFamily="66" charset="0"/>
                <a:ea typeface="Calibri" panose="020F0502020204030204" pitchFamily="34" charset="0"/>
                <a:sym typeface="Arial"/>
              </a:rPr>
              <a:t>Análisis Clásico sobre el Desarrollo Organizacional</a:t>
            </a:r>
            <a:endParaRPr lang="es-EC" sz="4267" b="1" kern="0" dirty="0">
              <a:solidFill>
                <a:srgbClr val="FFFFFF"/>
              </a:solidFill>
              <a:latin typeface="Bradley Hand ITC" panose="03070402050302030203" pitchFamily="66" charset="0"/>
              <a:sym typeface="Arial"/>
            </a:endParaRPr>
          </a:p>
          <a:p>
            <a:pPr algn="ctr" defTabSz="1219170">
              <a:buClr>
                <a:srgbClr val="000000"/>
              </a:buClr>
            </a:pPr>
            <a:endParaRPr lang="es-EC" sz="8000" b="1" kern="0" dirty="0">
              <a:solidFill>
                <a:srgbClr val="000000"/>
              </a:solidFill>
              <a:latin typeface="Bradley Hand ITC" panose="03070402050302030203" pitchFamily="66" charset="0"/>
              <a:sym typeface="Arial"/>
            </a:endParaRPr>
          </a:p>
          <a:p>
            <a:pPr algn="ctr" defTabSz="1219170">
              <a:buClr>
                <a:srgbClr val="000000"/>
              </a:buClr>
            </a:pPr>
            <a:endParaRPr lang="es-EC" sz="7618" b="1" kern="0" dirty="0">
              <a:solidFill>
                <a:srgbClr val="000000"/>
              </a:solidFill>
              <a:latin typeface="Bradley Hand ITC" panose="03070402050302030203" pitchFamily="66" charset="0"/>
              <a:sym typeface="Arial"/>
            </a:endParaRPr>
          </a:p>
          <a:p>
            <a:pPr algn="ctr" defTabSz="1219170">
              <a:buClr>
                <a:srgbClr val="000000"/>
              </a:buClr>
            </a:pPr>
            <a:endParaRPr lang="es-EC" sz="7618" b="1" kern="0" dirty="0">
              <a:solidFill>
                <a:srgbClr val="000000"/>
              </a:solidFill>
              <a:latin typeface="Bradley Hand ITC" panose="03070402050302030203" pitchFamily="66" charset="0"/>
              <a:sym typeface="Arial"/>
            </a:endParaRPr>
          </a:p>
          <a:p>
            <a:pPr algn="ctr" defTabSz="1219170">
              <a:buClr>
                <a:srgbClr val="000000"/>
              </a:buClr>
            </a:pPr>
            <a:endParaRPr lang="es-EC" sz="3048" b="1" kern="0" dirty="0">
              <a:solidFill>
                <a:srgbClr val="000000"/>
              </a:solidFill>
              <a:latin typeface="Bradley Hand ITC" panose="03070402050302030203" pitchFamily="66" charset="0"/>
              <a:sym typeface="Arial"/>
            </a:endParaRPr>
          </a:p>
        </p:txBody>
      </p:sp>
    </p:spTree>
    <p:extLst>
      <p:ext uri="{BB962C8B-B14F-4D97-AF65-F5344CB8AC3E}">
        <p14:creationId xmlns:p14="http://schemas.microsoft.com/office/powerpoint/2010/main" val="2188277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3" name="Google Shape;662;p40">
            <a:extLst>
              <a:ext uri="{FF2B5EF4-FFF2-40B4-BE49-F238E27FC236}">
                <a16:creationId xmlns:a16="http://schemas.microsoft.com/office/drawing/2014/main" id="{0FF8A1D5-D883-4920-947A-771613112C09}"/>
              </a:ext>
            </a:extLst>
          </p:cNvPr>
          <p:cNvGrpSpPr/>
          <p:nvPr/>
        </p:nvGrpSpPr>
        <p:grpSpPr>
          <a:xfrm>
            <a:off x="399416" y="713087"/>
            <a:ext cx="418547" cy="303760"/>
            <a:chOff x="3932350" y="3714775"/>
            <a:chExt cx="439650" cy="319075"/>
          </a:xfrm>
        </p:grpSpPr>
        <p:sp>
          <p:nvSpPr>
            <p:cNvPr id="44" name="Google Shape;663;p40">
              <a:extLst>
                <a:ext uri="{FF2B5EF4-FFF2-40B4-BE49-F238E27FC236}">
                  <a16:creationId xmlns:a16="http://schemas.microsoft.com/office/drawing/2014/main" id="{BB3A64B5-B4B1-46C6-AC0A-8F5FAD159B44}"/>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6" name="Google Shape;664;p40">
              <a:extLst>
                <a:ext uri="{FF2B5EF4-FFF2-40B4-BE49-F238E27FC236}">
                  <a16:creationId xmlns:a16="http://schemas.microsoft.com/office/drawing/2014/main" id="{F4C41681-B3FF-45A4-9628-55A5A764D94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665;p40">
              <a:extLst>
                <a:ext uri="{FF2B5EF4-FFF2-40B4-BE49-F238E27FC236}">
                  <a16:creationId xmlns:a16="http://schemas.microsoft.com/office/drawing/2014/main" id="{7AD37BAF-B64C-42B3-86CA-313873AE155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666;p40">
              <a:extLst>
                <a:ext uri="{FF2B5EF4-FFF2-40B4-BE49-F238E27FC236}">
                  <a16:creationId xmlns:a16="http://schemas.microsoft.com/office/drawing/2014/main" id="{D370D15B-154A-492E-AC6D-C5123343B96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667;p40">
              <a:extLst>
                <a:ext uri="{FF2B5EF4-FFF2-40B4-BE49-F238E27FC236}">
                  <a16:creationId xmlns:a16="http://schemas.microsoft.com/office/drawing/2014/main" id="{57B85777-4FD5-42AD-BEDB-F10B374A0D3C}"/>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cxnSp>
        <p:nvCxnSpPr>
          <p:cNvPr id="5" name="Conector recto 4">
            <a:extLst>
              <a:ext uri="{FF2B5EF4-FFF2-40B4-BE49-F238E27FC236}">
                <a16:creationId xmlns:a16="http://schemas.microsoft.com/office/drawing/2014/main" id="{BB02A955-0687-4EAD-948A-7A1E6C9395D1}"/>
              </a:ext>
            </a:extLst>
          </p:cNvPr>
          <p:cNvCxnSpPr/>
          <p:nvPr/>
        </p:nvCxnSpPr>
        <p:spPr>
          <a:xfrm>
            <a:off x="951861" y="609601"/>
            <a:ext cx="0" cy="5035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5" name="Diagrama 14">
            <a:extLst>
              <a:ext uri="{FF2B5EF4-FFF2-40B4-BE49-F238E27FC236}">
                <a16:creationId xmlns:a16="http://schemas.microsoft.com/office/drawing/2014/main" id="{C2088BCD-3A5A-4171-8D0C-9204233BCD67}"/>
              </a:ext>
            </a:extLst>
          </p:cNvPr>
          <p:cNvGraphicFramePr/>
          <p:nvPr/>
        </p:nvGraphicFramePr>
        <p:xfrm>
          <a:off x="247805" y="1655501"/>
          <a:ext cx="11944196" cy="4914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uadroTexto 18">
            <a:extLst>
              <a:ext uri="{FF2B5EF4-FFF2-40B4-BE49-F238E27FC236}">
                <a16:creationId xmlns:a16="http://schemas.microsoft.com/office/drawing/2014/main" id="{49A20612-EC69-4570-A5F5-5B27692B8B09}"/>
              </a:ext>
            </a:extLst>
          </p:cNvPr>
          <p:cNvSpPr txBox="1"/>
          <p:nvPr/>
        </p:nvSpPr>
        <p:spPr>
          <a:xfrm>
            <a:off x="2725593" y="1160867"/>
            <a:ext cx="7633251" cy="379656"/>
          </a:xfrm>
          <a:prstGeom prst="rect">
            <a:avLst/>
          </a:prstGeom>
          <a:noFill/>
        </p:spPr>
        <p:txBody>
          <a:bodyPr wrap="square">
            <a:spAutoFit/>
          </a:bodyPr>
          <a:lstStyle/>
          <a:p>
            <a:pPr defTabSz="1219170">
              <a:buClr>
                <a:srgbClr val="000000"/>
              </a:buClr>
            </a:pPr>
            <a:r>
              <a:rPr lang="es-EC" sz="1867" b="1" kern="0" dirty="0">
                <a:solidFill>
                  <a:srgbClr val="000000"/>
                </a:solidFill>
                <a:latin typeface="Times New Roman" panose="02020603050405020304" pitchFamily="18" charset="0"/>
                <a:ea typeface="Calibri" panose="020F0502020204030204" pitchFamily="34" charset="0"/>
                <a:cs typeface="Arial"/>
                <a:sym typeface="Arial"/>
              </a:rPr>
              <a:t>En el devenir del pensamiento científico clásico y contemporáneo </a:t>
            </a:r>
            <a:endParaRPr lang="es-EC" sz="1867" b="1" kern="0" dirty="0">
              <a:solidFill>
                <a:srgbClr val="000000"/>
              </a:solidFill>
              <a:latin typeface="Arial"/>
              <a:cs typeface="Arial"/>
              <a:sym typeface="Arial"/>
            </a:endParaRPr>
          </a:p>
        </p:txBody>
      </p:sp>
      <p:sp>
        <p:nvSpPr>
          <p:cNvPr id="20" name="CuadroTexto 19">
            <a:extLst>
              <a:ext uri="{FF2B5EF4-FFF2-40B4-BE49-F238E27FC236}">
                <a16:creationId xmlns:a16="http://schemas.microsoft.com/office/drawing/2014/main" id="{656B9A0B-A3E8-4714-95D4-2C89A82B4693}"/>
              </a:ext>
            </a:extLst>
          </p:cNvPr>
          <p:cNvSpPr txBox="1"/>
          <p:nvPr/>
        </p:nvSpPr>
        <p:spPr>
          <a:xfrm>
            <a:off x="1085761" y="642395"/>
            <a:ext cx="6096000" cy="379656"/>
          </a:xfrm>
          <a:prstGeom prst="rect">
            <a:avLst/>
          </a:prstGeom>
          <a:noFill/>
        </p:spPr>
        <p:txBody>
          <a:bodyPr wrap="square">
            <a:spAutoFit/>
          </a:bodyPr>
          <a:lstStyle/>
          <a:p>
            <a:pPr defTabSz="1219170">
              <a:buClr>
                <a:srgbClr val="000000"/>
              </a:buClr>
            </a:pPr>
            <a:r>
              <a:rPr lang="es-EC" sz="1867" b="1" kern="0" dirty="0">
                <a:solidFill>
                  <a:srgbClr val="FFFFFF"/>
                </a:solidFill>
                <a:latin typeface="Times New Roman" panose="02020603050405020304" pitchFamily="18" charset="0"/>
                <a:ea typeface="Calibri" panose="020F0502020204030204" pitchFamily="34" charset="0"/>
                <a:cs typeface="Arial"/>
                <a:sym typeface="Arial"/>
              </a:rPr>
              <a:t>DESARROLLO ORGANIZACIONAL</a:t>
            </a:r>
            <a:endParaRPr lang="es-EC" sz="1867" b="1" kern="0" dirty="0">
              <a:solidFill>
                <a:srgbClr val="FFFFFF"/>
              </a:solidFill>
              <a:latin typeface="Arial"/>
              <a:cs typeface="Arial"/>
              <a:sym typeface="Arial"/>
            </a:endParaRPr>
          </a:p>
        </p:txBody>
      </p:sp>
    </p:spTree>
    <p:extLst>
      <p:ext uri="{BB962C8B-B14F-4D97-AF65-F5344CB8AC3E}">
        <p14:creationId xmlns:p14="http://schemas.microsoft.com/office/powerpoint/2010/main" val="2178005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5"/>
          <p:cNvSpPr txBox="1">
            <a:spLocks noGrp="1"/>
          </p:cNvSpPr>
          <p:nvPr>
            <p:ph type="sldNum" idx="4294967295"/>
          </p:nvPr>
        </p:nvSpPr>
        <p:spPr>
          <a:xfrm>
            <a:off x="10355233" y="864967"/>
            <a:ext cx="731600" cy="895200"/>
          </a:xfrm>
          <a:prstGeom prst="rect">
            <a:avLst/>
          </a:prstGeom>
        </p:spPr>
        <p:txBody>
          <a:bodyPr spcFirstLastPara="1" wrap="square" lIns="121900" tIns="121900" rIns="121900" bIns="121900" anchor="b" anchorCtr="0">
            <a:noAutofit/>
          </a:bodyPr>
          <a:lstStyle/>
          <a:p>
            <a:pPr defTabSz="1219170">
              <a:buClr>
                <a:srgbClr val="000000"/>
              </a:buClr>
            </a:pPr>
            <a:fld id="{00000000-1234-1234-1234-123412341234}" type="slidenum">
              <a:rPr lang="en" kern="0"/>
              <a:pPr defTabSz="1219170">
                <a:buClr>
                  <a:srgbClr val="000000"/>
                </a:buClr>
              </a:pPr>
              <a:t>11</a:t>
            </a:fld>
            <a:endParaRPr kern="0"/>
          </a:p>
        </p:txBody>
      </p:sp>
      <p:grpSp>
        <p:nvGrpSpPr>
          <p:cNvPr id="43" name="Google Shape;662;p40">
            <a:extLst>
              <a:ext uri="{FF2B5EF4-FFF2-40B4-BE49-F238E27FC236}">
                <a16:creationId xmlns:a16="http://schemas.microsoft.com/office/drawing/2014/main" id="{0FF8A1D5-D883-4920-947A-771613112C09}"/>
              </a:ext>
            </a:extLst>
          </p:cNvPr>
          <p:cNvGrpSpPr/>
          <p:nvPr/>
        </p:nvGrpSpPr>
        <p:grpSpPr>
          <a:xfrm>
            <a:off x="399416" y="713087"/>
            <a:ext cx="418547" cy="303760"/>
            <a:chOff x="3932350" y="3714775"/>
            <a:chExt cx="439650" cy="319075"/>
          </a:xfrm>
        </p:grpSpPr>
        <p:sp>
          <p:nvSpPr>
            <p:cNvPr id="44" name="Google Shape;663;p40">
              <a:extLst>
                <a:ext uri="{FF2B5EF4-FFF2-40B4-BE49-F238E27FC236}">
                  <a16:creationId xmlns:a16="http://schemas.microsoft.com/office/drawing/2014/main" id="{BB3A64B5-B4B1-46C6-AC0A-8F5FAD159B44}"/>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6" name="Google Shape;664;p40">
              <a:extLst>
                <a:ext uri="{FF2B5EF4-FFF2-40B4-BE49-F238E27FC236}">
                  <a16:creationId xmlns:a16="http://schemas.microsoft.com/office/drawing/2014/main" id="{F4C41681-B3FF-45A4-9628-55A5A764D94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665;p40">
              <a:extLst>
                <a:ext uri="{FF2B5EF4-FFF2-40B4-BE49-F238E27FC236}">
                  <a16:creationId xmlns:a16="http://schemas.microsoft.com/office/drawing/2014/main" id="{7AD37BAF-B64C-42B3-86CA-313873AE155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666;p40">
              <a:extLst>
                <a:ext uri="{FF2B5EF4-FFF2-40B4-BE49-F238E27FC236}">
                  <a16:creationId xmlns:a16="http://schemas.microsoft.com/office/drawing/2014/main" id="{D370D15B-154A-492E-AC6D-C5123343B96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667;p40">
              <a:extLst>
                <a:ext uri="{FF2B5EF4-FFF2-40B4-BE49-F238E27FC236}">
                  <a16:creationId xmlns:a16="http://schemas.microsoft.com/office/drawing/2014/main" id="{57B85777-4FD5-42AD-BEDB-F10B374A0D3C}"/>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sp>
        <p:nvSpPr>
          <p:cNvPr id="14" name="CuadroTexto 13">
            <a:extLst>
              <a:ext uri="{FF2B5EF4-FFF2-40B4-BE49-F238E27FC236}">
                <a16:creationId xmlns:a16="http://schemas.microsoft.com/office/drawing/2014/main" id="{1F3C288A-9B4B-4CD4-847F-82268B54BA42}"/>
              </a:ext>
            </a:extLst>
          </p:cNvPr>
          <p:cNvSpPr txBox="1"/>
          <p:nvPr/>
        </p:nvSpPr>
        <p:spPr>
          <a:xfrm>
            <a:off x="974906" y="508321"/>
            <a:ext cx="4527007" cy="666977"/>
          </a:xfrm>
          <a:prstGeom prst="rect">
            <a:avLst/>
          </a:prstGeom>
          <a:noFill/>
        </p:spPr>
        <p:txBody>
          <a:bodyPr wrap="square">
            <a:spAutoFit/>
          </a:bodyPr>
          <a:lstStyle/>
          <a:p>
            <a:pPr defTabSz="1219170">
              <a:buClr>
                <a:srgbClr val="000000"/>
              </a:buClr>
            </a:pPr>
            <a:r>
              <a:rPr lang="es-EC" sz="1867" b="1" kern="0" dirty="0">
                <a:solidFill>
                  <a:srgbClr val="FFFFFF"/>
                </a:solidFill>
                <a:latin typeface="Times New Roman" panose="02020603050405020304" pitchFamily="18" charset="0"/>
                <a:ea typeface="Calibri" panose="020F0502020204030204" pitchFamily="34" charset="0"/>
                <a:cs typeface="Arial"/>
                <a:sym typeface="Arial"/>
              </a:rPr>
              <a:t>DESARROLLO ORGANIZACIONAL Y LA GESTION</a:t>
            </a:r>
            <a:endParaRPr lang="es-EC" sz="1867" b="1" kern="0" dirty="0">
              <a:solidFill>
                <a:srgbClr val="FFFFFF"/>
              </a:solidFill>
              <a:latin typeface="Arial"/>
              <a:cs typeface="Arial"/>
              <a:sym typeface="Arial"/>
            </a:endParaRPr>
          </a:p>
        </p:txBody>
      </p:sp>
      <p:cxnSp>
        <p:nvCxnSpPr>
          <p:cNvPr id="5" name="Conector recto 4">
            <a:extLst>
              <a:ext uri="{FF2B5EF4-FFF2-40B4-BE49-F238E27FC236}">
                <a16:creationId xmlns:a16="http://schemas.microsoft.com/office/drawing/2014/main" id="{BB02A955-0687-4EAD-948A-7A1E6C9395D1}"/>
              </a:ext>
            </a:extLst>
          </p:cNvPr>
          <p:cNvCxnSpPr/>
          <p:nvPr/>
        </p:nvCxnSpPr>
        <p:spPr>
          <a:xfrm>
            <a:off x="951861" y="609601"/>
            <a:ext cx="0" cy="5035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8" name="4 Diagrama">
            <a:extLst>
              <a:ext uri="{FF2B5EF4-FFF2-40B4-BE49-F238E27FC236}">
                <a16:creationId xmlns:a16="http://schemas.microsoft.com/office/drawing/2014/main" id="{2A2A682A-BD69-49B3-A10C-48C54595BA4D}"/>
              </a:ext>
            </a:extLst>
          </p:cNvPr>
          <p:cNvGraphicFramePr/>
          <p:nvPr/>
        </p:nvGraphicFramePr>
        <p:xfrm>
          <a:off x="1725720" y="1205949"/>
          <a:ext cx="8832637" cy="5652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Elipse 23">
            <a:extLst>
              <a:ext uri="{FF2B5EF4-FFF2-40B4-BE49-F238E27FC236}">
                <a16:creationId xmlns:a16="http://schemas.microsoft.com/office/drawing/2014/main" id="{528A35D0-0C9A-4118-BBE4-D1B1D3E6BE85}"/>
              </a:ext>
            </a:extLst>
          </p:cNvPr>
          <p:cNvSpPr/>
          <p:nvPr/>
        </p:nvSpPr>
        <p:spPr>
          <a:xfrm>
            <a:off x="9749394" y="105895"/>
            <a:ext cx="2431493" cy="2059104"/>
          </a:xfrm>
          <a:prstGeom prst="ellipse">
            <a:avLst/>
          </a:prstGeom>
          <a:blipFill dpi="0" rotWithShape="1">
            <a:blip r:embed="rId8"/>
            <a:srcRect/>
            <a:stretch>
              <a:fillRect/>
            </a:stretch>
          </a:blipFill>
          <a:effectLst>
            <a:glow>
              <a:schemeClr val="accent1"/>
            </a:glow>
            <a:outerShdw blurRad="152400" dist="317500" dir="5400000" sx="90000" sy="-19000" rotWithShape="0">
              <a:prstClr val="black">
                <a:alpha val="15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s-EC" sz="1867" kern="0" dirty="0">
              <a:solidFill>
                <a:srgbClr val="FFFFFF"/>
              </a:solidFill>
              <a:latin typeface="Arial"/>
            </a:endParaRPr>
          </a:p>
        </p:txBody>
      </p:sp>
      <p:grpSp>
        <p:nvGrpSpPr>
          <p:cNvPr id="25" name="Google Shape;229;p21">
            <a:extLst>
              <a:ext uri="{FF2B5EF4-FFF2-40B4-BE49-F238E27FC236}">
                <a16:creationId xmlns:a16="http://schemas.microsoft.com/office/drawing/2014/main" id="{A2C011F3-76EA-45C4-8584-40858D708801}"/>
              </a:ext>
            </a:extLst>
          </p:cNvPr>
          <p:cNvGrpSpPr/>
          <p:nvPr/>
        </p:nvGrpSpPr>
        <p:grpSpPr>
          <a:xfrm>
            <a:off x="9463671" y="1578486"/>
            <a:ext cx="1208467" cy="1066001"/>
            <a:chOff x="6680825" y="2549350"/>
            <a:chExt cx="1539600" cy="1539600"/>
          </a:xfrm>
          <a:solidFill>
            <a:schemeClr val="accent1">
              <a:lumMod val="75000"/>
            </a:schemeClr>
          </a:solidFill>
        </p:grpSpPr>
        <p:sp>
          <p:nvSpPr>
            <p:cNvPr id="34" name="Google Shape;230;p21">
              <a:extLst>
                <a:ext uri="{FF2B5EF4-FFF2-40B4-BE49-F238E27FC236}">
                  <a16:creationId xmlns:a16="http://schemas.microsoft.com/office/drawing/2014/main" id="{BA28EF6B-CC81-4CDE-A4C1-E92A723D25A8}"/>
                </a:ext>
              </a:extLst>
            </p:cNvPr>
            <p:cNvSpPr/>
            <p:nvPr/>
          </p:nvSpPr>
          <p:spPr>
            <a:xfrm>
              <a:off x="6825669" y="2694194"/>
              <a:ext cx="1249800" cy="1249800"/>
            </a:xfrm>
            <a:prstGeom prst="ellipse">
              <a:avLst/>
            </a:pr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dirty="0"/>
            </a:p>
          </p:txBody>
        </p:sp>
        <p:sp>
          <p:nvSpPr>
            <p:cNvPr id="35" name="Google Shape;231;p21">
              <a:extLst>
                <a:ext uri="{FF2B5EF4-FFF2-40B4-BE49-F238E27FC236}">
                  <a16:creationId xmlns:a16="http://schemas.microsoft.com/office/drawing/2014/main" id="{268A59D1-CA56-42BC-8E91-37795187ED56}"/>
                </a:ext>
              </a:extLst>
            </p:cNvPr>
            <p:cNvSpPr/>
            <p:nvPr/>
          </p:nvSpPr>
          <p:spPr>
            <a:xfrm>
              <a:off x="6894850" y="2763374"/>
              <a:ext cx="1111199" cy="1111201"/>
            </a:xfrm>
            <a:prstGeom prst="ellipse">
              <a:avLst/>
            </a:pr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dirty="0"/>
            </a:p>
          </p:txBody>
        </p:sp>
        <p:sp>
          <p:nvSpPr>
            <p:cNvPr id="37" name="Google Shape;232;p21">
              <a:extLst>
                <a:ext uri="{FF2B5EF4-FFF2-40B4-BE49-F238E27FC236}">
                  <a16:creationId xmlns:a16="http://schemas.microsoft.com/office/drawing/2014/main" id="{04FAE015-1FF1-4C72-AD68-8D4947439E99}"/>
                </a:ext>
              </a:extLst>
            </p:cNvPr>
            <p:cNvSpPr/>
            <p:nvPr/>
          </p:nvSpPr>
          <p:spPr>
            <a:xfrm>
              <a:off x="6680825" y="2549350"/>
              <a:ext cx="1539600" cy="1539600"/>
            </a:xfrm>
            <a:prstGeom prst="donut">
              <a:avLst>
                <a:gd name="adj" fmla="val 675"/>
              </a:avLst>
            </a:pr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dirty="0"/>
            </a:p>
          </p:txBody>
        </p:sp>
      </p:grpSp>
      <p:grpSp>
        <p:nvGrpSpPr>
          <p:cNvPr id="26" name="Google Shape;671;p40">
            <a:extLst>
              <a:ext uri="{FF2B5EF4-FFF2-40B4-BE49-F238E27FC236}">
                <a16:creationId xmlns:a16="http://schemas.microsoft.com/office/drawing/2014/main" id="{02A9B113-74C2-4C40-AF17-63C1DDD4B25E}"/>
              </a:ext>
            </a:extLst>
          </p:cNvPr>
          <p:cNvGrpSpPr/>
          <p:nvPr/>
        </p:nvGrpSpPr>
        <p:grpSpPr>
          <a:xfrm>
            <a:off x="9812567" y="1957827"/>
            <a:ext cx="399983" cy="355357"/>
            <a:chOff x="5292575" y="3681900"/>
            <a:chExt cx="420150" cy="373275"/>
          </a:xfrm>
        </p:grpSpPr>
        <p:sp>
          <p:nvSpPr>
            <p:cNvPr id="27" name="Google Shape;672;p40">
              <a:extLst>
                <a:ext uri="{FF2B5EF4-FFF2-40B4-BE49-F238E27FC236}">
                  <a16:creationId xmlns:a16="http://schemas.microsoft.com/office/drawing/2014/main" id="{AE64454E-C627-4FF1-BF0D-E25025E6D7D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8" name="Google Shape;673;p40">
              <a:extLst>
                <a:ext uri="{FF2B5EF4-FFF2-40B4-BE49-F238E27FC236}">
                  <a16:creationId xmlns:a16="http://schemas.microsoft.com/office/drawing/2014/main" id="{92CD08DA-AF58-461C-8202-17DDB18FB071}"/>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9" name="Google Shape;674;p40">
              <a:extLst>
                <a:ext uri="{FF2B5EF4-FFF2-40B4-BE49-F238E27FC236}">
                  <a16:creationId xmlns:a16="http://schemas.microsoft.com/office/drawing/2014/main" id="{F8CA1563-3813-4EDB-AAE3-8FCF05E649A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0" name="Google Shape;675;p40">
              <a:extLst>
                <a:ext uri="{FF2B5EF4-FFF2-40B4-BE49-F238E27FC236}">
                  <a16:creationId xmlns:a16="http://schemas.microsoft.com/office/drawing/2014/main" id="{CBEC8BCF-D961-4248-A08B-F3DF7CA57497}"/>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1" name="Google Shape;676;p40">
              <a:extLst>
                <a:ext uri="{FF2B5EF4-FFF2-40B4-BE49-F238E27FC236}">
                  <a16:creationId xmlns:a16="http://schemas.microsoft.com/office/drawing/2014/main" id="{F8C5B37B-5C3A-4A8A-8ADD-F9247F47F4E9}"/>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2" name="Google Shape;677;p40">
              <a:extLst>
                <a:ext uri="{FF2B5EF4-FFF2-40B4-BE49-F238E27FC236}">
                  <a16:creationId xmlns:a16="http://schemas.microsoft.com/office/drawing/2014/main" id="{DAA044CA-2D56-4132-9985-6323E95D20E5}"/>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3" name="Google Shape;678;p40">
              <a:extLst>
                <a:ext uri="{FF2B5EF4-FFF2-40B4-BE49-F238E27FC236}">
                  <a16:creationId xmlns:a16="http://schemas.microsoft.com/office/drawing/2014/main" id="{F988A7C0-EF85-418F-8EC4-AC612A575E00}"/>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sp>
        <p:nvSpPr>
          <p:cNvPr id="38" name="Medio marco 37">
            <a:extLst>
              <a:ext uri="{FF2B5EF4-FFF2-40B4-BE49-F238E27FC236}">
                <a16:creationId xmlns:a16="http://schemas.microsoft.com/office/drawing/2014/main" id="{9B2CFC9F-4562-4700-AFC6-6654265EE634}"/>
              </a:ext>
            </a:extLst>
          </p:cNvPr>
          <p:cNvSpPr/>
          <p:nvPr/>
        </p:nvSpPr>
        <p:spPr>
          <a:xfrm rot="10800000">
            <a:off x="10972799" y="3140764"/>
            <a:ext cx="922861" cy="3366053"/>
          </a:xfrm>
          <a:prstGeom prst="halfFram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s-EC" sz="1867" kern="0" dirty="0">
              <a:solidFill>
                <a:srgbClr val="000000"/>
              </a:solidFill>
              <a:latin typeface="Arial"/>
              <a:sym typeface="Arial"/>
            </a:endParaRPr>
          </a:p>
        </p:txBody>
      </p:sp>
    </p:spTree>
    <p:extLst>
      <p:ext uri="{BB962C8B-B14F-4D97-AF65-F5344CB8AC3E}">
        <p14:creationId xmlns:p14="http://schemas.microsoft.com/office/powerpoint/2010/main" val="197322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5516C"/>
        </a:solidFill>
        <a:effectLst/>
      </p:bgPr>
    </p:bg>
    <p:spTree>
      <p:nvGrpSpPr>
        <p:cNvPr id="1" name="Shape 609"/>
        <p:cNvGrpSpPr/>
        <p:nvPr/>
      </p:nvGrpSpPr>
      <p:grpSpPr>
        <a:xfrm>
          <a:off x="0" y="0"/>
          <a:ext cx="0" cy="0"/>
          <a:chOff x="0" y="0"/>
          <a:chExt cx="0" cy="0"/>
        </a:xfrm>
      </p:grpSpPr>
      <p:pic>
        <p:nvPicPr>
          <p:cNvPr id="4" name="Imagen 3">
            <a:extLst>
              <a:ext uri="{FF2B5EF4-FFF2-40B4-BE49-F238E27FC236}">
                <a16:creationId xmlns:a16="http://schemas.microsoft.com/office/drawing/2014/main" id="{4EB8F6D2-4FB2-4332-B8D8-96EFA64D6023}"/>
              </a:ext>
            </a:extLst>
          </p:cNvPr>
          <p:cNvPicPr>
            <a:picLocks noChangeAspect="1"/>
          </p:cNvPicPr>
          <p:nvPr/>
        </p:nvPicPr>
        <p:blipFill>
          <a:blip r:embed="rId3"/>
          <a:stretch>
            <a:fillRect/>
          </a:stretch>
        </p:blipFill>
        <p:spPr>
          <a:xfrm>
            <a:off x="860600" y="850401"/>
            <a:ext cx="10713720" cy="51760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07187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3" name="Google Shape;662;p40">
            <a:extLst>
              <a:ext uri="{FF2B5EF4-FFF2-40B4-BE49-F238E27FC236}">
                <a16:creationId xmlns:a16="http://schemas.microsoft.com/office/drawing/2014/main" id="{0FF8A1D5-D883-4920-947A-771613112C09}"/>
              </a:ext>
            </a:extLst>
          </p:cNvPr>
          <p:cNvGrpSpPr/>
          <p:nvPr/>
        </p:nvGrpSpPr>
        <p:grpSpPr>
          <a:xfrm>
            <a:off x="399416" y="713087"/>
            <a:ext cx="418547" cy="303760"/>
            <a:chOff x="3932350" y="3714775"/>
            <a:chExt cx="439650" cy="319075"/>
          </a:xfrm>
        </p:grpSpPr>
        <p:sp>
          <p:nvSpPr>
            <p:cNvPr id="44" name="Google Shape;663;p40">
              <a:extLst>
                <a:ext uri="{FF2B5EF4-FFF2-40B4-BE49-F238E27FC236}">
                  <a16:creationId xmlns:a16="http://schemas.microsoft.com/office/drawing/2014/main" id="{BB3A64B5-B4B1-46C6-AC0A-8F5FAD159B44}"/>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6" name="Google Shape;664;p40">
              <a:extLst>
                <a:ext uri="{FF2B5EF4-FFF2-40B4-BE49-F238E27FC236}">
                  <a16:creationId xmlns:a16="http://schemas.microsoft.com/office/drawing/2014/main" id="{F4C41681-B3FF-45A4-9628-55A5A764D94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665;p40">
              <a:extLst>
                <a:ext uri="{FF2B5EF4-FFF2-40B4-BE49-F238E27FC236}">
                  <a16:creationId xmlns:a16="http://schemas.microsoft.com/office/drawing/2014/main" id="{7AD37BAF-B64C-42B3-86CA-313873AE155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666;p40">
              <a:extLst>
                <a:ext uri="{FF2B5EF4-FFF2-40B4-BE49-F238E27FC236}">
                  <a16:creationId xmlns:a16="http://schemas.microsoft.com/office/drawing/2014/main" id="{D370D15B-154A-492E-AC6D-C5123343B96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667;p40">
              <a:extLst>
                <a:ext uri="{FF2B5EF4-FFF2-40B4-BE49-F238E27FC236}">
                  <a16:creationId xmlns:a16="http://schemas.microsoft.com/office/drawing/2014/main" id="{57B85777-4FD5-42AD-BEDB-F10B374A0D3C}"/>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sp>
        <p:nvSpPr>
          <p:cNvPr id="14" name="CuadroTexto 13">
            <a:extLst>
              <a:ext uri="{FF2B5EF4-FFF2-40B4-BE49-F238E27FC236}">
                <a16:creationId xmlns:a16="http://schemas.microsoft.com/office/drawing/2014/main" id="{1F3C288A-9B4B-4CD4-847F-82268B54BA42}"/>
              </a:ext>
            </a:extLst>
          </p:cNvPr>
          <p:cNvSpPr txBox="1"/>
          <p:nvPr/>
        </p:nvSpPr>
        <p:spPr>
          <a:xfrm>
            <a:off x="435353" y="471541"/>
            <a:ext cx="5462187" cy="748795"/>
          </a:xfrm>
          <a:prstGeom prst="rect">
            <a:avLst/>
          </a:prstGeom>
          <a:noFill/>
        </p:spPr>
        <p:txBody>
          <a:bodyPr wrap="square">
            <a:spAutoFit/>
          </a:bodyPr>
          <a:lstStyle/>
          <a:p>
            <a:pPr algn="ctr" defTabSz="1219170">
              <a:buClr>
                <a:srgbClr val="000000"/>
              </a:buClr>
            </a:pPr>
            <a:r>
              <a:rPr lang="es-EC" sz="2133" b="1" kern="0" dirty="0">
                <a:solidFill>
                  <a:srgbClr val="FFFFFF"/>
                </a:solidFill>
                <a:latin typeface="Times New Roman" panose="02020603050405020304" pitchFamily="18" charset="0"/>
                <a:ea typeface="Calibri" panose="020F0502020204030204" pitchFamily="34" charset="0"/>
                <a:cs typeface="Arial"/>
                <a:sym typeface="Arial"/>
              </a:rPr>
              <a:t>Análisis Clásico sobre el Desarrollo Organizacional</a:t>
            </a:r>
            <a:endParaRPr lang="es-EC" sz="1600" b="1" kern="0" dirty="0">
              <a:solidFill>
                <a:srgbClr val="FFFFFF"/>
              </a:solidFill>
              <a:latin typeface="Arial"/>
              <a:cs typeface="Arial"/>
              <a:sym typeface="Arial"/>
            </a:endParaRPr>
          </a:p>
        </p:txBody>
      </p:sp>
      <p:cxnSp>
        <p:nvCxnSpPr>
          <p:cNvPr id="5" name="Conector recto 4">
            <a:extLst>
              <a:ext uri="{FF2B5EF4-FFF2-40B4-BE49-F238E27FC236}">
                <a16:creationId xmlns:a16="http://schemas.microsoft.com/office/drawing/2014/main" id="{BB02A955-0687-4EAD-948A-7A1E6C9395D1}"/>
              </a:ext>
            </a:extLst>
          </p:cNvPr>
          <p:cNvCxnSpPr/>
          <p:nvPr/>
        </p:nvCxnSpPr>
        <p:spPr>
          <a:xfrm>
            <a:off x="951861" y="609601"/>
            <a:ext cx="0" cy="5035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5" name="Tabla 14">
            <a:extLst>
              <a:ext uri="{FF2B5EF4-FFF2-40B4-BE49-F238E27FC236}">
                <a16:creationId xmlns:a16="http://schemas.microsoft.com/office/drawing/2014/main" id="{E5267A38-040D-42DA-9900-E317F05072D4}"/>
              </a:ext>
            </a:extLst>
          </p:cNvPr>
          <p:cNvGraphicFramePr>
            <a:graphicFrameLocks noGrp="1"/>
          </p:cNvGraphicFramePr>
          <p:nvPr/>
        </p:nvGraphicFramePr>
        <p:xfrm>
          <a:off x="311426" y="1492786"/>
          <a:ext cx="11569148" cy="5123039"/>
        </p:xfrm>
        <a:graphic>
          <a:graphicData uri="http://schemas.openxmlformats.org/drawingml/2006/table">
            <a:tbl>
              <a:tblPr firstRow="1" firstCol="1" bandRow="1">
                <a:tableStyleId>{1E171933-4619-4E11-9A3F-F7608DF75F80}</a:tableStyleId>
              </a:tblPr>
              <a:tblGrid>
                <a:gridCol w="2146855">
                  <a:extLst>
                    <a:ext uri="{9D8B030D-6E8A-4147-A177-3AD203B41FA5}">
                      <a16:colId xmlns:a16="http://schemas.microsoft.com/office/drawing/2014/main" val="65205784"/>
                    </a:ext>
                  </a:extLst>
                </a:gridCol>
                <a:gridCol w="1868556">
                  <a:extLst>
                    <a:ext uri="{9D8B030D-6E8A-4147-A177-3AD203B41FA5}">
                      <a16:colId xmlns:a16="http://schemas.microsoft.com/office/drawing/2014/main" val="4080245379"/>
                    </a:ext>
                  </a:extLst>
                </a:gridCol>
                <a:gridCol w="7553737">
                  <a:extLst>
                    <a:ext uri="{9D8B030D-6E8A-4147-A177-3AD203B41FA5}">
                      <a16:colId xmlns:a16="http://schemas.microsoft.com/office/drawing/2014/main" val="1912834683"/>
                    </a:ext>
                  </a:extLst>
                </a:gridCol>
              </a:tblGrid>
              <a:tr h="223520">
                <a:tc gridSpan="3">
                  <a:txBody>
                    <a:bodyPr/>
                    <a:lstStyle/>
                    <a:p>
                      <a:pPr algn="ctr">
                        <a:lnSpc>
                          <a:spcPct val="100000"/>
                        </a:lnSpc>
                        <a:spcBef>
                          <a:spcPts val="1200"/>
                        </a:spcBef>
                        <a:spcAft>
                          <a:spcPts val="800"/>
                        </a:spcAft>
                      </a:pPr>
                      <a:r>
                        <a:rPr lang="en-US" sz="1500" dirty="0">
                          <a:effectLst/>
                          <a:latin typeface="Times New Roman" panose="02020603050405020304" pitchFamily="18" charset="0"/>
                          <a:cs typeface="Times New Roman" panose="02020603050405020304" pitchFamily="18" charset="0"/>
                        </a:rPr>
                        <a:t>TEORÍAS CLÁSICAS</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5" marR="18985" marT="0" marB="0">
                    <a:lnB w="12700" cap="flat" cmpd="sng" algn="ctr">
                      <a:solidFill>
                        <a:schemeClr val="accent4">
                          <a:lumMod val="75000"/>
                        </a:schemeClr>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22188908"/>
                  </a:ext>
                </a:extLst>
              </a:tr>
              <a:tr h="246572">
                <a:tc>
                  <a:txBody>
                    <a:bodyPr/>
                    <a:lstStyle/>
                    <a:p>
                      <a:pPr algn="ctr">
                        <a:lnSpc>
                          <a:spcPct val="100000"/>
                        </a:lnSpc>
                        <a:spcBef>
                          <a:spcPts val="1200"/>
                        </a:spcBef>
                        <a:spcAft>
                          <a:spcPts val="800"/>
                        </a:spcAft>
                      </a:pPr>
                      <a:r>
                        <a:rPr lang="en-US" sz="1500" dirty="0">
                          <a:effectLst/>
                          <a:latin typeface="Times New Roman" panose="02020603050405020304" pitchFamily="18" charset="0"/>
                          <a:cs typeface="Times New Roman" panose="02020603050405020304" pitchFamily="18" charset="0"/>
                        </a:rPr>
                        <a:t>TEORÍA</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5" marR="18985" marT="0" marB="0">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tcPr>
                </a:tc>
                <a:tc>
                  <a:txBody>
                    <a:bodyPr/>
                    <a:lstStyle/>
                    <a:p>
                      <a:pPr algn="ctr">
                        <a:lnSpc>
                          <a:spcPct val="100000"/>
                        </a:lnSpc>
                        <a:spcBef>
                          <a:spcPts val="1200"/>
                        </a:spcBef>
                        <a:spcAft>
                          <a:spcPts val="800"/>
                        </a:spcAft>
                      </a:pPr>
                      <a:r>
                        <a:rPr lang="en-US" sz="1500" dirty="0">
                          <a:effectLst/>
                          <a:latin typeface="Times New Roman" panose="02020603050405020304" pitchFamily="18" charset="0"/>
                          <a:cs typeface="Times New Roman" panose="02020603050405020304" pitchFamily="18" charset="0"/>
                        </a:rPr>
                        <a:t>AUTORES</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5" marR="18985"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tcPr>
                </a:tc>
                <a:tc>
                  <a:txBody>
                    <a:bodyPr/>
                    <a:lstStyle/>
                    <a:p>
                      <a:pPr algn="ctr">
                        <a:lnSpc>
                          <a:spcPct val="100000"/>
                        </a:lnSpc>
                        <a:spcBef>
                          <a:spcPts val="1200"/>
                        </a:spcBef>
                        <a:spcAft>
                          <a:spcPts val="800"/>
                        </a:spcAft>
                      </a:pPr>
                      <a:r>
                        <a:rPr lang="en-US" sz="1500" dirty="0">
                          <a:effectLst/>
                          <a:latin typeface="Times New Roman" panose="02020603050405020304" pitchFamily="18" charset="0"/>
                          <a:cs typeface="Times New Roman" panose="02020603050405020304" pitchFamily="18" charset="0"/>
                        </a:rPr>
                        <a:t>CARACTERISTICAS</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5" marR="18985" marT="0" marB="0">
                    <a:lnL w="12700" cap="flat" cmpd="sng" algn="ctr">
                      <a:solidFill>
                        <a:schemeClr val="accent4">
                          <a:lumMod val="75000"/>
                        </a:schemeClr>
                      </a:solidFill>
                      <a:prstDash val="solid"/>
                      <a:round/>
                      <a:headEnd type="none" w="med" len="med"/>
                      <a:tailEnd type="none" w="med" len="med"/>
                    </a:lnL>
                  </a:tcPr>
                </a:tc>
                <a:extLst>
                  <a:ext uri="{0D108BD9-81ED-4DB2-BD59-A6C34878D82A}">
                    <a16:rowId xmlns:a16="http://schemas.microsoft.com/office/drawing/2014/main" val="2793441792"/>
                  </a:ext>
                </a:extLst>
              </a:tr>
              <a:tr h="2222699">
                <a:tc>
                  <a:txBody>
                    <a:bodyPr/>
                    <a:lstStyle/>
                    <a:p>
                      <a:pPr marL="0" lvl="0" indent="0" algn="just">
                        <a:lnSpc>
                          <a:spcPct val="100000"/>
                        </a:lnSpc>
                        <a:spcAft>
                          <a:spcPts val="800"/>
                        </a:spcAft>
                        <a:buFont typeface="+mj-lt"/>
                        <a:buNone/>
                      </a:pPr>
                      <a:r>
                        <a:rPr lang="en-US" sz="1500" dirty="0">
                          <a:effectLst/>
                          <a:latin typeface="Times New Roman" panose="02020603050405020304" pitchFamily="18" charset="0"/>
                          <a:cs typeface="Times New Roman" panose="02020603050405020304" pitchFamily="18" charset="0"/>
                        </a:rPr>
                        <a:t>1.- </a:t>
                      </a:r>
                      <a:r>
                        <a:rPr lang="en-US" sz="1500" dirty="0" err="1">
                          <a:effectLst/>
                          <a:latin typeface="Times New Roman" panose="02020603050405020304" pitchFamily="18" charset="0"/>
                          <a:cs typeface="Times New Roman" panose="02020603050405020304" pitchFamily="18" charset="0"/>
                        </a:rPr>
                        <a:t>Teoría</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Administrativa</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Clásica</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5" marR="18985" marT="0" marB="0">
                    <a:lnR w="12700" cap="flat" cmpd="sng" algn="ctr">
                      <a:solidFill>
                        <a:schemeClr val="accent4">
                          <a:lumMod val="75000"/>
                        </a:schemeClr>
                      </a:solidFill>
                      <a:prstDash val="solid"/>
                      <a:round/>
                      <a:headEnd type="none" w="med" len="med"/>
                      <a:tailEnd type="none" w="med" len="med"/>
                    </a:lnR>
                  </a:tcPr>
                </a:tc>
                <a:tc>
                  <a:txBody>
                    <a:bodyPr/>
                    <a:lstStyle/>
                    <a:p>
                      <a:pPr algn="just">
                        <a:lnSpc>
                          <a:spcPct val="100000"/>
                        </a:lnSpc>
                        <a:spcBef>
                          <a:spcPts val="1200"/>
                        </a:spcBef>
                        <a:spcAft>
                          <a:spcPts val="800"/>
                        </a:spcAft>
                      </a:pPr>
                      <a:r>
                        <a:rPr lang="en-US" sz="1500" dirty="0">
                          <a:effectLst/>
                          <a:latin typeface="Times New Roman" panose="02020603050405020304" pitchFamily="18" charset="0"/>
                          <a:cs typeface="Times New Roman" panose="02020603050405020304" pitchFamily="18" charset="0"/>
                        </a:rPr>
                        <a:t>Taylor (1914)</a:t>
                      </a:r>
                      <a:endParaRPr lang="es-EC" sz="1500" dirty="0">
                        <a:effectLst/>
                        <a:latin typeface="Times New Roman" panose="02020603050405020304" pitchFamily="18" charset="0"/>
                        <a:cs typeface="Times New Roman" panose="02020603050405020304" pitchFamily="18" charset="0"/>
                      </a:endParaRPr>
                    </a:p>
                    <a:p>
                      <a:pPr algn="just">
                        <a:lnSpc>
                          <a:spcPct val="100000"/>
                        </a:lnSpc>
                        <a:spcBef>
                          <a:spcPts val="1200"/>
                        </a:spcBef>
                        <a:spcAft>
                          <a:spcPts val="800"/>
                        </a:spcAft>
                      </a:pPr>
                      <a:r>
                        <a:rPr lang="en-US" sz="1500" dirty="0">
                          <a:effectLst/>
                          <a:latin typeface="Times New Roman" panose="02020603050405020304" pitchFamily="18" charset="0"/>
                          <a:cs typeface="Times New Roman" panose="02020603050405020304" pitchFamily="18" charset="0"/>
                        </a:rPr>
                        <a:t>Fayol (1916)</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5" marR="18985"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tcPr>
                </a:tc>
                <a:tc>
                  <a:txBody>
                    <a:bodyPr/>
                    <a:lstStyle/>
                    <a:p>
                      <a:pPr marL="342900" lvl="0" indent="-342900" algn="just">
                        <a:lnSpc>
                          <a:spcPct val="100000"/>
                        </a:lnSpc>
                        <a:spcAft>
                          <a:spcPts val="800"/>
                        </a:spcAft>
                        <a:buFont typeface="Symbol" panose="05050102010706020507" pitchFamily="18" charset="2"/>
                        <a:buChar char=""/>
                      </a:pPr>
                      <a:r>
                        <a:rPr lang="en-US" sz="1500" dirty="0">
                          <a:effectLst/>
                          <a:latin typeface="Times New Roman" panose="02020603050405020304" pitchFamily="18" charset="0"/>
                          <a:cs typeface="Times New Roman" panose="02020603050405020304" pitchFamily="18" charset="0"/>
                        </a:rPr>
                        <a:t>La </a:t>
                      </a:r>
                      <a:r>
                        <a:rPr lang="en-US" sz="1500" dirty="0" err="1">
                          <a:effectLst/>
                          <a:latin typeface="Times New Roman" panose="02020603050405020304" pitchFamily="18" charset="0"/>
                          <a:cs typeface="Times New Roman" panose="02020603050405020304" pitchFamily="18" charset="0"/>
                        </a:rPr>
                        <a:t>preocupación</a:t>
                      </a:r>
                      <a:r>
                        <a:rPr lang="en-US" sz="1500" dirty="0">
                          <a:effectLst/>
                          <a:latin typeface="Times New Roman" panose="02020603050405020304" pitchFamily="18" charset="0"/>
                          <a:cs typeface="Times New Roman" panose="02020603050405020304" pitchFamily="18" charset="0"/>
                        </a:rPr>
                        <a:t> por </a:t>
                      </a:r>
                      <a:r>
                        <a:rPr lang="en-US" sz="1500" dirty="0" err="1">
                          <a:effectLst/>
                          <a:latin typeface="Times New Roman" panose="02020603050405020304" pitchFamily="18" charset="0"/>
                          <a:cs typeface="Times New Roman" panose="02020603050405020304" pitchFamily="18" charset="0"/>
                        </a:rPr>
                        <a:t>crear</a:t>
                      </a:r>
                      <a:r>
                        <a:rPr lang="en-US" sz="1500" dirty="0">
                          <a:effectLst/>
                          <a:latin typeface="Times New Roman" panose="02020603050405020304" pitchFamily="18" charset="0"/>
                          <a:cs typeface="Times New Roman" panose="02020603050405020304" pitchFamily="18" charset="0"/>
                        </a:rPr>
                        <a:t> una </a:t>
                      </a:r>
                      <a:r>
                        <a:rPr lang="en-US" sz="1500" dirty="0" err="1">
                          <a:effectLst/>
                          <a:latin typeface="Times New Roman" panose="02020603050405020304" pitchFamily="18" charset="0"/>
                          <a:cs typeface="Times New Roman" panose="02020603050405020304" pitchFamily="18" charset="0"/>
                        </a:rPr>
                        <a:t>ciencia</a:t>
                      </a:r>
                      <a:r>
                        <a:rPr lang="en-US" sz="1500" dirty="0">
                          <a:effectLst/>
                          <a:latin typeface="Times New Roman" panose="02020603050405020304" pitchFamily="18" charset="0"/>
                          <a:cs typeface="Times New Roman" panose="02020603050405020304" pitchFamily="18" charset="0"/>
                        </a:rPr>
                        <a:t> de la </a:t>
                      </a:r>
                      <a:r>
                        <a:rPr lang="en-US" sz="1500" dirty="0" err="1">
                          <a:effectLst/>
                          <a:latin typeface="Times New Roman" panose="02020603050405020304" pitchFamily="18" charset="0"/>
                          <a:cs typeface="Times New Roman" panose="02020603050405020304" pitchFamily="18" charset="0"/>
                        </a:rPr>
                        <a:t>administración</a:t>
                      </a:r>
                      <a:r>
                        <a:rPr lang="en-US" sz="1500" dirty="0">
                          <a:effectLst/>
                          <a:latin typeface="Times New Roman" panose="02020603050405020304" pitchFamily="18" charset="0"/>
                          <a:cs typeface="Times New Roman" panose="02020603050405020304" pitchFamily="18" charset="0"/>
                        </a:rPr>
                        <a:t> y </a:t>
                      </a:r>
                      <a:r>
                        <a:rPr lang="en-US" sz="1500" dirty="0" err="1">
                          <a:effectLst/>
                          <a:latin typeface="Times New Roman" panose="02020603050405020304" pitchFamily="18" charset="0"/>
                          <a:cs typeface="Times New Roman" panose="02020603050405020304" pitchFamily="18" charset="0"/>
                        </a:rPr>
                        <a:t>el</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énfasis</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en</a:t>
                      </a:r>
                      <a:r>
                        <a:rPr lang="en-US" sz="1500" dirty="0">
                          <a:effectLst/>
                          <a:latin typeface="Times New Roman" panose="02020603050405020304" pitchFamily="18" charset="0"/>
                          <a:cs typeface="Times New Roman" panose="02020603050405020304" pitchFamily="18" charset="0"/>
                        </a:rPr>
                        <a:t> las </a:t>
                      </a:r>
                      <a:r>
                        <a:rPr lang="en-US" sz="1500" dirty="0" err="1">
                          <a:effectLst/>
                          <a:latin typeface="Times New Roman" panose="02020603050405020304" pitchFamily="18" charset="0"/>
                          <a:cs typeface="Times New Roman" panose="02020603050405020304" pitchFamily="18" charset="0"/>
                        </a:rPr>
                        <a:t>tareas</a:t>
                      </a:r>
                      <a:r>
                        <a:rPr lang="en-US" sz="1500" dirty="0">
                          <a:effectLst/>
                          <a:latin typeface="Times New Roman" panose="02020603050405020304" pitchFamily="18" charset="0"/>
                          <a:cs typeface="Times New Roman" panose="02020603050405020304" pitchFamily="18" charset="0"/>
                        </a:rPr>
                        <a:t>. La </a:t>
                      </a:r>
                      <a:r>
                        <a:rPr lang="en-US" sz="1500" dirty="0" err="1">
                          <a:effectLst/>
                          <a:latin typeface="Times New Roman" panose="02020603050405020304" pitchFamily="18" charset="0"/>
                          <a:cs typeface="Times New Roman" panose="02020603050405020304" pitchFamily="18" charset="0"/>
                        </a:rPr>
                        <a:t>organización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racional</a:t>
                      </a:r>
                      <a:r>
                        <a:rPr lang="en-US" sz="1500" dirty="0">
                          <a:effectLst/>
                          <a:latin typeface="Times New Roman" panose="02020603050405020304" pitchFamily="18" charset="0"/>
                          <a:cs typeface="Times New Roman" panose="02020603050405020304" pitchFamily="18" charset="0"/>
                        </a:rPr>
                        <a:t> del </a:t>
                      </a:r>
                      <a:r>
                        <a:rPr lang="en-US" sz="1500" dirty="0" err="1">
                          <a:effectLst/>
                          <a:latin typeface="Times New Roman" panose="02020603050405020304" pitchFamily="18" charset="0"/>
                          <a:cs typeface="Times New Roman" panose="02020603050405020304" pitchFamily="18" charset="0"/>
                        </a:rPr>
                        <a:t>trabajo</a:t>
                      </a:r>
                      <a:r>
                        <a:rPr lang="en-US" sz="1500" dirty="0">
                          <a:effectLst/>
                          <a:latin typeface="Times New Roman" panose="02020603050405020304" pitchFamily="18" charset="0"/>
                          <a:cs typeface="Times New Roman" panose="02020603050405020304" pitchFamily="18" charset="0"/>
                        </a:rPr>
                        <a:t> se </a:t>
                      </a:r>
                      <a:r>
                        <a:rPr lang="en-US" sz="1500" dirty="0" err="1">
                          <a:effectLst/>
                          <a:latin typeface="Times New Roman" panose="02020603050405020304" pitchFamily="18" charset="0"/>
                          <a:cs typeface="Times New Roman" panose="02020603050405020304" pitchFamily="18" charset="0"/>
                        </a:rPr>
                        <a:t>basa</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en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el</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análisis</a:t>
                      </a:r>
                      <a:r>
                        <a:rPr lang="en-US" sz="1500" dirty="0">
                          <a:effectLst/>
                          <a:latin typeface="Times New Roman" panose="02020603050405020304" pitchFamily="18" charset="0"/>
                          <a:cs typeface="Times New Roman" panose="02020603050405020304" pitchFamily="18" charset="0"/>
                        </a:rPr>
                        <a:t> del </a:t>
                      </a:r>
                      <a:r>
                        <a:rPr lang="en-US" sz="1500" dirty="0" err="1">
                          <a:effectLst/>
                          <a:latin typeface="Times New Roman" panose="02020603050405020304" pitchFamily="18" charset="0"/>
                          <a:cs typeface="Times New Roman" panose="02020603050405020304" pitchFamily="18" charset="0"/>
                        </a:rPr>
                        <a:t>trabajo</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operacional</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en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el</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estudio</a:t>
                      </a:r>
                      <a:r>
                        <a:rPr lang="en-US" sz="1500" dirty="0">
                          <a:effectLst/>
                          <a:latin typeface="Times New Roman" panose="02020603050405020304" pitchFamily="18" charset="0"/>
                          <a:cs typeface="Times New Roman" panose="02020603050405020304" pitchFamily="18" charset="0"/>
                        </a:rPr>
                        <a:t> de </a:t>
                      </a:r>
                      <a:r>
                        <a:rPr lang="en-US" sz="1500" dirty="0" err="1">
                          <a:effectLst/>
                          <a:latin typeface="Times New Roman" panose="02020603050405020304" pitchFamily="18" charset="0"/>
                          <a:cs typeface="Times New Roman" panose="02020603050405020304" pitchFamily="18" charset="0"/>
                        </a:rPr>
                        <a:t>tiempos</a:t>
                      </a:r>
                      <a:r>
                        <a:rPr lang="en-US" sz="1500" dirty="0">
                          <a:effectLst/>
                          <a:latin typeface="Times New Roman" panose="02020603050405020304" pitchFamily="18" charset="0"/>
                          <a:cs typeface="Times New Roman" panose="02020603050405020304" pitchFamily="18" charset="0"/>
                        </a:rPr>
                        <a:t> y movimientos, </a:t>
                      </a:r>
                      <a:r>
                        <a:rPr lang="en-US" sz="1500" dirty="0" err="1">
                          <a:effectLst/>
                          <a:latin typeface="Times New Roman" panose="02020603050405020304" pitchFamily="18" charset="0"/>
                          <a:cs typeface="Times New Roman" panose="02020603050405020304" pitchFamily="18" charset="0"/>
                        </a:rPr>
                        <a:t>en</a:t>
                      </a:r>
                      <a:r>
                        <a:rPr lang="en-US" sz="1500" dirty="0">
                          <a:effectLst/>
                          <a:latin typeface="Times New Roman" panose="02020603050405020304" pitchFamily="18" charset="0"/>
                          <a:cs typeface="Times New Roman" panose="02020603050405020304" pitchFamily="18" charset="0"/>
                        </a:rPr>
                        <a:t> la </a:t>
                      </a:r>
                      <a:r>
                        <a:rPr lang="en-US" sz="1500" dirty="0" err="1">
                          <a:effectLst/>
                          <a:latin typeface="Times New Roman" panose="02020603050405020304" pitchFamily="18" charset="0"/>
                          <a:cs typeface="Times New Roman" panose="02020603050405020304" pitchFamily="18" charset="0"/>
                        </a:rPr>
                        <a:t>división</a:t>
                      </a:r>
                      <a:r>
                        <a:rPr lang="en-US" sz="1500" dirty="0">
                          <a:effectLst/>
                          <a:latin typeface="Times New Roman" panose="02020603050405020304" pitchFamily="18" charset="0"/>
                          <a:cs typeface="Times New Roman" panose="02020603050405020304" pitchFamily="18" charset="0"/>
                        </a:rPr>
                        <a:t> de las </a:t>
                      </a:r>
                      <a:r>
                        <a:rPr lang="en-US" sz="1500" dirty="0" err="1">
                          <a:effectLst/>
                          <a:latin typeface="Times New Roman" panose="02020603050405020304" pitchFamily="18" charset="0"/>
                          <a:cs typeface="Times New Roman" panose="02020603050405020304" pitchFamily="18" charset="0"/>
                        </a:rPr>
                        <a:t>tareas</a:t>
                      </a:r>
                      <a:r>
                        <a:rPr lang="en-US" sz="1500" dirty="0">
                          <a:effectLst/>
                          <a:latin typeface="Times New Roman" panose="02020603050405020304" pitchFamily="18" charset="0"/>
                          <a:cs typeface="Times New Roman" panose="02020603050405020304" pitchFamily="18" charset="0"/>
                        </a:rPr>
                        <a:t> y </a:t>
                      </a:r>
                      <a:r>
                        <a:rPr lang="en-US" sz="1500" dirty="0" err="1">
                          <a:effectLst/>
                          <a:latin typeface="Times New Roman" panose="02020603050405020304" pitchFamily="18" charset="0"/>
                          <a:cs typeface="Times New Roman" panose="02020603050405020304" pitchFamily="18" charset="0"/>
                        </a:rPr>
                        <a:t>en</a:t>
                      </a:r>
                      <a:r>
                        <a:rPr lang="en-US" sz="1500" dirty="0">
                          <a:effectLst/>
                          <a:latin typeface="Times New Roman" panose="02020603050405020304" pitchFamily="18" charset="0"/>
                          <a:cs typeface="Times New Roman" panose="02020603050405020304" pitchFamily="18" charset="0"/>
                        </a:rPr>
                        <a:t> la </a:t>
                      </a:r>
                      <a:r>
                        <a:rPr lang="en-US" sz="1500" dirty="0" err="1">
                          <a:effectLst/>
                          <a:latin typeface="Times New Roman" panose="02020603050405020304" pitchFamily="18" charset="0"/>
                          <a:cs typeface="Times New Roman" panose="02020603050405020304" pitchFamily="18" charset="0"/>
                        </a:rPr>
                        <a:t>especialización</a:t>
                      </a:r>
                      <a:r>
                        <a:rPr lang="en-US" sz="1500" dirty="0">
                          <a:effectLst/>
                          <a:latin typeface="Times New Roman" panose="02020603050405020304" pitchFamily="18" charset="0"/>
                          <a:cs typeface="Times New Roman" panose="02020603050405020304" pitchFamily="18" charset="0"/>
                        </a:rPr>
                        <a:t> del </a:t>
                      </a:r>
                      <a:r>
                        <a:rPr lang="en-US" sz="1500" dirty="0" err="1">
                          <a:effectLst/>
                          <a:latin typeface="Times New Roman" panose="02020603050405020304" pitchFamily="18" charset="0"/>
                          <a:cs typeface="Times New Roman" panose="02020603050405020304" pitchFamily="18" charset="0"/>
                        </a:rPr>
                        <a:t>trabajador</a:t>
                      </a:r>
                      <a:r>
                        <a:rPr lang="en-US" sz="1500" dirty="0">
                          <a:effectLst/>
                          <a:latin typeface="Times New Roman" panose="02020603050405020304" pitchFamily="18" charset="0"/>
                          <a:cs typeface="Times New Roman" panose="02020603050405020304" pitchFamily="18" charset="0"/>
                        </a:rPr>
                        <a:t>. </a:t>
                      </a:r>
                      <a:endParaRPr lang="es-EC" sz="15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500" dirty="0" err="1">
                          <a:effectLst/>
                          <a:latin typeface="Times New Roman" panose="02020603050405020304" pitchFamily="18" charset="0"/>
                          <a:cs typeface="Times New Roman" panose="02020603050405020304" pitchFamily="18" charset="0"/>
                        </a:rPr>
                        <a:t>Aumento</a:t>
                      </a:r>
                      <a:r>
                        <a:rPr lang="en-US" sz="1500" dirty="0">
                          <a:effectLst/>
                          <a:latin typeface="Times New Roman" panose="02020603050405020304" pitchFamily="18" charset="0"/>
                          <a:cs typeface="Times New Roman" panose="02020603050405020304" pitchFamily="18" charset="0"/>
                        </a:rPr>
                        <a:t> de la productividad </a:t>
                      </a:r>
                      <a:r>
                        <a:rPr lang="en-US" sz="1500" dirty="0" err="1">
                          <a:effectLst/>
                          <a:latin typeface="Times New Roman" panose="02020603050405020304" pitchFamily="18" charset="0"/>
                          <a:cs typeface="Times New Roman" panose="02020603050405020304" pitchFamily="18" charset="0"/>
                        </a:rPr>
                        <a:t>mediante</a:t>
                      </a:r>
                      <a:r>
                        <a:rPr lang="en-US" sz="1500" dirty="0">
                          <a:effectLst/>
                          <a:latin typeface="Times New Roman" panose="02020603050405020304" pitchFamily="18" charset="0"/>
                          <a:cs typeface="Times New Roman" panose="02020603050405020304" pitchFamily="18" charset="0"/>
                        </a:rPr>
                        <a:t> una mayor </a:t>
                      </a:r>
                      <a:r>
                        <a:rPr lang="en-US" sz="1500" dirty="0" err="1">
                          <a:effectLst/>
                          <a:latin typeface="Times New Roman" panose="02020603050405020304" pitchFamily="18" charset="0"/>
                          <a:cs typeface="Times New Roman" panose="02020603050405020304" pitchFamily="18" charset="0"/>
                        </a:rPr>
                        <a:t>eficiencia</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en</a:t>
                      </a:r>
                      <a:r>
                        <a:rPr lang="en-US" sz="1500" dirty="0">
                          <a:effectLst/>
                          <a:latin typeface="Times New Roman" panose="02020603050405020304" pitchFamily="18" charset="0"/>
                          <a:cs typeface="Times New Roman" panose="02020603050405020304" pitchFamily="18" charset="0"/>
                        </a:rPr>
                        <a:t> la </a:t>
                      </a:r>
                      <a:r>
                        <a:rPr lang="en-US" sz="1500" dirty="0" err="1">
                          <a:effectLst/>
                          <a:latin typeface="Times New Roman" panose="02020603050405020304" pitchFamily="18" charset="0"/>
                          <a:cs typeface="Times New Roman" panose="02020603050405020304" pitchFamily="18" charset="0"/>
                        </a:rPr>
                        <a:t>producción</a:t>
                      </a:r>
                      <a:r>
                        <a:rPr lang="en-US" sz="1500" dirty="0">
                          <a:effectLst/>
                          <a:latin typeface="Times New Roman" panose="02020603050405020304" pitchFamily="18" charset="0"/>
                          <a:cs typeface="Times New Roman" panose="02020603050405020304" pitchFamily="18" charset="0"/>
                        </a:rPr>
                        <a:t> y la </a:t>
                      </a:r>
                      <a:r>
                        <a:rPr lang="en-US" sz="1500" dirty="0" err="1">
                          <a:effectLst/>
                          <a:latin typeface="Times New Roman" panose="02020603050405020304" pitchFamily="18" charset="0"/>
                          <a:cs typeface="Times New Roman" panose="02020603050405020304" pitchFamily="18" charset="0"/>
                        </a:rPr>
                        <a:t>aplicación</a:t>
                      </a:r>
                      <a:r>
                        <a:rPr lang="en-US" sz="1500" dirty="0">
                          <a:effectLst/>
                          <a:latin typeface="Times New Roman" panose="02020603050405020304" pitchFamily="18" charset="0"/>
                          <a:cs typeface="Times New Roman" panose="02020603050405020304" pitchFamily="18" charset="0"/>
                        </a:rPr>
                        <a:t> del </a:t>
                      </a:r>
                      <a:r>
                        <a:rPr lang="en-US" sz="1500" dirty="0" err="1">
                          <a:effectLst/>
                          <a:latin typeface="Times New Roman" panose="02020603050405020304" pitchFamily="18" charset="0"/>
                          <a:cs typeface="Times New Roman" panose="02020603050405020304" pitchFamily="18" charset="0"/>
                        </a:rPr>
                        <a:t>método</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científico</a:t>
                      </a:r>
                      <a:r>
                        <a:rPr lang="en-US" sz="1500" dirty="0">
                          <a:effectLst/>
                          <a:latin typeface="Times New Roman" panose="02020603050405020304" pitchFamily="18" charset="0"/>
                          <a:cs typeface="Times New Roman" panose="02020603050405020304" pitchFamily="18" charset="0"/>
                        </a:rPr>
                        <a:t> ("one best way"). Taylor </a:t>
                      </a:r>
                      <a:r>
                        <a:rPr lang="en-US" sz="1500" dirty="0" err="1">
                          <a:effectLst/>
                          <a:latin typeface="Times New Roman" panose="02020603050405020304" pitchFamily="18" charset="0"/>
                          <a:cs typeface="Times New Roman" panose="02020603050405020304" pitchFamily="18" charset="0"/>
                        </a:rPr>
                        <a:t>realizó</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estudios</a:t>
                      </a:r>
                      <a:r>
                        <a:rPr lang="en-US" sz="1500" dirty="0">
                          <a:effectLst/>
                          <a:latin typeface="Times New Roman" panose="02020603050405020304" pitchFamily="18" charset="0"/>
                          <a:cs typeface="Times New Roman" panose="02020603050405020304" pitchFamily="18" charset="0"/>
                        </a:rPr>
                        <a:t> de </a:t>
                      </a:r>
                      <a:r>
                        <a:rPr lang="en-US" sz="1500" dirty="0" err="1">
                          <a:effectLst/>
                          <a:latin typeface="Times New Roman" panose="02020603050405020304" pitchFamily="18" charset="0"/>
                          <a:cs typeface="Times New Roman" panose="02020603050405020304" pitchFamily="18" charset="0"/>
                        </a:rPr>
                        <a:t>tiempo</a:t>
                      </a:r>
                      <a:r>
                        <a:rPr lang="en-US" sz="1500" dirty="0">
                          <a:effectLst/>
                          <a:latin typeface="Times New Roman" panose="02020603050405020304" pitchFamily="18" charset="0"/>
                          <a:cs typeface="Times New Roman" panose="02020603050405020304" pitchFamily="18" charset="0"/>
                        </a:rPr>
                        <a:t> y </a:t>
                      </a:r>
                      <a:r>
                        <a:rPr lang="en-US" sz="1500" dirty="0" err="1">
                          <a:effectLst/>
                          <a:latin typeface="Times New Roman" panose="02020603050405020304" pitchFamily="18" charset="0"/>
                          <a:cs typeface="Times New Roman" panose="02020603050405020304" pitchFamily="18" charset="0"/>
                        </a:rPr>
                        <a:t>movimiento</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señalando</a:t>
                      </a:r>
                      <a:r>
                        <a:rPr lang="en-US" sz="1500" dirty="0">
                          <a:effectLst/>
                          <a:latin typeface="Times New Roman" panose="02020603050405020304" pitchFamily="18" charset="0"/>
                          <a:cs typeface="Times New Roman" panose="02020603050405020304" pitchFamily="18" charset="0"/>
                        </a:rPr>
                        <a:t> la </a:t>
                      </a:r>
                      <a:r>
                        <a:rPr lang="en-US" sz="1500" dirty="0" err="1">
                          <a:effectLst/>
                          <a:latin typeface="Times New Roman" panose="02020603050405020304" pitchFamily="18" charset="0"/>
                          <a:cs typeface="Times New Roman" panose="02020603050405020304" pitchFamily="18" charset="0"/>
                        </a:rPr>
                        <a:t>necesidad</a:t>
                      </a:r>
                      <a:r>
                        <a:rPr lang="en-US" sz="1500" dirty="0">
                          <a:effectLst/>
                          <a:latin typeface="Times New Roman" panose="02020603050405020304" pitchFamily="18" charset="0"/>
                          <a:cs typeface="Times New Roman" panose="02020603050405020304" pitchFamily="18" charset="0"/>
                        </a:rPr>
                        <a:t> de </a:t>
                      </a:r>
                      <a:r>
                        <a:rPr lang="en-US" sz="1500" dirty="0" err="1">
                          <a:effectLst/>
                          <a:latin typeface="Times New Roman" panose="02020603050405020304" pitchFamily="18" charset="0"/>
                          <a:cs typeface="Times New Roman" panose="02020603050405020304" pitchFamily="18" charset="0"/>
                        </a:rPr>
                        <a:t>racionalizar</a:t>
                      </a:r>
                      <a:r>
                        <a:rPr lang="en-US" sz="1500" dirty="0">
                          <a:effectLst/>
                          <a:latin typeface="Times New Roman" panose="02020603050405020304" pitchFamily="18" charset="0"/>
                          <a:cs typeface="Times New Roman" panose="02020603050405020304" pitchFamily="18" charset="0"/>
                        </a:rPr>
                        <a:t> los </a:t>
                      </a:r>
                      <a:r>
                        <a:rPr lang="en-US" sz="1500" dirty="0" err="1">
                          <a:effectLst/>
                          <a:latin typeface="Times New Roman" panose="02020603050405020304" pitchFamily="18" charset="0"/>
                          <a:cs typeface="Times New Roman" panose="02020603050405020304" pitchFamily="18" charset="0"/>
                        </a:rPr>
                        <a:t>métodos</a:t>
                      </a:r>
                      <a:r>
                        <a:rPr lang="en-US" sz="1500" dirty="0">
                          <a:effectLst/>
                          <a:latin typeface="Times New Roman" panose="02020603050405020304" pitchFamily="18" charset="0"/>
                          <a:cs typeface="Times New Roman" panose="02020603050405020304" pitchFamily="18" charset="0"/>
                        </a:rPr>
                        <a:t> de </a:t>
                      </a:r>
                      <a:r>
                        <a:rPr lang="en-US" sz="1500" dirty="0" err="1">
                          <a:effectLst/>
                          <a:latin typeface="Times New Roman" panose="02020603050405020304" pitchFamily="18" charset="0"/>
                          <a:cs typeface="Times New Roman" panose="02020603050405020304" pitchFamily="18" charset="0"/>
                        </a:rPr>
                        <a:t>trabajo</a:t>
                      </a:r>
                      <a:r>
                        <a:rPr lang="en-US" sz="1500" dirty="0">
                          <a:effectLst/>
                          <a:latin typeface="Times New Roman" panose="02020603050405020304" pitchFamily="18" charset="0"/>
                          <a:cs typeface="Times New Roman" panose="02020603050405020304" pitchFamily="18" charset="0"/>
                        </a:rPr>
                        <a:t>.</a:t>
                      </a:r>
                      <a:endParaRPr lang="es-EC" sz="15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500" dirty="0" err="1">
                          <a:effectLst/>
                          <a:latin typeface="Times New Roman" panose="02020603050405020304" pitchFamily="18" charset="0"/>
                          <a:cs typeface="Times New Roman" panose="02020603050405020304" pitchFamily="18" charset="0"/>
                        </a:rPr>
                        <a:t>Procesos</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administrativos</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planear</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organizar</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dirigir</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coordinar</a:t>
                      </a:r>
                      <a:r>
                        <a:rPr lang="en-US" sz="1500" dirty="0">
                          <a:effectLst/>
                          <a:latin typeface="Times New Roman" panose="02020603050405020304" pitchFamily="18" charset="0"/>
                          <a:cs typeface="Times New Roman" panose="02020603050405020304" pitchFamily="18" charset="0"/>
                        </a:rPr>
                        <a:t> y </a:t>
                      </a:r>
                      <a:r>
                        <a:rPr lang="en-US" sz="1500" dirty="0" err="1">
                          <a:effectLst/>
                          <a:latin typeface="Times New Roman" panose="02020603050405020304" pitchFamily="18" charset="0"/>
                          <a:cs typeface="Times New Roman" panose="02020603050405020304" pitchFamily="18" charset="0"/>
                        </a:rPr>
                        <a:t>controlar</a:t>
                      </a:r>
                      <a:r>
                        <a:rPr lang="en-US" sz="1500" dirty="0">
                          <a:effectLst/>
                          <a:latin typeface="Times New Roman" panose="02020603050405020304" pitchFamily="18" charset="0"/>
                          <a:cs typeface="Times New Roman" panose="02020603050405020304" pitchFamily="18" charset="0"/>
                        </a:rPr>
                        <a:t>).</a:t>
                      </a:r>
                      <a:endParaRPr lang="es-EC" sz="15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500" dirty="0" err="1">
                          <a:effectLst/>
                          <a:latin typeface="Times New Roman" panose="02020603050405020304" pitchFamily="18" charset="0"/>
                          <a:cs typeface="Times New Roman" panose="02020603050405020304" pitchFamily="18" charset="0"/>
                        </a:rPr>
                        <a:t>Considera</a:t>
                      </a:r>
                      <a:r>
                        <a:rPr lang="en-US" sz="1500" dirty="0">
                          <a:effectLst/>
                          <a:latin typeface="Times New Roman" panose="02020603050405020304" pitchFamily="18" charset="0"/>
                          <a:cs typeface="Times New Roman" panose="02020603050405020304" pitchFamily="18" charset="0"/>
                        </a:rPr>
                        <a:t> a la </a:t>
                      </a:r>
                      <a:r>
                        <a:rPr lang="en-US" sz="1500" dirty="0" err="1">
                          <a:effectLst/>
                          <a:latin typeface="Times New Roman" panose="02020603050405020304" pitchFamily="18" charset="0"/>
                          <a:cs typeface="Times New Roman" panose="02020603050405020304" pitchFamily="18" charset="0"/>
                        </a:rPr>
                        <a:t>organización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como</a:t>
                      </a:r>
                      <a:r>
                        <a:rPr lang="en-US" sz="1500" dirty="0">
                          <a:effectLst/>
                          <a:latin typeface="Times New Roman" panose="02020603050405020304" pitchFamily="18" charset="0"/>
                          <a:cs typeface="Times New Roman" panose="02020603050405020304" pitchFamily="18" charset="0"/>
                        </a:rPr>
                        <a:t> un </a:t>
                      </a:r>
                      <a:r>
                        <a:rPr lang="en-US" sz="1500" dirty="0" err="1">
                          <a:effectLst/>
                          <a:latin typeface="Times New Roman" panose="02020603050405020304" pitchFamily="18" charset="0"/>
                          <a:cs typeface="Times New Roman" panose="02020603050405020304" pitchFamily="18" charset="0"/>
                        </a:rPr>
                        <a:t>sistema</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cerrado</a:t>
                      </a:r>
                      <a:r>
                        <a:rPr lang="en-US" sz="1500" dirty="0">
                          <a:effectLst/>
                          <a:latin typeface="Times New Roman" panose="02020603050405020304" pitchFamily="18" charset="0"/>
                          <a:cs typeface="Times New Roman" panose="02020603050405020304" pitchFamily="18" charset="0"/>
                        </a:rPr>
                        <a:t>.</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5" marR="18985" marT="0" marB="0">
                    <a:lnL w="12700" cap="flat" cmpd="sng" algn="ctr">
                      <a:solidFill>
                        <a:schemeClr val="accent4">
                          <a:lumMod val="75000"/>
                        </a:schemeClr>
                      </a:solidFill>
                      <a:prstDash val="solid"/>
                      <a:round/>
                      <a:headEnd type="none" w="med" len="med"/>
                      <a:tailEnd type="none" w="med" len="med"/>
                    </a:lnL>
                  </a:tcPr>
                </a:tc>
                <a:extLst>
                  <a:ext uri="{0D108BD9-81ED-4DB2-BD59-A6C34878D82A}">
                    <a16:rowId xmlns:a16="http://schemas.microsoft.com/office/drawing/2014/main" val="3582847887"/>
                  </a:ext>
                </a:extLst>
              </a:tr>
              <a:tr h="2425168">
                <a:tc>
                  <a:txBody>
                    <a:bodyPr/>
                    <a:lstStyle/>
                    <a:p>
                      <a:pPr marL="0" lvl="0" indent="0" algn="just">
                        <a:lnSpc>
                          <a:spcPct val="100000"/>
                        </a:lnSpc>
                        <a:spcAft>
                          <a:spcPts val="800"/>
                        </a:spcAft>
                        <a:buFont typeface="+mj-lt"/>
                        <a:buNone/>
                      </a:pPr>
                      <a:r>
                        <a:rPr lang="en-US" sz="1500" dirty="0">
                          <a:effectLst/>
                          <a:latin typeface="Times New Roman" panose="02020603050405020304" pitchFamily="18" charset="0"/>
                          <a:cs typeface="Times New Roman" panose="02020603050405020304" pitchFamily="18" charset="0"/>
                        </a:rPr>
                        <a:t>2.- </a:t>
                      </a:r>
                      <a:r>
                        <a:rPr lang="en-US" sz="1500" dirty="0" err="1">
                          <a:effectLst/>
                          <a:latin typeface="Times New Roman" panose="02020603050405020304" pitchFamily="18" charset="0"/>
                          <a:cs typeface="Times New Roman" panose="02020603050405020304" pitchFamily="18" charset="0"/>
                        </a:rPr>
                        <a:t>Teoría</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Humanista</a:t>
                      </a:r>
                      <a:r>
                        <a:rPr lang="en-US" sz="1500" dirty="0">
                          <a:effectLst/>
                          <a:latin typeface="Times New Roman" panose="02020603050405020304" pitchFamily="18" charset="0"/>
                          <a:cs typeface="Times New Roman" panose="02020603050405020304" pitchFamily="18" charset="0"/>
                        </a:rPr>
                        <a:t> </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5" marR="18985" marT="0" marB="0">
                    <a:lnR w="12700" cap="flat" cmpd="sng" algn="ctr">
                      <a:solidFill>
                        <a:schemeClr val="accent4">
                          <a:lumMod val="75000"/>
                        </a:schemeClr>
                      </a:solidFill>
                      <a:prstDash val="solid"/>
                      <a:round/>
                      <a:headEnd type="none" w="med" len="med"/>
                      <a:tailEnd type="none" w="med" len="med"/>
                    </a:lnR>
                  </a:tcPr>
                </a:tc>
                <a:tc>
                  <a:txBody>
                    <a:bodyPr/>
                    <a:lstStyle/>
                    <a:p>
                      <a:pPr algn="just">
                        <a:lnSpc>
                          <a:spcPct val="100000"/>
                        </a:lnSpc>
                        <a:spcBef>
                          <a:spcPts val="1200"/>
                        </a:spcBef>
                        <a:spcAft>
                          <a:spcPts val="800"/>
                        </a:spcAft>
                      </a:pPr>
                      <a:r>
                        <a:rPr lang="en-US" sz="1500" dirty="0">
                          <a:effectLst/>
                          <a:latin typeface="Times New Roman" panose="02020603050405020304" pitchFamily="18" charset="0"/>
                          <a:cs typeface="Times New Roman" panose="02020603050405020304" pitchFamily="18" charset="0"/>
                        </a:rPr>
                        <a:t>Mayo (1927)</a:t>
                      </a:r>
                      <a:endParaRPr lang="es-EC" sz="1500" dirty="0">
                        <a:effectLst/>
                        <a:latin typeface="Times New Roman" panose="02020603050405020304" pitchFamily="18" charset="0"/>
                        <a:cs typeface="Times New Roman" panose="02020603050405020304" pitchFamily="18" charset="0"/>
                      </a:endParaRPr>
                    </a:p>
                    <a:p>
                      <a:pPr algn="just">
                        <a:lnSpc>
                          <a:spcPct val="100000"/>
                        </a:lnSpc>
                        <a:spcBef>
                          <a:spcPts val="1200"/>
                        </a:spcBef>
                        <a:spcAft>
                          <a:spcPts val="800"/>
                        </a:spcAft>
                      </a:pPr>
                      <a:r>
                        <a:rPr lang="en-US" sz="1500" dirty="0">
                          <a:effectLst/>
                          <a:latin typeface="Times New Roman" panose="02020603050405020304" pitchFamily="18" charset="0"/>
                          <a:cs typeface="Times New Roman" panose="02020603050405020304" pitchFamily="18" charset="0"/>
                        </a:rPr>
                        <a:t>Lewin (1946)</a:t>
                      </a:r>
                      <a:endParaRPr lang="es-EC" sz="1500" dirty="0">
                        <a:effectLst/>
                        <a:latin typeface="Times New Roman" panose="02020603050405020304" pitchFamily="18" charset="0"/>
                        <a:cs typeface="Times New Roman" panose="02020603050405020304" pitchFamily="18" charset="0"/>
                      </a:endParaRPr>
                    </a:p>
                    <a:p>
                      <a:pPr algn="just">
                        <a:lnSpc>
                          <a:spcPct val="100000"/>
                        </a:lnSpc>
                        <a:spcBef>
                          <a:spcPts val="1200"/>
                        </a:spcBef>
                        <a:spcAft>
                          <a:spcPts val="800"/>
                        </a:spcAft>
                      </a:pPr>
                      <a:r>
                        <a:rPr lang="en-US" sz="1500" dirty="0">
                          <a:effectLst/>
                          <a:latin typeface="Times New Roman" panose="02020603050405020304" pitchFamily="18" charset="0"/>
                          <a:cs typeface="Times New Roman" panose="02020603050405020304" pitchFamily="18" charset="0"/>
                        </a:rPr>
                        <a:t>Dewey (1938)</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5" marR="18985"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tcPr>
                </a:tc>
                <a:tc>
                  <a:txBody>
                    <a:bodyPr/>
                    <a:lstStyle/>
                    <a:p>
                      <a:pPr marL="342900" lvl="0" indent="-342900" algn="just">
                        <a:lnSpc>
                          <a:spcPct val="100000"/>
                        </a:lnSpc>
                        <a:spcAft>
                          <a:spcPts val="800"/>
                        </a:spcAft>
                        <a:buFont typeface="Symbol" panose="05050102010706020507" pitchFamily="18" charset="2"/>
                        <a:buChar char=""/>
                      </a:pPr>
                      <a:r>
                        <a:rPr lang="en-US" sz="1500" dirty="0" err="1">
                          <a:effectLst/>
                          <a:latin typeface="Times New Roman" panose="02020603050405020304" pitchFamily="18" charset="0"/>
                          <a:cs typeface="Times New Roman" panose="02020603050405020304" pitchFamily="18" charset="0"/>
                        </a:rPr>
                        <a:t>Necesidad</a:t>
                      </a:r>
                      <a:r>
                        <a:rPr lang="en-US" sz="1500" dirty="0">
                          <a:effectLst/>
                          <a:latin typeface="Times New Roman" panose="02020603050405020304" pitchFamily="18" charset="0"/>
                          <a:cs typeface="Times New Roman" panose="02020603050405020304" pitchFamily="18" charset="0"/>
                        </a:rPr>
                        <a:t> de </a:t>
                      </a:r>
                      <a:r>
                        <a:rPr lang="en-US" sz="1500" dirty="0" err="1">
                          <a:effectLst/>
                          <a:latin typeface="Times New Roman" panose="02020603050405020304" pitchFamily="18" charset="0"/>
                          <a:cs typeface="Times New Roman" panose="02020603050405020304" pitchFamily="18" charset="0"/>
                        </a:rPr>
                        <a:t>humanizar</a:t>
                      </a:r>
                      <a:r>
                        <a:rPr lang="en-US" sz="1500" dirty="0">
                          <a:effectLst/>
                          <a:latin typeface="Times New Roman" panose="02020603050405020304" pitchFamily="18" charset="0"/>
                          <a:cs typeface="Times New Roman" panose="02020603050405020304" pitchFamily="18" charset="0"/>
                        </a:rPr>
                        <a:t> y </a:t>
                      </a:r>
                      <a:r>
                        <a:rPr lang="en-US" sz="1500" dirty="0" err="1">
                          <a:effectLst/>
                          <a:latin typeface="Times New Roman" panose="02020603050405020304" pitchFamily="18" charset="0"/>
                          <a:cs typeface="Times New Roman" panose="02020603050405020304" pitchFamily="18" charset="0"/>
                        </a:rPr>
                        <a:t>democratizar</a:t>
                      </a:r>
                      <a:r>
                        <a:rPr lang="en-US" sz="1500" dirty="0">
                          <a:effectLst/>
                          <a:latin typeface="Times New Roman" panose="02020603050405020304" pitchFamily="18" charset="0"/>
                          <a:cs typeface="Times New Roman" panose="02020603050405020304" pitchFamily="18" charset="0"/>
                        </a:rPr>
                        <a:t> la </a:t>
                      </a:r>
                      <a:r>
                        <a:rPr lang="en-US" sz="1500" dirty="0" err="1">
                          <a:effectLst/>
                          <a:latin typeface="Times New Roman" panose="02020603050405020304" pitchFamily="18" charset="0"/>
                          <a:cs typeface="Times New Roman" panose="02020603050405020304" pitchFamily="18" charset="0"/>
                        </a:rPr>
                        <a:t>administración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liberándola</a:t>
                      </a:r>
                      <a:r>
                        <a:rPr lang="en-US" sz="1500" dirty="0">
                          <a:effectLst/>
                          <a:latin typeface="Times New Roman" panose="02020603050405020304" pitchFamily="18" charset="0"/>
                          <a:cs typeface="Times New Roman" panose="02020603050405020304" pitchFamily="18" charset="0"/>
                        </a:rPr>
                        <a:t> de los </a:t>
                      </a:r>
                      <a:r>
                        <a:rPr lang="en-US" sz="1500" dirty="0" err="1">
                          <a:effectLst/>
                          <a:latin typeface="Times New Roman" panose="02020603050405020304" pitchFamily="18" charset="0"/>
                          <a:cs typeface="Times New Roman" panose="02020603050405020304" pitchFamily="18" charset="0"/>
                        </a:rPr>
                        <a:t>conceptos</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rígidos</a:t>
                      </a:r>
                      <a:r>
                        <a:rPr lang="en-US" sz="1500" dirty="0">
                          <a:effectLst/>
                          <a:latin typeface="Times New Roman" panose="02020603050405020304" pitchFamily="18" charset="0"/>
                          <a:cs typeface="Times New Roman" panose="02020603050405020304" pitchFamily="18" charset="0"/>
                        </a:rPr>
                        <a:t> y </a:t>
                      </a:r>
                      <a:r>
                        <a:rPr lang="en-US" sz="1500" dirty="0" err="1">
                          <a:effectLst/>
                          <a:latin typeface="Times New Roman" panose="02020603050405020304" pitchFamily="18" charset="0"/>
                          <a:cs typeface="Times New Roman" panose="02020603050405020304" pitchFamily="18" charset="0"/>
                        </a:rPr>
                        <a:t>mecanicistas</a:t>
                      </a:r>
                      <a:r>
                        <a:rPr lang="en-US" sz="1500" dirty="0">
                          <a:effectLst/>
                          <a:latin typeface="Times New Roman" panose="02020603050405020304" pitchFamily="18" charset="0"/>
                          <a:cs typeface="Times New Roman" panose="02020603050405020304" pitchFamily="18" charset="0"/>
                        </a:rPr>
                        <a:t> de la </a:t>
                      </a:r>
                      <a:r>
                        <a:rPr lang="en-US" sz="1500" dirty="0" err="1">
                          <a:effectLst/>
                          <a:latin typeface="Times New Roman" panose="02020603050405020304" pitchFamily="18" charset="0"/>
                          <a:cs typeface="Times New Roman" panose="02020603050405020304" pitchFamily="18" charset="0"/>
                        </a:rPr>
                        <a:t>teoría</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clásica</a:t>
                      </a:r>
                      <a:r>
                        <a:rPr lang="en-US" sz="1500" dirty="0">
                          <a:effectLst/>
                          <a:latin typeface="Times New Roman" panose="02020603050405020304" pitchFamily="18" charset="0"/>
                          <a:cs typeface="Times New Roman" panose="02020603050405020304" pitchFamily="18" charset="0"/>
                        </a:rPr>
                        <a:t>.</a:t>
                      </a:r>
                      <a:endParaRPr lang="es-EC" sz="15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500" dirty="0">
                          <a:effectLst/>
                          <a:latin typeface="Times New Roman" panose="02020603050405020304" pitchFamily="18" charset="0"/>
                          <a:cs typeface="Times New Roman" panose="02020603050405020304" pitchFamily="18" charset="0"/>
                        </a:rPr>
                        <a:t>Se </a:t>
                      </a:r>
                      <a:r>
                        <a:rPr lang="en-US" sz="1500" dirty="0" err="1">
                          <a:effectLst/>
                          <a:latin typeface="Times New Roman" panose="02020603050405020304" pitchFamily="18" charset="0"/>
                          <a:cs typeface="Times New Roman" panose="02020603050405020304" pitchFamily="18" charset="0"/>
                        </a:rPr>
                        <a:t>considera</a:t>
                      </a:r>
                      <a:r>
                        <a:rPr lang="en-US" sz="1500" dirty="0">
                          <a:effectLst/>
                          <a:latin typeface="Times New Roman" panose="02020603050405020304" pitchFamily="18" charset="0"/>
                          <a:cs typeface="Times New Roman" panose="02020603050405020304" pitchFamily="18" charset="0"/>
                        </a:rPr>
                        <a:t> la </a:t>
                      </a:r>
                      <a:r>
                        <a:rPr lang="en-US" sz="1500" dirty="0" err="1">
                          <a:effectLst/>
                          <a:latin typeface="Times New Roman" panose="02020603050405020304" pitchFamily="18" charset="0"/>
                          <a:cs typeface="Times New Roman" panose="02020603050405020304" pitchFamily="18" charset="0"/>
                        </a:rPr>
                        <a:t>importancia</a:t>
                      </a:r>
                      <a:r>
                        <a:rPr lang="en-US" sz="1500" dirty="0">
                          <a:effectLst/>
                          <a:latin typeface="Times New Roman" panose="02020603050405020304" pitchFamily="18" charset="0"/>
                          <a:cs typeface="Times New Roman" panose="02020603050405020304" pitchFamily="18" charset="0"/>
                        </a:rPr>
                        <a:t> de </a:t>
                      </a:r>
                      <a:r>
                        <a:rPr lang="en-US" sz="1500" dirty="0" err="1">
                          <a:effectLst/>
                          <a:latin typeface="Times New Roman" panose="02020603050405020304" pitchFamily="18" charset="0"/>
                          <a:cs typeface="Times New Roman" panose="02020603050405020304" pitchFamily="18" charset="0"/>
                        </a:rPr>
                        <a:t>aspectos</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psicológicos</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en</a:t>
                      </a:r>
                      <a:r>
                        <a:rPr lang="en-US" sz="1500" dirty="0">
                          <a:effectLst/>
                          <a:latin typeface="Times New Roman" panose="02020603050405020304" pitchFamily="18" charset="0"/>
                          <a:cs typeface="Times New Roman" panose="02020603050405020304" pitchFamily="18" charset="0"/>
                        </a:rPr>
                        <a:t> la </a:t>
                      </a:r>
                      <a:r>
                        <a:rPr lang="en-US" sz="1500" dirty="0" err="1">
                          <a:effectLst/>
                          <a:latin typeface="Times New Roman" panose="02020603050405020304" pitchFamily="18" charset="0"/>
                          <a:cs typeface="Times New Roman" panose="02020603050405020304" pitchFamily="18" charset="0"/>
                        </a:rPr>
                        <a:t>organización</a:t>
                      </a:r>
                      <a:r>
                        <a:rPr lang="en-US" sz="1500" dirty="0">
                          <a:effectLst/>
                          <a:latin typeface="Times New Roman" panose="02020603050405020304" pitchFamily="18" charset="0"/>
                          <a:cs typeface="Times New Roman" panose="02020603050405020304" pitchFamily="18" charset="0"/>
                        </a:rPr>
                        <a:t>.</a:t>
                      </a:r>
                      <a:endParaRPr lang="es-EC" sz="15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500" dirty="0">
                          <a:effectLst/>
                          <a:latin typeface="Times New Roman" panose="02020603050405020304" pitchFamily="18" charset="0"/>
                          <a:cs typeface="Times New Roman" panose="02020603050405020304" pitchFamily="18" charset="0"/>
                        </a:rPr>
                        <a:t>Se </a:t>
                      </a:r>
                      <a:r>
                        <a:rPr lang="en-US" sz="1500" dirty="0" err="1">
                          <a:effectLst/>
                          <a:latin typeface="Times New Roman" panose="02020603050405020304" pitchFamily="18" charset="0"/>
                          <a:cs typeface="Times New Roman" panose="02020603050405020304" pitchFamily="18" charset="0"/>
                        </a:rPr>
                        <a:t>abordan</a:t>
                      </a:r>
                      <a:r>
                        <a:rPr lang="en-US" sz="1500" dirty="0">
                          <a:effectLst/>
                          <a:latin typeface="Times New Roman" panose="02020603050405020304" pitchFamily="18" charset="0"/>
                          <a:cs typeface="Times New Roman" panose="02020603050405020304" pitchFamily="18" charset="0"/>
                        </a:rPr>
                        <a:t> por </a:t>
                      </a:r>
                      <a:r>
                        <a:rPr lang="en-US" sz="1500" dirty="0" err="1">
                          <a:effectLst/>
                          <a:latin typeface="Times New Roman" panose="02020603050405020304" pitchFamily="18" charset="0"/>
                          <a:cs typeface="Times New Roman" panose="02020603050405020304" pitchFamily="18" charset="0"/>
                        </a:rPr>
                        <a:t>primera</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vez</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en</a:t>
                      </a:r>
                      <a:r>
                        <a:rPr lang="en-US" sz="1500" dirty="0">
                          <a:effectLst/>
                          <a:latin typeface="Times New Roman" panose="02020603050405020304" pitchFamily="18" charset="0"/>
                          <a:cs typeface="Times New Roman" panose="02020603050405020304" pitchFamily="18" charset="0"/>
                        </a:rPr>
                        <a:t> la </a:t>
                      </a:r>
                      <a:r>
                        <a:rPr lang="en-US" sz="1500" dirty="0" err="1">
                          <a:effectLst/>
                          <a:latin typeface="Times New Roman" panose="02020603050405020304" pitchFamily="18" charset="0"/>
                          <a:cs typeface="Times New Roman" panose="02020603050405020304" pitchFamily="18" charset="0"/>
                        </a:rPr>
                        <a:t>administración</a:t>
                      </a:r>
                      <a:r>
                        <a:rPr lang="en-US" sz="1500" dirty="0">
                          <a:effectLst/>
                          <a:latin typeface="Times New Roman" panose="02020603050405020304" pitchFamily="18" charset="0"/>
                          <a:cs typeface="Times New Roman" panose="02020603050405020304" pitchFamily="18" charset="0"/>
                        </a:rPr>
                        <a:t> las </a:t>
                      </a:r>
                      <a:r>
                        <a:rPr lang="en-US" sz="1500" dirty="0" err="1">
                          <a:effectLst/>
                          <a:latin typeface="Times New Roman" panose="02020603050405020304" pitchFamily="18" charset="0"/>
                          <a:cs typeface="Times New Roman" panose="02020603050405020304" pitchFamily="18" charset="0"/>
                        </a:rPr>
                        <a:t>siguientes</a:t>
                      </a:r>
                      <a:r>
                        <a:rPr lang="en-US" sz="1500" dirty="0">
                          <a:effectLst/>
                          <a:latin typeface="Times New Roman" panose="02020603050405020304" pitchFamily="18" charset="0"/>
                          <a:cs typeface="Times New Roman" panose="02020603050405020304" pitchFamily="18" charset="0"/>
                        </a:rPr>
                        <a:t> variables: </a:t>
                      </a:r>
                      <a:r>
                        <a:rPr lang="en-US" sz="1500" dirty="0" err="1">
                          <a:effectLst/>
                          <a:latin typeface="Times New Roman" panose="02020603050405020304" pitchFamily="18" charset="0"/>
                          <a:cs typeface="Times New Roman" panose="02020603050405020304" pitchFamily="18" charset="0"/>
                        </a:rPr>
                        <a:t>Motivación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Liderazgo</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Comunicación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Organización</a:t>
                      </a:r>
                      <a:r>
                        <a:rPr lang="en-US" sz="1500" dirty="0">
                          <a:effectLst/>
                          <a:latin typeface="Times New Roman" panose="02020603050405020304" pitchFamily="18" charset="0"/>
                          <a:cs typeface="Times New Roman" panose="02020603050405020304" pitchFamily="18" charset="0"/>
                        </a:rPr>
                        <a:t> Informal, </a:t>
                      </a:r>
                      <a:r>
                        <a:rPr lang="en-US" sz="1500" dirty="0" err="1">
                          <a:effectLst/>
                          <a:latin typeface="Times New Roman" panose="02020603050405020304" pitchFamily="18" charset="0"/>
                          <a:cs typeface="Times New Roman" panose="02020603050405020304" pitchFamily="18" charset="0"/>
                        </a:rPr>
                        <a:t>Dinámica</a:t>
                      </a:r>
                      <a:r>
                        <a:rPr lang="en-US" sz="1500" dirty="0">
                          <a:effectLst/>
                          <a:latin typeface="Times New Roman" panose="02020603050405020304" pitchFamily="18" charset="0"/>
                          <a:cs typeface="Times New Roman" panose="02020603050405020304" pitchFamily="18" charset="0"/>
                        </a:rPr>
                        <a:t> de Grupo.</a:t>
                      </a:r>
                      <a:endParaRPr lang="es-EC" sz="15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500" dirty="0" err="1">
                          <a:effectLst/>
                          <a:latin typeface="Times New Roman" panose="02020603050405020304" pitchFamily="18" charset="0"/>
                          <a:cs typeface="Times New Roman" panose="02020603050405020304" pitchFamily="18" charset="0"/>
                        </a:rPr>
                        <a:t>Teoría</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fuertemente</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criticada</a:t>
                      </a:r>
                      <a:r>
                        <a:rPr lang="en-US" sz="1500" dirty="0">
                          <a:effectLst/>
                          <a:latin typeface="Times New Roman" panose="02020603050405020304" pitchFamily="18" charset="0"/>
                          <a:cs typeface="Times New Roman" panose="02020603050405020304" pitchFamily="18" charset="0"/>
                        </a:rPr>
                        <a:t> por </a:t>
                      </a:r>
                      <a:r>
                        <a:rPr lang="en-US" sz="1500" dirty="0" err="1">
                          <a:effectLst/>
                          <a:latin typeface="Times New Roman" panose="02020603050405020304" pitchFamily="18" charset="0"/>
                          <a:cs typeface="Times New Roman" panose="02020603050405020304" pitchFamily="18" charset="0"/>
                        </a:rPr>
                        <a:t>su</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validez</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científica</a:t>
                      </a:r>
                      <a:r>
                        <a:rPr lang="en-US" sz="1500" dirty="0">
                          <a:effectLst/>
                          <a:latin typeface="Times New Roman" panose="02020603050405020304" pitchFamily="18" charset="0"/>
                          <a:cs typeface="Times New Roman" panose="02020603050405020304" pitchFamily="18" charset="0"/>
                        </a:rPr>
                        <a:t>.</a:t>
                      </a:r>
                      <a:endParaRPr lang="es-EC" sz="15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500" dirty="0" err="1">
                          <a:effectLst/>
                          <a:latin typeface="Times New Roman" panose="02020603050405020304" pitchFamily="18" charset="0"/>
                          <a:cs typeface="Times New Roman" panose="02020603050405020304" pitchFamily="18" charset="0"/>
                        </a:rPr>
                        <a:t>Considera</a:t>
                      </a:r>
                      <a:r>
                        <a:rPr lang="en-US" sz="1500" dirty="0">
                          <a:effectLst/>
                          <a:latin typeface="Times New Roman" panose="02020603050405020304" pitchFamily="18" charset="0"/>
                          <a:cs typeface="Times New Roman" panose="02020603050405020304" pitchFamily="18" charset="0"/>
                        </a:rPr>
                        <a:t> a la </a:t>
                      </a:r>
                      <a:r>
                        <a:rPr lang="en-US" sz="1500" dirty="0" err="1">
                          <a:effectLst/>
                          <a:latin typeface="Times New Roman" panose="02020603050405020304" pitchFamily="18" charset="0"/>
                          <a:cs typeface="Times New Roman" panose="02020603050405020304" pitchFamily="18" charset="0"/>
                        </a:rPr>
                        <a:t>organización</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como</a:t>
                      </a:r>
                      <a:r>
                        <a:rPr lang="en-US" sz="1500" dirty="0">
                          <a:effectLst/>
                          <a:latin typeface="Times New Roman" panose="02020603050405020304" pitchFamily="18" charset="0"/>
                          <a:cs typeface="Times New Roman" panose="02020603050405020304" pitchFamily="18" charset="0"/>
                        </a:rPr>
                        <a:t> un </a:t>
                      </a:r>
                      <a:r>
                        <a:rPr lang="en-US" sz="1500" dirty="0" err="1">
                          <a:effectLst/>
                          <a:latin typeface="Times New Roman" panose="02020603050405020304" pitchFamily="18" charset="0"/>
                          <a:cs typeface="Times New Roman" panose="02020603050405020304" pitchFamily="18" charset="0"/>
                        </a:rPr>
                        <a:t>sistema</a:t>
                      </a:r>
                      <a:r>
                        <a:rPr lang="en-US" sz="1500" dirty="0">
                          <a:effectLst/>
                          <a:latin typeface="Times New Roman" panose="02020603050405020304" pitchFamily="18" charset="0"/>
                          <a:cs typeface="Times New Roman" panose="02020603050405020304" pitchFamily="18" charset="0"/>
                        </a:rPr>
                        <a:t> social.</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985" marR="18985" marT="0" marB="0">
                    <a:lnL w="12700" cap="flat" cmpd="sng" algn="ctr">
                      <a:solidFill>
                        <a:schemeClr val="accent4">
                          <a:lumMod val="75000"/>
                        </a:schemeClr>
                      </a:solidFill>
                      <a:prstDash val="solid"/>
                      <a:round/>
                      <a:headEnd type="none" w="med" len="med"/>
                      <a:tailEnd type="none" w="med" len="med"/>
                    </a:lnL>
                  </a:tcPr>
                </a:tc>
                <a:extLst>
                  <a:ext uri="{0D108BD9-81ED-4DB2-BD59-A6C34878D82A}">
                    <a16:rowId xmlns:a16="http://schemas.microsoft.com/office/drawing/2014/main" val="3904333122"/>
                  </a:ext>
                </a:extLst>
              </a:tr>
            </a:tbl>
          </a:graphicData>
        </a:graphic>
      </p:graphicFrame>
      <p:sp>
        <p:nvSpPr>
          <p:cNvPr id="16" name="CuadroTexto 15">
            <a:extLst>
              <a:ext uri="{FF2B5EF4-FFF2-40B4-BE49-F238E27FC236}">
                <a16:creationId xmlns:a16="http://schemas.microsoft.com/office/drawing/2014/main" id="{FB645AA0-2B67-4EB1-A151-2D0D51B7AB3A}"/>
              </a:ext>
            </a:extLst>
          </p:cNvPr>
          <p:cNvSpPr txBox="1"/>
          <p:nvPr/>
        </p:nvSpPr>
        <p:spPr>
          <a:xfrm>
            <a:off x="2722661" y="1041380"/>
            <a:ext cx="5462187" cy="420564"/>
          </a:xfrm>
          <a:prstGeom prst="rect">
            <a:avLst/>
          </a:prstGeom>
          <a:noFill/>
        </p:spPr>
        <p:txBody>
          <a:bodyPr wrap="square">
            <a:spAutoFit/>
          </a:bodyPr>
          <a:lstStyle/>
          <a:p>
            <a:pPr algn="ctr" defTabSz="1219170">
              <a:buClr>
                <a:srgbClr val="000000"/>
              </a:buClr>
            </a:pPr>
            <a:r>
              <a:rPr lang="es-EC" sz="2133" kern="0" dirty="0">
                <a:solidFill>
                  <a:srgbClr val="000000"/>
                </a:solidFill>
                <a:latin typeface="Times New Roman" panose="02020603050405020304" pitchFamily="18" charset="0"/>
                <a:ea typeface="Calibri" panose="020F0502020204030204" pitchFamily="34" charset="0"/>
                <a:cs typeface="Arial"/>
                <a:sym typeface="Arial"/>
              </a:rPr>
              <a:t>TABLA NUMERO 1 </a:t>
            </a:r>
            <a:endParaRPr lang="es-EC" sz="1600" b="1" kern="0" dirty="0">
              <a:solidFill>
                <a:srgbClr val="000000"/>
              </a:solidFill>
              <a:latin typeface="Arial"/>
              <a:cs typeface="Arial"/>
              <a:sym typeface="Arial"/>
            </a:endParaRPr>
          </a:p>
        </p:txBody>
      </p:sp>
    </p:spTree>
    <p:extLst>
      <p:ext uri="{BB962C8B-B14F-4D97-AF65-F5344CB8AC3E}">
        <p14:creationId xmlns:p14="http://schemas.microsoft.com/office/powerpoint/2010/main" val="620438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3" name="Google Shape;662;p40">
            <a:extLst>
              <a:ext uri="{FF2B5EF4-FFF2-40B4-BE49-F238E27FC236}">
                <a16:creationId xmlns:a16="http://schemas.microsoft.com/office/drawing/2014/main" id="{0FF8A1D5-D883-4920-947A-771613112C09}"/>
              </a:ext>
            </a:extLst>
          </p:cNvPr>
          <p:cNvGrpSpPr/>
          <p:nvPr/>
        </p:nvGrpSpPr>
        <p:grpSpPr>
          <a:xfrm>
            <a:off x="399416" y="713087"/>
            <a:ext cx="418547" cy="303760"/>
            <a:chOff x="3932350" y="3714775"/>
            <a:chExt cx="439650" cy="319075"/>
          </a:xfrm>
        </p:grpSpPr>
        <p:sp>
          <p:nvSpPr>
            <p:cNvPr id="44" name="Google Shape;663;p40">
              <a:extLst>
                <a:ext uri="{FF2B5EF4-FFF2-40B4-BE49-F238E27FC236}">
                  <a16:creationId xmlns:a16="http://schemas.microsoft.com/office/drawing/2014/main" id="{BB3A64B5-B4B1-46C6-AC0A-8F5FAD159B44}"/>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6" name="Google Shape;664;p40">
              <a:extLst>
                <a:ext uri="{FF2B5EF4-FFF2-40B4-BE49-F238E27FC236}">
                  <a16:creationId xmlns:a16="http://schemas.microsoft.com/office/drawing/2014/main" id="{F4C41681-B3FF-45A4-9628-55A5A764D94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665;p40">
              <a:extLst>
                <a:ext uri="{FF2B5EF4-FFF2-40B4-BE49-F238E27FC236}">
                  <a16:creationId xmlns:a16="http://schemas.microsoft.com/office/drawing/2014/main" id="{7AD37BAF-B64C-42B3-86CA-313873AE155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666;p40">
              <a:extLst>
                <a:ext uri="{FF2B5EF4-FFF2-40B4-BE49-F238E27FC236}">
                  <a16:creationId xmlns:a16="http://schemas.microsoft.com/office/drawing/2014/main" id="{D370D15B-154A-492E-AC6D-C5123343B96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667;p40">
              <a:extLst>
                <a:ext uri="{FF2B5EF4-FFF2-40B4-BE49-F238E27FC236}">
                  <a16:creationId xmlns:a16="http://schemas.microsoft.com/office/drawing/2014/main" id="{57B85777-4FD5-42AD-BEDB-F10B374A0D3C}"/>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cxnSp>
        <p:nvCxnSpPr>
          <p:cNvPr id="5" name="Conector recto 4">
            <a:extLst>
              <a:ext uri="{FF2B5EF4-FFF2-40B4-BE49-F238E27FC236}">
                <a16:creationId xmlns:a16="http://schemas.microsoft.com/office/drawing/2014/main" id="{BB02A955-0687-4EAD-948A-7A1E6C9395D1}"/>
              </a:ext>
            </a:extLst>
          </p:cNvPr>
          <p:cNvCxnSpPr/>
          <p:nvPr/>
        </p:nvCxnSpPr>
        <p:spPr>
          <a:xfrm>
            <a:off x="951861" y="609601"/>
            <a:ext cx="0" cy="5035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CuadroTexto 14">
            <a:extLst>
              <a:ext uri="{FF2B5EF4-FFF2-40B4-BE49-F238E27FC236}">
                <a16:creationId xmlns:a16="http://schemas.microsoft.com/office/drawing/2014/main" id="{C82234DC-8307-4EFF-8F33-4C48A18E6A02}"/>
              </a:ext>
            </a:extLst>
          </p:cNvPr>
          <p:cNvSpPr txBox="1"/>
          <p:nvPr/>
        </p:nvSpPr>
        <p:spPr>
          <a:xfrm>
            <a:off x="668095" y="498768"/>
            <a:ext cx="4835192" cy="748795"/>
          </a:xfrm>
          <a:prstGeom prst="rect">
            <a:avLst/>
          </a:prstGeom>
          <a:noFill/>
        </p:spPr>
        <p:txBody>
          <a:bodyPr wrap="square">
            <a:spAutoFit/>
          </a:bodyPr>
          <a:lstStyle/>
          <a:p>
            <a:pPr algn="ctr" defTabSz="1219170">
              <a:buClr>
                <a:srgbClr val="000000"/>
              </a:buClr>
            </a:pPr>
            <a:r>
              <a:rPr lang="es-EC" sz="2133" b="1" kern="0" dirty="0">
                <a:solidFill>
                  <a:srgbClr val="FFFFFF"/>
                </a:solidFill>
                <a:latin typeface="Times New Roman" panose="02020603050405020304" pitchFamily="18" charset="0"/>
                <a:ea typeface="Calibri" panose="020F0502020204030204" pitchFamily="34" charset="0"/>
                <a:cs typeface="Arial"/>
                <a:sym typeface="Arial"/>
              </a:rPr>
              <a:t>Análisis Clásico sobre el Desarrollo Organizacional</a:t>
            </a:r>
            <a:endParaRPr lang="es-EC" sz="1600" b="1" kern="0" dirty="0">
              <a:solidFill>
                <a:srgbClr val="FFFFFF"/>
              </a:solidFill>
              <a:latin typeface="Arial"/>
              <a:cs typeface="Arial"/>
              <a:sym typeface="Arial"/>
            </a:endParaRPr>
          </a:p>
        </p:txBody>
      </p:sp>
      <p:graphicFrame>
        <p:nvGraphicFramePr>
          <p:cNvPr id="3" name="Tabla 2">
            <a:extLst>
              <a:ext uri="{FF2B5EF4-FFF2-40B4-BE49-F238E27FC236}">
                <a16:creationId xmlns:a16="http://schemas.microsoft.com/office/drawing/2014/main" id="{54CE0CB7-DE17-4770-932A-979D536F54B0}"/>
              </a:ext>
            </a:extLst>
          </p:cNvPr>
          <p:cNvGraphicFramePr>
            <a:graphicFrameLocks noGrp="1"/>
          </p:cNvGraphicFramePr>
          <p:nvPr/>
        </p:nvGraphicFramePr>
        <p:xfrm>
          <a:off x="399416" y="1224017"/>
          <a:ext cx="11408266" cy="5296052"/>
        </p:xfrm>
        <a:graphic>
          <a:graphicData uri="http://schemas.openxmlformats.org/drawingml/2006/table">
            <a:tbl>
              <a:tblPr firstRow="1" firstCol="1" bandRow="1">
                <a:tableStyleId>{ED083AE6-46FA-4A59-8FB0-9F97EB10719F}</a:tableStyleId>
              </a:tblPr>
              <a:tblGrid>
                <a:gridCol w="2600264">
                  <a:extLst>
                    <a:ext uri="{9D8B030D-6E8A-4147-A177-3AD203B41FA5}">
                      <a16:colId xmlns:a16="http://schemas.microsoft.com/office/drawing/2014/main" val="2871667363"/>
                    </a:ext>
                  </a:extLst>
                </a:gridCol>
                <a:gridCol w="2289941">
                  <a:extLst>
                    <a:ext uri="{9D8B030D-6E8A-4147-A177-3AD203B41FA5}">
                      <a16:colId xmlns:a16="http://schemas.microsoft.com/office/drawing/2014/main" val="520001352"/>
                    </a:ext>
                  </a:extLst>
                </a:gridCol>
                <a:gridCol w="6518061">
                  <a:extLst>
                    <a:ext uri="{9D8B030D-6E8A-4147-A177-3AD203B41FA5}">
                      <a16:colId xmlns:a16="http://schemas.microsoft.com/office/drawing/2014/main" val="4289620850"/>
                    </a:ext>
                  </a:extLst>
                </a:gridCol>
              </a:tblGrid>
              <a:tr h="2967645">
                <a:tc>
                  <a:txBody>
                    <a:bodyPr/>
                    <a:lstStyle/>
                    <a:p>
                      <a:pPr marL="0" lvl="0" indent="0" algn="just">
                        <a:lnSpc>
                          <a:spcPct val="100000"/>
                        </a:lnSpc>
                        <a:spcAft>
                          <a:spcPts val="800"/>
                        </a:spcAft>
                        <a:buFont typeface="+mj-lt"/>
                        <a:buNone/>
                      </a:pPr>
                      <a:r>
                        <a:rPr lang="en-US" sz="1600" b="0" dirty="0">
                          <a:effectLst/>
                        </a:rPr>
                        <a:t>4.- </a:t>
                      </a:r>
                      <a:r>
                        <a:rPr lang="en-US" sz="1600" b="1" dirty="0" err="1">
                          <a:effectLst/>
                        </a:rPr>
                        <a:t>Teoría</a:t>
                      </a:r>
                      <a:r>
                        <a:rPr lang="en-US" sz="1600" b="1" dirty="0">
                          <a:effectLst/>
                        </a:rPr>
                        <a:t> </a:t>
                      </a:r>
                      <a:r>
                        <a:rPr lang="en-US" sz="1600" b="1" dirty="0" err="1">
                          <a:effectLst/>
                        </a:rPr>
                        <a:t>Estructuralista</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81" marR="47181" marT="0" marB="0"/>
                </a:tc>
                <a:tc>
                  <a:txBody>
                    <a:bodyPr/>
                    <a:lstStyle/>
                    <a:p>
                      <a:pPr algn="just">
                        <a:lnSpc>
                          <a:spcPct val="100000"/>
                        </a:lnSpc>
                        <a:spcBef>
                          <a:spcPts val="1200"/>
                        </a:spcBef>
                        <a:spcAft>
                          <a:spcPts val="800"/>
                        </a:spcAft>
                      </a:pPr>
                      <a:r>
                        <a:rPr lang="en-US" sz="1600" b="0">
                          <a:effectLst/>
                        </a:rPr>
                        <a:t>Thompson, Amitai, Blau y Scout (1950)</a:t>
                      </a:r>
                      <a:endParaRPr lang="es-EC" sz="1600" b="0">
                        <a:effectLst/>
                      </a:endParaRPr>
                    </a:p>
                    <a:p>
                      <a:pPr algn="just">
                        <a:lnSpc>
                          <a:spcPct val="100000"/>
                        </a:lnSpc>
                        <a:spcBef>
                          <a:spcPts val="1200"/>
                        </a:spcBef>
                        <a:spcAft>
                          <a:spcPts val="800"/>
                        </a:spcAft>
                      </a:pPr>
                      <a:r>
                        <a:rPr lang="en-US" sz="1600" b="0">
                          <a:effectLst/>
                        </a:rPr>
                        <a:t> </a:t>
                      </a:r>
                      <a:endParaRPr lang="es-EC"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181" marR="47181" marT="0" marB="0"/>
                </a:tc>
                <a:tc>
                  <a:txBody>
                    <a:bodyPr/>
                    <a:lstStyle/>
                    <a:p>
                      <a:pPr marL="342900" lvl="0" indent="-342900" algn="just">
                        <a:lnSpc>
                          <a:spcPct val="100000"/>
                        </a:lnSpc>
                        <a:spcAft>
                          <a:spcPts val="800"/>
                        </a:spcAft>
                        <a:buFont typeface="Symbol" panose="05050102010706020507" pitchFamily="18" charset="2"/>
                        <a:buChar char=""/>
                      </a:pPr>
                      <a:r>
                        <a:rPr lang="en-US" sz="1600" b="0" dirty="0" err="1">
                          <a:effectLst/>
                        </a:rPr>
                        <a:t>Busca</a:t>
                      </a:r>
                      <a:r>
                        <a:rPr lang="en-US" sz="1600" b="0" dirty="0">
                          <a:effectLst/>
                        </a:rPr>
                        <a:t> </a:t>
                      </a:r>
                      <a:r>
                        <a:rPr lang="en-US" sz="1600" b="0" dirty="0" err="1">
                          <a:effectLst/>
                        </a:rPr>
                        <a:t>interrelacionar</a:t>
                      </a:r>
                      <a:r>
                        <a:rPr lang="en-US" sz="1600" b="0" dirty="0">
                          <a:effectLst/>
                        </a:rPr>
                        <a:t> a las </a:t>
                      </a:r>
                      <a:r>
                        <a:rPr lang="en-US" sz="1600" b="0" dirty="0" err="1">
                          <a:effectLst/>
                        </a:rPr>
                        <a:t>organizaciones</a:t>
                      </a:r>
                      <a:r>
                        <a:rPr lang="en-US" sz="1600" b="0" dirty="0">
                          <a:effectLst/>
                        </a:rPr>
                        <a:t> con </a:t>
                      </a:r>
                      <a:r>
                        <a:rPr lang="en-US" sz="1600" b="0" dirty="0" err="1">
                          <a:effectLst/>
                        </a:rPr>
                        <a:t>el</a:t>
                      </a:r>
                      <a:r>
                        <a:rPr lang="en-US" sz="1600" b="0" dirty="0">
                          <a:effectLst/>
                        </a:rPr>
                        <a:t> entorno.</a:t>
                      </a:r>
                      <a:endParaRPr lang="es-EC" sz="1600" b="0" dirty="0">
                        <a:effectLst/>
                      </a:endParaRPr>
                    </a:p>
                    <a:p>
                      <a:pPr marL="342900" lvl="0" indent="-342900" algn="just">
                        <a:lnSpc>
                          <a:spcPct val="100000"/>
                        </a:lnSpc>
                        <a:spcAft>
                          <a:spcPts val="800"/>
                        </a:spcAft>
                        <a:buFont typeface="Symbol" panose="05050102010706020507" pitchFamily="18" charset="2"/>
                        <a:buChar char=""/>
                      </a:pPr>
                      <a:r>
                        <a:rPr lang="en-US" sz="1600" b="0" dirty="0">
                          <a:effectLst/>
                        </a:rPr>
                        <a:t>El </a:t>
                      </a:r>
                      <a:r>
                        <a:rPr lang="en-US" sz="1600" b="0" dirty="0" err="1">
                          <a:effectLst/>
                        </a:rPr>
                        <a:t>análisis</a:t>
                      </a:r>
                      <a:r>
                        <a:rPr lang="en-US" sz="1600" b="0" dirty="0">
                          <a:effectLst/>
                        </a:rPr>
                        <a:t> de las </a:t>
                      </a:r>
                      <a:r>
                        <a:rPr lang="en-US" sz="1600" b="0" dirty="0" err="1">
                          <a:effectLst/>
                        </a:rPr>
                        <a:t>organizaciones</a:t>
                      </a:r>
                      <a:r>
                        <a:rPr lang="en-US" sz="1600" b="0" dirty="0">
                          <a:effectLst/>
                        </a:rPr>
                        <a:t> </a:t>
                      </a:r>
                      <a:r>
                        <a:rPr lang="en-US" sz="1600" b="0" dirty="0" err="1">
                          <a:effectLst/>
                        </a:rPr>
                        <a:t>utiliza</a:t>
                      </a:r>
                      <a:r>
                        <a:rPr lang="en-US" sz="1600" b="0" dirty="0">
                          <a:effectLst/>
                        </a:rPr>
                        <a:t> un </a:t>
                      </a:r>
                      <a:r>
                        <a:rPr lang="en-US" sz="1600" b="0" dirty="0" err="1">
                          <a:effectLst/>
                        </a:rPr>
                        <a:t>enfoque</a:t>
                      </a:r>
                      <a:r>
                        <a:rPr lang="en-US" sz="1600" b="0" dirty="0">
                          <a:effectLst/>
                        </a:rPr>
                        <a:t> </a:t>
                      </a:r>
                      <a:r>
                        <a:rPr lang="en-US" sz="1600" b="0" dirty="0" err="1">
                          <a:effectLst/>
                        </a:rPr>
                        <a:t>múltiple</a:t>
                      </a:r>
                      <a:r>
                        <a:rPr lang="en-US" sz="1600" b="0" dirty="0">
                          <a:effectLst/>
                        </a:rPr>
                        <a:t> y </a:t>
                      </a:r>
                      <a:r>
                        <a:rPr lang="en-US" sz="1600" b="0" dirty="0" err="1">
                          <a:effectLst/>
                        </a:rPr>
                        <a:t>globalizante</a:t>
                      </a:r>
                      <a:r>
                        <a:rPr lang="en-US" sz="1600" b="0" dirty="0">
                          <a:effectLst/>
                        </a:rPr>
                        <a:t> que </a:t>
                      </a:r>
                      <a:r>
                        <a:rPr lang="en-US" sz="1600" b="0" dirty="0" err="1">
                          <a:effectLst/>
                        </a:rPr>
                        <a:t>abarca</a:t>
                      </a:r>
                      <a:r>
                        <a:rPr lang="en-US" sz="1600" b="0" dirty="0">
                          <a:effectLst/>
                        </a:rPr>
                        <a:t> la </a:t>
                      </a:r>
                      <a:r>
                        <a:rPr lang="en-US" sz="1600" b="0" dirty="0" err="1">
                          <a:effectLst/>
                        </a:rPr>
                        <a:t>organización</a:t>
                      </a:r>
                      <a:r>
                        <a:rPr lang="en-US" sz="1600" b="0" dirty="0">
                          <a:effectLst/>
                        </a:rPr>
                        <a:t> formal y la informal con </a:t>
                      </a:r>
                      <a:r>
                        <a:rPr lang="en-US" sz="1600" b="0" dirty="0" err="1">
                          <a:effectLst/>
                        </a:rPr>
                        <a:t>relación</a:t>
                      </a:r>
                      <a:r>
                        <a:rPr lang="en-US" sz="1600" b="0" dirty="0">
                          <a:effectLst/>
                        </a:rPr>
                        <a:t> a las </a:t>
                      </a:r>
                      <a:r>
                        <a:rPr lang="en-US" sz="1600" b="0" dirty="0" err="1">
                          <a:effectLst/>
                        </a:rPr>
                        <a:t>escuelas</a:t>
                      </a:r>
                      <a:r>
                        <a:rPr lang="en-US" sz="1600" b="0" dirty="0">
                          <a:effectLst/>
                        </a:rPr>
                        <a:t> </a:t>
                      </a:r>
                      <a:r>
                        <a:rPr lang="en-US" sz="1600" b="0" dirty="0" err="1">
                          <a:effectLst/>
                        </a:rPr>
                        <a:t>clásica</a:t>
                      </a:r>
                      <a:r>
                        <a:rPr lang="en-US" sz="1600" b="0" dirty="0">
                          <a:effectLst/>
                        </a:rPr>
                        <a:t> y </a:t>
                      </a:r>
                      <a:r>
                        <a:rPr lang="en-US" sz="1600" b="0" dirty="0" err="1">
                          <a:effectLst/>
                        </a:rPr>
                        <a:t>humanista</a:t>
                      </a:r>
                      <a:r>
                        <a:rPr lang="en-US" sz="1600" b="0" dirty="0">
                          <a:effectLst/>
                        </a:rPr>
                        <a:t>.</a:t>
                      </a:r>
                      <a:endParaRPr lang="es-EC" sz="1600" b="0" dirty="0">
                        <a:effectLst/>
                      </a:endParaRPr>
                    </a:p>
                    <a:p>
                      <a:pPr marL="342900" lvl="0" indent="-342900" algn="just">
                        <a:lnSpc>
                          <a:spcPct val="100000"/>
                        </a:lnSpc>
                        <a:spcAft>
                          <a:spcPts val="800"/>
                        </a:spcAft>
                        <a:buFont typeface="Symbol" panose="05050102010706020507" pitchFamily="18" charset="2"/>
                        <a:buChar char=""/>
                      </a:pPr>
                      <a:r>
                        <a:rPr lang="en-US" sz="1600" b="0" dirty="0">
                          <a:effectLst/>
                        </a:rPr>
                        <a:t>Se </a:t>
                      </a:r>
                      <a:r>
                        <a:rPr lang="en-US" sz="1600" b="0" dirty="0" err="1">
                          <a:effectLst/>
                        </a:rPr>
                        <a:t>preocupa</a:t>
                      </a:r>
                      <a:r>
                        <a:rPr lang="en-US" sz="1600" b="0" dirty="0">
                          <a:effectLst/>
                        </a:rPr>
                        <a:t> por la </a:t>
                      </a:r>
                      <a:r>
                        <a:rPr lang="en-US" sz="1600" b="0" dirty="0" err="1">
                          <a:effectLst/>
                        </a:rPr>
                        <a:t>estructura</a:t>
                      </a:r>
                      <a:r>
                        <a:rPr lang="en-US" sz="1600" b="0" dirty="0">
                          <a:effectLst/>
                        </a:rPr>
                        <a:t> no por la </a:t>
                      </a:r>
                      <a:r>
                        <a:rPr lang="en-US" sz="1600" b="0" dirty="0" err="1">
                          <a:effectLst/>
                        </a:rPr>
                        <a:t>función</a:t>
                      </a:r>
                      <a:r>
                        <a:rPr lang="en-US" sz="1600" b="0" dirty="0">
                          <a:effectLst/>
                        </a:rPr>
                        <a:t> para </a:t>
                      </a:r>
                      <a:r>
                        <a:rPr lang="en-US" sz="1600" b="0" dirty="0" err="1">
                          <a:effectLst/>
                        </a:rPr>
                        <a:t>el</a:t>
                      </a:r>
                      <a:r>
                        <a:rPr lang="en-US" sz="1600" b="0" dirty="0">
                          <a:effectLst/>
                        </a:rPr>
                        <a:t> </a:t>
                      </a:r>
                      <a:r>
                        <a:rPr lang="en-US" sz="1600" b="0" dirty="0" err="1">
                          <a:effectLst/>
                        </a:rPr>
                        <a:t>logro</a:t>
                      </a:r>
                      <a:r>
                        <a:rPr lang="en-US" sz="1600" b="0" dirty="0">
                          <a:effectLst/>
                        </a:rPr>
                        <a:t> de los </a:t>
                      </a:r>
                      <a:r>
                        <a:rPr lang="en-US" sz="1600" b="0" dirty="0" err="1">
                          <a:effectLst/>
                        </a:rPr>
                        <a:t>objetivos</a:t>
                      </a:r>
                      <a:r>
                        <a:rPr lang="en-US" sz="1600" b="0" dirty="0">
                          <a:effectLst/>
                        </a:rPr>
                        <a:t>.</a:t>
                      </a:r>
                      <a:endParaRPr lang="es-EC" sz="1600" b="0" dirty="0">
                        <a:effectLst/>
                      </a:endParaRPr>
                    </a:p>
                    <a:p>
                      <a:pPr marL="342900" lvl="0" indent="-342900" algn="just">
                        <a:lnSpc>
                          <a:spcPct val="100000"/>
                        </a:lnSpc>
                        <a:spcAft>
                          <a:spcPts val="800"/>
                        </a:spcAft>
                        <a:buFont typeface="Symbol" panose="05050102010706020507" pitchFamily="18" charset="2"/>
                        <a:buChar char=""/>
                      </a:pPr>
                      <a:r>
                        <a:rPr lang="en-US" sz="1600" b="0" dirty="0" err="1">
                          <a:effectLst/>
                        </a:rPr>
                        <a:t>Considera</a:t>
                      </a:r>
                      <a:r>
                        <a:rPr lang="en-US" sz="1600" b="0" dirty="0">
                          <a:effectLst/>
                        </a:rPr>
                        <a:t> a la </a:t>
                      </a:r>
                      <a:r>
                        <a:rPr lang="en-US" sz="1600" b="0" dirty="0" err="1">
                          <a:effectLst/>
                        </a:rPr>
                        <a:t>organización</a:t>
                      </a:r>
                      <a:r>
                        <a:rPr lang="en-US" sz="1600" b="0" dirty="0">
                          <a:effectLst/>
                        </a:rPr>
                        <a:t> </a:t>
                      </a:r>
                      <a:r>
                        <a:rPr lang="en-US" sz="1600" b="0" dirty="0" err="1">
                          <a:effectLst/>
                        </a:rPr>
                        <a:t>como</a:t>
                      </a:r>
                      <a:r>
                        <a:rPr lang="en-US" sz="1600" b="0" dirty="0">
                          <a:effectLst/>
                        </a:rPr>
                        <a:t> un </a:t>
                      </a:r>
                      <a:r>
                        <a:rPr lang="en-US" sz="1600" b="0" dirty="0" err="1">
                          <a:effectLst/>
                        </a:rPr>
                        <a:t>sistema</a:t>
                      </a:r>
                      <a:r>
                        <a:rPr lang="en-US" sz="1600" b="0" dirty="0">
                          <a:effectLst/>
                        </a:rPr>
                        <a:t> </a:t>
                      </a:r>
                      <a:r>
                        <a:rPr lang="en-US" sz="1600" b="0" dirty="0" err="1">
                          <a:effectLst/>
                        </a:rPr>
                        <a:t>abierto</a:t>
                      </a:r>
                      <a:r>
                        <a:rPr lang="en-US" sz="1600" b="0" dirty="0">
                          <a:effectLst/>
                        </a:rPr>
                        <a:t> </a:t>
                      </a:r>
                      <a:r>
                        <a:rPr lang="en-US" sz="1600" b="0" dirty="0" err="1">
                          <a:effectLst/>
                        </a:rPr>
                        <a:t>en</a:t>
                      </a:r>
                      <a:r>
                        <a:rPr lang="en-US" sz="1600" b="0" dirty="0">
                          <a:effectLst/>
                        </a:rPr>
                        <a:t> </a:t>
                      </a:r>
                      <a:r>
                        <a:rPr lang="en-US" sz="1600" b="0" dirty="0" err="1">
                          <a:effectLst/>
                        </a:rPr>
                        <a:t>constante</a:t>
                      </a:r>
                      <a:r>
                        <a:rPr lang="en-US" sz="1600" b="0" dirty="0">
                          <a:effectLst/>
                        </a:rPr>
                        <a:t> </a:t>
                      </a:r>
                      <a:r>
                        <a:rPr lang="en-US" sz="1600" b="0" dirty="0" err="1">
                          <a:effectLst/>
                        </a:rPr>
                        <a:t>interacción</a:t>
                      </a:r>
                      <a:r>
                        <a:rPr lang="en-US" sz="1600" b="0" dirty="0">
                          <a:effectLst/>
                        </a:rPr>
                        <a:t> con </a:t>
                      </a:r>
                      <a:r>
                        <a:rPr lang="en-US" sz="1600" b="0" dirty="0" err="1">
                          <a:effectLst/>
                        </a:rPr>
                        <a:t>su</a:t>
                      </a:r>
                      <a:r>
                        <a:rPr lang="en-US" sz="1600" b="0" dirty="0">
                          <a:effectLst/>
                        </a:rPr>
                        <a:t> entorno.</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81" marR="47181" marT="0" marB="0"/>
                </a:tc>
                <a:extLst>
                  <a:ext uri="{0D108BD9-81ED-4DB2-BD59-A6C34878D82A}">
                    <a16:rowId xmlns:a16="http://schemas.microsoft.com/office/drawing/2014/main" val="2286196521"/>
                  </a:ext>
                </a:extLst>
              </a:tr>
              <a:tr h="2328407">
                <a:tc>
                  <a:txBody>
                    <a:bodyPr/>
                    <a:lstStyle/>
                    <a:p>
                      <a:pPr marL="0" lvl="0" indent="0" algn="just">
                        <a:lnSpc>
                          <a:spcPct val="100000"/>
                        </a:lnSpc>
                        <a:spcAft>
                          <a:spcPts val="800"/>
                        </a:spcAft>
                        <a:buFont typeface="+mj-lt"/>
                        <a:buNone/>
                      </a:pPr>
                      <a:r>
                        <a:rPr lang="en-US" sz="1600" b="0" dirty="0">
                          <a:effectLst/>
                        </a:rPr>
                        <a:t>5.- </a:t>
                      </a:r>
                      <a:r>
                        <a:rPr lang="en-US" sz="1600" b="1" dirty="0" err="1">
                          <a:effectLst/>
                        </a:rPr>
                        <a:t>Teoría</a:t>
                      </a:r>
                      <a:r>
                        <a:rPr lang="en-US" sz="1600" b="1" dirty="0">
                          <a:effectLst/>
                        </a:rPr>
                        <a:t> </a:t>
                      </a:r>
                      <a:r>
                        <a:rPr lang="en-US" sz="1600" b="1" dirty="0" err="1">
                          <a:effectLst/>
                        </a:rPr>
                        <a:t>Neoclásica</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81" marR="47181" marT="0" marB="0"/>
                </a:tc>
                <a:tc>
                  <a:txBody>
                    <a:bodyPr/>
                    <a:lstStyle/>
                    <a:p>
                      <a:pPr algn="just">
                        <a:lnSpc>
                          <a:spcPct val="100000"/>
                        </a:lnSpc>
                        <a:spcBef>
                          <a:spcPts val="1200"/>
                        </a:spcBef>
                        <a:spcAft>
                          <a:spcPts val="800"/>
                        </a:spcAft>
                      </a:pPr>
                      <a:r>
                        <a:rPr lang="en-US" sz="1600" b="0">
                          <a:effectLst/>
                        </a:rPr>
                        <a:t>Druker (1993)</a:t>
                      </a:r>
                      <a:endParaRPr lang="es-EC"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181" marR="47181" marT="0" marB="0"/>
                </a:tc>
                <a:tc>
                  <a:txBody>
                    <a:bodyPr/>
                    <a:lstStyle/>
                    <a:p>
                      <a:pPr marL="342900" lvl="0" indent="-342900" algn="just">
                        <a:lnSpc>
                          <a:spcPct val="100000"/>
                        </a:lnSpc>
                        <a:spcAft>
                          <a:spcPts val="800"/>
                        </a:spcAft>
                        <a:buFont typeface="Symbol" panose="05050102010706020507" pitchFamily="18" charset="2"/>
                        <a:buChar char=""/>
                      </a:pPr>
                      <a:r>
                        <a:rPr lang="en-US" sz="1600" b="0" dirty="0">
                          <a:effectLst/>
                        </a:rPr>
                        <a:t>Es </a:t>
                      </a:r>
                      <a:r>
                        <a:rPr lang="en-US" sz="1600" b="0" dirty="0" err="1">
                          <a:effectLst/>
                        </a:rPr>
                        <a:t>el</a:t>
                      </a:r>
                      <a:r>
                        <a:rPr lang="en-US" sz="1600" b="0" dirty="0">
                          <a:effectLst/>
                        </a:rPr>
                        <a:t> </a:t>
                      </a:r>
                      <a:r>
                        <a:rPr lang="en-US" sz="1600" b="0" dirty="0" err="1">
                          <a:effectLst/>
                        </a:rPr>
                        <a:t>resurgimiento</a:t>
                      </a:r>
                      <a:r>
                        <a:rPr lang="en-US" sz="1600" b="0" dirty="0">
                          <a:effectLst/>
                        </a:rPr>
                        <a:t> de la </a:t>
                      </a:r>
                      <a:r>
                        <a:rPr lang="en-US" sz="1600" b="0" dirty="0" err="1">
                          <a:effectLst/>
                        </a:rPr>
                        <a:t>Teoría</a:t>
                      </a:r>
                      <a:r>
                        <a:rPr lang="en-US" sz="1600" b="0" dirty="0">
                          <a:effectLst/>
                        </a:rPr>
                        <a:t> </a:t>
                      </a:r>
                      <a:r>
                        <a:rPr lang="en-US" sz="1600" b="0" dirty="0" err="1">
                          <a:effectLst/>
                        </a:rPr>
                        <a:t>Clásica</a:t>
                      </a:r>
                      <a:r>
                        <a:rPr lang="en-US" sz="1600" b="0" dirty="0">
                          <a:effectLst/>
                        </a:rPr>
                        <a:t> </a:t>
                      </a:r>
                      <a:r>
                        <a:rPr lang="en-US" sz="1600" b="0" dirty="0" err="1">
                          <a:effectLst/>
                        </a:rPr>
                        <a:t>ampliada</a:t>
                      </a:r>
                      <a:r>
                        <a:rPr lang="en-US" sz="1600" b="0" dirty="0">
                          <a:effectLst/>
                        </a:rPr>
                        <a:t>, </a:t>
                      </a:r>
                      <a:r>
                        <a:rPr lang="en-US" sz="1600" b="0" dirty="0" err="1">
                          <a:effectLst/>
                        </a:rPr>
                        <a:t>revisada</a:t>
                      </a:r>
                      <a:r>
                        <a:rPr lang="en-US" sz="1600" b="0" dirty="0">
                          <a:effectLst/>
                        </a:rPr>
                        <a:t> y </a:t>
                      </a:r>
                      <a:r>
                        <a:rPr lang="en-US" sz="1600" b="0" dirty="0" err="1">
                          <a:effectLst/>
                        </a:rPr>
                        <a:t>mejorada</a:t>
                      </a:r>
                      <a:r>
                        <a:rPr lang="en-US" sz="1600" b="0" dirty="0">
                          <a:effectLst/>
                        </a:rPr>
                        <a:t>, </a:t>
                      </a:r>
                      <a:r>
                        <a:rPr lang="en-US" sz="1600" b="0" dirty="0" err="1">
                          <a:effectLst/>
                        </a:rPr>
                        <a:t>en</a:t>
                      </a:r>
                      <a:r>
                        <a:rPr lang="en-US" sz="1600" b="0" dirty="0">
                          <a:effectLst/>
                        </a:rPr>
                        <a:t> la que se </a:t>
                      </a:r>
                      <a:r>
                        <a:rPr lang="en-US" sz="1600" b="0" dirty="0" err="1">
                          <a:effectLst/>
                        </a:rPr>
                        <a:t>aprovecha</a:t>
                      </a:r>
                      <a:r>
                        <a:rPr lang="en-US" sz="1600" b="0" dirty="0">
                          <a:effectLst/>
                        </a:rPr>
                        <a:t> las </a:t>
                      </a:r>
                      <a:r>
                        <a:rPr lang="en-US" sz="1600" b="0" dirty="0" err="1">
                          <a:effectLst/>
                        </a:rPr>
                        <a:t>contribuciones</a:t>
                      </a:r>
                      <a:r>
                        <a:rPr lang="en-US" sz="1600" b="0" dirty="0">
                          <a:effectLst/>
                        </a:rPr>
                        <a:t> de las </a:t>
                      </a:r>
                      <a:r>
                        <a:rPr lang="en-US" sz="1600" b="0" dirty="0" err="1">
                          <a:effectLst/>
                        </a:rPr>
                        <a:t>demás</a:t>
                      </a:r>
                      <a:r>
                        <a:rPr lang="en-US" sz="1600" b="0" dirty="0">
                          <a:effectLst/>
                        </a:rPr>
                        <a:t> </a:t>
                      </a:r>
                      <a:r>
                        <a:rPr lang="en-US" sz="1600" b="0" dirty="0" err="1">
                          <a:effectLst/>
                        </a:rPr>
                        <a:t>teorías</a:t>
                      </a:r>
                      <a:r>
                        <a:rPr lang="en-US" sz="1600" b="0" dirty="0">
                          <a:effectLst/>
                        </a:rPr>
                        <a:t>.</a:t>
                      </a:r>
                      <a:endParaRPr lang="es-EC" sz="1600" b="0" dirty="0">
                        <a:effectLst/>
                      </a:endParaRPr>
                    </a:p>
                    <a:p>
                      <a:pPr marL="342900" lvl="0" indent="-342900" algn="just">
                        <a:lnSpc>
                          <a:spcPct val="100000"/>
                        </a:lnSpc>
                        <a:spcAft>
                          <a:spcPts val="800"/>
                        </a:spcAft>
                        <a:buFont typeface="Symbol" panose="05050102010706020507" pitchFamily="18" charset="2"/>
                        <a:buChar char=""/>
                      </a:pPr>
                      <a:r>
                        <a:rPr lang="en-US" sz="1600" b="0" dirty="0" err="1">
                          <a:effectLst/>
                        </a:rPr>
                        <a:t>Reconoce</a:t>
                      </a:r>
                      <a:r>
                        <a:rPr lang="en-US" sz="1600" b="0" dirty="0">
                          <a:effectLst/>
                        </a:rPr>
                        <a:t> a la </a:t>
                      </a:r>
                      <a:r>
                        <a:rPr lang="en-US" sz="1600" b="0" dirty="0" err="1">
                          <a:effectLst/>
                        </a:rPr>
                        <a:t>organización</a:t>
                      </a:r>
                      <a:r>
                        <a:rPr lang="en-US" sz="1600" b="0" dirty="0">
                          <a:effectLst/>
                        </a:rPr>
                        <a:t> </a:t>
                      </a:r>
                      <a:r>
                        <a:rPr lang="en-US" sz="1600" b="0" dirty="0" err="1">
                          <a:effectLst/>
                        </a:rPr>
                        <a:t>como</a:t>
                      </a:r>
                      <a:r>
                        <a:rPr lang="en-US" sz="1600" b="0" dirty="0">
                          <a:effectLst/>
                        </a:rPr>
                        <a:t> un </a:t>
                      </a:r>
                      <a:r>
                        <a:rPr lang="en-US" sz="1600" b="0" dirty="0" err="1">
                          <a:effectLst/>
                        </a:rPr>
                        <a:t>sistema</a:t>
                      </a:r>
                      <a:r>
                        <a:rPr lang="en-US" sz="1600" b="0" dirty="0">
                          <a:effectLst/>
                        </a:rPr>
                        <a:t> </a:t>
                      </a:r>
                      <a:r>
                        <a:rPr lang="en-US" sz="1600" b="0" dirty="0" err="1">
                          <a:effectLst/>
                        </a:rPr>
                        <a:t>abierto</a:t>
                      </a:r>
                      <a:r>
                        <a:rPr lang="en-US" sz="1600" b="0" dirty="0">
                          <a:effectLst/>
                        </a:rPr>
                        <a:t>.</a:t>
                      </a:r>
                      <a:endParaRPr lang="es-EC" sz="1600" b="0" dirty="0">
                        <a:effectLst/>
                      </a:endParaRPr>
                    </a:p>
                    <a:p>
                      <a:pPr marL="342900" lvl="0" indent="-342900" algn="just">
                        <a:lnSpc>
                          <a:spcPct val="100000"/>
                        </a:lnSpc>
                        <a:spcAft>
                          <a:spcPts val="800"/>
                        </a:spcAft>
                        <a:buFont typeface="Symbol" panose="05050102010706020507" pitchFamily="18" charset="2"/>
                        <a:buChar char=""/>
                      </a:pPr>
                      <a:r>
                        <a:rPr lang="en-US" sz="1600" b="0" dirty="0">
                          <a:effectLst/>
                        </a:rPr>
                        <a:t>El </a:t>
                      </a:r>
                      <a:r>
                        <a:rPr lang="en-US" sz="1600" b="0" dirty="0" err="1">
                          <a:effectLst/>
                        </a:rPr>
                        <a:t>enfoque</a:t>
                      </a:r>
                      <a:r>
                        <a:rPr lang="en-US" sz="1600" b="0" dirty="0">
                          <a:effectLst/>
                        </a:rPr>
                        <a:t> </a:t>
                      </a:r>
                      <a:r>
                        <a:rPr lang="en-US" sz="1600" b="0" dirty="0" err="1">
                          <a:effectLst/>
                        </a:rPr>
                        <a:t>situacional</a:t>
                      </a:r>
                      <a:r>
                        <a:rPr lang="en-US" sz="1600" b="0" dirty="0">
                          <a:effectLst/>
                        </a:rPr>
                        <a:t> es </a:t>
                      </a:r>
                      <a:r>
                        <a:rPr lang="en-US" sz="1600" b="0" dirty="0" err="1">
                          <a:effectLst/>
                        </a:rPr>
                        <a:t>el</a:t>
                      </a:r>
                      <a:r>
                        <a:rPr lang="en-US" sz="1600" b="0" dirty="0">
                          <a:effectLst/>
                        </a:rPr>
                        <a:t> </a:t>
                      </a:r>
                      <a:r>
                        <a:rPr lang="en-US" sz="1600" b="0" dirty="0" err="1">
                          <a:effectLst/>
                        </a:rPr>
                        <a:t>planteamiento</a:t>
                      </a:r>
                      <a:r>
                        <a:rPr lang="en-US" sz="1600" b="0" dirty="0">
                          <a:effectLst/>
                        </a:rPr>
                        <a:t> </a:t>
                      </a:r>
                      <a:r>
                        <a:rPr lang="en-US" sz="1600" b="0" dirty="0" err="1">
                          <a:effectLst/>
                        </a:rPr>
                        <a:t>más</a:t>
                      </a:r>
                      <a:r>
                        <a:rPr lang="en-US" sz="1600" b="0" dirty="0">
                          <a:effectLst/>
                        </a:rPr>
                        <a:t> </a:t>
                      </a:r>
                      <a:r>
                        <a:rPr lang="en-US" sz="1600" b="0" dirty="0" err="1">
                          <a:effectLst/>
                        </a:rPr>
                        <a:t>reciente</a:t>
                      </a:r>
                      <a:r>
                        <a:rPr lang="en-US" sz="1600" b="0" dirty="0">
                          <a:effectLst/>
                        </a:rPr>
                        <a:t> dentro del </a:t>
                      </a:r>
                      <a:r>
                        <a:rPr lang="en-US" sz="1600" b="0" dirty="0" err="1">
                          <a:effectLst/>
                        </a:rPr>
                        <a:t>pensamiento</a:t>
                      </a:r>
                      <a:r>
                        <a:rPr lang="en-US" sz="1600" b="0" dirty="0">
                          <a:effectLst/>
                        </a:rPr>
                        <a:t> </a:t>
                      </a:r>
                      <a:r>
                        <a:rPr lang="en-US" sz="1600" b="0" dirty="0" err="1">
                          <a:effectLst/>
                        </a:rPr>
                        <a:t>administrativo</a:t>
                      </a:r>
                      <a:r>
                        <a:rPr lang="en-US" sz="1600" b="0" dirty="0">
                          <a:effectLst/>
                        </a:rPr>
                        <a:t> y </a:t>
                      </a:r>
                      <a:r>
                        <a:rPr lang="en-US" sz="1600" b="0" dirty="0" err="1">
                          <a:effectLst/>
                        </a:rPr>
                        <a:t>señala</a:t>
                      </a:r>
                      <a:r>
                        <a:rPr lang="en-US" sz="1600" b="0" dirty="0">
                          <a:effectLst/>
                        </a:rPr>
                        <a:t> un paso </a:t>
                      </a:r>
                      <a:r>
                        <a:rPr lang="en-US" sz="1600" b="0" dirty="0" err="1">
                          <a:effectLst/>
                        </a:rPr>
                        <a:t>adelante</a:t>
                      </a:r>
                      <a:r>
                        <a:rPr lang="en-US" sz="1600" b="0" dirty="0">
                          <a:effectLst/>
                        </a:rPr>
                        <a:t> del </a:t>
                      </a:r>
                      <a:r>
                        <a:rPr lang="en-US" sz="1600" b="0" dirty="0" err="1">
                          <a:effectLst/>
                        </a:rPr>
                        <a:t>enfoque</a:t>
                      </a:r>
                      <a:r>
                        <a:rPr lang="en-US" sz="1600" b="0" dirty="0">
                          <a:effectLst/>
                        </a:rPr>
                        <a:t> de </a:t>
                      </a:r>
                      <a:r>
                        <a:rPr lang="en-US" sz="1600" b="0" dirty="0" err="1">
                          <a:effectLst/>
                        </a:rPr>
                        <a:t>sistemas</a:t>
                      </a:r>
                      <a:r>
                        <a:rPr lang="en-US" sz="1600" b="0" dirty="0">
                          <a:effectLst/>
                        </a:rPr>
                        <a:t>. (entradas-</a:t>
                      </a:r>
                      <a:r>
                        <a:rPr lang="en-US" sz="1600" b="0" dirty="0" err="1">
                          <a:effectLst/>
                        </a:rPr>
                        <a:t>procesos</a:t>
                      </a:r>
                      <a:r>
                        <a:rPr lang="en-US" sz="1600" b="0" dirty="0">
                          <a:effectLst/>
                        </a:rPr>
                        <a:t>-</a:t>
                      </a:r>
                      <a:r>
                        <a:rPr lang="en-US" sz="1600" b="0" dirty="0" err="1">
                          <a:effectLst/>
                        </a:rPr>
                        <a:t>salidas</a:t>
                      </a:r>
                      <a:r>
                        <a:rPr lang="en-US" sz="1600" b="0" dirty="0">
                          <a:effectLst/>
                        </a:rPr>
                        <a:t>).</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181" marR="47181" marT="0" marB="0"/>
                </a:tc>
                <a:extLst>
                  <a:ext uri="{0D108BD9-81ED-4DB2-BD59-A6C34878D82A}">
                    <a16:rowId xmlns:a16="http://schemas.microsoft.com/office/drawing/2014/main" val="3028273512"/>
                  </a:ext>
                </a:extLst>
              </a:tr>
            </a:tbl>
          </a:graphicData>
        </a:graphic>
      </p:graphicFrame>
    </p:spTree>
    <p:extLst>
      <p:ext uri="{BB962C8B-B14F-4D97-AF65-F5344CB8AC3E}">
        <p14:creationId xmlns:p14="http://schemas.microsoft.com/office/powerpoint/2010/main" val="335456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8BCF2E3-4170-42AB-B683-E41334C9990F}"/>
              </a:ext>
            </a:extLst>
          </p:cNvPr>
          <p:cNvPicPr>
            <a:picLocks noChangeAspect="1"/>
          </p:cNvPicPr>
          <p:nvPr/>
        </p:nvPicPr>
        <p:blipFill>
          <a:blip r:embed="rId2"/>
          <a:stretch>
            <a:fillRect/>
          </a:stretch>
        </p:blipFill>
        <p:spPr>
          <a:xfrm>
            <a:off x="318350" y="6595"/>
            <a:ext cx="11583365" cy="6851405"/>
          </a:xfrm>
          <a:prstGeom prst="rect">
            <a:avLst/>
          </a:prstGeom>
        </p:spPr>
      </p:pic>
      <p:sp>
        <p:nvSpPr>
          <p:cNvPr id="5" name="2 Rectángulo">
            <a:extLst>
              <a:ext uri="{FF2B5EF4-FFF2-40B4-BE49-F238E27FC236}">
                <a16:creationId xmlns:a16="http://schemas.microsoft.com/office/drawing/2014/main" id="{70DC1BCF-FD78-46BA-A14F-F6F93C6DDFE5}"/>
              </a:ext>
            </a:extLst>
          </p:cNvPr>
          <p:cNvSpPr/>
          <p:nvPr/>
        </p:nvSpPr>
        <p:spPr>
          <a:xfrm>
            <a:off x="290287" y="2331736"/>
            <a:ext cx="11583364" cy="1645897"/>
          </a:xfrm>
          <a:prstGeom prst="rect">
            <a:avLst/>
          </a:prstGeom>
          <a:solidFill>
            <a:schemeClr val="accent4">
              <a:lumMod val="75000"/>
              <a:alpha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s-EC" sz="5588" b="1" kern="0" dirty="0">
              <a:solidFill>
                <a:srgbClr val="000000"/>
              </a:solidFill>
              <a:latin typeface="Bradley Hand ITC" panose="03070402050302030203" pitchFamily="66" charset="0"/>
              <a:sym typeface="Arial"/>
            </a:endParaRPr>
          </a:p>
          <a:p>
            <a:pPr algn="ctr" defTabSz="1219170">
              <a:buClr>
                <a:srgbClr val="000000"/>
              </a:buClr>
            </a:pPr>
            <a:endParaRPr lang="es-EC" sz="7618" b="1" kern="0" dirty="0">
              <a:solidFill>
                <a:srgbClr val="000000"/>
              </a:solidFill>
              <a:latin typeface="Bradley Hand ITC" panose="03070402050302030203" pitchFamily="66" charset="0"/>
              <a:sym typeface="Arial"/>
            </a:endParaRPr>
          </a:p>
          <a:p>
            <a:pPr defTabSz="1219170">
              <a:buClr>
                <a:srgbClr val="000000"/>
              </a:buClr>
            </a:pPr>
            <a:r>
              <a:rPr lang="es-EC" sz="7618" b="1" kern="0" dirty="0">
                <a:solidFill>
                  <a:srgbClr val="000000"/>
                </a:solidFill>
                <a:latin typeface="Bradley Hand ITC" panose="03070402050302030203" pitchFamily="66" charset="0"/>
                <a:sym typeface="Arial"/>
              </a:rPr>
              <a:t> </a:t>
            </a:r>
          </a:p>
          <a:p>
            <a:pPr algn="ctr" defTabSz="1219170">
              <a:buClr>
                <a:srgbClr val="000000"/>
              </a:buClr>
            </a:pPr>
            <a:r>
              <a:rPr lang="es-EC" sz="7618" b="1" kern="0" dirty="0">
                <a:solidFill>
                  <a:srgbClr val="000000"/>
                </a:solidFill>
                <a:latin typeface="Bradley Hand ITC" panose="03070402050302030203" pitchFamily="66" charset="0"/>
                <a:ea typeface="Calibri" panose="020F0502020204030204" pitchFamily="34" charset="0"/>
                <a:sym typeface="Arial"/>
              </a:rPr>
              <a:t>   </a:t>
            </a:r>
          </a:p>
          <a:p>
            <a:pPr algn="ctr" defTabSz="1219170">
              <a:buClr>
                <a:srgbClr val="000000"/>
              </a:buClr>
            </a:pPr>
            <a:endParaRPr lang="es-EC" sz="8000" b="1" kern="0" dirty="0">
              <a:solidFill>
                <a:srgbClr val="000000"/>
              </a:solidFill>
              <a:latin typeface="Bradley Hand ITC" panose="03070402050302030203" pitchFamily="66" charset="0"/>
              <a:sym typeface="Arial"/>
            </a:endParaRPr>
          </a:p>
          <a:p>
            <a:pPr algn="ctr" defTabSz="1219170">
              <a:buClr>
                <a:srgbClr val="000000"/>
              </a:buClr>
            </a:pPr>
            <a:endParaRPr lang="es-EC" sz="7618" b="1" kern="0" dirty="0">
              <a:solidFill>
                <a:srgbClr val="000000"/>
              </a:solidFill>
              <a:latin typeface="Bradley Hand ITC" panose="03070402050302030203" pitchFamily="66" charset="0"/>
              <a:sym typeface="Arial"/>
            </a:endParaRPr>
          </a:p>
          <a:p>
            <a:pPr algn="ctr" defTabSz="1219170">
              <a:buClr>
                <a:srgbClr val="000000"/>
              </a:buClr>
            </a:pPr>
            <a:endParaRPr lang="es-EC" sz="7618" b="1" kern="0" dirty="0">
              <a:solidFill>
                <a:srgbClr val="000000"/>
              </a:solidFill>
              <a:latin typeface="Bradley Hand ITC" panose="03070402050302030203" pitchFamily="66" charset="0"/>
              <a:sym typeface="Arial"/>
            </a:endParaRPr>
          </a:p>
          <a:p>
            <a:pPr algn="ctr" defTabSz="1219170">
              <a:buClr>
                <a:srgbClr val="000000"/>
              </a:buClr>
            </a:pPr>
            <a:endParaRPr lang="es-EC" sz="3048" b="1" kern="0" dirty="0">
              <a:solidFill>
                <a:srgbClr val="000000"/>
              </a:solidFill>
              <a:latin typeface="Bradley Hand ITC" panose="03070402050302030203" pitchFamily="66" charset="0"/>
              <a:sym typeface="Arial"/>
            </a:endParaRPr>
          </a:p>
        </p:txBody>
      </p:sp>
      <p:sp>
        <p:nvSpPr>
          <p:cNvPr id="6" name="CuadroTexto 5">
            <a:extLst>
              <a:ext uri="{FF2B5EF4-FFF2-40B4-BE49-F238E27FC236}">
                <a16:creationId xmlns:a16="http://schemas.microsoft.com/office/drawing/2014/main" id="{A30A7F80-5124-4BEB-B53B-7EFDE0DBF92B}"/>
              </a:ext>
            </a:extLst>
          </p:cNvPr>
          <p:cNvSpPr txBox="1"/>
          <p:nvPr/>
        </p:nvSpPr>
        <p:spPr>
          <a:xfrm>
            <a:off x="2389352" y="2518611"/>
            <a:ext cx="8205075" cy="1241237"/>
          </a:xfrm>
          <a:prstGeom prst="rect">
            <a:avLst/>
          </a:prstGeom>
          <a:noFill/>
        </p:spPr>
        <p:txBody>
          <a:bodyPr wrap="square">
            <a:spAutoFit/>
          </a:bodyPr>
          <a:lstStyle/>
          <a:p>
            <a:pPr algn="ctr" defTabSz="1219170">
              <a:buClr>
                <a:srgbClr val="000000"/>
              </a:buClr>
            </a:pPr>
            <a:r>
              <a:rPr lang="es-EC" sz="3733" b="1" kern="0" dirty="0">
                <a:solidFill>
                  <a:srgbClr val="FFFFFF"/>
                </a:solidFill>
                <a:latin typeface="Bradley Hand ITC" panose="03070402050302030203" pitchFamily="66" charset="0"/>
                <a:ea typeface="Calibri" panose="020F0502020204030204" pitchFamily="34" charset="0"/>
                <a:cs typeface="Arial"/>
                <a:sym typeface="Arial"/>
              </a:rPr>
              <a:t>Posturas Contemporáneas sobre el Desarrollo Organizacional</a:t>
            </a:r>
            <a:endParaRPr lang="es-EC" sz="3733" b="1" kern="0" dirty="0">
              <a:solidFill>
                <a:srgbClr val="FFFFFF"/>
              </a:solidFill>
              <a:latin typeface="Bradley Hand ITC" panose="03070402050302030203" pitchFamily="66" charset="0"/>
              <a:cs typeface="Arial"/>
              <a:sym typeface="Arial"/>
            </a:endParaRPr>
          </a:p>
        </p:txBody>
      </p:sp>
    </p:spTree>
    <p:extLst>
      <p:ext uri="{BB962C8B-B14F-4D97-AF65-F5344CB8AC3E}">
        <p14:creationId xmlns:p14="http://schemas.microsoft.com/office/powerpoint/2010/main" val="142625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3" name="Google Shape;662;p40">
            <a:extLst>
              <a:ext uri="{FF2B5EF4-FFF2-40B4-BE49-F238E27FC236}">
                <a16:creationId xmlns:a16="http://schemas.microsoft.com/office/drawing/2014/main" id="{0FF8A1D5-D883-4920-947A-771613112C09}"/>
              </a:ext>
            </a:extLst>
          </p:cNvPr>
          <p:cNvGrpSpPr/>
          <p:nvPr/>
        </p:nvGrpSpPr>
        <p:grpSpPr>
          <a:xfrm>
            <a:off x="399416" y="713087"/>
            <a:ext cx="418547" cy="303760"/>
            <a:chOff x="3932350" y="3714775"/>
            <a:chExt cx="439650" cy="319075"/>
          </a:xfrm>
        </p:grpSpPr>
        <p:sp>
          <p:nvSpPr>
            <p:cNvPr id="44" name="Google Shape;663;p40">
              <a:extLst>
                <a:ext uri="{FF2B5EF4-FFF2-40B4-BE49-F238E27FC236}">
                  <a16:creationId xmlns:a16="http://schemas.microsoft.com/office/drawing/2014/main" id="{BB3A64B5-B4B1-46C6-AC0A-8F5FAD159B44}"/>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6" name="Google Shape;664;p40">
              <a:extLst>
                <a:ext uri="{FF2B5EF4-FFF2-40B4-BE49-F238E27FC236}">
                  <a16:creationId xmlns:a16="http://schemas.microsoft.com/office/drawing/2014/main" id="{F4C41681-B3FF-45A4-9628-55A5A764D94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665;p40">
              <a:extLst>
                <a:ext uri="{FF2B5EF4-FFF2-40B4-BE49-F238E27FC236}">
                  <a16:creationId xmlns:a16="http://schemas.microsoft.com/office/drawing/2014/main" id="{7AD37BAF-B64C-42B3-86CA-313873AE155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666;p40">
              <a:extLst>
                <a:ext uri="{FF2B5EF4-FFF2-40B4-BE49-F238E27FC236}">
                  <a16:creationId xmlns:a16="http://schemas.microsoft.com/office/drawing/2014/main" id="{D370D15B-154A-492E-AC6D-C5123343B96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667;p40">
              <a:extLst>
                <a:ext uri="{FF2B5EF4-FFF2-40B4-BE49-F238E27FC236}">
                  <a16:creationId xmlns:a16="http://schemas.microsoft.com/office/drawing/2014/main" id="{57B85777-4FD5-42AD-BEDB-F10B374A0D3C}"/>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cxnSp>
        <p:nvCxnSpPr>
          <p:cNvPr id="5" name="Conector recto 4">
            <a:extLst>
              <a:ext uri="{FF2B5EF4-FFF2-40B4-BE49-F238E27FC236}">
                <a16:creationId xmlns:a16="http://schemas.microsoft.com/office/drawing/2014/main" id="{BB02A955-0687-4EAD-948A-7A1E6C9395D1}"/>
              </a:ext>
            </a:extLst>
          </p:cNvPr>
          <p:cNvCxnSpPr/>
          <p:nvPr/>
        </p:nvCxnSpPr>
        <p:spPr>
          <a:xfrm>
            <a:off x="951861" y="609601"/>
            <a:ext cx="0" cy="5035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CuadroTexto 14">
            <a:extLst>
              <a:ext uri="{FF2B5EF4-FFF2-40B4-BE49-F238E27FC236}">
                <a16:creationId xmlns:a16="http://schemas.microsoft.com/office/drawing/2014/main" id="{C82234DC-8307-4EFF-8F33-4C48A18E6A02}"/>
              </a:ext>
            </a:extLst>
          </p:cNvPr>
          <p:cNvSpPr txBox="1"/>
          <p:nvPr/>
        </p:nvSpPr>
        <p:spPr>
          <a:xfrm>
            <a:off x="802873" y="457729"/>
            <a:ext cx="5120848" cy="748795"/>
          </a:xfrm>
          <a:prstGeom prst="rect">
            <a:avLst/>
          </a:prstGeom>
          <a:noFill/>
        </p:spPr>
        <p:txBody>
          <a:bodyPr wrap="square">
            <a:spAutoFit/>
          </a:bodyPr>
          <a:lstStyle/>
          <a:p>
            <a:pPr algn="ctr" defTabSz="1219170">
              <a:buClr>
                <a:srgbClr val="000000"/>
              </a:buClr>
            </a:pPr>
            <a:r>
              <a:rPr lang="es-EC" sz="2133" b="1" kern="0" dirty="0">
                <a:solidFill>
                  <a:srgbClr val="FFFFFF"/>
                </a:solidFill>
                <a:latin typeface="Times New Roman" panose="02020603050405020304" pitchFamily="18" charset="0"/>
                <a:ea typeface="Calibri" panose="020F0502020204030204" pitchFamily="34" charset="0"/>
                <a:cs typeface="Arial"/>
                <a:sym typeface="Arial"/>
              </a:rPr>
              <a:t>Posturas Contemporáneas sobre el Desarrollo Organizacional</a:t>
            </a:r>
            <a:endParaRPr lang="es-EC" sz="2133" b="1" kern="0" dirty="0">
              <a:solidFill>
                <a:srgbClr val="FFFFFF"/>
              </a:solidFill>
              <a:latin typeface="Arial"/>
              <a:cs typeface="Arial"/>
              <a:sym typeface="Arial"/>
            </a:endParaRPr>
          </a:p>
        </p:txBody>
      </p:sp>
      <p:graphicFrame>
        <p:nvGraphicFramePr>
          <p:cNvPr id="2" name="Tabla 1">
            <a:extLst>
              <a:ext uri="{FF2B5EF4-FFF2-40B4-BE49-F238E27FC236}">
                <a16:creationId xmlns:a16="http://schemas.microsoft.com/office/drawing/2014/main" id="{FBD07D03-1E3C-48DE-BFCE-3F65726109A7}"/>
              </a:ext>
            </a:extLst>
          </p:cNvPr>
          <p:cNvGraphicFramePr>
            <a:graphicFrameLocks noGrp="1"/>
          </p:cNvGraphicFramePr>
          <p:nvPr/>
        </p:nvGraphicFramePr>
        <p:xfrm>
          <a:off x="397566" y="1484312"/>
          <a:ext cx="11444090" cy="5066182"/>
        </p:xfrm>
        <a:graphic>
          <a:graphicData uri="http://schemas.openxmlformats.org/drawingml/2006/table">
            <a:tbl>
              <a:tblPr firstRow="1" firstCol="1" bandRow="1">
                <a:tableStyleId>{1E171933-4619-4E11-9A3F-F7608DF75F80}</a:tableStyleId>
              </a:tblPr>
              <a:tblGrid>
                <a:gridCol w="1971999">
                  <a:extLst>
                    <a:ext uri="{9D8B030D-6E8A-4147-A177-3AD203B41FA5}">
                      <a16:colId xmlns:a16="http://schemas.microsoft.com/office/drawing/2014/main" val="3585533974"/>
                    </a:ext>
                  </a:extLst>
                </a:gridCol>
                <a:gridCol w="1577528">
                  <a:extLst>
                    <a:ext uri="{9D8B030D-6E8A-4147-A177-3AD203B41FA5}">
                      <a16:colId xmlns:a16="http://schemas.microsoft.com/office/drawing/2014/main" val="101536598"/>
                    </a:ext>
                  </a:extLst>
                </a:gridCol>
                <a:gridCol w="7894563">
                  <a:extLst>
                    <a:ext uri="{9D8B030D-6E8A-4147-A177-3AD203B41FA5}">
                      <a16:colId xmlns:a16="http://schemas.microsoft.com/office/drawing/2014/main" val="3764296252"/>
                    </a:ext>
                  </a:extLst>
                </a:gridCol>
              </a:tblGrid>
              <a:tr h="243840">
                <a:tc gridSpan="3">
                  <a:txBody>
                    <a:bodyPr/>
                    <a:lstStyle/>
                    <a:p>
                      <a:pPr algn="ctr">
                        <a:lnSpc>
                          <a:spcPct val="100000"/>
                        </a:lnSpc>
                        <a:spcBef>
                          <a:spcPts val="1200"/>
                        </a:spcBef>
                        <a:spcAft>
                          <a:spcPts val="800"/>
                        </a:spcAft>
                      </a:pPr>
                      <a:r>
                        <a:rPr lang="en-US" sz="1600" dirty="0">
                          <a:effectLst/>
                          <a:latin typeface="Times New Roman" panose="02020603050405020304" pitchFamily="18" charset="0"/>
                          <a:cs typeface="Times New Roman" panose="02020603050405020304" pitchFamily="18" charset="0"/>
                        </a:rPr>
                        <a:t> POSTURAS CONTEMPORANEAS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36" marR="37936"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97666284"/>
                  </a:ext>
                </a:extLst>
              </a:tr>
              <a:tr h="243840">
                <a:tc>
                  <a:txBody>
                    <a:bodyPr/>
                    <a:lstStyle/>
                    <a:p>
                      <a:pPr algn="ctr">
                        <a:lnSpc>
                          <a:spcPct val="100000"/>
                        </a:lnSpc>
                        <a:spcBef>
                          <a:spcPts val="1200"/>
                        </a:spcBef>
                        <a:spcAft>
                          <a:spcPts val="800"/>
                        </a:spcAft>
                      </a:pPr>
                      <a:r>
                        <a:rPr lang="en-US" sz="1600" b="1" dirty="0">
                          <a:effectLst/>
                          <a:latin typeface="Times New Roman" panose="02020603050405020304" pitchFamily="18" charset="0"/>
                          <a:cs typeface="Times New Roman" panose="02020603050405020304" pitchFamily="18" charset="0"/>
                        </a:rPr>
                        <a:t>POSTURAS</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36" marR="37936" marT="0" marB="0">
                    <a:lnR w="12700" cap="flat" cmpd="sng" algn="ctr">
                      <a:solidFill>
                        <a:schemeClr val="accent4">
                          <a:lumMod val="75000"/>
                        </a:schemeClr>
                      </a:solidFill>
                      <a:prstDash val="solid"/>
                      <a:round/>
                      <a:headEnd type="none" w="med" len="med"/>
                      <a:tailEnd type="none" w="med" len="med"/>
                    </a:lnR>
                    <a:lnB w="12700" cap="flat" cmpd="sng" algn="ctr">
                      <a:solidFill>
                        <a:schemeClr val="accent4">
                          <a:lumMod val="75000"/>
                        </a:schemeClr>
                      </a:solidFill>
                      <a:prstDash val="solid"/>
                      <a:round/>
                      <a:headEnd type="none" w="med" len="med"/>
                      <a:tailEnd type="none" w="med" len="med"/>
                    </a:lnB>
                  </a:tcPr>
                </a:tc>
                <a:tc>
                  <a:txBody>
                    <a:bodyPr/>
                    <a:lstStyle/>
                    <a:p>
                      <a:pPr algn="ctr">
                        <a:lnSpc>
                          <a:spcPct val="100000"/>
                        </a:lnSpc>
                        <a:spcBef>
                          <a:spcPts val="1200"/>
                        </a:spcBef>
                        <a:spcAft>
                          <a:spcPts val="800"/>
                        </a:spcAft>
                      </a:pPr>
                      <a:r>
                        <a:rPr lang="en-US" sz="1600" b="1" dirty="0">
                          <a:effectLst/>
                          <a:latin typeface="Times New Roman" panose="02020603050405020304" pitchFamily="18" charset="0"/>
                          <a:cs typeface="Times New Roman" panose="02020603050405020304" pitchFamily="18" charset="0"/>
                        </a:rPr>
                        <a:t>AUTORES</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36" marR="37936"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tcPr>
                </a:tc>
                <a:tc>
                  <a:txBody>
                    <a:bodyPr/>
                    <a:lstStyle/>
                    <a:p>
                      <a:pPr algn="ctr">
                        <a:lnSpc>
                          <a:spcPct val="100000"/>
                        </a:lnSpc>
                        <a:spcBef>
                          <a:spcPts val="1200"/>
                        </a:spcBef>
                        <a:spcAft>
                          <a:spcPts val="800"/>
                        </a:spcAft>
                      </a:pPr>
                      <a:r>
                        <a:rPr lang="en-US" sz="1600" b="1" dirty="0">
                          <a:effectLst/>
                          <a:latin typeface="Times New Roman" panose="02020603050405020304" pitchFamily="18" charset="0"/>
                          <a:cs typeface="Times New Roman" panose="02020603050405020304" pitchFamily="18" charset="0"/>
                        </a:rPr>
                        <a:t>CARACTERISTICAS</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36" marR="37936" marT="0" marB="0">
                    <a:lnL w="12700" cap="flat" cmpd="sng" algn="ctr">
                      <a:solidFill>
                        <a:schemeClr val="accent4">
                          <a:lumMod val="75000"/>
                        </a:schemeClr>
                      </a:solidFill>
                      <a:prstDash val="solid"/>
                      <a:round/>
                      <a:headEnd type="none" w="med" len="med"/>
                      <a:tailEnd type="none" w="med" len="med"/>
                    </a:lnL>
                  </a:tcPr>
                </a:tc>
                <a:extLst>
                  <a:ext uri="{0D108BD9-81ED-4DB2-BD59-A6C34878D82A}">
                    <a16:rowId xmlns:a16="http://schemas.microsoft.com/office/drawing/2014/main" val="3367777582"/>
                  </a:ext>
                </a:extLst>
              </a:tr>
              <a:tr h="2317471">
                <a:tc>
                  <a:txBody>
                    <a:bodyPr/>
                    <a:lstStyle/>
                    <a:p>
                      <a:pPr marL="0" lvl="0" indent="0" algn="just">
                        <a:lnSpc>
                          <a:spcPct val="100000"/>
                        </a:lnSpc>
                        <a:spcAft>
                          <a:spcPts val="800"/>
                        </a:spcAft>
                        <a:buFont typeface="+mj-lt"/>
                        <a:buNone/>
                      </a:pPr>
                      <a:r>
                        <a:rPr lang="en-US" sz="1600" dirty="0">
                          <a:effectLst/>
                          <a:latin typeface="Times New Roman" panose="02020603050405020304" pitchFamily="18" charset="0"/>
                          <a:cs typeface="Times New Roman" panose="02020603050405020304" pitchFamily="18" charset="0"/>
                        </a:rPr>
                        <a:t>1.- Benchmarking</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36" marR="37936" marT="0" marB="0">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tcPr>
                </a:tc>
                <a:tc>
                  <a:txBody>
                    <a:bodyPr/>
                    <a:lstStyle/>
                    <a:p>
                      <a:pPr algn="just">
                        <a:lnSpc>
                          <a:spcPct val="100000"/>
                        </a:lnSpc>
                        <a:spcBef>
                          <a:spcPts val="1200"/>
                        </a:spcBef>
                        <a:spcAft>
                          <a:spcPts val="800"/>
                        </a:spcAft>
                      </a:pPr>
                      <a:r>
                        <a:rPr lang="en-US" sz="1600" dirty="0">
                          <a:effectLst/>
                          <a:latin typeface="Times New Roman" panose="02020603050405020304" pitchFamily="18" charset="0"/>
                          <a:cs typeface="Times New Roman" panose="02020603050405020304" pitchFamily="18" charset="0"/>
                        </a:rPr>
                        <a:t>Camp (1989)</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36" marR="37936"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tcPr>
                </a:tc>
                <a:tc>
                  <a:txBody>
                    <a:bodyPr/>
                    <a:lstStyle/>
                    <a:p>
                      <a:pPr marL="342900" lvl="0" indent="-342900" algn="just">
                        <a:lnSpc>
                          <a:spcPct val="100000"/>
                        </a:lnSpc>
                        <a:spcAft>
                          <a:spcPts val="80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Forma de </a:t>
                      </a:r>
                      <a:r>
                        <a:rPr lang="en-US" sz="1600" dirty="0" err="1">
                          <a:effectLst/>
                          <a:latin typeface="Times New Roman" panose="02020603050405020304" pitchFamily="18" charset="0"/>
                          <a:cs typeface="Times New Roman" panose="02020603050405020304" pitchFamily="18" charset="0"/>
                        </a:rPr>
                        <a:t>determinar</a:t>
                      </a:r>
                      <a:r>
                        <a:rPr lang="en-US" sz="1600" dirty="0">
                          <a:effectLst/>
                          <a:latin typeface="Times New Roman" panose="02020603050405020304" pitchFamily="18" charset="0"/>
                          <a:cs typeface="Times New Roman" panose="02020603050405020304" pitchFamily="18" charset="0"/>
                        </a:rPr>
                        <a:t> que tan bien se </a:t>
                      </a:r>
                      <a:r>
                        <a:rPr lang="en-US" sz="1600" dirty="0" err="1">
                          <a:effectLst/>
                          <a:latin typeface="Times New Roman" panose="02020603050405020304" pitchFamily="18" charset="0"/>
                          <a:cs typeface="Times New Roman" panose="02020603050405020304" pitchFamily="18" charset="0"/>
                        </a:rPr>
                        <a:t>desempeña</a:t>
                      </a:r>
                      <a:r>
                        <a:rPr lang="en-US" sz="1600" dirty="0">
                          <a:effectLst/>
                          <a:latin typeface="Times New Roman" panose="02020603050405020304" pitchFamily="18" charset="0"/>
                          <a:cs typeface="Times New Roman" panose="02020603050405020304" pitchFamily="18" charset="0"/>
                        </a:rPr>
                        <a:t> una </a:t>
                      </a:r>
                      <a:r>
                        <a:rPr lang="en-US" sz="1600" dirty="0" err="1">
                          <a:effectLst/>
                          <a:latin typeface="Times New Roman" panose="02020603050405020304" pitchFamily="18" charset="0"/>
                          <a:cs typeface="Times New Roman" panose="02020603050405020304" pitchFamily="18" charset="0"/>
                        </a:rPr>
                        <a:t>organización</a:t>
                      </a:r>
                      <a:r>
                        <a:rPr lang="en-US" sz="1600" dirty="0">
                          <a:effectLst/>
                          <a:latin typeface="Times New Roman" panose="02020603050405020304" pitchFamily="18" charset="0"/>
                          <a:cs typeface="Times New Roman" panose="02020603050405020304" pitchFamily="18" charset="0"/>
                        </a:rPr>
                        <a:t>.</a:t>
                      </a:r>
                      <a:endParaRPr lang="es-EC" sz="16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600" dirty="0" err="1">
                          <a:effectLst/>
                          <a:latin typeface="Times New Roman" panose="02020603050405020304" pitchFamily="18" charset="0"/>
                          <a:cs typeface="Times New Roman" panose="02020603050405020304" pitchFamily="18" charset="0"/>
                        </a:rPr>
                        <a:t>Proceso</a:t>
                      </a:r>
                      <a:r>
                        <a:rPr lang="en-US" sz="1600" dirty="0">
                          <a:effectLst/>
                          <a:latin typeface="Times New Roman" panose="02020603050405020304" pitchFamily="18" charset="0"/>
                          <a:cs typeface="Times New Roman" panose="02020603050405020304" pitchFamily="18" charset="0"/>
                        </a:rPr>
                        <a:t> continuo de </a:t>
                      </a:r>
                      <a:r>
                        <a:rPr lang="en-US" sz="1600" dirty="0" err="1">
                          <a:effectLst/>
                          <a:latin typeface="Times New Roman" panose="02020603050405020304" pitchFamily="18" charset="0"/>
                          <a:cs typeface="Times New Roman" panose="02020603050405020304" pitchFamily="18" charset="0"/>
                        </a:rPr>
                        <a:t>medir</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productos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servicios</a:t>
                      </a:r>
                      <a:r>
                        <a:rPr lang="en-US" sz="1600" dirty="0">
                          <a:effectLst/>
                          <a:latin typeface="Times New Roman" panose="02020603050405020304" pitchFamily="18" charset="0"/>
                          <a:cs typeface="Times New Roman" panose="02020603050405020304" pitchFamily="18" charset="0"/>
                        </a:rPr>
                        <a:t> y </a:t>
                      </a:r>
                      <a:r>
                        <a:rPr lang="en-US" sz="1600" dirty="0" err="1">
                          <a:effectLst/>
                          <a:latin typeface="Times New Roman" panose="02020603050405020304" pitchFamily="18" charset="0"/>
                          <a:cs typeface="Times New Roman" panose="02020603050405020304" pitchFamily="18" charset="0"/>
                        </a:rPr>
                        <a:t>prácticas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organizacionales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frente</a:t>
                      </a:r>
                      <a:r>
                        <a:rPr lang="en-US" sz="1600" dirty="0">
                          <a:effectLst/>
                          <a:latin typeface="Times New Roman" panose="02020603050405020304" pitchFamily="18" charset="0"/>
                          <a:cs typeface="Times New Roman" panose="02020603050405020304" pitchFamily="18" charset="0"/>
                        </a:rPr>
                        <a:t> a la de los </a:t>
                      </a:r>
                      <a:r>
                        <a:rPr lang="en-US" sz="1600" dirty="0" err="1">
                          <a:effectLst/>
                          <a:latin typeface="Times New Roman" panose="02020603050405020304" pitchFamily="18" charset="0"/>
                          <a:cs typeface="Times New Roman" panose="02020603050405020304" pitchFamily="18" charset="0"/>
                        </a:rPr>
                        <a:t>competidores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reconocidos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el</a:t>
                      </a:r>
                      <a:r>
                        <a:rPr lang="en-US" sz="1600" dirty="0">
                          <a:effectLst/>
                          <a:latin typeface="Times New Roman" panose="02020603050405020304" pitchFamily="18" charset="0"/>
                          <a:cs typeface="Times New Roman" panose="02020603050405020304" pitchFamily="18" charset="0"/>
                        </a:rPr>
                        <a:t> mercado.</a:t>
                      </a:r>
                      <a:endParaRPr lang="es-EC" sz="16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No es un </a:t>
                      </a:r>
                      <a:r>
                        <a:rPr lang="en-US" sz="1600" dirty="0" err="1">
                          <a:effectLst/>
                          <a:latin typeface="Times New Roman" panose="02020603050405020304" pitchFamily="18" charset="0"/>
                          <a:cs typeface="Times New Roman" panose="02020603050405020304" pitchFamily="18" charset="0"/>
                        </a:rPr>
                        <a:t>mecanismo</a:t>
                      </a:r>
                      <a:r>
                        <a:rPr lang="en-US" sz="1600" dirty="0">
                          <a:effectLst/>
                          <a:latin typeface="Times New Roman" panose="02020603050405020304" pitchFamily="18" charset="0"/>
                          <a:cs typeface="Times New Roman" panose="02020603050405020304" pitchFamily="18" charset="0"/>
                        </a:rPr>
                        <a:t> para </a:t>
                      </a:r>
                      <a:r>
                        <a:rPr lang="en-US" sz="1600" dirty="0" err="1">
                          <a:effectLst/>
                          <a:latin typeface="Times New Roman" panose="02020603050405020304" pitchFamily="18" charset="0"/>
                          <a:cs typeface="Times New Roman" panose="02020603050405020304" pitchFamily="18" charset="0"/>
                        </a:rPr>
                        <a:t>optimizar</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recursos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sino</a:t>
                      </a:r>
                      <a:r>
                        <a:rPr lang="en-US" sz="1600" dirty="0">
                          <a:effectLst/>
                          <a:latin typeface="Times New Roman" panose="02020603050405020304" pitchFamily="18" charset="0"/>
                          <a:cs typeface="Times New Roman" panose="02020603050405020304" pitchFamily="18" charset="0"/>
                        </a:rPr>
                        <a:t> una </a:t>
                      </a:r>
                      <a:r>
                        <a:rPr lang="en-US" sz="1600" dirty="0" err="1">
                          <a:effectLst/>
                          <a:latin typeface="Times New Roman" panose="02020603050405020304" pitchFamily="18" charset="0"/>
                          <a:cs typeface="Times New Roman" panose="02020603050405020304" pitchFamily="18" charset="0"/>
                        </a:rPr>
                        <a:t>nueva</a:t>
                      </a:r>
                      <a:r>
                        <a:rPr lang="en-US" sz="1600" dirty="0">
                          <a:effectLst/>
                          <a:latin typeface="Times New Roman" panose="02020603050405020304" pitchFamily="18" charset="0"/>
                          <a:cs typeface="Times New Roman" panose="02020603050405020304" pitchFamily="18" charset="0"/>
                        </a:rPr>
                        <a:t> forma de </a:t>
                      </a:r>
                      <a:r>
                        <a:rPr lang="en-US" sz="1600" dirty="0" err="1">
                          <a:effectLst/>
                          <a:latin typeface="Times New Roman" panose="02020603050405020304" pitchFamily="18" charset="0"/>
                          <a:cs typeface="Times New Roman" panose="02020603050405020304" pitchFamily="18" charset="0"/>
                        </a:rPr>
                        <a:t>hacer</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negocios</a:t>
                      </a:r>
                      <a:r>
                        <a:rPr lang="en-US" sz="1600" dirty="0">
                          <a:effectLst/>
                          <a:latin typeface="Times New Roman" panose="02020603050405020304" pitchFamily="18" charset="0"/>
                          <a:cs typeface="Times New Roman" panose="02020603050405020304" pitchFamily="18" charset="0"/>
                        </a:rPr>
                        <a:t>.</a:t>
                      </a:r>
                      <a:endParaRPr lang="es-EC" sz="16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Es una </a:t>
                      </a:r>
                      <a:r>
                        <a:rPr lang="en-US" sz="1600" dirty="0" err="1">
                          <a:effectLst/>
                          <a:latin typeface="Times New Roman" panose="02020603050405020304" pitchFamily="18" charset="0"/>
                          <a:cs typeface="Times New Roman" panose="02020603050405020304" pitchFamily="18" charset="0"/>
                        </a:rPr>
                        <a:t>herramienta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estratégica</a:t>
                      </a:r>
                      <a:r>
                        <a:rPr lang="en-US" sz="1600" dirty="0">
                          <a:effectLst/>
                          <a:latin typeface="Times New Roman" panose="02020603050405020304" pitchFamily="18" charset="0"/>
                          <a:cs typeface="Times New Roman" panose="02020603050405020304" pitchFamily="18" charset="0"/>
                        </a:rPr>
                        <a:t> que </a:t>
                      </a:r>
                      <a:r>
                        <a:rPr lang="en-US" sz="1600" dirty="0" err="1">
                          <a:effectLst/>
                          <a:latin typeface="Times New Roman" panose="02020603050405020304" pitchFamily="18" charset="0"/>
                          <a:cs typeface="Times New Roman" panose="02020603050405020304" pitchFamily="18" charset="0"/>
                        </a:rPr>
                        <a:t>fomenta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el</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trabajo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equipo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enfocado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en</a:t>
                      </a:r>
                      <a:r>
                        <a:rPr lang="en-US" sz="1600" dirty="0">
                          <a:effectLst/>
                          <a:latin typeface="Times New Roman" panose="02020603050405020304" pitchFamily="18" charset="0"/>
                          <a:cs typeface="Times New Roman" panose="02020603050405020304" pitchFamily="18" charset="0"/>
                        </a:rPr>
                        <a:t> la </a:t>
                      </a:r>
                      <a:r>
                        <a:rPr lang="en-US" sz="1600" dirty="0" err="1">
                          <a:effectLst/>
                          <a:latin typeface="Times New Roman" panose="02020603050405020304" pitchFamily="18" charset="0"/>
                          <a:cs typeface="Times New Roman" panose="02020603050405020304" pitchFamily="18" charset="0"/>
                        </a:rPr>
                        <a:t>competitividad</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más</a:t>
                      </a:r>
                      <a:r>
                        <a:rPr lang="en-US" sz="1600" dirty="0">
                          <a:effectLst/>
                          <a:latin typeface="Times New Roman" panose="02020603050405020304" pitchFamily="18" charset="0"/>
                          <a:cs typeface="Times New Roman" panose="02020603050405020304" pitchFamily="18" charset="0"/>
                        </a:rPr>
                        <a:t> que </a:t>
                      </a:r>
                      <a:r>
                        <a:rPr lang="en-US" sz="1600" dirty="0" err="1">
                          <a:effectLst/>
                          <a:latin typeface="Times New Roman" panose="02020603050405020304" pitchFamily="18" charset="0"/>
                          <a:cs typeface="Times New Roman" panose="02020603050405020304" pitchFamily="18" charset="0"/>
                        </a:rPr>
                        <a:t>en</a:t>
                      </a:r>
                      <a:r>
                        <a:rPr lang="en-US" sz="1600" dirty="0">
                          <a:effectLst/>
                          <a:latin typeface="Times New Roman" panose="02020603050405020304" pitchFamily="18" charset="0"/>
                          <a:cs typeface="Times New Roman" panose="02020603050405020304" pitchFamily="18" charset="0"/>
                        </a:rPr>
                        <a:t> un </a:t>
                      </a:r>
                      <a:r>
                        <a:rPr lang="en-US" sz="1600" dirty="0" err="1">
                          <a:effectLst/>
                          <a:latin typeface="Times New Roman" panose="02020603050405020304" pitchFamily="18" charset="0"/>
                          <a:cs typeface="Times New Roman" panose="02020603050405020304" pitchFamily="18" charset="0"/>
                        </a:rPr>
                        <a:t>interés</a:t>
                      </a:r>
                      <a:r>
                        <a:rPr lang="en-US" sz="1600" dirty="0">
                          <a:effectLst/>
                          <a:latin typeface="Times New Roman" panose="02020603050405020304" pitchFamily="18" charset="0"/>
                          <a:cs typeface="Times New Roman" panose="02020603050405020304" pitchFamily="18" charset="0"/>
                        </a:rPr>
                        <a:t> personal.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36" marR="37936" marT="0" marB="0">
                    <a:lnL w="12700" cap="flat" cmpd="sng" algn="ctr">
                      <a:solidFill>
                        <a:schemeClr val="accent4">
                          <a:lumMod val="75000"/>
                        </a:schemeClr>
                      </a:solidFill>
                      <a:prstDash val="solid"/>
                      <a:round/>
                      <a:headEnd type="none" w="med" len="med"/>
                      <a:tailEnd type="none" w="med" len="med"/>
                    </a:lnL>
                  </a:tcPr>
                </a:tc>
                <a:extLst>
                  <a:ext uri="{0D108BD9-81ED-4DB2-BD59-A6C34878D82A}">
                    <a16:rowId xmlns:a16="http://schemas.microsoft.com/office/drawing/2014/main" val="3895483122"/>
                  </a:ext>
                </a:extLst>
              </a:tr>
              <a:tr h="2261031">
                <a:tc>
                  <a:txBody>
                    <a:bodyPr/>
                    <a:lstStyle/>
                    <a:p>
                      <a:pPr marL="0" lvl="0" indent="0" algn="just">
                        <a:lnSpc>
                          <a:spcPct val="100000"/>
                        </a:lnSpc>
                        <a:spcAft>
                          <a:spcPts val="800"/>
                        </a:spcAft>
                        <a:buFont typeface="+mj-lt"/>
                        <a:buNone/>
                      </a:pPr>
                      <a:r>
                        <a:rPr lang="en-US" sz="1600" dirty="0">
                          <a:effectLst/>
                          <a:latin typeface="Times New Roman" panose="02020603050405020304" pitchFamily="18" charset="0"/>
                          <a:cs typeface="Times New Roman" panose="02020603050405020304" pitchFamily="18" charset="0"/>
                        </a:rPr>
                        <a:t>2.- Calidad Total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36" marR="37936" marT="0" marB="0">
                    <a:lnR w="12700" cap="flat" cmpd="sng" algn="ctr">
                      <a:solidFill>
                        <a:schemeClr val="accent4">
                          <a:lumMod val="75000"/>
                        </a:schemeClr>
                      </a:solidFill>
                      <a:prstDash val="solid"/>
                      <a:round/>
                      <a:headEnd type="none" w="med" len="med"/>
                      <a:tailEnd type="none" w="med" len="med"/>
                    </a:lnR>
                  </a:tcPr>
                </a:tc>
                <a:tc>
                  <a:txBody>
                    <a:bodyPr/>
                    <a:lstStyle/>
                    <a:p>
                      <a:pPr algn="just">
                        <a:lnSpc>
                          <a:spcPct val="100000"/>
                        </a:lnSpc>
                        <a:spcBef>
                          <a:spcPts val="1200"/>
                        </a:spcBef>
                        <a:spcAft>
                          <a:spcPts val="800"/>
                        </a:spcAft>
                      </a:pPr>
                      <a:r>
                        <a:rPr lang="en-US" sz="1600" dirty="0">
                          <a:effectLst/>
                          <a:latin typeface="Times New Roman" panose="02020603050405020304" pitchFamily="18" charset="0"/>
                          <a:cs typeface="Times New Roman" panose="02020603050405020304" pitchFamily="18" charset="0"/>
                        </a:rPr>
                        <a:t>Deming (1989)</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36" marR="37936"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tcPr>
                </a:tc>
                <a:tc>
                  <a:txBody>
                    <a:bodyPr/>
                    <a:lstStyle/>
                    <a:p>
                      <a:pPr marL="342900" lvl="0" indent="-342900" algn="just">
                        <a:lnSpc>
                          <a:spcPct val="100000"/>
                        </a:lnSpc>
                        <a:spcAft>
                          <a:spcPts val="800"/>
                        </a:spcAft>
                        <a:buFont typeface="Symbol" panose="05050102010706020507" pitchFamily="18" charset="2"/>
                        <a:buChar char=""/>
                      </a:pPr>
                      <a:r>
                        <a:rPr lang="en-US" sz="1600" dirty="0" err="1">
                          <a:effectLst/>
                          <a:latin typeface="Times New Roman" panose="02020603050405020304" pitchFamily="18" charset="0"/>
                          <a:cs typeface="Times New Roman" panose="02020603050405020304" pitchFamily="18" charset="0"/>
                        </a:rPr>
                        <a:t>Comprende</a:t>
                      </a:r>
                      <a:r>
                        <a:rPr lang="en-US" sz="1600" dirty="0">
                          <a:effectLst/>
                          <a:latin typeface="Times New Roman" panose="02020603050405020304" pitchFamily="18" charset="0"/>
                          <a:cs typeface="Times New Roman" panose="02020603050405020304" pitchFamily="18" charset="0"/>
                        </a:rPr>
                        <a:t> los </a:t>
                      </a:r>
                      <a:r>
                        <a:rPr lang="en-US" sz="1600" dirty="0" err="1">
                          <a:effectLst/>
                          <a:latin typeface="Times New Roman" panose="02020603050405020304" pitchFamily="18" charset="0"/>
                          <a:cs typeface="Times New Roman" panose="02020603050405020304" pitchFamily="18" charset="0"/>
                        </a:rPr>
                        <a:t>aspectos</a:t>
                      </a:r>
                      <a:r>
                        <a:rPr lang="en-US" sz="1600" dirty="0">
                          <a:effectLst/>
                          <a:latin typeface="Times New Roman" panose="02020603050405020304" pitchFamily="18" charset="0"/>
                          <a:cs typeface="Times New Roman" panose="02020603050405020304" pitchFamily="18" charset="0"/>
                        </a:rPr>
                        <a:t> de la </a:t>
                      </a:r>
                      <a:r>
                        <a:rPr lang="en-US" sz="1600" dirty="0" err="1">
                          <a:effectLst/>
                          <a:latin typeface="Times New Roman" panose="02020603050405020304" pitchFamily="18" charset="0"/>
                          <a:cs typeface="Times New Roman" panose="02020603050405020304" pitchFamily="18" charset="0"/>
                        </a:rPr>
                        <a:t>organización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ya</a:t>
                      </a:r>
                      <a:r>
                        <a:rPr lang="en-US" sz="1600" dirty="0">
                          <a:effectLst/>
                          <a:latin typeface="Times New Roman" panose="02020603050405020304" pitchFamily="18" charset="0"/>
                          <a:cs typeface="Times New Roman" panose="02020603050405020304" pitchFamily="18" charset="0"/>
                        </a:rPr>
                        <a:t> que </a:t>
                      </a:r>
                      <a:r>
                        <a:rPr lang="en-US" sz="1600" dirty="0" err="1">
                          <a:effectLst/>
                          <a:latin typeface="Times New Roman" panose="02020603050405020304" pitchFamily="18" charset="0"/>
                          <a:cs typeface="Times New Roman" panose="02020603050405020304" pitchFamily="18" charset="0"/>
                        </a:rPr>
                        <a:t>involucra</a:t>
                      </a:r>
                      <a:r>
                        <a:rPr lang="en-US" sz="1600" dirty="0">
                          <a:effectLst/>
                          <a:latin typeface="Times New Roman" panose="02020603050405020304" pitchFamily="18" charset="0"/>
                          <a:cs typeface="Times New Roman" panose="02020603050405020304" pitchFamily="18" charset="0"/>
                        </a:rPr>
                        <a:t> a </a:t>
                      </a:r>
                      <a:r>
                        <a:rPr lang="en-US" sz="1600" dirty="0" err="1">
                          <a:effectLst/>
                          <a:latin typeface="Times New Roman" panose="02020603050405020304" pitchFamily="18" charset="0"/>
                          <a:cs typeface="Times New Roman" panose="02020603050405020304" pitchFamily="18" charset="0"/>
                        </a:rPr>
                        <a:t>todas</a:t>
                      </a:r>
                      <a:r>
                        <a:rPr lang="en-US" sz="1600" dirty="0">
                          <a:effectLst/>
                          <a:latin typeface="Times New Roman" panose="02020603050405020304" pitchFamily="18" charset="0"/>
                          <a:cs typeface="Times New Roman" panose="02020603050405020304" pitchFamily="18" charset="0"/>
                        </a:rPr>
                        <a:t> las personas de la </a:t>
                      </a:r>
                      <a:r>
                        <a:rPr lang="en-US" sz="1600" dirty="0" err="1">
                          <a:effectLst/>
                          <a:latin typeface="Times New Roman" panose="02020603050405020304" pitchFamily="18" charset="0"/>
                          <a:cs typeface="Times New Roman" panose="02020603050405020304" pitchFamily="18" charset="0"/>
                        </a:rPr>
                        <a:t>organización</a:t>
                      </a:r>
                      <a:r>
                        <a:rPr lang="en-US" sz="1600" dirty="0">
                          <a:effectLst/>
                          <a:latin typeface="Times New Roman" panose="02020603050405020304" pitchFamily="18" charset="0"/>
                          <a:cs typeface="Times New Roman" panose="02020603050405020304" pitchFamily="18" charset="0"/>
                        </a:rPr>
                        <a:t> y </a:t>
                      </a:r>
                      <a:r>
                        <a:rPr lang="en-US" sz="1600" dirty="0" err="1">
                          <a:effectLst/>
                          <a:latin typeface="Times New Roman" panose="02020603050405020304" pitchFamily="18" charset="0"/>
                          <a:cs typeface="Times New Roman" panose="02020603050405020304" pitchFamily="18" charset="0"/>
                        </a:rPr>
                        <a:t>está</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orientada</a:t>
                      </a:r>
                      <a:r>
                        <a:rPr lang="en-US" sz="1600" dirty="0">
                          <a:effectLst/>
                          <a:latin typeface="Times New Roman" panose="02020603050405020304" pitchFamily="18" charset="0"/>
                          <a:cs typeface="Times New Roman" panose="02020603050405020304" pitchFamily="18" charset="0"/>
                        </a:rPr>
                        <a:t> a </a:t>
                      </a:r>
                      <a:r>
                        <a:rPr lang="en-US" sz="1600" dirty="0" err="1">
                          <a:effectLst/>
                          <a:latin typeface="Times New Roman" panose="02020603050405020304" pitchFamily="18" charset="0"/>
                          <a:cs typeface="Times New Roman" panose="02020603050405020304" pitchFamily="18" charset="0"/>
                        </a:rPr>
                        <a:t>crear</a:t>
                      </a:r>
                      <a:r>
                        <a:rPr lang="en-US" sz="1600" dirty="0">
                          <a:effectLst/>
                          <a:latin typeface="Times New Roman" panose="02020603050405020304" pitchFamily="18" charset="0"/>
                          <a:cs typeface="Times New Roman" panose="02020603050405020304" pitchFamily="18" charset="0"/>
                        </a:rPr>
                        <a:t> una </a:t>
                      </a:r>
                      <a:r>
                        <a:rPr lang="en-US" sz="1600" dirty="0" err="1">
                          <a:effectLst/>
                          <a:latin typeface="Times New Roman" panose="02020603050405020304" pitchFamily="18" charset="0"/>
                          <a:cs typeface="Times New Roman" panose="02020603050405020304" pitchFamily="18" charset="0"/>
                        </a:rPr>
                        <a:t>conciencia</a:t>
                      </a:r>
                      <a:r>
                        <a:rPr lang="en-US" sz="1600" dirty="0">
                          <a:effectLst/>
                          <a:latin typeface="Times New Roman" panose="02020603050405020304" pitchFamily="18" charset="0"/>
                          <a:cs typeface="Times New Roman" panose="02020603050405020304" pitchFamily="18" charset="0"/>
                        </a:rPr>
                        <a:t> de </a:t>
                      </a:r>
                      <a:r>
                        <a:rPr lang="en-US" sz="1600" dirty="0" err="1">
                          <a:effectLst/>
                          <a:latin typeface="Times New Roman" panose="02020603050405020304" pitchFamily="18" charset="0"/>
                          <a:cs typeface="Times New Roman" panose="02020603050405020304" pitchFamily="18" charset="0"/>
                        </a:rPr>
                        <a:t>calidad</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todos</a:t>
                      </a:r>
                      <a:r>
                        <a:rPr lang="en-US" sz="1600" dirty="0">
                          <a:effectLst/>
                          <a:latin typeface="Times New Roman" panose="02020603050405020304" pitchFamily="18" charset="0"/>
                          <a:cs typeface="Times New Roman" panose="02020603050405020304" pitchFamily="18" charset="0"/>
                        </a:rPr>
                        <a:t> los </a:t>
                      </a:r>
                      <a:r>
                        <a:rPr lang="en-US" sz="1600" dirty="0" err="1">
                          <a:effectLst/>
                          <a:latin typeface="Times New Roman" panose="02020603050405020304" pitchFamily="18" charset="0"/>
                          <a:cs typeface="Times New Roman" panose="02020603050405020304" pitchFamily="18" charset="0"/>
                        </a:rPr>
                        <a:t>procesos</a:t>
                      </a:r>
                      <a:r>
                        <a:rPr lang="en-US" sz="1600" dirty="0">
                          <a:effectLst/>
                          <a:latin typeface="Times New Roman" panose="02020603050405020304" pitchFamily="18" charset="0"/>
                          <a:cs typeface="Times New Roman" panose="02020603050405020304" pitchFamily="18" charset="0"/>
                        </a:rPr>
                        <a:t>.</a:t>
                      </a:r>
                      <a:endParaRPr lang="es-EC" sz="16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Se </a:t>
                      </a:r>
                      <a:r>
                        <a:rPr lang="en-US" sz="1600" dirty="0" err="1">
                          <a:effectLst/>
                          <a:latin typeface="Times New Roman" panose="02020603050405020304" pitchFamily="18" charset="0"/>
                          <a:cs typeface="Times New Roman" panose="02020603050405020304" pitchFamily="18" charset="0"/>
                        </a:rPr>
                        <a:t>basa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procesos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completos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más</a:t>
                      </a:r>
                      <a:r>
                        <a:rPr lang="en-US" sz="1600" dirty="0">
                          <a:effectLst/>
                          <a:latin typeface="Times New Roman" panose="02020603050405020304" pitchFamily="18" charset="0"/>
                          <a:cs typeface="Times New Roman" panose="02020603050405020304" pitchFamily="18" charset="0"/>
                        </a:rPr>
                        <a:t> que </a:t>
                      </a:r>
                      <a:r>
                        <a:rPr lang="en-US" sz="1600" dirty="0" err="1">
                          <a:effectLst/>
                          <a:latin typeface="Times New Roman" panose="02020603050405020304" pitchFamily="18" charset="0"/>
                          <a:cs typeface="Times New Roman" panose="02020603050405020304" pitchFamily="18" charset="0"/>
                        </a:rPr>
                        <a:t>en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fragmentados</a:t>
                      </a:r>
                      <a:r>
                        <a:rPr lang="en-US" sz="1600" dirty="0">
                          <a:effectLst/>
                          <a:latin typeface="Times New Roman" panose="02020603050405020304" pitchFamily="18" charset="0"/>
                          <a:cs typeface="Times New Roman" panose="02020603050405020304" pitchFamily="18" charset="0"/>
                        </a:rPr>
                        <a:t> y </a:t>
                      </a:r>
                      <a:r>
                        <a:rPr lang="en-US" sz="1600" dirty="0" err="1">
                          <a:effectLst/>
                          <a:latin typeface="Times New Roman" panose="02020603050405020304" pitchFamily="18" charset="0"/>
                          <a:cs typeface="Times New Roman" panose="02020603050405020304" pitchFamily="18" charset="0"/>
                        </a:rPr>
                        <a:t>divididos</a:t>
                      </a:r>
                      <a:r>
                        <a:rPr lang="en-US" sz="1600" dirty="0">
                          <a:effectLst/>
                          <a:latin typeface="Times New Roman" panose="02020603050405020304" pitchFamily="18" charset="0"/>
                          <a:cs typeface="Times New Roman" panose="02020603050405020304" pitchFamily="18" charset="0"/>
                        </a:rPr>
                        <a:t> por </a:t>
                      </a:r>
                      <a:r>
                        <a:rPr lang="en-US" sz="1600" dirty="0" err="1">
                          <a:effectLst/>
                          <a:latin typeface="Times New Roman" panose="02020603050405020304" pitchFamily="18" charset="0"/>
                          <a:cs typeface="Times New Roman" panose="02020603050405020304" pitchFamily="18" charset="0"/>
                        </a:rPr>
                        <a:t>departamentos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teniendo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más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responsables</a:t>
                      </a:r>
                      <a:r>
                        <a:rPr lang="en-US" sz="1600" dirty="0">
                          <a:effectLst/>
                          <a:latin typeface="Times New Roman" panose="02020603050405020304" pitchFamily="18" charset="0"/>
                          <a:cs typeface="Times New Roman" panose="02020603050405020304" pitchFamily="18" charset="0"/>
                        </a:rPr>
                        <a:t> de los </a:t>
                      </a:r>
                      <a:r>
                        <a:rPr lang="en-US" sz="1600" dirty="0" err="1">
                          <a:effectLst/>
                          <a:latin typeface="Times New Roman" panose="02020603050405020304" pitchFamily="18" charset="0"/>
                          <a:cs typeface="Times New Roman" panose="02020603050405020304" pitchFamily="18" charset="0"/>
                        </a:rPr>
                        <a:t>mismos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totalidad</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obteniendo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como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consecuencia</a:t>
                      </a:r>
                      <a:r>
                        <a:rPr lang="en-US" sz="1600" dirty="0">
                          <a:effectLst/>
                          <a:latin typeface="Times New Roman" panose="02020603050405020304" pitchFamily="18" charset="0"/>
                          <a:cs typeface="Times New Roman" panose="02020603050405020304" pitchFamily="18" charset="0"/>
                        </a:rPr>
                        <a:t>, un </a:t>
                      </a:r>
                      <a:r>
                        <a:rPr lang="en-US" sz="1600" dirty="0" err="1">
                          <a:effectLst/>
                          <a:latin typeface="Times New Roman" panose="02020603050405020304" pitchFamily="18" charset="0"/>
                          <a:cs typeface="Times New Roman" panose="02020603050405020304" pitchFamily="18" charset="0"/>
                        </a:rPr>
                        <a:t>aumento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el</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grado</a:t>
                      </a:r>
                      <a:r>
                        <a:rPr lang="en-US" sz="1600" dirty="0">
                          <a:effectLst/>
                          <a:latin typeface="Times New Roman" panose="02020603050405020304" pitchFamily="18" charset="0"/>
                          <a:cs typeface="Times New Roman" panose="02020603050405020304" pitchFamily="18" charset="0"/>
                        </a:rPr>
                        <a:t> de </a:t>
                      </a:r>
                      <a:r>
                        <a:rPr lang="en-US" sz="1600" dirty="0" err="1">
                          <a:effectLst/>
                          <a:latin typeface="Times New Roman" panose="02020603050405020304" pitchFamily="18" charset="0"/>
                          <a:cs typeface="Times New Roman" panose="02020603050405020304" pitchFamily="18" charset="0"/>
                        </a:rPr>
                        <a:t>pertenencia</a:t>
                      </a:r>
                      <a:r>
                        <a:rPr lang="en-US" sz="1600" dirty="0">
                          <a:effectLst/>
                          <a:latin typeface="Times New Roman" panose="02020603050405020304" pitchFamily="18" charset="0"/>
                          <a:cs typeface="Times New Roman" panose="02020603050405020304" pitchFamily="18" charset="0"/>
                        </a:rPr>
                        <a:t> y </a:t>
                      </a:r>
                      <a:r>
                        <a:rPr lang="en-US" sz="1600" dirty="0" err="1">
                          <a:effectLst/>
                          <a:latin typeface="Times New Roman" panose="02020603050405020304" pitchFamily="18" charset="0"/>
                          <a:cs typeface="Times New Roman" panose="02020603050405020304" pitchFamily="18" charset="0"/>
                        </a:rPr>
                        <a:t>responsabilidad</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redefiniendo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el</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concepto</a:t>
                      </a:r>
                      <a:r>
                        <a:rPr lang="en-US" sz="1600" dirty="0">
                          <a:effectLst/>
                          <a:latin typeface="Times New Roman" panose="02020603050405020304" pitchFamily="18" charset="0"/>
                          <a:cs typeface="Times New Roman" panose="02020603050405020304" pitchFamily="18" charset="0"/>
                        </a:rPr>
                        <a:t> de </a:t>
                      </a:r>
                      <a:r>
                        <a:rPr lang="en-US" sz="1600" dirty="0" err="1">
                          <a:effectLst/>
                          <a:latin typeface="Times New Roman" panose="02020603050405020304" pitchFamily="18" charset="0"/>
                          <a:cs typeface="Times New Roman" panose="02020603050405020304" pitchFamily="18" charset="0"/>
                        </a:rPr>
                        <a:t>trabajo</a:t>
                      </a:r>
                      <a:r>
                        <a:rPr lang="en-US" sz="1600" dirty="0">
                          <a:effectLst/>
                          <a:latin typeface="Times New Roman" panose="02020603050405020304" pitchFamily="18" charset="0"/>
                          <a:cs typeface="Times New Roman" panose="02020603050405020304" pitchFamily="18" charset="0"/>
                        </a:rPr>
                        <a:t>.</a:t>
                      </a:r>
                      <a:endParaRPr lang="es-EC" sz="16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Las </a:t>
                      </a:r>
                      <a:r>
                        <a:rPr lang="en-US" sz="1600" dirty="0" err="1">
                          <a:effectLst/>
                          <a:latin typeface="Times New Roman" panose="02020603050405020304" pitchFamily="18" charset="0"/>
                          <a:cs typeface="Times New Roman" panose="02020603050405020304" pitchFamily="18" charset="0"/>
                        </a:rPr>
                        <a:t>estructuras</a:t>
                      </a:r>
                      <a:r>
                        <a:rPr lang="en-US" sz="1600" dirty="0">
                          <a:effectLst/>
                          <a:latin typeface="Times New Roman" panose="02020603050405020304" pitchFamily="18" charset="0"/>
                          <a:cs typeface="Times New Roman" panose="02020603050405020304" pitchFamily="18" charset="0"/>
                        </a:rPr>
                        <a:t> y sus </a:t>
                      </a:r>
                      <a:r>
                        <a:rPr lang="en-US" sz="1600" dirty="0" err="1">
                          <a:effectLst/>
                          <a:latin typeface="Times New Roman" panose="02020603050405020304" pitchFamily="18" charset="0"/>
                          <a:cs typeface="Times New Roman" panose="02020603050405020304" pitchFamily="18" charset="0"/>
                        </a:rPr>
                        <a:t>sistemas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aumentan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flexibilidad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36" marR="37936" marT="0" marB="0">
                    <a:lnL w="12700" cap="flat" cmpd="sng" algn="ctr">
                      <a:solidFill>
                        <a:schemeClr val="accent4">
                          <a:lumMod val="75000"/>
                        </a:schemeClr>
                      </a:solidFill>
                      <a:prstDash val="solid"/>
                      <a:round/>
                      <a:headEnd type="none" w="med" len="med"/>
                      <a:tailEnd type="none" w="med" len="med"/>
                    </a:lnL>
                  </a:tcPr>
                </a:tc>
                <a:extLst>
                  <a:ext uri="{0D108BD9-81ED-4DB2-BD59-A6C34878D82A}">
                    <a16:rowId xmlns:a16="http://schemas.microsoft.com/office/drawing/2014/main" val="3714252028"/>
                  </a:ext>
                </a:extLst>
              </a:tr>
            </a:tbl>
          </a:graphicData>
        </a:graphic>
      </p:graphicFrame>
      <p:sp>
        <p:nvSpPr>
          <p:cNvPr id="13" name="CuadroTexto 12">
            <a:extLst>
              <a:ext uri="{FF2B5EF4-FFF2-40B4-BE49-F238E27FC236}">
                <a16:creationId xmlns:a16="http://schemas.microsoft.com/office/drawing/2014/main" id="{790D8915-6D60-4BD6-8DFB-44EB9F752B95}"/>
              </a:ext>
            </a:extLst>
          </p:cNvPr>
          <p:cNvSpPr txBox="1"/>
          <p:nvPr/>
        </p:nvSpPr>
        <p:spPr>
          <a:xfrm>
            <a:off x="2610680" y="1162252"/>
            <a:ext cx="6096000" cy="379656"/>
          </a:xfrm>
          <a:prstGeom prst="rect">
            <a:avLst/>
          </a:prstGeom>
          <a:noFill/>
        </p:spPr>
        <p:txBody>
          <a:bodyPr wrap="square">
            <a:spAutoFit/>
          </a:bodyPr>
          <a:lstStyle/>
          <a:p>
            <a:pPr algn="ctr" defTabSz="1219170">
              <a:buClr>
                <a:srgbClr val="000000"/>
              </a:buClr>
            </a:pPr>
            <a:r>
              <a:rPr lang="es-EC" sz="1867" b="1" kern="0" dirty="0">
                <a:solidFill>
                  <a:srgbClr val="000000"/>
                </a:solidFill>
                <a:latin typeface="Arial"/>
                <a:cs typeface="Arial"/>
                <a:sym typeface="Arial"/>
              </a:rPr>
              <a:t>TABLA NUMERO 2 </a:t>
            </a:r>
          </a:p>
        </p:txBody>
      </p:sp>
    </p:spTree>
    <p:extLst>
      <p:ext uri="{BB962C8B-B14F-4D97-AF65-F5344CB8AC3E}">
        <p14:creationId xmlns:p14="http://schemas.microsoft.com/office/powerpoint/2010/main" val="3546410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3" name="Google Shape;662;p40">
            <a:extLst>
              <a:ext uri="{FF2B5EF4-FFF2-40B4-BE49-F238E27FC236}">
                <a16:creationId xmlns:a16="http://schemas.microsoft.com/office/drawing/2014/main" id="{0FF8A1D5-D883-4920-947A-771613112C09}"/>
              </a:ext>
            </a:extLst>
          </p:cNvPr>
          <p:cNvGrpSpPr/>
          <p:nvPr/>
        </p:nvGrpSpPr>
        <p:grpSpPr>
          <a:xfrm>
            <a:off x="399416" y="713087"/>
            <a:ext cx="418547" cy="303760"/>
            <a:chOff x="3932350" y="3714775"/>
            <a:chExt cx="439650" cy="319075"/>
          </a:xfrm>
        </p:grpSpPr>
        <p:sp>
          <p:nvSpPr>
            <p:cNvPr id="44" name="Google Shape;663;p40">
              <a:extLst>
                <a:ext uri="{FF2B5EF4-FFF2-40B4-BE49-F238E27FC236}">
                  <a16:creationId xmlns:a16="http://schemas.microsoft.com/office/drawing/2014/main" id="{BB3A64B5-B4B1-46C6-AC0A-8F5FAD159B44}"/>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6" name="Google Shape;664;p40">
              <a:extLst>
                <a:ext uri="{FF2B5EF4-FFF2-40B4-BE49-F238E27FC236}">
                  <a16:creationId xmlns:a16="http://schemas.microsoft.com/office/drawing/2014/main" id="{F4C41681-B3FF-45A4-9628-55A5A764D94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665;p40">
              <a:extLst>
                <a:ext uri="{FF2B5EF4-FFF2-40B4-BE49-F238E27FC236}">
                  <a16:creationId xmlns:a16="http://schemas.microsoft.com/office/drawing/2014/main" id="{7AD37BAF-B64C-42B3-86CA-313873AE155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666;p40">
              <a:extLst>
                <a:ext uri="{FF2B5EF4-FFF2-40B4-BE49-F238E27FC236}">
                  <a16:creationId xmlns:a16="http://schemas.microsoft.com/office/drawing/2014/main" id="{D370D15B-154A-492E-AC6D-C5123343B96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667;p40">
              <a:extLst>
                <a:ext uri="{FF2B5EF4-FFF2-40B4-BE49-F238E27FC236}">
                  <a16:creationId xmlns:a16="http://schemas.microsoft.com/office/drawing/2014/main" id="{57B85777-4FD5-42AD-BEDB-F10B374A0D3C}"/>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cxnSp>
        <p:nvCxnSpPr>
          <p:cNvPr id="5" name="Conector recto 4">
            <a:extLst>
              <a:ext uri="{FF2B5EF4-FFF2-40B4-BE49-F238E27FC236}">
                <a16:creationId xmlns:a16="http://schemas.microsoft.com/office/drawing/2014/main" id="{BB02A955-0687-4EAD-948A-7A1E6C9395D1}"/>
              </a:ext>
            </a:extLst>
          </p:cNvPr>
          <p:cNvCxnSpPr/>
          <p:nvPr/>
        </p:nvCxnSpPr>
        <p:spPr>
          <a:xfrm>
            <a:off x="951861" y="609601"/>
            <a:ext cx="0" cy="5035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CuadroTexto 14">
            <a:extLst>
              <a:ext uri="{FF2B5EF4-FFF2-40B4-BE49-F238E27FC236}">
                <a16:creationId xmlns:a16="http://schemas.microsoft.com/office/drawing/2014/main" id="{C82234DC-8307-4EFF-8F33-4C48A18E6A02}"/>
              </a:ext>
            </a:extLst>
          </p:cNvPr>
          <p:cNvSpPr txBox="1"/>
          <p:nvPr/>
        </p:nvSpPr>
        <p:spPr>
          <a:xfrm>
            <a:off x="704913" y="457730"/>
            <a:ext cx="5120848" cy="748795"/>
          </a:xfrm>
          <a:prstGeom prst="rect">
            <a:avLst/>
          </a:prstGeom>
          <a:noFill/>
        </p:spPr>
        <p:txBody>
          <a:bodyPr wrap="square">
            <a:spAutoFit/>
          </a:bodyPr>
          <a:lstStyle/>
          <a:p>
            <a:pPr algn="ctr" defTabSz="1219170">
              <a:buClr>
                <a:srgbClr val="000000"/>
              </a:buClr>
            </a:pPr>
            <a:r>
              <a:rPr lang="es-EC" sz="2133" kern="0" dirty="0">
                <a:solidFill>
                  <a:srgbClr val="FFFFFF"/>
                </a:solidFill>
                <a:latin typeface="Times New Roman" panose="02020603050405020304" pitchFamily="18" charset="0"/>
                <a:ea typeface="Calibri" panose="020F0502020204030204" pitchFamily="34" charset="0"/>
                <a:cs typeface="Arial"/>
                <a:sym typeface="Arial"/>
              </a:rPr>
              <a:t>Posturas Contemporáneas sobre el Desarrollo Organizacional</a:t>
            </a:r>
            <a:endParaRPr lang="es-EC" sz="2133" b="1" kern="0" dirty="0">
              <a:solidFill>
                <a:srgbClr val="FFFFFF"/>
              </a:solidFill>
              <a:latin typeface="Arial"/>
              <a:cs typeface="Arial"/>
              <a:sym typeface="Arial"/>
            </a:endParaRPr>
          </a:p>
        </p:txBody>
      </p:sp>
      <p:graphicFrame>
        <p:nvGraphicFramePr>
          <p:cNvPr id="3" name="Tabla 2">
            <a:extLst>
              <a:ext uri="{FF2B5EF4-FFF2-40B4-BE49-F238E27FC236}">
                <a16:creationId xmlns:a16="http://schemas.microsoft.com/office/drawing/2014/main" id="{5013C122-F83A-41C8-9C27-DC70811F8402}"/>
              </a:ext>
            </a:extLst>
          </p:cNvPr>
          <p:cNvGraphicFramePr>
            <a:graphicFrameLocks noGrp="1"/>
          </p:cNvGraphicFramePr>
          <p:nvPr/>
        </p:nvGraphicFramePr>
        <p:xfrm>
          <a:off x="304800" y="1217022"/>
          <a:ext cx="11582400" cy="5241764"/>
        </p:xfrm>
        <a:graphic>
          <a:graphicData uri="http://schemas.openxmlformats.org/drawingml/2006/table">
            <a:tbl>
              <a:tblPr firstRow="1" firstCol="1" bandRow="1">
                <a:tableStyleId>{ED083AE6-46FA-4A59-8FB0-9F97EB10719F}</a:tableStyleId>
              </a:tblPr>
              <a:tblGrid>
                <a:gridCol w="2239617">
                  <a:extLst>
                    <a:ext uri="{9D8B030D-6E8A-4147-A177-3AD203B41FA5}">
                      <a16:colId xmlns:a16="http://schemas.microsoft.com/office/drawing/2014/main" val="3855572854"/>
                    </a:ext>
                  </a:extLst>
                </a:gridCol>
                <a:gridCol w="1895060">
                  <a:extLst>
                    <a:ext uri="{9D8B030D-6E8A-4147-A177-3AD203B41FA5}">
                      <a16:colId xmlns:a16="http://schemas.microsoft.com/office/drawing/2014/main" val="958367008"/>
                    </a:ext>
                  </a:extLst>
                </a:gridCol>
                <a:gridCol w="7447723">
                  <a:extLst>
                    <a:ext uri="{9D8B030D-6E8A-4147-A177-3AD203B41FA5}">
                      <a16:colId xmlns:a16="http://schemas.microsoft.com/office/drawing/2014/main" val="1720519550"/>
                    </a:ext>
                  </a:extLst>
                </a:gridCol>
              </a:tblGrid>
              <a:tr h="2988533">
                <a:tc>
                  <a:txBody>
                    <a:bodyPr/>
                    <a:lstStyle/>
                    <a:p>
                      <a:pPr marL="0" lvl="0" indent="0" algn="just">
                        <a:lnSpc>
                          <a:spcPct val="150000"/>
                        </a:lnSpc>
                        <a:spcAft>
                          <a:spcPts val="800"/>
                        </a:spcAft>
                        <a:buFont typeface="+mj-lt"/>
                        <a:buNone/>
                      </a:pPr>
                      <a:r>
                        <a:rPr lang="en-US" sz="1600" dirty="0">
                          <a:effectLst/>
                          <a:latin typeface="Times New Roman" panose="02020603050405020304" pitchFamily="18" charset="0"/>
                          <a:cs typeface="Times New Roman" panose="02020603050405020304" pitchFamily="18" charset="0"/>
                        </a:rPr>
                        <a:t>3.- Empowerment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35" marR="54835" marT="0" marB="0"/>
                </a:tc>
                <a:tc>
                  <a:txBody>
                    <a:bodyPr/>
                    <a:lstStyle/>
                    <a:p>
                      <a:pPr algn="just">
                        <a:lnSpc>
                          <a:spcPct val="150000"/>
                        </a:lnSpc>
                        <a:spcBef>
                          <a:spcPts val="1200"/>
                        </a:spcBef>
                        <a:spcAft>
                          <a:spcPts val="800"/>
                        </a:spcAft>
                      </a:pPr>
                      <a:r>
                        <a:rPr lang="en-US" sz="1600" b="0" dirty="0">
                          <a:effectLst/>
                          <a:latin typeface="Times New Roman" panose="02020603050405020304" pitchFamily="18" charset="0"/>
                          <a:cs typeface="Times New Roman" panose="02020603050405020304" pitchFamily="18" charset="0"/>
                        </a:rPr>
                        <a:t>Friedman (1992)</a:t>
                      </a:r>
                      <a:endParaRPr lang="es-EC" sz="1600" b="0" dirty="0">
                        <a:effectLst/>
                        <a:latin typeface="Times New Roman" panose="02020603050405020304" pitchFamily="18" charset="0"/>
                        <a:cs typeface="Times New Roman" panose="02020603050405020304" pitchFamily="18" charset="0"/>
                      </a:endParaRPr>
                    </a:p>
                    <a:p>
                      <a:pPr algn="just">
                        <a:lnSpc>
                          <a:spcPct val="150000"/>
                        </a:lnSpc>
                        <a:spcBef>
                          <a:spcPts val="1200"/>
                        </a:spcBef>
                        <a:spcAft>
                          <a:spcPts val="800"/>
                        </a:spcAft>
                      </a:pPr>
                      <a:r>
                        <a:rPr lang="en-US" sz="1600" b="0" dirty="0">
                          <a:effectLst/>
                          <a:latin typeface="Times New Roman" panose="02020603050405020304" pitchFamily="18" charset="0"/>
                          <a:cs typeface="Times New Roman" panose="02020603050405020304" pitchFamily="18" charset="0"/>
                        </a:rPr>
                        <a:t>Rowlands (1997)</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35" marR="54835" marT="0" marB="0"/>
                </a:tc>
                <a:tc>
                  <a:txBody>
                    <a:bodyPr/>
                    <a:lstStyle/>
                    <a:p>
                      <a:pPr marL="342900" lvl="0" indent="-342900" algn="just">
                        <a:lnSpc>
                          <a:spcPct val="150000"/>
                        </a:lnSpc>
                        <a:spcAft>
                          <a:spcPts val="800"/>
                        </a:spcAft>
                        <a:buFont typeface="Symbol" panose="05050102010706020507" pitchFamily="18" charset="2"/>
                        <a:buChar char=""/>
                      </a:pPr>
                      <a:r>
                        <a:rPr lang="es-EC" sz="1600" b="0" dirty="0">
                          <a:effectLst/>
                          <a:latin typeface="Times New Roman" panose="02020603050405020304" pitchFamily="18" charset="0"/>
                          <a:cs typeface="Times New Roman" panose="02020603050405020304" pitchFamily="18" charset="0"/>
                        </a:rPr>
                        <a:t>Su finalidad radica en que los empleados se sientan más satisfechos con su trabajo y esto derive en un mejor rendimiento.</a:t>
                      </a:r>
                    </a:p>
                    <a:p>
                      <a:pPr marL="342900" lvl="0" indent="-342900" algn="just">
                        <a:lnSpc>
                          <a:spcPct val="150000"/>
                        </a:lnSpc>
                        <a:spcAft>
                          <a:spcPts val="800"/>
                        </a:spcAft>
                        <a:buFont typeface="Symbol" panose="05050102010706020507" pitchFamily="18" charset="2"/>
                        <a:buChar char=""/>
                      </a:pPr>
                      <a:r>
                        <a:rPr lang="es-EC" sz="1600" b="0" dirty="0">
                          <a:effectLst/>
                          <a:latin typeface="Times New Roman" panose="02020603050405020304" pitchFamily="18" charset="0"/>
                          <a:cs typeface="Times New Roman" panose="02020603050405020304" pitchFamily="18" charset="0"/>
                        </a:rPr>
                        <a:t>Quienes se hallan directamente relacionados con una tarea son los más indicados para tomar una decisión al respecto, entendiendo que poseen las aptitudes requeridas para ello.</a:t>
                      </a:r>
                    </a:p>
                    <a:p>
                      <a:pPr marL="342900" lvl="0" indent="-342900" algn="just">
                        <a:lnSpc>
                          <a:spcPct val="150000"/>
                        </a:lnSpc>
                        <a:spcAft>
                          <a:spcPts val="800"/>
                        </a:spcAft>
                        <a:buFont typeface="Symbol" panose="05050102010706020507" pitchFamily="18" charset="2"/>
                        <a:buChar char=""/>
                      </a:pPr>
                      <a:r>
                        <a:rPr lang="es-EC" sz="1600" b="0" dirty="0">
                          <a:effectLst/>
                          <a:latin typeface="Times New Roman" panose="02020603050405020304" pitchFamily="18" charset="0"/>
                          <a:cs typeface="Times New Roman" panose="02020603050405020304" pitchFamily="18" charset="0"/>
                        </a:rPr>
                        <a:t>Sistema abierto con libertad y responsabilidad en la toma de decisiones.</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35" marR="54835" marT="0" marB="0"/>
                </a:tc>
                <a:extLst>
                  <a:ext uri="{0D108BD9-81ED-4DB2-BD59-A6C34878D82A}">
                    <a16:rowId xmlns:a16="http://schemas.microsoft.com/office/drawing/2014/main" val="119694270"/>
                  </a:ext>
                </a:extLst>
              </a:tr>
              <a:tr h="2253231">
                <a:tc>
                  <a:txBody>
                    <a:bodyPr/>
                    <a:lstStyle/>
                    <a:p>
                      <a:pPr marL="0" lvl="0" indent="0" algn="just">
                        <a:lnSpc>
                          <a:spcPct val="150000"/>
                        </a:lnSpc>
                        <a:spcAft>
                          <a:spcPts val="800"/>
                        </a:spcAft>
                        <a:buFont typeface="+mj-lt"/>
                        <a:buNone/>
                      </a:pPr>
                      <a:r>
                        <a:rPr lang="en-US" sz="1600" dirty="0">
                          <a:effectLst/>
                          <a:latin typeface="Times New Roman" panose="02020603050405020304" pitchFamily="18" charset="0"/>
                          <a:cs typeface="Times New Roman" panose="02020603050405020304" pitchFamily="18" charset="0"/>
                        </a:rPr>
                        <a:t>4.- Downsizing</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35" marR="54835" marT="0" marB="0"/>
                </a:tc>
                <a:tc>
                  <a:txBody>
                    <a:bodyPr/>
                    <a:lstStyle/>
                    <a:p>
                      <a:pPr algn="just">
                        <a:lnSpc>
                          <a:spcPct val="150000"/>
                        </a:lnSpc>
                        <a:spcBef>
                          <a:spcPts val="1200"/>
                        </a:spcBef>
                        <a:spcAft>
                          <a:spcPts val="800"/>
                        </a:spcAft>
                      </a:pPr>
                      <a:r>
                        <a:rPr lang="en-US" sz="1600" b="0" dirty="0">
                          <a:effectLst/>
                          <a:latin typeface="Times New Roman" panose="02020603050405020304" pitchFamily="18" charset="0"/>
                          <a:cs typeface="Times New Roman" panose="02020603050405020304" pitchFamily="18" charset="0"/>
                        </a:rPr>
                        <a:t>Gandolfi (2007)</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35" marR="54835" marT="0" marB="0"/>
                </a:tc>
                <a:tc>
                  <a:txBody>
                    <a:bodyPr/>
                    <a:lstStyle/>
                    <a:p>
                      <a:pPr marL="342900" lvl="0" indent="-342900" algn="just">
                        <a:lnSpc>
                          <a:spcPct val="150000"/>
                        </a:lnSpc>
                        <a:spcAft>
                          <a:spcPts val="800"/>
                        </a:spcAft>
                        <a:buFont typeface="Symbol" panose="05050102010706020507" pitchFamily="18" charset="2"/>
                        <a:buChar char=""/>
                      </a:pPr>
                      <a:r>
                        <a:rPr lang="es-EC" sz="1600" b="0" dirty="0">
                          <a:effectLst/>
                          <a:latin typeface="Times New Roman" panose="02020603050405020304" pitchFamily="18" charset="0"/>
                          <a:cs typeface="Times New Roman" panose="02020603050405020304" pitchFamily="18" charset="0"/>
                        </a:rPr>
                        <a:t>Significa una reducción de la fuerza de trabajo, en general expresa una serie de estrategias orientadas al </a:t>
                      </a:r>
                      <a:r>
                        <a:rPr lang="es-EC" sz="1600" b="0" dirty="0" err="1">
                          <a:effectLst/>
                          <a:latin typeface="Times New Roman" panose="02020603050405020304" pitchFamily="18" charset="0"/>
                          <a:cs typeface="Times New Roman" panose="02020603050405020304" pitchFamily="18" charset="0"/>
                        </a:rPr>
                        <a:t>Rightsizing</a:t>
                      </a:r>
                      <a:r>
                        <a:rPr lang="es-EC" sz="1600" b="0" dirty="0">
                          <a:effectLst/>
                          <a:latin typeface="Times New Roman" panose="02020603050405020304" pitchFamily="18" charset="0"/>
                          <a:cs typeface="Times New Roman" panose="02020603050405020304" pitchFamily="18" charset="0"/>
                        </a:rPr>
                        <a:t> (logro del tamaño organizacional óptimo) y/o al </a:t>
                      </a:r>
                      <a:r>
                        <a:rPr lang="es-EC" sz="1600" b="0" dirty="0" err="1">
                          <a:effectLst/>
                          <a:latin typeface="Times New Roman" panose="02020603050405020304" pitchFamily="18" charset="0"/>
                          <a:cs typeface="Times New Roman" panose="02020603050405020304" pitchFamily="18" charset="0"/>
                        </a:rPr>
                        <a:t>Rethinking</a:t>
                      </a:r>
                      <a:r>
                        <a:rPr lang="es-EC" sz="1600" b="0" dirty="0">
                          <a:effectLst/>
                          <a:latin typeface="Times New Roman" panose="02020603050405020304" pitchFamily="18" charset="0"/>
                          <a:cs typeface="Times New Roman" panose="02020603050405020304" pitchFamily="18" charset="0"/>
                        </a:rPr>
                        <a:t> (repensar la organización).</a:t>
                      </a:r>
                    </a:p>
                    <a:p>
                      <a:pPr marL="342900" lvl="0" indent="-342900" algn="just">
                        <a:lnSpc>
                          <a:spcPct val="150000"/>
                        </a:lnSpc>
                        <a:spcAft>
                          <a:spcPts val="800"/>
                        </a:spcAft>
                        <a:buFont typeface="Symbol" panose="05050102010706020507" pitchFamily="18" charset="2"/>
                        <a:buChar char=""/>
                      </a:pPr>
                      <a:r>
                        <a:rPr lang="es-EC" sz="1600" b="0" dirty="0">
                          <a:effectLst/>
                          <a:latin typeface="Times New Roman" panose="02020603050405020304" pitchFamily="18" charset="0"/>
                          <a:cs typeface="Times New Roman" panose="02020603050405020304" pitchFamily="18" charset="0"/>
                        </a:rPr>
                        <a:t>Fomenta la descentralización de las decisiones promoviendo la participación de los trabajadores desde una perspectiva de ejecutor.</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35" marR="54835" marT="0" marB="0"/>
                </a:tc>
                <a:extLst>
                  <a:ext uri="{0D108BD9-81ED-4DB2-BD59-A6C34878D82A}">
                    <a16:rowId xmlns:a16="http://schemas.microsoft.com/office/drawing/2014/main" val="3447963782"/>
                  </a:ext>
                </a:extLst>
              </a:tr>
            </a:tbl>
          </a:graphicData>
        </a:graphic>
      </p:graphicFrame>
    </p:spTree>
    <p:extLst>
      <p:ext uri="{BB962C8B-B14F-4D97-AF65-F5344CB8AC3E}">
        <p14:creationId xmlns:p14="http://schemas.microsoft.com/office/powerpoint/2010/main" val="136377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3" name="Google Shape;662;p40">
            <a:extLst>
              <a:ext uri="{FF2B5EF4-FFF2-40B4-BE49-F238E27FC236}">
                <a16:creationId xmlns:a16="http://schemas.microsoft.com/office/drawing/2014/main" id="{0FF8A1D5-D883-4920-947A-771613112C09}"/>
              </a:ext>
            </a:extLst>
          </p:cNvPr>
          <p:cNvGrpSpPr/>
          <p:nvPr/>
        </p:nvGrpSpPr>
        <p:grpSpPr>
          <a:xfrm>
            <a:off x="399416" y="713087"/>
            <a:ext cx="418547" cy="303760"/>
            <a:chOff x="3932350" y="3714775"/>
            <a:chExt cx="439650" cy="319075"/>
          </a:xfrm>
        </p:grpSpPr>
        <p:sp>
          <p:nvSpPr>
            <p:cNvPr id="44" name="Google Shape;663;p40">
              <a:extLst>
                <a:ext uri="{FF2B5EF4-FFF2-40B4-BE49-F238E27FC236}">
                  <a16:creationId xmlns:a16="http://schemas.microsoft.com/office/drawing/2014/main" id="{BB3A64B5-B4B1-46C6-AC0A-8F5FAD159B44}"/>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6" name="Google Shape;664;p40">
              <a:extLst>
                <a:ext uri="{FF2B5EF4-FFF2-40B4-BE49-F238E27FC236}">
                  <a16:creationId xmlns:a16="http://schemas.microsoft.com/office/drawing/2014/main" id="{F4C41681-B3FF-45A4-9628-55A5A764D94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665;p40">
              <a:extLst>
                <a:ext uri="{FF2B5EF4-FFF2-40B4-BE49-F238E27FC236}">
                  <a16:creationId xmlns:a16="http://schemas.microsoft.com/office/drawing/2014/main" id="{7AD37BAF-B64C-42B3-86CA-313873AE155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666;p40">
              <a:extLst>
                <a:ext uri="{FF2B5EF4-FFF2-40B4-BE49-F238E27FC236}">
                  <a16:creationId xmlns:a16="http://schemas.microsoft.com/office/drawing/2014/main" id="{D370D15B-154A-492E-AC6D-C5123343B96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667;p40">
              <a:extLst>
                <a:ext uri="{FF2B5EF4-FFF2-40B4-BE49-F238E27FC236}">
                  <a16:creationId xmlns:a16="http://schemas.microsoft.com/office/drawing/2014/main" id="{57B85777-4FD5-42AD-BEDB-F10B374A0D3C}"/>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cxnSp>
        <p:nvCxnSpPr>
          <p:cNvPr id="5" name="Conector recto 4">
            <a:extLst>
              <a:ext uri="{FF2B5EF4-FFF2-40B4-BE49-F238E27FC236}">
                <a16:creationId xmlns:a16="http://schemas.microsoft.com/office/drawing/2014/main" id="{BB02A955-0687-4EAD-948A-7A1E6C9395D1}"/>
              </a:ext>
            </a:extLst>
          </p:cNvPr>
          <p:cNvCxnSpPr/>
          <p:nvPr/>
        </p:nvCxnSpPr>
        <p:spPr>
          <a:xfrm>
            <a:off x="951861" y="609601"/>
            <a:ext cx="0" cy="5035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CuadroTexto 14">
            <a:extLst>
              <a:ext uri="{FF2B5EF4-FFF2-40B4-BE49-F238E27FC236}">
                <a16:creationId xmlns:a16="http://schemas.microsoft.com/office/drawing/2014/main" id="{C82234DC-8307-4EFF-8F33-4C48A18E6A02}"/>
              </a:ext>
            </a:extLst>
          </p:cNvPr>
          <p:cNvSpPr txBox="1"/>
          <p:nvPr/>
        </p:nvSpPr>
        <p:spPr>
          <a:xfrm>
            <a:off x="704913" y="457730"/>
            <a:ext cx="5120848" cy="748795"/>
          </a:xfrm>
          <a:prstGeom prst="rect">
            <a:avLst/>
          </a:prstGeom>
          <a:noFill/>
        </p:spPr>
        <p:txBody>
          <a:bodyPr wrap="square">
            <a:spAutoFit/>
          </a:bodyPr>
          <a:lstStyle/>
          <a:p>
            <a:pPr algn="ctr" defTabSz="1219170">
              <a:buClr>
                <a:srgbClr val="000000"/>
              </a:buClr>
            </a:pPr>
            <a:r>
              <a:rPr lang="es-EC" sz="2133" kern="0" dirty="0">
                <a:solidFill>
                  <a:srgbClr val="FFFFFF"/>
                </a:solidFill>
                <a:latin typeface="Times New Roman" panose="02020603050405020304" pitchFamily="18" charset="0"/>
                <a:ea typeface="Calibri" panose="020F0502020204030204" pitchFamily="34" charset="0"/>
                <a:cs typeface="Arial"/>
                <a:sym typeface="Arial"/>
              </a:rPr>
              <a:t>Posturas Contemporáneas sobre el Desarrollo Organizacional</a:t>
            </a:r>
            <a:endParaRPr lang="es-EC" sz="2133" b="1" kern="0" dirty="0">
              <a:solidFill>
                <a:srgbClr val="FFFFFF"/>
              </a:solidFill>
              <a:latin typeface="Arial"/>
              <a:cs typeface="Arial"/>
              <a:sym typeface="Arial"/>
            </a:endParaRPr>
          </a:p>
        </p:txBody>
      </p:sp>
      <p:graphicFrame>
        <p:nvGraphicFramePr>
          <p:cNvPr id="2" name="Tabla 1">
            <a:extLst>
              <a:ext uri="{FF2B5EF4-FFF2-40B4-BE49-F238E27FC236}">
                <a16:creationId xmlns:a16="http://schemas.microsoft.com/office/drawing/2014/main" id="{8392A3B9-A679-4FAD-B0F8-E62F501D9E49}"/>
              </a:ext>
            </a:extLst>
          </p:cNvPr>
          <p:cNvGraphicFramePr>
            <a:graphicFrameLocks noGrp="1"/>
          </p:cNvGraphicFramePr>
          <p:nvPr/>
        </p:nvGraphicFramePr>
        <p:xfrm>
          <a:off x="399415" y="1306426"/>
          <a:ext cx="11474532" cy="5093846"/>
        </p:xfrm>
        <a:graphic>
          <a:graphicData uri="http://schemas.openxmlformats.org/drawingml/2006/table">
            <a:tbl>
              <a:tblPr firstRow="1" firstCol="1" bandRow="1">
                <a:tableStyleId>{ED083AE6-46FA-4A59-8FB0-9F97EB10719F}</a:tableStyleId>
              </a:tblPr>
              <a:tblGrid>
                <a:gridCol w="2913629">
                  <a:extLst>
                    <a:ext uri="{9D8B030D-6E8A-4147-A177-3AD203B41FA5}">
                      <a16:colId xmlns:a16="http://schemas.microsoft.com/office/drawing/2014/main" val="2615395570"/>
                    </a:ext>
                  </a:extLst>
                </a:gridCol>
                <a:gridCol w="2224667">
                  <a:extLst>
                    <a:ext uri="{9D8B030D-6E8A-4147-A177-3AD203B41FA5}">
                      <a16:colId xmlns:a16="http://schemas.microsoft.com/office/drawing/2014/main" val="3833722285"/>
                    </a:ext>
                  </a:extLst>
                </a:gridCol>
                <a:gridCol w="6336236">
                  <a:extLst>
                    <a:ext uri="{9D8B030D-6E8A-4147-A177-3AD203B41FA5}">
                      <a16:colId xmlns:a16="http://schemas.microsoft.com/office/drawing/2014/main" val="4018414192"/>
                    </a:ext>
                  </a:extLst>
                </a:gridCol>
              </a:tblGrid>
              <a:tr h="2485343">
                <a:tc>
                  <a:txBody>
                    <a:bodyPr/>
                    <a:lstStyle/>
                    <a:p>
                      <a:pPr marL="0" lvl="0" indent="0" algn="just">
                        <a:lnSpc>
                          <a:spcPct val="150000"/>
                        </a:lnSpc>
                        <a:spcAft>
                          <a:spcPts val="800"/>
                        </a:spcAft>
                        <a:buFont typeface="+mj-lt"/>
                        <a:buNone/>
                      </a:pPr>
                      <a:r>
                        <a:rPr lang="en-US" sz="1600" dirty="0">
                          <a:effectLst/>
                          <a:latin typeface="Times New Roman" panose="02020603050405020304" pitchFamily="18" charset="0"/>
                          <a:cs typeface="Times New Roman" panose="02020603050405020304" pitchFamily="18" charset="0"/>
                        </a:rPr>
                        <a:t>4.-Coaching</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87" marR="60687" marT="0" marB="0"/>
                </a:tc>
                <a:tc>
                  <a:txBody>
                    <a:bodyPr/>
                    <a:lstStyle/>
                    <a:p>
                      <a:pPr algn="just">
                        <a:lnSpc>
                          <a:spcPct val="150000"/>
                        </a:lnSpc>
                        <a:spcBef>
                          <a:spcPts val="1200"/>
                        </a:spcBef>
                        <a:spcAft>
                          <a:spcPts val="800"/>
                        </a:spcAft>
                      </a:pPr>
                      <a:r>
                        <a:rPr lang="en-US" sz="1600" b="0" dirty="0">
                          <a:effectLst/>
                          <a:latin typeface="Times New Roman" panose="02020603050405020304" pitchFamily="18" charset="0"/>
                          <a:cs typeface="Times New Roman" panose="02020603050405020304" pitchFamily="18" charset="0"/>
                        </a:rPr>
                        <a:t>Ortiz (2010)</a:t>
                      </a:r>
                      <a:endParaRPr lang="es-EC" sz="1600" b="0" dirty="0">
                        <a:effectLst/>
                        <a:latin typeface="Times New Roman" panose="02020603050405020304" pitchFamily="18" charset="0"/>
                        <a:cs typeface="Times New Roman" panose="02020603050405020304" pitchFamily="18" charset="0"/>
                      </a:endParaRPr>
                    </a:p>
                    <a:p>
                      <a:pPr algn="just">
                        <a:lnSpc>
                          <a:spcPct val="150000"/>
                        </a:lnSpc>
                        <a:spcBef>
                          <a:spcPts val="1200"/>
                        </a:spcBef>
                        <a:spcAft>
                          <a:spcPts val="800"/>
                        </a:spcAft>
                      </a:pPr>
                      <a:r>
                        <a:rPr lang="en-US" sz="1600" b="0" dirty="0">
                          <a:effectLst/>
                          <a:latin typeface="Times New Roman" panose="02020603050405020304" pitchFamily="18" charset="0"/>
                          <a:cs typeface="Times New Roman" panose="02020603050405020304" pitchFamily="18" charset="0"/>
                        </a:rPr>
                        <a:t>Sans (2012)</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87" marR="60687" marT="0" marB="0"/>
                </a:tc>
                <a:tc>
                  <a:txBody>
                    <a:bodyPr/>
                    <a:lstStyle/>
                    <a:p>
                      <a:pPr marL="342900" lvl="0" indent="-342900" algn="just">
                        <a:lnSpc>
                          <a:spcPct val="150000"/>
                        </a:lnSpc>
                        <a:spcAft>
                          <a:spcPts val="800"/>
                        </a:spcAft>
                        <a:buFont typeface="Symbol" panose="05050102010706020507" pitchFamily="18" charset="2"/>
                        <a:buChar char=""/>
                      </a:pPr>
                      <a:r>
                        <a:rPr lang="es-EC" sz="1600" b="0" dirty="0">
                          <a:effectLst/>
                          <a:latin typeface="Times New Roman" panose="02020603050405020304" pitchFamily="18" charset="0"/>
                          <a:cs typeface="Times New Roman" panose="02020603050405020304" pitchFamily="18" charset="0"/>
                        </a:rPr>
                        <a:t>Relación profesional continuada que ayuda a que las personas produzcan resultados extraordinarios en sus vidas, carreras, negocios u organizaciones.</a:t>
                      </a:r>
                    </a:p>
                    <a:p>
                      <a:pPr marL="342900" lvl="0" indent="-342900" algn="just">
                        <a:lnSpc>
                          <a:spcPct val="150000"/>
                        </a:lnSpc>
                        <a:spcAft>
                          <a:spcPts val="800"/>
                        </a:spcAft>
                        <a:buFont typeface="Symbol" panose="05050102010706020507" pitchFamily="18" charset="2"/>
                        <a:buChar char=""/>
                      </a:pPr>
                      <a:r>
                        <a:rPr lang="es-EC" sz="1600" b="0" dirty="0">
                          <a:effectLst/>
                          <a:latin typeface="Times New Roman" panose="02020603050405020304" pitchFamily="18" charset="0"/>
                          <a:cs typeface="Times New Roman" panose="02020603050405020304" pitchFamily="18" charset="0"/>
                        </a:rPr>
                        <a:t>Proporciona aprendizaje y genera cambios positivos en el comportamiento de los miembros de una organización.</a:t>
                      </a:r>
                    </a:p>
                    <a:p>
                      <a:pPr marL="342900" lvl="0" indent="-342900" algn="just">
                        <a:lnSpc>
                          <a:spcPct val="150000"/>
                        </a:lnSpc>
                        <a:spcAft>
                          <a:spcPts val="800"/>
                        </a:spcAft>
                        <a:buFont typeface="Symbol" panose="05050102010706020507" pitchFamily="18" charset="2"/>
                        <a:buChar char=""/>
                      </a:pPr>
                      <a:r>
                        <a:rPr lang="es-EC" sz="1600" b="0" dirty="0">
                          <a:effectLst/>
                          <a:latin typeface="Times New Roman" panose="02020603050405020304" pitchFamily="18" charset="0"/>
                          <a:cs typeface="Times New Roman" panose="02020603050405020304" pitchFamily="18" charset="0"/>
                        </a:rPr>
                        <a:t>Ayudar a aprender en lugar de enseñarle. </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87" marR="60687" marT="0" marB="0"/>
                </a:tc>
                <a:extLst>
                  <a:ext uri="{0D108BD9-81ED-4DB2-BD59-A6C34878D82A}">
                    <a16:rowId xmlns:a16="http://schemas.microsoft.com/office/drawing/2014/main" val="3302823867"/>
                  </a:ext>
                </a:extLst>
              </a:tr>
              <a:tr h="2608503">
                <a:tc>
                  <a:txBody>
                    <a:bodyPr/>
                    <a:lstStyle/>
                    <a:p>
                      <a:pPr marL="0" lvl="0" indent="0" algn="just">
                        <a:lnSpc>
                          <a:spcPct val="150000"/>
                        </a:lnSpc>
                        <a:spcAft>
                          <a:spcPts val="800"/>
                        </a:spcAft>
                        <a:buFont typeface="+mj-lt"/>
                        <a:buNone/>
                      </a:pPr>
                      <a:r>
                        <a:rPr lang="en-US" sz="1600" dirty="0">
                          <a:effectLst/>
                          <a:latin typeface="Times New Roman" panose="02020603050405020304" pitchFamily="18" charset="0"/>
                          <a:cs typeface="Times New Roman" panose="02020603050405020304" pitchFamily="18" charset="0"/>
                        </a:rPr>
                        <a:t>5.- Balanced Scorecard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87" marR="60687" marT="0" marB="0"/>
                </a:tc>
                <a:tc>
                  <a:txBody>
                    <a:bodyPr/>
                    <a:lstStyle/>
                    <a:p>
                      <a:pPr algn="just">
                        <a:lnSpc>
                          <a:spcPct val="150000"/>
                        </a:lnSpc>
                        <a:spcBef>
                          <a:spcPts val="1200"/>
                        </a:spcBef>
                        <a:spcAft>
                          <a:spcPts val="800"/>
                        </a:spcAft>
                      </a:pPr>
                      <a:r>
                        <a:rPr lang="en-US" sz="1600" b="0">
                          <a:effectLst/>
                          <a:latin typeface="Times New Roman" panose="02020603050405020304" pitchFamily="18" charset="0"/>
                          <a:cs typeface="Times New Roman" panose="02020603050405020304" pitchFamily="18" charset="0"/>
                        </a:rPr>
                        <a:t>Kaplan y Norton (1996)</a:t>
                      </a:r>
                      <a:endParaRPr lang="es-EC"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0687" marR="60687" marT="0" marB="0"/>
                </a:tc>
                <a:tc>
                  <a:txBody>
                    <a:bodyPr/>
                    <a:lstStyle/>
                    <a:p>
                      <a:pPr marL="342900" lvl="0" indent="-342900" algn="just">
                        <a:lnSpc>
                          <a:spcPct val="150000"/>
                        </a:lnSpc>
                        <a:spcAft>
                          <a:spcPts val="800"/>
                        </a:spcAft>
                        <a:buFont typeface="Symbol" panose="05050102010706020507" pitchFamily="18" charset="2"/>
                        <a:buChar char=""/>
                      </a:pPr>
                      <a:r>
                        <a:rPr lang="es-EC" sz="1600" b="0" dirty="0">
                          <a:effectLst/>
                          <a:latin typeface="Times New Roman" panose="02020603050405020304" pitchFamily="18" charset="0"/>
                          <a:cs typeface="Times New Roman" panose="02020603050405020304" pitchFamily="18" charset="0"/>
                        </a:rPr>
                        <a:t>Respuesta a la necesidad de ampliar la visión de los sistemas de control desde una perspectiva interna y financiera a una perspectiva equilibrada.</a:t>
                      </a:r>
                    </a:p>
                    <a:p>
                      <a:pPr marL="342900" lvl="0" indent="-342900" algn="just">
                        <a:lnSpc>
                          <a:spcPct val="150000"/>
                        </a:lnSpc>
                        <a:spcAft>
                          <a:spcPts val="800"/>
                        </a:spcAft>
                        <a:buFont typeface="Symbol" panose="05050102010706020507" pitchFamily="18" charset="2"/>
                        <a:buChar char=""/>
                      </a:pPr>
                      <a:r>
                        <a:rPr lang="es-EC" sz="1600" b="0" dirty="0">
                          <a:effectLst/>
                          <a:latin typeface="Times New Roman" panose="02020603050405020304" pitchFamily="18" charset="0"/>
                          <a:cs typeface="Times New Roman" panose="02020603050405020304" pitchFamily="18" charset="0"/>
                        </a:rPr>
                        <a:t>Perspectiva financiera, perspectiva del cliente, perspectiva de procesos internos y perspectiva del aprendizaje y crecimiento.</a:t>
                      </a:r>
                    </a:p>
                    <a:p>
                      <a:pPr marL="342900" lvl="0" indent="-342900" algn="just">
                        <a:lnSpc>
                          <a:spcPct val="150000"/>
                        </a:lnSpc>
                        <a:spcAft>
                          <a:spcPts val="800"/>
                        </a:spcAft>
                        <a:buFont typeface="Symbol" panose="05050102010706020507" pitchFamily="18" charset="2"/>
                        <a:buChar char=""/>
                      </a:pPr>
                      <a:r>
                        <a:rPr lang="en-US" sz="1600" b="0" dirty="0" err="1">
                          <a:effectLst/>
                          <a:latin typeface="Times New Roman" panose="02020603050405020304" pitchFamily="18" charset="0"/>
                          <a:cs typeface="Times New Roman" panose="02020603050405020304" pitchFamily="18" charset="0"/>
                        </a:rPr>
                        <a:t>Enfoque</a:t>
                      </a:r>
                      <a:r>
                        <a:rPr lang="en-US" sz="1600" b="0" dirty="0">
                          <a:effectLst/>
                          <a:latin typeface="Times New Roman" panose="02020603050405020304" pitchFamily="18" charset="0"/>
                          <a:cs typeface="Times New Roman" panose="02020603050405020304" pitchFamily="18" charset="0"/>
                        </a:rPr>
                        <a:t> </a:t>
                      </a:r>
                      <a:r>
                        <a:rPr lang="en-US" sz="1600" b="0" dirty="0" err="1">
                          <a:effectLst/>
                          <a:latin typeface="Times New Roman" panose="02020603050405020304" pitchFamily="18" charset="0"/>
                          <a:cs typeface="Times New Roman" panose="02020603050405020304" pitchFamily="18" charset="0"/>
                        </a:rPr>
                        <a:t>sistémico</a:t>
                      </a:r>
                      <a:r>
                        <a:rPr lang="en-US" sz="1600" b="0" dirty="0">
                          <a:effectLst/>
                          <a:latin typeface="Times New Roman" panose="02020603050405020304" pitchFamily="18" charset="0"/>
                          <a:cs typeface="Times New Roman" panose="02020603050405020304" pitchFamily="18" charset="0"/>
                        </a:rPr>
                        <a:t>.</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87" marR="60687" marT="0" marB="0"/>
                </a:tc>
                <a:extLst>
                  <a:ext uri="{0D108BD9-81ED-4DB2-BD59-A6C34878D82A}">
                    <a16:rowId xmlns:a16="http://schemas.microsoft.com/office/drawing/2014/main" val="104068060"/>
                  </a:ext>
                </a:extLst>
              </a:tr>
            </a:tbl>
          </a:graphicData>
        </a:graphic>
      </p:graphicFrame>
    </p:spTree>
    <p:extLst>
      <p:ext uri="{BB962C8B-B14F-4D97-AF65-F5344CB8AC3E}">
        <p14:creationId xmlns:p14="http://schemas.microsoft.com/office/powerpoint/2010/main" val="4106970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3" name="Google Shape;662;p40">
            <a:extLst>
              <a:ext uri="{FF2B5EF4-FFF2-40B4-BE49-F238E27FC236}">
                <a16:creationId xmlns:a16="http://schemas.microsoft.com/office/drawing/2014/main" id="{0FF8A1D5-D883-4920-947A-771613112C09}"/>
              </a:ext>
            </a:extLst>
          </p:cNvPr>
          <p:cNvGrpSpPr/>
          <p:nvPr/>
        </p:nvGrpSpPr>
        <p:grpSpPr>
          <a:xfrm>
            <a:off x="399416" y="713087"/>
            <a:ext cx="418547" cy="303760"/>
            <a:chOff x="3932350" y="3714775"/>
            <a:chExt cx="439650" cy="319075"/>
          </a:xfrm>
        </p:grpSpPr>
        <p:sp>
          <p:nvSpPr>
            <p:cNvPr id="44" name="Google Shape;663;p40">
              <a:extLst>
                <a:ext uri="{FF2B5EF4-FFF2-40B4-BE49-F238E27FC236}">
                  <a16:creationId xmlns:a16="http://schemas.microsoft.com/office/drawing/2014/main" id="{BB3A64B5-B4B1-46C6-AC0A-8F5FAD159B44}"/>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6" name="Google Shape;664;p40">
              <a:extLst>
                <a:ext uri="{FF2B5EF4-FFF2-40B4-BE49-F238E27FC236}">
                  <a16:creationId xmlns:a16="http://schemas.microsoft.com/office/drawing/2014/main" id="{F4C41681-B3FF-45A4-9628-55A5A764D94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665;p40">
              <a:extLst>
                <a:ext uri="{FF2B5EF4-FFF2-40B4-BE49-F238E27FC236}">
                  <a16:creationId xmlns:a16="http://schemas.microsoft.com/office/drawing/2014/main" id="{7AD37BAF-B64C-42B3-86CA-313873AE155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666;p40">
              <a:extLst>
                <a:ext uri="{FF2B5EF4-FFF2-40B4-BE49-F238E27FC236}">
                  <a16:creationId xmlns:a16="http://schemas.microsoft.com/office/drawing/2014/main" id="{D370D15B-154A-492E-AC6D-C5123343B96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667;p40">
              <a:extLst>
                <a:ext uri="{FF2B5EF4-FFF2-40B4-BE49-F238E27FC236}">
                  <a16:creationId xmlns:a16="http://schemas.microsoft.com/office/drawing/2014/main" id="{57B85777-4FD5-42AD-BEDB-F10B374A0D3C}"/>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cxnSp>
        <p:nvCxnSpPr>
          <p:cNvPr id="5" name="Conector recto 4">
            <a:extLst>
              <a:ext uri="{FF2B5EF4-FFF2-40B4-BE49-F238E27FC236}">
                <a16:creationId xmlns:a16="http://schemas.microsoft.com/office/drawing/2014/main" id="{BB02A955-0687-4EAD-948A-7A1E6C9395D1}"/>
              </a:ext>
            </a:extLst>
          </p:cNvPr>
          <p:cNvCxnSpPr/>
          <p:nvPr/>
        </p:nvCxnSpPr>
        <p:spPr>
          <a:xfrm>
            <a:off x="951861" y="609601"/>
            <a:ext cx="0" cy="5035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1" name="Diagrama 10">
            <a:extLst>
              <a:ext uri="{FF2B5EF4-FFF2-40B4-BE49-F238E27FC236}">
                <a16:creationId xmlns:a16="http://schemas.microsoft.com/office/drawing/2014/main" id="{D2FC825B-CA31-47C2-B9A4-89B765218DAA}"/>
              </a:ext>
            </a:extLst>
          </p:cNvPr>
          <p:cNvGraphicFramePr/>
          <p:nvPr/>
        </p:nvGraphicFramePr>
        <p:xfrm>
          <a:off x="1894436" y="1394454"/>
          <a:ext cx="8128000" cy="4960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a:extLst>
              <a:ext uri="{FF2B5EF4-FFF2-40B4-BE49-F238E27FC236}">
                <a16:creationId xmlns:a16="http://schemas.microsoft.com/office/drawing/2014/main" id="{2C93C6BD-885C-434A-9D7E-05598673F1D2}"/>
              </a:ext>
            </a:extLst>
          </p:cNvPr>
          <p:cNvSpPr txBox="1"/>
          <p:nvPr/>
        </p:nvSpPr>
        <p:spPr>
          <a:xfrm>
            <a:off x="951861" y="635688"/>
            <a:ext cx="6096000" cy="420564"/>
          </a:xfrm>
          <a:prstGeom prst="rect">
            <a:avLst/>
          </a:prstGeom>
          <a:noFill/>
        </p:spPr>
        <p:txBody>
          <a:bodyPr wrap="square">
            <a:spAutoFit/>
          </a:bodyPr>
          <a:lstStyle/>
          <a:p>
            <a:pPr defTabSz="1219170">
              <a:buClr>
                <a:srgbClr val="000000"/>
              </a:buClr>
            </a:pPr>
            <a:r>
              <a:rPr lang="es-EC" sz="2133" b="1" kern="0" dirty="0">
                <a:solidFill>
                  <a:srgbClr val="FFFFFF"/>
                </a:solidFill>
                <a:latin typeface="Times New Roman" panose="02020603050405020304" pitchFamily="18" charset="0"/>
                <a:ea typeface="Calibri" panose="020F0502020204030204" pitchFamily="34" charset="0"/>
                <a:cs typeface="Arial"/>
                <a:sym typeface="Arial"/>
              </a:rPr>
              <a:t>Las Teorías expuestas en la Tabla 1 </a:t>
            </a:r>
            <a:endParaRPr lang="es-EC" sz="2133" b="1" kern="0" dirty="0">
              <a:solidFill>
                <a:srgbClr val="FFFFFF"/>
              </a:solidFill>
              <a:latin typeface="Arial"/>
              <a:cs typeface="Arial"/>
              <a:sym typeface="Arial"/>
            </a:endParaRPr>
          </a:p>
        </p:txBody>
      </p:sp>
      <p:sp>
        <p:nvSpPr>
          <p:cNvPr id="14" name="Elipse 13">
            <a:extLst>
              <a:ext uri="{FF2B5EF4-FFF2-40B4-BE49-F238E27FC236}">
                <a16:creationId xmlns:a16="http://schemas.microsoft.com/office/drawing/2014/main" id="{3011B440-B804-45B6-8991-8553C54D0974}"/>
              </a:ext>
            </a:extLst>
          </p:cNvPr>
          <p:cNvSpPr/>
          <p:nvPr/>
        </p:nvSpPr>
        <p:spPr>
          <a:xfrm>
            <a:off x="10052592" y="-9132"/>
            <a:ext cx="2139409" cy="2088867"/>
          </a:xfrm>
          <a:prstGeom prst="ellipse">
            <a:avLst/>
          </a:prstGeom>
          <a:blipFill dpi="0" rotWithShape="1">
            <a:blip r:embed="rId8"/>
            <a:srcRect/>
            <a:stretch>
              <a:fillRect/>
            </a:stretch>
          </a:blipFill>
          <a:effectLst>
            <a:glow>
              <a:schemeClr val="accent1"/>
            </a:glow>
            <a:outerShdw blurRad="152400" dist="317500" dir="5400000" sx="90000" sy="-19000" rotWithShape="0">
              <a:prstClr val="black">
                <a:alpha val="15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s-EC" sz="1867" kern="0" dirty="0">
              <a:solidFill>
                <a:srgbClr val="FFFFFF"/>
              </a:solidFill>
              <a:latin typeface="Arial"/>
            </a:endParaRPr>
          </a:p>
        </p:txBody>
      </p:sp>
      <p:grpSp>
        <p:nvGrpSpPr>
          <p:cNvPr id="16" name="Google Shape;229;p21">
            <a:extLst>
              <a:ext uri="{FF2B5EF4-FFF2-40B4-BE49-F238E27FC236}">
                <a16:creationId xmlns:a16="http://schemas.microsoft.com/office/drawing/2014/main" id="{44E64448-225C-4E6C-87D1-2EF72C37A09E}"/>
              </a:ext>
            </a:extLst>
          </p:cNvPr>
          <p:cNvGrpSpPr/>
          <p:nvPr/>
        </p:nvGrpSpPr>
        <p:grpSpPr>
          <a:xfrm>
            <a:off x="10052591" y="1270225"/>
            <a:ext cx="1042367" cy="893648"/>
            <a:chOff x="6680825" y="2549350"/>
            <a:chExt cx="1539600" cy="1539600"/>
          </a:xfrm>
          <a:solidFill>
            <a:schemeClr val="accent1">
              <a:lumMod val="75000"/>
            </a:schemeClr>
          </a:solidFill>
        </p:grpSpPr>
        <p:sp>
          <p:nvSpPr>
            <p:cNvPr id="21" name="Google Shape;230;p21">
              <a:extLst>
                <a:ext uri="{FF2B5EF4-FFF2-40B4-BE49-F238E27FC236}">
                  <a16:creationId xmlns:a16="http://schemas.microsoft.com/office/drawing/2014/main" id="{A26969FB-4B67-431D-8991-85FBD9D420D6}"/>
                </a:ext>
              </a:extLst>
            </p:cNvPr>
            <p:cNvSpPr/>
            <p:nvPr/>
          </p:nvSpPr>
          <p:spPr>
            <a:xfrm>
              <a:off x="6825669" y="2694194"/>
              <a:ext cx="1249800" cy="1249800"/>
            </a:xfrm>
            <a:prstGeom prst="ellipse">
              <a:avLst/>
            </a:pr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dirty="0"/>
            </a:p>
          </p:txBody>
        </p:sp>
        <p:sp>
          <p:nvSpPr>
            <p:cNvPr id="22" name="Google Shape;231;p21">
              <a:extLst>
                <a:ext uri="{FF2B5EF4-FFF2-40B4-BE49-F238E27FC236}">
                  <a16:creationId xmlns:a16="http://schemas.microsoft.com/office/drawing/2014/main" id="{418164E2-68C4-477C-9B51-B5165A3A6272}"/>
                </a:ext>
              </a:extLst>
            </p:cNvPr>
            <p:cNvSpPr/>
            <p:nvPr/>
          </p:nvSpPr>
          <p:spPr>
            <a:xfrm>
              <a:off x="6894851" y="2763373"/>
              <a:ext cx="1111198" cy="1111202"/>
            </a:xfrm>
            <a:prstGeom prst="ellipse">
              <a:avLst/>
            </a:pr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dirty="0"/>
            </a:p>
          </p:txBody>
        </p:sp>
        <p:sp>
          <p:nvSpPr>
            <p:cNvPr id="23" name="Google Shape;232;p21">
              <a:extLst>
                <a:ext uri="{FF2B5EF4-FFF2-40B4-BE49-F238E27FC236}">
                  <a16:creationId xmlns:a16="http://schemas.microsoft.com/office/drawing/2014/main" id="{2D9AA0F3-737E-4A8B-BDAD-D104CE580985}"/>
                </a:ext>
              </a:extLst>
            </p:cNvPr>
            <p:cNvSpPr/>
            <p:nvPr/>
          </p:nvSpPr>
          <p:spPr>
            <a:xfrm>
              <a:off x="6680825" y="2549350"/>
              <a:ext cx="1539600" cy="1539600"/>
            </a:xfrm>
            <a:prstGeom prst="donut">
              <a:avLst>
                <a:gd name="adj" fmla="val 675"/>
              </a:avLst>
            </a:pr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dirty="0"/>
            </a:p>
          </p:txBody>
        </p:sp>
      </p:grpSp>
      <p:grpSp>
        <p:nvGrpSpPr>
          <p:cNvPr id="17" name="Google Shape;658;p40">
            <a:extLst>
              <a:ext uri="{FF2B5EF4-FFF2-40B4-BE49-F238E27FC236}">
                <a16:creationId xmlns:a16="http://schemas.microsoft.com/office/drawing/2014/main" id="{F6DC0AAB-DA1D-4809-9CCC-BB41B8C920C8}"/>
              </a:ext>
            </a:extLst>
          </p:cNvPr>
          <p:cNvGrpSpPr/>
          <p:nvPr/>
        </p:nvGrpSpPr>
        <p:grpSpPr>
          <a:xfrm>
            <a:off x="10380711" y="1562707"/>
            <a:ext cx="377968" cy="372732"/>
            <a:chOff x="3292425" y="3664250"/>
            <a:chExt cx="397025" cy="391525"/>
          </a:xfrm>
        </p:grpSpPr>
        <p:sp>
          <p:nvSpPr>
            <p:cNvPr id="18" name="Google Shape;659;p40">
              <a:extLst>
                <a:ext uri="{FF2B5EF4-FFF2-40B4-BE49-F238E27FC236}">
                  <a16:creationId xmlns:a16="http://schemas.microsoft.com/office/drawing/2014/main" id="{94E8B5BE-92D2-43EB-94F4-DEBE6B816DE4}"/>
                </a:ext>
              </a:extLst>
            </p:cNvPr>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 name="Google Shape;660;p40">
              <a:extLst>
                <a:ext uri="{FF2B5EF4-FFF2-40B4-BE49-F238E27FC236}">
                  <a16:creationId xmlns:a16="http://schemas.microsoft.com/office/drawing/2014/main" id="{CA8513F1-5B97-4DBA-912C-4E47F90F1C6F}"/>
                </a:ext>
              </a:extLst>
            </p:cNvPr>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 name="Google Shape;661;p40">
              <a:extLst>
                <a:ext uri="{FF2B5EF4-FFF2-40B4-BE49-F238E27FC236}">
                  <a16:creationId xmlns:a16="http://schemas.microsoft.com/office/drawing/2014/main" id="{2803E306-2DA5-4034-A0B6-382CBE3E57A1}"/>
                </a:ext>
              </a:extLst>
            </p:cNvPr>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sp>
        <p:nvSpPr>
          <p:cNvPr id="24" name="Medio marco 23">
            <a:extLst>
              <a:ext uri="{FF2B5EF4-FFF2-40B4-BE49-F238E27FC236}">
                <a16:creationId xmlns:a16="http://schemas.microsoft.com/office/drawing/2014/main" id="{6DF6014F-9429-43BE-A0A6-EB671F6E1378}"/>
              </a:ext>
            </a:extLst>
          </p:cNvPr>
          <p:cNvSpPr/>
          <p:nvPr/>
        </p:nvSpPr>
        <p:spPr>
          <a:xfrm rot="10800000">
            <a:off x="10972799" y="3140764"/>
            <a:ext cx="922861" cy="3366053"/>
          </a:xfrm>
          <a:prstGeom prst="halfFram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s-EC" sz="1867" kern="0" dirty="0">
              <a:solidFill>
                <a:srgbClr val="000000"/>
              </a:solidFill>
              <a:latin typeface="Arial"/>
              <a:sym typeface="Arial"/>
            </a:endParaRPr>
          </a:p>
        </p:txBody>
      </p:sp>
    </p:spTree>
    <p:extLst>
      <p:ext uri="{BB962C8B-B14F-4D97-AF65-F5344CB8AC3E}">
        <p14:creationId xmlns:p14="http://schemas.microsoft.com/office/powerpoint/2010/main" val="3308581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3" name="Google Shape;662;p40">
            <a:extLst>
              <a:ext uri="{FF2B5EF4-FFF2-40B4-BE49-F238E27FC236}">
                <a16:creationId xmlns:a16="http://schemas.microsoft.com/office/drawing/2014/main" id="{0FF8A1D5-D883-4920-947A-771613112C09}"/>
              </a:ext>
            </a:extLst>
          </p:cNvPr>
          <p:cNvGrpSpPr/>
          <p:nvPr/>
        </p:nvGrpSpPr>
        <p:grpSpPr>
          <a:xfrm>
            <a:off x="399416" y="713087"/>
            <a:ext cx="418547" cy="303760"/>
            <a:chOff x="3932350" y="3714775"/>
            <a:chExt cx="439650" cy="319075"/>
          </a:xfrm>
        </p:grpSpPr>
        <p:sp>
          <p:nvSpPr>
            <p:cNvPr id="44" name="Google Shape;663;p40">
              <a:extLst>
                <a:ext uri="{FF2B5EF4-FFF2-40B4-BE49-F238E27FC236}">
                  <a16:creationId xmlns:a16="http://schemas.microsoft.com/office/drawing/2014/main" id="{BB3A64B5-B4B1-46C6-AC0A-8F5FAD159B44}"/>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6" name="Google Shape;664;p40">
              <a:extLst>
                <a:ext uri="{FF2B5EF4-FFF2-40B4-BE49-F238E27FC236}">
                  <a16:creationId xmlns:a16="http://schemas.microsoft.com/office/drawing/2014/main" id="{F4C41681-B3FF-45A4-9628-55A5A764D94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665;p40">
              <a:extLst>
                <a:ext uri="{FF2B5EF4-FFF2-40B4-BE49-F238E27FC236}">
                  <a16:creationId xmlns:a16="http://schemas.microsoft.com/office/drawing/2014/main" id="{7AD37BAF-B64C-42B3-86CA-313873AE155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666;p40">
              <a:extLst>
                <a:ext uri="{FF2B5EF4-FFF2-40B4-BE49-F238E27FC236}">
                  <a16:creationId xmlns:a16="http://schemas.microsoft.com/office/drawing/2014/main" id="{D370D15B-154A-492E-AC6D-C5123343B96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667;p40">
              <a:extLst>
                <a:ext uri="{FF2B5EF4-FFF2-40B4-BE49-F238E27FC236}">
                  <a16:creationId xmlns:a16="http://schemas.microsoft.com/office/drawing/2014/main" id="{57B85777-4FD5-42AD-BEDB-F10B374A0D3C}"/>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cxnSp>
        <p:nvCxnSpPr>
          <p:cNvPr id="5" name="Conector recto 4">
            <a:extLst>
              <a:ext uri="{FF2B5EF4-FFF2-40B4-BE49-F238E27FC236}">
                <a16:creationId xmlns:a16="http://schemas.microsoft.com/office/drawing/2014/main" id="{BB02A955-0687-4EAD-948A-7A1E6C9395D1}"/>
              </a:ext>
            </a:extLst>
          </p:cNvPr>
          <p:cNvCxnSpPr/>
          <p:nvPr/>
        </p:nvCxnSpPr>
        <p:spPr>
          <a:xfrm>
            <a:off x="951861" y="609601"/>
            <a:ext cx="0" cy="5035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1" name="Diagrama 10">
            <a:extLst>
              <a:ext uri="{FF2B5EF4-FFF2-40B4-BE49-F238E27FC236}">
                <a16:creationId xmlns:a16="http://schemas.microsoft.com/office/drawing/2014/main" id="{DD6A8A1E-B882-43E8-B3BD-DB8465AD9B89}"/>
              </a:ext>
            </a:extLst>
          </p:cNvPr>
          <p:cNvGraphicFramePr/>
          <p:nvPr/>
        </p:nvGraphicFramePr>
        <p:xfrm>
          <a:off x="1811746" y="2070573"/>
          <a:ext cx="6559719" cy="2115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reeform 100">
            <a:extLst>
              <a:ext uri="{FF2B5EF4-FFF2-40B4-BE49-F238E27FC236}">
                <a16:creationId xmlns:a16="http://schemas.microsoft.com/office/drawing/2014/main" id="{5C7077C3-8EFA-4E74-8797-7DCD98069736}"/>
              </a:ext>
            </a:extLst>
          </p:cNvPr>
          <p:cNvSpPr>
            <a:spLocks noChangeArrowheads="1"/>
          </p:cNvSpPr>
          <p:nvPr/>
        </p:nvSpPr>
        <p:spPr bwMode="auto">
          <a:xfrm rot="10800000">
            <a:off x="3753084" y="3382994"/>
            <a:ext cx="791416" cy="948588"/>
          </a:xfrm>
          <a:custGeom>
            <a:avLst/>
            <a:gdLst>
              <a:gd name="T0" fmla="*/ 0 w 2080"/>
              <a:gd name="T1" fmla="*/ 0 h 3360"/>
              <a:gd name="T2" fmla="*/ 2079 w 2080"/>
              <a:gd name="T3" fmla="*/ 0 h 3360"/>
              <a:gd name="T4" fmla="*/ 2079 w 2080"/>
              <a:gd name="T5" fmla="*/ 123 h 3360"/>
              <a:gd name="T6" fmla="*/ 2079 w 2080"/>
              <a:gd name="T7" fmla="*/ 3359 h 3360"/>
            </a:gdLst>
            <a:ahLst/>
            <a:cxnLst>
              <a:cxn ang="0">
                <a:pos x="T0" y="T1"/>
              </a:cxn>
              <a:cxn ang="0">
                <a:pos x="T2" y="T3"/>
              </a:cxn>
              <a:cxn ang="0">
                <a:pos x="T4" y="T5"/>
              </a:cxn>
              <a:cxn ang="0">
                <a:pos x="T6" y="T7"/>
              </a:cxn>
            </a:cxnLst>
            <a:rect l="0" t="0" r="r" b="b"/>
            <a:pathLst>
              <a:path w="2080" h="3360">
                <a:moveTo>
                  <a:pt x="0" y="0"/>
                </a:moveTo>
                <a:lnTo>
                  <a:pt x="2079" y="0"/>
                </a:lnTo>
                <a:lnTo>
                  <a:pt x="2079" y="123"/>
                </a:lnTo>
                <a:lnTo>
                  <a:pt x="2079" y="3359"/>
                </a:lnTo>
              </a:path>
            </a:pathLst>
          </a:custGeom>
          <a:noFill/>
          <a:ln w="38100" cap="flat">
            <a:solidFill>
              <a:schemeClr val="accent2">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219170">
              <a:buClr>
                <a:srgbClr val="000000"/>
              </a:buClr>
            </a:pPr>
            <a:endParaRPr lang="en-US" sz="1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3" name="Freeform 102">
            <a:extLst>
              <a:ext uri="{FF2B5EF4-FFF2-40B4-BE49-F238E27FC236}">
                <a16:creationId xmlns:a16="http://schemas.microsoft.com/office/drawing/2014/main" id="{BADE0F74-698C-4055-8CA9-2B28AFA19308}"/>
              </a:ext>
            </a:extLst>
          </p:cNvPr>
          <p:cNvSpPr>
            <a:spLocks noChangeArrowheads="1"/>
          </p:cNvSpPr>
          <p:nvPr/>
        </p:nvSpPr>
        <p:spPr bwMode="auto">
          <a:xfrm>
            <a:off x="4602510" y="4166895"/>
            <a:ext cx="120389" cy="298904"/>
          </a:xfrm>
          <a:custGeom>
            <a:avLst/>
            <a:gdLst>
              <a:gd name="T0" fmla="*/ 151 w 303"/>
              <a:gd name="T1" fmla="*/ 302 h 303"/>
              <a:gd name="T2" fmla="*/ 151 w 303"/>
              <a:gd name="T3" fmla="*/ 302 h 303"/>
              <a:gd name="T4" fmla="*/ 0 w 303"/>
              <a:gd name="T5" fmla="*/ 151 h 303"/>
              <a:gd name="T6" fmla="*/ 0 w 303"/>
              <a:gd name="T7" fmla="*/ 151 h 303"/>
              <a:gd name="T8" fmla="*/ 151 w 303"/>
              <a:gd name="T9" fmla="*/ 0 h 303"/>
              <a:gd name="T10" fmla="*/ 151 w 303"/>
              <a:gd name="T11" fmla="*/ 0 h 303"/>
              <a:gd name="T12" fmla="*/ 302 w 303"/>
              <a:gd name="T13" fmla="*/ 151 h 303"/>
              <a:gd name="T14" fmla="*/ 302 w 303"/>
              <a:gd name="T15" fmla="*/ 151 h 303"/>
              <a:gd name="T16" fmla="*/ 151 w 303"/>
              <a:gd name="T17" fmla="*/ 30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03">
                <a:moveTo>
                  <a:pt x="151" y="302"/>
                </a:moveTo>
                <a:lnTo>
                  <a:pt x="151" y="302"/>
                </a:lnTo>
                <a:cubicBezTo>
                  <a:pt x="68" y="302"/>
                  <a:pt x="0" y="234"/>
                  <a:pt x="0" y="151"/>
                </a:cubicBezTo>
                <a:lnTo>
                  <a:pt x="0" y="151"/>
                </a:lnTo>
                <a:cubicBezTo>
                  <a:pt x="0" y="68"/>
                  <a:pt x="68" y="0"/>
                  <a:pt x="151" y="0"/>
                </a:cubicBezTo>
                <a:lnTo>
                  <a:pt x="151" y="0"/>
                </a:lnTo>
                <a:cubicBezTo>
                  <a:pt x="234" y="0"/>
                  <a:pt x="302" y="68"/>
                  <a:pt x="302" y="151"/>
                </a:cubicBezTo>
                <a:lnTo>
                  <a:pt x="302" y="151"/>
                </a:lnTo>
                <a:cubicBezTo>
                  <a:pt x="302" y="234"/>
                  <a:pt x="234" y="302"/>
                  <a:pt x="151" y="302"/>
                </a:cubicBezTo>
              </a:path>
            </a:pathLst>
          </a:custGeom>
          <a:solidFill>
            <a:schemeClr val="accent2"/>
          </a:solidFill>
          <a:ln>
            <a:noFill/>
          </a:ln>
          <a:effectLst/>
          <a:extLst>
            <a:ext uri="{91240B29-F687-4F45-9708-019B960494DF}">
              <a14:hiddenLine xmlns:a14="http://schemas.microsoft.com/office/drawing/2010/main" w="9525" cap="flat">
                <a:solidFill>
                  <a:srgbClr val="474E4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9170">
              <a:buClr>
                <a:srgbClr val="000000"/>
              </a:buClr>
            </a:pPr>
            <a:endParaRPr lang="en-US" sz="1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4" name="Subtitle 2">
            <a:extLst>
              <a:ext uri="{FF2B5EF4-FFF2-40B4-BE49-F238E27FC236}">
                <a16:creationId xmlns:a16="http://schemas.microsoft.com/office/drawing/2014/main" id="{06644F6E-2D39-4341-BCA5-E9AAD533E45C}"/>
              </a:ext>
            </a:extLst>
          </p:cNvPr>
          <p:cNvSpPr txBox="1">
            <a:spLocks/>
          </p:cNvSpPr>
          <p:nvPr/>
        </p:nvSpPr>
        <p:spPr>
          <a:xfrm>
            <a:off x="5195972" y="3699145"/>
            <a:ext cx="4684429" cy="149771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defTabSz="1450145">
              <a:buClr>
                <a:srgbClr val="000000"/>
              </a:buClr>
            </a:pPr>
            <a:r>
              <a:rPr lang="es-MX" sz="1600" dirty="0">
                <a:solidFill>
                  <a:srgbClr val="000000"/>
                </a:solidFill>
                <a:latin typeface="Times New Roman" panose="02020603050405020304" pitchFamily="18" charset="0"/>
                <a:cs typeface="Times New Roman" panose="02020603050405020304" pitchFamily="18" charset="0"/>
                <a:sym typeface="Arial"/>
              </a:rPr>
              <a:t>Cultura organizacional, clima organizacional, comportamiento organizacional, adaptación al cambio, entre otras, las mismas que se interrelacionan como un sistema abierto en la organización y dan paso a nuevas posturas, las cuales se muestran en la Tabla 2.</a:t>
            </a:r>
            <a:endParaRPr lang="es-EC" sz="1600" dirty="0">
              <a:solidFill>
                <a:srgbClr val="000000"/>
              </a:solidFill>
              <a:latin typeface="Times New Roman" panose="02020603050405020304" pitchFamily="18" charset="0"/>
              <a:cs typeface="Times New Roman" panose="02020603050405020304" pitchFamily="18" charset="0"/>
              <a:sym typeface="Arial"/>
            </a:endParaRPr>
          </a:p>
        </p:txBody>
      </p:sp>
      <p:sp>
        <p:nvSpPr>
          <p:cNvPr id="16" name="CuadroTexto 15">
            <a:extLst>
              <a:ext uri="{FF2B5EF4-FFF2-40B4-BE49-F238E27FC236}">
                <a16:creationId xmlns:a16="http://schemas.microsoft.com/office/drawing/2014/main" id="{DD5D9938-EA93-4D9E-B28D-582285ABA4B9}"/>
              </a:ext>
            </a:extLst>
          </p:cNvPr>
          <p:cNvSpPr txBox="1"/>
          <p:nvPr/>
        </p:nvSpPr>
        <p:spPr>
          <a:xfrm>
            <a:off x="1085761" y="642395"/>
            <a:ext cx="6096000" cy="379656"/>
          </a:xfrm>
          <a:prstGeom prst="rect">
            <a:avLst/>
          </a:prstGeom>
          <a:noFill/>
        </p:spPr>
        <p:txBody>
          <a:bodyPr wrap="square">
            <a:spAutoFit/>
          </a:bodyPr>
          <a:lstStyle/>
          <a:p>
            <a:pPr defTabSz="1219170">
              <a:buClr>
                <a:srgbClr val="000000"/>
              </a:buClr>
            </a:pPr>
            <a:r>
              <a:rPr lang="es-EC" sz="1867" b="1" kern="0" dirty="0">
                <a:solidFill>
                  <a:srgbClr val="FFFFFF"/>
                </a:solidFill>
                <a:latin typeface="Times New Roman" panose="02020603050405020304" pitchFamily="18" charset="0"/>
                <a:ea typeface="Calibri" panose="020F0502020204030204" pitchFamily="34" charset="0"/>
                <a:cs typeface="Arial"/>
                <a:sym typeface="Arial"/>
              </a:rPr>
              <a:t>DESARROLLO ORGANIZACIONAL</a:t>
            </a:r>
            <a:endParaRPr lang="es-EC" sz="1867" b="1" kern="0" dirty="0">
              <a:solidFill>
                <a:srgbClr val="FFFFFF"/>
              </a:solidFill>
              <a:latin typeface="Arial"/>
              <a:cs typeface="Arial"/>
              <a:sym typeface="Arial"/>
            </a:endParaRPr>
          </a:p>
        </p:txBody>
      </p:sp>
      <p:sp>
        <p:nvSpPr>
          <p:cNvPr id="17" name="Elipse 16">
            <a:extLst>
              <a:ext uri="{FF2B5EF4-FFF2-40B4-BE49-F238E27FC236}">
                <a16:creationId xmlns:a16="http://schemas.microsoft.com/office/drawing/2014/main" id="{3011B440-B804-45B6-8991-8553C54D0974}"/>
              </a:ext>
            </a:extLst>
          </p:cNvPr>
          <p:cNvSpPr/>
          <p:nvPr/>
        </p:nvSpPr>
        <p:spPr>
          <a:xfrm>
            <a:off x="9331609" y="609600"/>
            <a:ext cx="2097292" cy="1726181"/>
          </a:xfrm>
          <a:prstGeom prst="ellipse">
            <a:avLst/>
          </a:prstGeom>
          <a:blipFill dpi="0" rotWithShape="1">
            <a:blip r:embed="rId8"/>
            <a:srcRect/>
            <a:stretch>
              <a:fillRect/>
            </a:stretch>
          </a:blipFill>
          <a:effectLst>
            <a:glow>
              <a:schemeClr val="accent1"/>
            </a:glow>
            <a:outerShdw blurRad="152400" dist="317500" dir="5400000" sx="90000" sy="-19000" rotWithShape="0">
              <a:prstClr val="black">
                <a:alpha val="15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s-EC" sz="1867" kern="0" dirty="0">
              <a:solidFill>
                <a:srgbClr val="FFFFFF"/>
              </a:solidFill>
              <a:latin typeface="Arial"/>
            </a:endParaRPr>
          </a:p>
        </p:txBody>
      </p:sp>
      <p:grpSp>
        <p:nvGrpSpPr>
          <p:cNvPr id="18" name="Google Shape;229;p21">
            <a:extLst>
              <a:ext uri="{FF2B5EF4-FFF2-40B4-BE49-F238E27FC236}">
                <a16:creationId xmlns:a16="http://schemas.microsoft.com/office/drawing/2014/main" id="{44E64448-225C-4E6C-87D1-2EF72C37A09E}"/>
              </a:ext>
            </a:extLst>
          </p:cNvPr>
          <p:cNvGrpSpPr/>
          <p:nvPr/>
        </p:nvGrpSpPr>
        <p:grpSpPr>
          <a:xfrm>
            <a:off x="9289491" y="1888957"/>
            <a:ext cx="1042367" cy="893648"/>
            <a:chOff x="6680825" y="2549350"/>
            <a:chExt cx="1539600" cy="1539600"/>
          </a:xfrm>
          <a:solidFill>
            <a:schemeClr val="accent1">
              <a:lumMod val="75000"/>
            </a:schemeClr>
          </a:solidFill>
        </p:grpSpPr>
        <p:sp>
          <p:nvSpPr>
            <p:cNvPr id="23" name="Google Shape;230;p21">
              <a:extLst>
                <a:ext uri="{FF2B5EF4-FFF2-40B4-BE49-F238E27FC236}">
                  <a16:creationId xmlns:a16="http://schemas.microsoft.com/office/drawing/2014/main" id="{A26969FB-4B67-431D-8991-85FBD9D420D6}"/>
                </a:ext>
              </a:extLst>
            </p:cNvPr>
            <p:cNvSpPr/>
            <p:nvPr/>
          </p:nvSpPr>
          <p:spPr>
            <a:xfrm>
              <a:off x="6825669" y="2694194"/>
              <a:ext cx="1249800" cy="1249800"/>
            </a:xfrm>
            <a:prstGeom prst="ellipse">
              <a:avLst/>
            </a:pr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dirty="0"/>
            </a:p>
          </p:txBody>
        </p:sp>
        <p:sp>
          <p:nvSpPr>
            <p:cNvPr id="24" name="Google Shape;231;p21">
              <a:extLst>
                <a:ext uri="{FF2B5EF4-FFF2-40B4-BE49-F238E27FC236}">
                  <a16:creationId xmlns:a16="http://schemas.microsoft.com/office/drawing/2014/main" id="{418164E2-68C4-477C-9B51-B5165A3A6272}"/>
                </a:ext>
              </a:extLst>
            </p:cNvPr>
            <p:cNvSpPr/>
            <p:nvPr/>
          </p:nvSpPr>
          <p:spPr>
            <a:xfrm>
              <a:off x="6894850" y="2763374"/>
              <a:ext cx="1111199" cy="1111201"/>
            </a:xfrm>
            <a:prstGeom prst="ellipse">
              <a:avLst/>
            </a:pr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dirty="0"/>
            </a:p>
          </p:txBody>
        </p:sp>
        <p:sp>
          <p:nvSpPr>
            <p:cNvPr id="25" name="Google Shape;232;p21">
              <a:extLst>
                <a:ext uri="{FF2B5EF4-FFF2-40B4-BE49-F238E27FC236}">
                  <a16:creationId xmlns:a16="http://schemas.microsoft.com/office/drawing/2014/main" id="{2D9AA0F3-737E-4A8B-BDAD-D104CE580985}"/>
                </a:ext>
              </a:extLst>
            </p:cNvPr>
            <p:cNvSpPr/>
            <p:nvPr/>
          </p:nvSpPr>
          <p:spPr>
            <a:xfrm>
              <a:off x="6680825" y="2549350"/>
              <a:ext cx="1539600" cy="1539600"/>
            </a:xfrm>
            <a:prstGeom prst="donut">
              <a:avLst>
                <a:gd name="adj" fmla="val 675"/>
              </a:avLst>
            </a:prstGeom>
            <a:grp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dirty="0"/>
            </a:p>
          </p:txBody>
        </p:sp>
      </p:grpSp>
      <p:grpSp>
        <p:nvGrpSpPr>
          <p:cNvPr id="19" name="Google Shape;658;p40">
            <a:extLst>
              <a:ext uri="{FF2B5EF4-FFF2-40B4-BE49-F238E27FC236}">
                <a16:creationId xmlns:a16="http://schemas.microsoft.com/office/drawing/2014/main" id="{F6DC0AAB-DA1D-4809-9CCC-BB41B8C920C8}"/>
              </a:ext>
            </a:extLst>
          </p:cNvPr>
          <p:cNvGrpSpPr/>
          <p:nvPr/>
        </p:nvGrpSpPr>
        <p:grpSpPr>
          <a:xfrm>
            <a:off x="9617611" y="2181439"/>
            <a:ext cx="377968" cy="372732"/>
            <a:chOff x="3292425" y="3664250"/>
            <a:chExt cx="397025" cy="391525"/>
          </a:xfrm>
        </p:grpSpPr>
        <p:sp>
          <p:nvSpPr>
            <p:cNvPr id="20" name="Google Shape;659;p40">
              <a:extLst>
                <a:ext uri="{FF2B5EF4-FFF2-40B4-BE49-F238E27FC236}">
                  <a16:creationId xmlns:a16="http://schemas.microsoft.com/office/drawing/2014/main" id="{94E8B5BE-92D2-43EB-94F4-DEBE6B816DE4}"/>
                </a:ext>
              </a:extLst>
            </p:cNvPr>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 name="Google Shape;660;p40">
              <a:extLst>
                <a:ext uri="{FF2B5EF4-FFF2-40B4-BE49-F238E27FC236}">
                  <a16:creationId xmlns:a16="http://schemas.microsoft.com/office/drawing/2014/main" id="{CA8513F1-5B97-4DBA-912C-4E47F90F1C6F}"/>
                </a:ext>
              </a:extLst>
            </p:cNvPr>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2" name="Google Shape;661;p40">
              <a:extLst>
                <a:ext uri="{FF2B5EF4-FFF2-40B4-BE49-F238E27FC236}">
                  <a16:creationId xmlns:a16="http://schemas.microsoft.com/office/drawing/2014/main" id="{2803E306-2DA5-4034-A0B6-382CBE3E57A1}"/>
                </a:ext>
              </a:extLst>
            </p:cNvPr>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sp>
        <p:nvSpPr>
          <p:cNvPr id="26" name="Medio marco 25">
            <a:extLst>
              <a:ext uri="{FF2B5EF4-FFF2-40B4-BE49-F238E27FC236}">
                <a16:creationId xmlns:a16="http://schemas.microsoft.com/office/drawing/2014/main" id="{89B829E2-6BD8-4F8E-B371-9B3D03EB9AFF}"/>
              </a:ext>
            </a:extLst>
          </p:cNvPr>
          <p:cNvSpPr/>
          <p:nvPr/>
        </p:nvSpPr>
        <p:spPr>
          <a:xfrm rot="10800000">
            <a:off x="10972799" y="3140764"/>
            <a:ext cx="922861" cy="3366053"/>
          </a:xfrm>
          <a:prstGeom prst="halfFram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s-EC" sz="1867" kern="0" dirty="0">
              <a:solidFill>
                <a:srgbClr val="000000"/>
              </a:solidFill>
              <a:latin typeface="Arial"/>
              <a:sym typeface="Arial"/>
            </a:endParaRPr>
          </a:p>
        </p:txBody>
      </p:sp>
    </p:spTree>
    <p:extLst>
      <p:ext uri="{BB962C8B-B14F-4D97-AF65-F5344CB8AC3E}">
        <p14:creationId xmlns:p14="http://schemas.microsoft.com/office/powerpoint/2010/main" val="420974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Grem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1300</Words>
  <Application>Microsoft Office PowerPoint</Application>
  <PresentationFormat>Panorámica</PresentationFormat>
  <Paragraphs>107</Paragraphs>
  <Slides>12</Slides>
  <Notes>10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12</vt:i4>
      </vt:variant>
    </vt:vector>
  </HeadingPairs>
  <TitlesOfParts>
    <vt:vector size="23" baseType="lpstr">
      <vt:lpstr>Arial</vt:lpstr>
      <vt:lpstr>Bradley Hand ITC</vt:lpstr>
      <vt:lpstr>Calibri</vt:lpstr>
      <vt:lpstr>Comic Sans MS</vt:lpstr>
      <vt:lpstr>Montserrat</vt:lpstr>
      <vt:lpstr>Roboto Slab</vt:lpstr>
      <vt:lpstr>Source Sans Pro</vt:lpstr>
      <vt:lpstr>Symbol</vt:lpstr>
      <vt:lpstr>Tahoma</vt:lpstr>
      <vt:lpstr>Times New Roman</vt:lpstr>
      <vt:lpstr>Gremio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dc:creator>
  <cp:lastModifiedBy>Pablo</cp:lastModifiedBy>
  <cp:revision>1</cp:revision>
  <dcterms:created xsi:type="dcterms:W3CDTF">2021-12-14T01:49:01Z</dcterms:created>
  <dcterms:modified xsi:type="dcterms:W3CDTF">2021-12-14T02:00:08Z</dcterms:modified>
</cp:coreProperties>
</file>