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2" name="1 Marcador de pie de página"/>
          <p:cNvSpPr>
            <a:spLocks noGrp="1"/>
          </p:cNvSpPr>
          <p:nvPr>
            <p:ph type="ftr" sz="quarter" idx="11"/>
          </p:nvPr>
        </p:nvSpPr>
        <p:spPr/>
        <p:txBody>
          <a:bodyPr/>
          <a:lstStyle/>
          <a:p>
            <a:endParaRPr lang="es-EC"/>
          </a:p>
        </p:txBody>
      </p:sp>
      <p:sp>
        <p:nvSpPr>
          <p:cNvPr id="15" name="14 Marcador de número de diapositiva"/>
          <p:cNvSpPr>
            <a:spLocks noGrp="1"/>
          </p:cNvSpPr>
          <p:nvPr>
            <p:ph type="sldNum" sz="quarter" idx="12"/>
          </p:nvPr>
        </p:nvSpPr>
        <p:spPr>
          <a:xfrm>
            <a:off x="8229600" y="6473952"/>
            <a:ext cx="758952" cy="246888"/>
          </a:xfrm>
        </p:spPr>
        <p:txBody>
          <a:bodyPr/>
          <a:lstStyle/>
          <a:p>
            <a:fld id="{E82EE99E-104B-4FA1-A9F1-208934B64558}" type="slidenum">
              <a:rPr lang="es-EC" smtClean="0"/>
              <a:t>‹Nº›</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19" name="18 Marcador de pie de página"/>
          <p:cNvSpPr>
            <a:spLocks noGrp="1"/>
          </p:cNvSpPr>
          <p:nvPr>
            <p:ph type="ftr" sz="quarter" idx="11"/>
          </p:nvPr>
        </p:nvSpPr>
        <p:spPr>
          <a:xfrm>
            <a:off x="3581400" y="76200"/>
            <a:ext cx="2895600" cy="288925"/>
          </a:xfrm>
        </p:spPr>
        <p:txBody>
          <a:bodyPr/>
          <a:lstStyle/>
          <a:p>
            <a:endParaRPr lang="es-EC"/>
          </a:p>
        </p:txBody>
      </p:sp>
      <p:sp>
        <p:nvSpPr>
          <p:cNvPr id="16" name="15 Marcador de número de diapositiva"/>
          <p:cNvSpPr>
            <a:spLocks noGrp="1"/>
          </p:cNvSpPr>
          <p:nvPr>
            <p:ph type="sldNum" sz="quarter" idx="12"/>
          </p:nvPr>
        </p:nvSpPr>
        <p:spPr>
          <a:xfrm>
            <a:off x="8229600" y="6473952"/>
            <a:ext cx="758952" cy="246888"/>
          </a:xfrm>
        </p:spPr>
        <p:txBody>
          <a:bodyPr/>
          <a:lstStyle/>
          <a:p>
            <a:fld id="{E82EE99E-104B-4FA1-A9F1-208934B64558}" type="slidenum">
              <a:rPr lang="es-EC" smtClean="0"/>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11" name="10 Marcador de pie de página"/>
          <p:cNvSpPr>
            <a:spLocks noGrp="1"/>
          </p:cNvSpPr>
          <p:nvPr>
            <p:ph type="ftr" sz="quarter" idx="11"/>
          </p:nvPr>
        </p:nvSpPr>
        <p:spPr/>
        <p:txBody>
          <a:bodyPr/>
          <a:lstStyle/>
          <a:p>
            <a:endParaRPr lang="es-EC"/>
          </a:p>
        </p:txBody>
      </p:sp>
      <p:sp>
        <p:nvSpPr>
          <p:cNvPr id="16" name="15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10" name="9 Marcador de pie de página"/>
          <p:cNvSpPr>
            <a:spLocks noGrp="1"/>
          </p:cNvSpPr>
          <p:nvPr>
            <p:ph type="ftr" sz="quarter" idx="11"/>
          </p:nvPr>
        </p:nvSpPr>
        <p:spPr/>
        <p:txBody>
          <a:bodyPr/>
          <a:lstStyle/>
          <a:p>
            <a:endParaRPr lang="es-EC"/>
          </a:p>
        </p:txBody>
      </p:sp>
      <p:sp>
        <p:nvSpPr>
          <p:cNvPr id="31" name="30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a:xfrm>
            <a:off x="8229600" y="6477000"/>
            <a:ext cx="762000" cy="246888"/>
          </a:xfrm>
        </p:spPr>
        <p:txBody>
          <a:bodyPr/>
          <a:lstStyle/>
          <a:p>
            <a:fld id="{E82EE99E-104B-4FA1-A9F1-208934B64558}" type="slidenum">
              <a:rPr lang="es-EC" smtClean="0"/>
              <a:t>‹Nº›</a:t>
            </a:fld>
            <a:endParaRPr lang="es-EC"/>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21" name="20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24" name="23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29" name="28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295EFB56-C443-439C-AD6D-E2102D490DA9}" type="datetimeFigureOut">
              <a:rPr lang="es-EC" smtClean="0"/>
              <a:t>02/05/2013</a:t>
            </a:fld>
            <a:endParaRPr lang="es-EC"/>
          </a:p>
        </p:txBody>
      </p:sp>
      <p:sp>
        <p:nvSpPr>
          <p:cNvPr id="5" name="4 Marcador de pie de página"/>
          <p:cNvSpPr>
            <a:spLocks noGrp="1"/>
          </p:cNvSpPr>
          <p:nvPr>
            <p:ph type="ftr" sz="quarter" idx="11"/>
          </p:nvPr>
        </p:nvSpPr>
        <p:spPr/>
        <p:txBody>
          <a:bodyPr/>
          <a:lstStyle/>
          <a:p>
            <a:endParaRPr lang="es-EC"/>
          </a:p>
        </p:txBody>
      </p:sp>
      <p:sp>
        <p:nvSpPr>
          <p:cNvPr id="31" name="30 Marcador de número de diapositiva"/>
          <p:cNvSpPr>
            <a:spLocks noGrp="1"/>
          </p:cNvSpPr>
          <p:nvPr>
            <p:ph type="sldNum" sz="quarter" idx="12"/>
          </p:nvPr>
        </p:nvSpPr>
        <p:spPr/>
        <p:txBody>
          <a:bodyPr/>
          <a:lstStyle/>
          <a:p>
            <a:fld id="{E82EE99E-104B-4FA1-A9F1-208934B64558}" type="slidenum">
              <a:rPr lang="es-EC" smtClean="0"/>
              <a:t>‹Nº›</a:t>
            </a:fld>
            <a:endParaRPr lang="es-EC"/>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95EFB56-C443-439C-AD6D-E2102D490DA9}" type="datetimeFigureOut">
              <a:rPr lang="es-EC" smtClean="0"/>
              <a:t>02/05/2013</a:t>
            </a:fld>
            <a:endParaRPr lang="es-EC"/>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C"/>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82EE99E-104B-4FA1-A9F1-208934B64558}" type="slidenum">
              <a:rPr lang="es-EC" smtClean="0"/>
              <a:t>‹Nº›</a:t>
            </a:fld>
            <a:endParaRPr lang="es-EC"/>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548680"/>
            <a:ext cx="8458200" cy="1222375"/>
          </a:xfrm>
        </p:spPr>
        <p:txBody>
          <a:bodyPr/>
          <a:lstStyle/>
          <a:p>
            <a:pPr algn="ctr"/>
            <a:r>
              <a:rPr lang="es-ES" dirty="0" smtClean="0"/>
              <a:t>SERVICIOS DE INTERNET</a:t>
            </a:r>
            <a:endParaRPr lang="es-EC" dirty="0"/>
          </a:p>
        </p:txBody>
      </p:sp>
      <p:pic>
        <p:nvPicPr>
          <p:cNvPr id="4" name="3 Imagen" descr="SERVICIOSINTERNET.jpg"/>
          <p:cNvPicPr>
            <a:picLocks noChangeAspect="1"/>
          </p:cNvPicPr>
          <p:nvPr/>
        </p:nvPicPr>
        <p:blipFill>
          <a:blip r:embed="rId2" cstate="print"/>
          <a:stretch>
            <a:fillRect/>
          </a:stretch>
        </p:blipFill>
        <p:spPr>
          <a:xfrm>
            <a:off x="1763688" y="1844824"/>
            <a:ext cx="5910338" cy="31573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b="1" dirty="0" smtClean="0"/>
              <a:t>El correo electrónico</a:t>
            </a:r>
            <a:r>
              <a:rPr lang="es-EC" dirty="0" smtClean="0"/>
              <a:t/>
            </a:r>
            <a:br>
              <a:rPr lang="es-EC" dirty="0" smtClean="0"/>
            </a:br>
            <a:endParaRPr lang="es-EC" dirty="0"/>
          </a:p>
        </p:txBody>
      </p:sp>
      <p:sp>
        <p:nvSpPr>
          <p:cNvPr id="4" name="3 CuadroTexto"/>
          <p:cNvSpPr txBox="1"/>
          <p:nvPr/>
        </p:nvSpPr>
        <p:spPr>
          <a:xfrm>
            <a:off x="539552" y="1196752"/>
            <a:ext cx="7416824" cy="5078313"/>
          </a:xfrm>
          <a:prstGeom prst="rect">
            <a:avLst/>
          </a:prstGeom>
          <a:noFill/>
        </p:spPr>
        <p:txBody>
          <a:bodyPr wrap="square" rtlCol="0">
            <a:spAutoFit/>
          </a:bodyPr>
          <a:lstStyle/>
          <a:p>
            <a:pPr algn="just"/>
            <a:r>
              <a:rPr lang="es-EC" dirty="0" smtClean="0"/>
              <a:t>El correo electrónico o e-mail (</a:t>
            </a:r>
            <a:r>
              <a:rPr lang="es-EC" dirty="0" err="1" smtClean="0"/>
              <a:t>electronic</a:t>
            </a:r>
            <a:r>
              <a:rPr lang="es-EC" dirty="0" smtClean="0"/>
              <a:t> mail) es el servicio más utilizado y más común en la red.</a:t>
            </a:r>
          </a:p>
          <a:p>
            <a:pPr algn="just"/>
            <a:r>
              <a:rPr lang="es-EC" dirty="0" smtClean="0"/>
              <a:t>Este servicio permite enviar textos y archivos de imagen o sonido de forma muy fácil y sencilla, transmitiendo mensajes rápidos entre personas o grupos alrededor de todo el mundo en un tiempo récord.</a:t>
            </a:r>
          </a:p>
          <a:p>
            <a:pPr algn="just"/>
            <a:endParaRPr lang="es-ES" dirty="0"/>
          </a:p>
          <a:p>
            <a:pPr algn="just"/>
            <a:r>
              <a:rPr lang="es-EC" b="1" dirty="0" smtClean="0"/>
              <a:t>¿Cómo funciona el correo electrónico?</a:t>
            </a:r>
          </a:p>
          <a:p>
            <a:pPr algn="just"/>
            <a:endParaRPr lang="es-EC" b="1" dirty="0" smtClean="0"/>
          </a:p>
          <a:p>
            <a:pPr algn="just">
              <a:buFont typeface="Arial" pitchFamily="34" charset="0"/>
              <a:buChar char="•"/>
            </a:pPr>
            <a:r>
              <a:rPr lang="es-EC" dirty="0"/>
              <a:t>E</a:t>
            </a:r>
            <a:r>
              <a:rPr lang="es-EC" dirty="0" smtClean="0"/>
              <a:t>l mensaje se envía al servidor del correo electrónico (llamado </a:t>
            </a:r>
            <a:r>
              <a:rPr lang="es-EC" b="1" dirty="0" smtClean="0"/>
              <a:t>MTA</a:t>
            </a:r>
            <a:r>
              <a:rPr lang="es-EC" dirty="0" smtClean="0"/>
              <a:t>, del inglés </a:t>
            </a:r>
            <a:r>
              <a:rPr lang="es-EC" i="1" dirty="0" smtClean="0"/>
              <a:t>Mail </a:t>
            </a:r>
            <a:r>
              <a:rPr lang="es-EC" i="1" dirty="0" err="1" smtClean="0"/>
              <a:t>Transport</a:t>
            </a:r>
            <a:r>
              <a:rPr lang="es-EC" i="1" dirty="0" smtClean="0"/>
              <a:t> </a:t>
            </a:r>
            <a:r>
              <a:rPr lang="es-EC" i="1" dirty="0" err="1" smtClean="0"/>
              <a:t>Agent</a:t>
            </a:r>
            <a:r>
              <a:rPr lang="es-EC" i="1" dirty="0" smtClean="0"/>
              <a:t> [Agente de Transporte de Correo]</a:t>
            </a:r>
            <a:r>
              <a:rPr lang="es-EC" dirty="0" smtClean="0"/>
              <a:t>) que lo  transporta hacia el MTA del destinatario.</a:t>
            </a:r>
          </a:p>
          <a:p>
            <a:pPr algn="just"/>
            <a:endParaRPr lang="es-EC" dirty="0" smtClean="0"/>
          </a:p>
          <a:p>
            <a:pPr algn="just">
              <a:buFont typeface="Arial" pitchFamily="34" charset="0"/>
              <a:buChar char="•"/>
            </a:pPr>
            <a:r>
              <a:rPr lang="es-EC" dirty="0" smtClean="0"/>
              <a:t>En Internet, los MTA se comunican entre sí usando el protocolo SMTP, y por lo tanto se los llama </a:t>
            </a:r>
            <a:r>
              <a:rPr lang="es-EC" b="1" dirty="0" smtClean="0"/>
              <a:t>servidores SMTP</a:t>
            </a:r>
            <a:r>
              <a:rPr lang="es-EC" dirty="0" smtClean="0"/>
              <a:t>  (protocolo simple de transferencia de correo electrónico)</a:t>
            </a:r>
            <a:endParaRPr lang="es-EC" b="1" dirty="0" smtClean="0"/>
          </a:p>
          <a:p>
            <a:pPr algn="just"/>
            <a:endParaRPr lang="es-EC" dirty="0" smtClean="0"/>
          </a:p>
          <a:p>
            <a:pPr algn="just"/>
            <a:endParaRPr lang="es-EC" dirty="0" smtClean="0"/>
          </a:p>
          <a:p>
            <a:pPr algn="just"/>
            <a:endParaRPr lang="es-EC"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b="1" dirty="0" smtClean="0"/>
              <a:t>¿Cómo funciona el correo electrónico?</a:t>
            </a:r>
            <a:br>
              <a:rPr lang="es-EC" b="1" dirty="0" smtClean="0"/>
            </a:br>
            <a:endParaRPr lang="es-EC" dirty="0"/>
          </a:p>
        </p:txBody>
      </p:sp>
      <p:sp>
        <p:nvSpPr>
          <p:cNvPr id="4" name="3 CuadroTexto"/>
          <p:cNvSpPr txBox="1"/>
          <p:nvPr/>
        </p:nvSpPr>
        <p:spPr>
          <a:xfrm>
            <a:off x="539552" y="1268760"/>
            <a:ext cx="7560840" cy="3293209"/>
          </a:xfrm>
          <a:prstGeom prst="rect">
            <a:avLst/>
          </a:prstGeom>
          <a:noFill/>
        </p:spPr>
        <p:txBody>
          <a:bodyPr wrap="square" rtlCol="0">
            <a:spAutoFit/>
          </a:bodyPr>
          <a:lstStyle/>
          <a:p>
            <a:pPr algn="just"/>
            <a:r>
              <a:rPr lang="es-EC" sz="1600" dirty="0" smtClean="0"/>
              <a:t>Existen dos protocolos principales utilizados para recuperar un correo electrónico : </a:t>
            </a:r>
          </a:p>
          <a:p>
            <a:pPr algn="just"/>
            <a:endParaRPr lang="es-EC" sz="1600" dirty="0" smtClean="0"/>
          </a:p>
          <a:p>
            <a:r>
              <a:rPr lang="es-EC" sz="1600" dirty="0" smtClean="0"/>
              <a:t>POP3 (Post Office </a:t>
            </a:r>
            <a:r>
              <a:rPr lang="es-EC" sz="1600" dirty="0" err="1" smtClean="0"/>
              <a:t>Protocol</a:t>
            </a:r>
            <a:r>
              <a:rPr lang="es-EC" sz="1600" dirty="0" smtClean="0"/>
              <a:t> [Protocolo de Oficina de Correo])  se usa para recuperar el correo electrónico y, en algunos casos, dejar una copia en el servidor. </a:t>
            </a:r>
          </a:p>
          <a:p>
            <a:endParaRPr lang="es-EC" sz="1600" dirty="0" smtClean="0"/>
          </a:p>
          <a:p>
            <a:r>
              <a:rPr lang="es-EC" sz="1600" dirty="0" smtClean="0"/>
              <a:t>IMAP (Internet </a:t>
            </a:r>
            <a:r>
              <a:rPr lang="es-EC" sz="1600" dirty="0" err="1" smtClean="0"/>
              <a:t>Message</a:t>
            </a:r>
            <a:r>
              <a:rPr lang="es-EC" sz="1600" dirty="0" smtClean="0"/>
              <a:t> Access </a:t>
            </a:r>
            <a:r>
              <a:rPr lang="es-EC" sz="1600" dirty="0" err="1" smtClean="0"/>
              <a:t>Protocol</a:t>
            </a:r>
            <a:r>
              <a:rPr lang="es-EC" sz="1600" dirty="0" smtClean="0"/>
              <a:t> [Protocolo de Acceso a Mensajes de Internet]), coordina el estado de los correos electrónicos (leído, eliminado, movido) guarda una copia de cada mensaje en el servidor.</a:t>
            </a:r>
          </a:p>
          <a:p>
            <a:endParaRPr lang="es-EC" sz="1600" dirty="0" smtClean="0"/>
          </a:p>
          <a:p>
            <a:r>
              <a:rPr lang="es-EC" sz="1600" dirty="0" smtClean="0"/>
              <a:t>La recuperación del correo se logra a través de un programa de software llamado </a:t>
            </a:r>
            <a:r>
              <a:rPr lang="es-EC" sz="1600" b="1" dirty="0" smtClean="0"/>
              <a:t>MUA</a:t>
            </a:r>
            <a:r>
              <a:rPr lang="es-EC" sz="1600" dirty="0" smtClean="0"/>
              <a:t> (Mail </a:t>
            </a:r>
            <a:r>
              <a:rPr lang="es-EC" sz="1600" dirty="0" err="1" smtClean="0"/>
              <a:t>User</a:t>
            </a:r>
            <a:r>
              <a:rPr lang="es-EC" sz="1600" dirty="0" smtClean="0"/>
              <a:t> </a:t>
            </a:r>
            <a:r>
              <a:rPr lang="es-EC" sz="1600" dirty="0" err="1" smtClean="0"/>
              <a:t>Agent</a:t>
            </a:r>
            <a:r>
              <a:rPr lang="es-EC" sz="1600" dirty="0" smtClean="0"/>
              <a:t> [Agente Usuario de Correo]). </a:t>
            </a:r>
          </a:p>
          <a:p>
            <a:endParaRPr lang="es-EC" sz="1600" dirty="0" smtClean="0"/>
          </a:p>
          <a:p>
            <a:pPr algn="just"/>
            <a:endParaRPr lang="es-EC" sz="1600" dirty="0"/>
          </a:p>
        </p:txBody>
      </p:sp>
      <p:pic>
        <p:nvPicPr>
          <p:cNvPr id="1026" name="Picture 2"/>
          <p:cNvPicPr>
            <a:picLocks noChangeAspect="1" noChangeArrowheads="1"/>
          </p:cNvPicPr>
          <p:nvPr/>
        </p:nvPicPr>
        <p:blipFill>
          <a:blip r:embed="rId2" cstate="print"/>
          <a:srcRect/>
          <a:stretch>
            <a:fillRect/>
          </a:stretch>
        </p:blipFill>
        <p:spPr bwMode="auto">
          <a:xfrm>
            <a:off x="2339752" y="4077072"/>
            <a:ext cx="4104456" cy="256268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chat</a:t>
            </a:r>
            <a:endParaRPr lang="es-EC" dirty="0"/>
          </a:p>
        </p:txBody>
      </p:sp>
      <p:sp>
        <p:nvSpPr>
          <p:cNvPr id="4" name="3 CuadroTexto"/>
          <p:cNvSpPr txBox="1"/>
          <p:nvPr/>
        </p:nvSpPr>
        <p:spPr>
          <a:xfrm>
            <a:off x="539552" y="1556792"/>
            <a:ext cx="8280920" cy="1754326"/>
          </a:xfrm>
          <a:prstGeom prst="rect">
            <a:avLst/>
          </a:prstGeom>
          <a:noFill/>
        </p:spPr>
        <p:txBody>
          <a:bodyPr wrap="square" rtlCol="0">
            <a:spAutoFit/>
          </a:bodyPr>
          <a:lstStyle/>
          <a:p>
            <a:pPr algn="just"/>
            <a:r>
              <a:rPr lang="es-EC" dirty="0" smtClean="0"/>
              <a:t>El término </a:t>
            </a:r>
            <a:r>
              <a:rPr lang="es-EC" b="1" dirty="0" smtClean="0"/>
              <a:t>chat</a:t>
            </a:r>
            <a:r>
              <a:rPr lang="es-EC" dirty="0" smtClean="0"/>
              <a:t> es un anglicismo que significa charla. Es uno de los métodos de comunicación digital surgido con las nuevas tecnologías. Consiste en la conversación simultánea entre dos o más personas conectadas a la red.</a:t>
            </a:r>
          </a:p>
          <a:p>
            <a:pPr algn="just"/>
            <a:r>
              <a:rPr lang="es-EC" dirty="0" smtClean="0"/>
              <a:t>Se utilizan </a:t>
            </a:r>
            <a:r>
              <a:rPr lang="es-EC" b="1" dirty="0" smtClean="0"/>
              <a:t>emoticonos o </a:t>
            </a:r>
            <a:r>
              <a:rPr lang="es-EC" b="1" dirty="0" err="1" smtClean="0"/>
              <a:t>smileys</a:t>
            </a:r>
            <a:r>
              <a:rPr lang="es-EC" dirty="0" smtClean="0"/>
              <a:t> para expresar sentimientos.</a:t>
            </a:r>
          </a:p>
          <a:p>
            <a:pPr algn="just"/>
            <a:r>
              <a:rPr lang="es-EC" dirty="0" smtClean="0"/>
              <a:t/>
            </a:r>
            <a:br>
              <a:rPr lang="es-EC" dirty="0" smtClean="0"/>
            </a:br>
            <a:endParaRPr lang="es-EC" dirty="0"/>
          </a:p>
        </p:txBody>
      </p:sp>
      <p:pic>
        <p:nvPicPr>
          <p:cNvPr id="2050" name="Picture 2"/>
          <p:cNvPicPr>
            <a:picLocks noChangeAspect="1" noChangeArrowheads="1"/>
          </p:cNvPicPr>
          <p:nvPr/>
        </p:nvPicPr>
        <p:blipFill>
          <a:blip r:embed="rId2" cstate="print"/>
          <a:srcRect/>
          <a:stretch>
            <a:fillRect/>
          </a:stretch>
        </p:blipFill>
        <p:spPr bwMode="auto">
          <a:xfrm>
            <a:off x="2339752" y="3356992"/>
            <a:ext cx="3869916" cy="237626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ftp</a:t>
            </a:r>
            <a:endParaRPr lang="es-EC" dirty="0"/>
          </a:p>
        </p:txBody>
      </p:sp>
      <p:sp>
        <p:nvSpPr>
          <p:cNvPr id="4" name="3 CuadroTexto"/>
          <p:cNvSpPr txBox="1"/>
          <p:nvPr/>
        </p:nvSpPr>
        <p:spPr>
          <a:xfrm>
            <a:off x="611560" y="1268760"/>
            <a:ext cx="7992888" cy="3139321"/>
          </a:xfrm>
          <a:prstGeom prst="rect">
            <a:avLst/>
          </a:prstGeom>
          <a:noFill/>
        </p:spPr>
        <p:txBody>
          <a:bodyPr wrap="square" rtlCol="0">
            <a:spAutoFit/>
          </a:bodyPr>
          <a:lstStyle/>
          <a:p>
            <a:pPr algn="just"/>
            <a:r>
              <a:rPr lang="es-EC" dirty="0" smtClean="0"/>
              <a:t>El objetivo del protocolo FTP es: </a:t>
            </a:r>
          </a:p>
          <a:p>
            <a:pPr algn="just">
              <a:buFont typeface="Arial" pitchFamily="34" charset="0"/>
              <a:buChar char="•"/>
            </a:pPr>
            <a:r>
              <a:rPr lang="es-EC" dirty="0" smtClean="0"/>
              <a:t>permitir que equipos remotos puedan compartir archivos </a:t>
            </a:r>
          </a:p>
          <a:p>
            <a:pPr algn="just">
              <a:buFont typeface="Arial" pitchFamily="34" charset="0"/>
              <a:buChar char="•"/>
            </a:pPr>
            <a:r>
              <a:rPr lang="es-EC" dirty="0" smtClean="0"/>
              <a:t>permitir la independencia entre los sistemas de archivo del equipo del cliente y del equipo del servidor </a:t>
            </a:r>
          </a:p>
          <a:p>
            <a:pPr algn="just">
              <a:buFont typeface="Arial" pitchFamily="34" charset="0"/>
              <a:buChar char="•"/>
            </a:pPr>
            <a:r>
              <a:rPr lang="es-EC" dirty="0" smtClean="0"/>
              <a:t>permitir una transferencia de datos eficaz </a:t>
            </a:r>
          </a:p>
          <a:p>
            <a:endParaRPr lang="es-EC" dirty="0" smtClean="0"/>
          </a:p>
          <a:p>
            <a:r>
              <a:rPr lang="es-EC" dirty="0" smtClean="0"/>
              <a:t>Durante una conexión FTP, se encuentran abiertos dos canales de transmisión: </a:t>
            </a:r>
          </a:p>
          <a:p>
            <a:pPr>
              <a:buFont typeface="Arial" pitchFamily="34" charset="0"/>
              <a:buChar char="•"/>
            </a:pPr>
            <a:r>
              <a:rPr lang="es-EC" dirty="0" smtClean="0"/>
              <a:t>Un canal de comandos (canal de control) </a:t>
            </a:r>
          </a:p>
          <a:p>
            <a:pPr>
              <a:buFont typeface="Arial" pitchFamily="34" charset="0"/>
              <a:buChar char="•"/>
            </a:pPr>
            <a:r>
              <a:rPr lang="es-EC" dirty="0" smtClean="0"/>
              <a:t>Un canal de datos </a:t>
            </a:r>
          </a:p>
          <a:p>
            <a:pPr algn="just"/>
            <a:endParaRPr lang="es-EC" dirty="0" smtClean="0"/>
          </a:p>
          <a:p>
            <a:pPr algn="just"/>
            <a:endParaRPr lang="es-EC" dirty="0"/>
          </a:p>
        </p:txBody>
      </p:sp>
      <p:pic>
        <p:nvPicPr>
          <p:cNvPr id="3074" name="Picture 2"/>
          <p:cNvPicPr>
            <a:picLocks noChangeAspect="1" noChangeArrowheads="1"/>
          </p:cNvPicPr>
          <p:nvPr/>
        </p:nvPicPr>
        <p:blipFill>
          <a:blip r:embed="rId2" cstate="print"/>
          <a:srcRect/>
          <a:stretch>
            <a:fillRect/>
          </a:stretch>
        </p:blipFill>
        <p:spPr bwMode="auto">
          <a:xfrm>
            <a:off x="611560" y="3789040"/>
            <a:ext cx="4824536" cy="2854424"/>
          </a:xfrm>
          <a:prstGeom prst="rect">
            <a:avLst/>
          </a:prstGeom>
          <a:noFill/>
          <a:ln w="9525">
            <a:noFill/>
            <a:miter lim="800000"/>
            <a:headEnd/>
            <a:tailEnd/>
          </a:ln>
        </p:spPr>
      </p:pic>
      <p:sp>
        <p:nvSpPr>
          <p:cNvPr id="6" name="5 CuadroTexto"/>
          <p:cNvSpPr txBox="1"/>
          <p:nvPr/>
        </p:nvSpPr>
        <p:spPr>
          <a:xfrm>
            <a:off x="5652120" y="4005064"/>
            <a:ext cx="3096344" cy="2062103"/>
          </a:xfrm>
          <a:prstGeom prst="rect">
            <a:avLst/>
          </a:prstGeom>
          <a:noFill/>
        </p:spPr>
        <p:txBody>
          <a:bodyPr wrap="square" rtlCol="0">
            <a:spAutoFit/>
          </a:bodyPr>
          <a:lstStyle/>
          <a:p>
            <a:pPr algn="just"/>
            <a:r>
              <a:rPr lang="es-EC" sz="1600" b="1" dirty="0" smtClean="0"/>
              <a:t>DTP</a:t>
            </a:r>
            <a:r>
              <a:rPr lang="es-EC" sz="1600" dirty="0" smtClean="0"/>
              <a:t> (</a:t>
            </a:r>
            <a:r>
              <a:rPr lang="es-EC" sz="1600" i="1" dirty="0" smtClean="0"/>
              <a:t>Proceso de transferencia de datos</a:t>
            </a:r>
            <a:r>
              <a:rPr lang="es-EC" sz="1600" dirty="0" smtClean="0"/>
              <a:t>) es el proceso encargado de establecer la conexión y de administrar el canal de datos.</a:t>
            </a:r>
          </a:p>
          <a:p>
            <a:pPr algn="just"/>
            <a:endParaRPr lang="es-EC" sz="1600" dirty="0" smtClean="0"/>
          </a:p>
          <a:p>
            <a:pPr algn="just"/>
            <a:r>
              <a:rPr lang="es-EC" sz="1600" b="1" dirty="0" smtClean="0"/>
              <a:t>PI</a:t>
            </a:r>
            <a:r>
              <a:rPr lang="es-EC" sz="1600" dirty="0" smtClean="0"/>
              <a:t> (</a:t>
            </a:r>
            <a:r>
              <a:rPr lang="es-EC" sz="1600" i="1" dirty="0" smtClean="0"/>
              <a:t>Intérprete de protocolo</a:t>
            </a:r>
            <a:r>
              <a:rPr lang="es-EC" sz="1600" dirty="0" smtClean="0"/>
              <a:t>) interpreta el protocolo y permite que el DTP pueda ser controlado </a:t>
            </a:r>
            <a:endParaRPr lang="es-EC"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News </a:t>
            </a:r>
            <a:r>
              <a:rPr lang="es-ES" dirty="0" err="1" smtClean="0"/>
              <a:t>groups</a:t>
            </a:r>
            <a:endParaRPr lang="es-EC" dirty="0"/>
          </a:p>
        </p:txBody>
      </p:sp>
      <p:sp>
        <p:nvSpPr>
          <p:cNvPr id="4" name="3 CuadroTexto"/>
          <p:cNvSpPr txBox="1"/>
          <p:nvPr/>
        </p:nvSpPr>
        <p:spPr>
          <a:xfrm>
            <a:off x="395536" y="1628801"/>
            <a:ext cx="8280920" cy="2862322"/>
          </a:xfrm>
          <a:prstGeom prst="rect">
            <a:avLst/>
          </a:prstGeom>
          <a:noFill/>
        </p:spPr>
        <p:txBody>
          <a:bodyPr wrap="square" rtlCol="0">
            <a:spAutoFit/>
          </a:bodyPr>
          <a:lstStyle/>
          <a:p>
            <a:pPr algn="just"/>
            <a:r>
              <a:rPr lang="es-EC" dirty="0" smtClean="0"/>
              <a:t>Los </a:t>
            </a:r>
            <a:r>
              <a:rPr lang="es-EC" i="1" dirty="0" err="1" smtClean="0"/>
              <a:t>news</a:t>
            </a:r>
            <a:r>
              <a:rPr lang="es-EC" i="1" dirty="0" smtClean="0"/>
              <a:t> </a:t>
            </a:r>
            <a:r>
              <a:rPr lang="es-EC" i="1" dirty="0" err="1" smtClean="0"/>
              <a:t>groups</a:t>
            </a:r>
            <a:r>
              <a:rPr lang="es-EC" dirty="0" smtClean="0"/>
              <a:t>, o abreviadamente </a:t>
            </a:r>
            <a:r>
              <a:rPr lang="es-EC" i="1" dirty="0" err="1" smtClean="0"/>
              <a:t>news</a:t>
            </a:r>
            <a:r>
              <a:rPr lang="es-EC" dirty="0" smtClean="0"/>
              <a:t>, se llaman en castellano "grupos de noticias" o "grupos de discusión".</a:t>
            </a:r>
          </a:p>
          <a:p>
            <a:pPr algn="just">
              <a:buFont typeface="Arial" pitchFamily="34" charset="0"/>
              <a:buChar char="•"/>
            </a:pPr>
            <a:r>
              <a:rPr lang="es-EC" dirty="0" smtClean="0"/>
              <a:t>El envío de mensajes se hace mediante correo electrónico</a:t>
            </a:r>
          </a:p>
          <a:p>
            <a:pPr algn="just">
              <a:buFont typeface="Arial" pitchFamily="34" charset="0"/>
              <a:buChar char="•"/>
            </a:pPr>
            <a:r>
              <a:rPr lang="es-EC" dirty="0" smtClean="0"/>
              <a:t>El acceso a los grupos suele hacerse mediante programas incluidos en los navegadores o en los programas de correo</a:t>
            </a:r>
          </a:p>
          <a:p>
            <a:pPr algn="just">
              <a:buFont typeface="Arial" pitchFamily="34" charset="0"/>
              <a:buChar char="•"/>
            </a:pPr>
            <a:r>
              <a:rPr lang="es-ES" dirty="0" smtClean="0"/>
              <a:t>En algunos casos es necesario la suscripción</a:t>
            </a:r>
          </a:p>
          <a:p>
            <a:r>
              <a:rPr lang="es-EC" b="1" dirty="0" err="1" smtClean="0"/>
              <a:t>Usenet</a:t>
            </a:r>
            <a:endParaRPr lang="es-EC" b="1" dirty="0" smtClean="0"/>
          </a:p>
          <a:p>
            <a:r>
              <a:rPr lang="es-EC" b="1" dirty="0" smtClean="0"/>
              <a:t>El </a:t>
            </a:r>
            <a:r>
              <a:rPr lang="es-EC" b="1" dirty="0" err="1" smtClean="0"/>
              <a:t>Usenet</a:t>
            </a:r>
            <a:r>
              <a:rPr lang="es-EC" b="1" dirty="0" smtClean="0"/>
              <a:t> News </a:t>
            </a:r>
            <a:r>
              <a:rPr lang="es-EC" b="1" dirty="0" err="1" smtClean="0"/>
              <a:t>Service</a:t>
            </a:r>
            <a:r>
              <a:rPr lang="es-EC" b="1" dirty="0" smtClean="0"/>
              <a:t> se fundó en 1979, y fue el primer servicio de grupos de noticias existente, hasta el extremo de que durante mucho tiempo </a:t>
            </a:r>
            <a:r>
              <a:rPr lang="es-EC" b="1" i="1" dirty="0" err="1" smtClean="0"/>
              <a:t>Usenet</a:t>
            </a:r>
            <a:r>
              <a:rPr lang="es-EC" b="1" dirty="0" smtClean="0"/>
              <a:t> ha sido sinónimo de </a:t>
            </a:r>
            <a:r>
              <a:rPr lang="es-EC" b="1" i="1" dirty="0" err="1" smtClean="0"/>
              <a:t>news</a:t>
            </a:r>
            <a:r>
              <a:rPr lang="es-EC" b="1" i="1" dirty="0" smtClean="0"/>
              <a:t> </a:t>
            </a:r>
            <a:r>
              <a:rPr lang="es-EC" b="1" i="1" dirty="0" err="1" smtClean="0"/>
              <a:t>group</a:t>
            </a:r>
            <a:r>
              <a:rPr lang="es-EC" b="1" i="1" dirty="0" smtClean="0"/>
              <a:t>.</a:t>
            </a:r>
            <a:endParaRPr lang="es-EC" dirty="0"/>
          </a:p>
        </p:txBody>
      </p:sp>
      <p:pic>
        <p:nvPicPr>
          <p:cNvPr id="5" name="4 Imagen" descr="newsgroups.jpg"/>
          <p:cNvPicPr>
            <a:picLocks noChangeAspect="1"/>
          </p:cNvPicPr>
          <p:nvPr/>
        </p:nvPicPr>
        <p:blipFill>
          <a:blip r:embed="rId2" cstate="print"/>
          <a:stretch>
            <a:fillRect/>
          </a:stretch>
        </p:blipFill>
        <p:spPr>
          <a:xfrm>
            <a:off x="3275856" y="4365104"/>
            <a:ext cx="3713865" cy="221403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Voz sobre IP</a:t>
            </a:r>
            <a:r>
              <a:rPr lang="es-ES" dirty="0" smtClean="0"/>
              <a:t>, </a:t>
            </a:r>
            <a:r>
              <a:rPr lang="es-ES" b="1" dirty="0" smtClean="0"/>
              <a:t>Voz </a:t>
            </a:r>
            <a:r>
              <a:rPr lang="es-ES" b="1" dirty="0" smtClean="0"/>
              <a:t>IP</a:t>
            </a:r>
            <a:endParaRPr lang="es-EC" dirty="0"/>
          </a:p>
        </p:txBody>
      </p:sp>
      <p:sp>
        <p:nvSpPr>
          <p:cNvPr id="4" name="3 CuadroTexto"/>
          <p:cNvSpPr txBox="1"/>
          <p:nvPr/>
        </p:nvSpPr>
        <p:spPr>
          <a:xfrm>
            <a:off x="467544" y="1268760"/>
            <a:ext cx="8136904" cy="3139321"/>
          </a:xfrm>
          <a:prstGeom prst="rect">
            <a:avLst/>
          </a:prstGeom>
          <a:noFill/>
        </p:spPr>
        <p:txBody>
          <a:bodyPr wrap="square" rtlCol="0">
            <a:spAutoFit/>
          </a:bodyPr>
          <a:lstStyle/>
          <a:p>
            <a:pPr algn="just"/>
            <a:r>
              <a:rPr lang="es-ES" dirty="0"/>
              <a:t>Es un grupo de recursos que hacen posible que la señal de voz viaje a través de Internet empleando un protocolo IP (Protocolo de Internet). Esto significa que se envía la señal de voz en forma digital, en paquetes de datos, en lugar de enviarla en forma analógica a través de circuitos utilizables sólo por telefonía.</a:t>
            </a:r>
          </a:p>
          <a:p>
            <a:endParaRPr lang="es-ES" dirty="0" smtClean="0"/>
          </a:p>
          <a:p>
            <a:r>
              <a:rPr lang="es-ES" dirty="0" smtClean="0"/>
              <a:t>Es </a:t>
            </a:r>
            <a:r>
              <a:rPr lang="es-ES" dirty="0"/>
              <a:t>muy importante diferenciar entre Voz sobre IP (</a:t>
            </a:r>
            <a:r>
              <a:rPr lang="es-ES" dirty="0" err="1"/>
              <a:t>VoIP</a:t>
            </a:r>
            <a:r>
              <a:rPr lang="es-ES" dirty="0"/>
              <a:t>) y Telefonía sobre IP.</a:t>
            </a:r>
          </a:p>
          <a:p>
            <a:pPr>
              <a:buFont typeface="Arial" pitchFamily="34" charset="0"/>
              <a:buChar char="•"/>
            </a:pPr>
            <a:r>
              <a:rPr lang="es-ES" dirty="0" err="1"/>
              <a:t>VoIP</a:t>
            </a:r>
            <a:r>
              <a:rPr lang="es-ES" dirty="0"/>
              <a:t> es el conjunto de normas, dispositivos, protocolos, en definitiva la tecnología que permite comunicar voz sobre el protocolo IP.</a:t>
            </a:r>
          </a:p>
          <a:p>
            <a:pPr>
              <a:buFont typeface="Arial" pitchFamily="34" charset="0"/>
              <a:buChar char="•"/>
            </a:pPr>
            <a:r>
              <a:rPr lang="es-ES" dirty="0"/>
              <a:t>Telefonía sobre IP es el servicio telefónico disponible al público, por tanto con numeración .</a:t>
            </a:r>
            <a:endParaRPr lang="es-ES" dirty="0"/>
          </a:p>
          <a:p>
            <a:pPr algn="just"/>
            <a:endParaRPr lang="es-EC" dirty="0"/>
          </a:p>
        </p:txBody>
      </p:sp>
      <p:pic>
        <p:nvPicPr>
          <p:cNvPr id="5" name="4 Imagen" descr="vozip.jpg"/>
          <p:cNvPicPr>
            <a:picLocks noChangeAspect="1"/>
          </p:cNvPicPr>
          <p:nvPr/>
        </p:nvPicPr>
        <p:blipFill>
          <a:blip r:embed="rId2" cstate="print"/>
          <a:stretch>
            <a:fillRect/>
          </a:stretch>
        </p:blipFill>
        <p:spPr>
          <a:xfrm>
            <a:off x="1979712" y="4149080"/>
            <a:ext cx="4825420" cy="204973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Videoconferencia o </a:t>
            </a:r>
            <a:r>
              <a:rPr lang="es-ES" dirty="0" err="1" smtClean="0"/>
              <a:t>videochat</a:t>
            </a:r>
            <a:endParaRPr lang="es-EC" dirty="0"/>
          </a:p>
        </p:txBody>
      </p:sp>
      <p:sp>
        <p:nvSpPr>
          <p:cNvPr id="4" name="3 CuadroTexto"/>
          <p:cNvSpPr txBox="1"/>
          <p:nvPr/>
        </p:nvSpPr>
        <p:spPr>
          <a:xfrm>
            <a:off x="611560" y="1268760"/>
            <a:ext cx="7848872" cy="5355312"/>
          </a:xfrm>
          <a:prstGeom prst="rect">
            <a:avLst/>
          </a:prstGeom>
          <a:noFill/>
        </p:spPr>
        <p:txBody>
          <a:bodyPr wrap="square" rtlCol="0">
            <a:spAutoFit/>
          </a:bodyPr>
          <a:lstStyle/>
          <a:p>
            <a:pPr algn="just"/>
            <a:r>
              <a:rPr lang="es-EC" dirty="0" smtClean="0"/>
              <a:t>La Video Conferencia es un sistema interactivo que permite a varios usuarios mantener una conversación virtual por medio de la transmisión en tiempo real de video, sonido y texto a través de Internet.</a:t>
            </a:r>
          </a:p>
          <a:p>
            <a:pPr algn="just"/>
            <a:r>
              <a:rPr lang="es-EC" dirty="0" smtClean="0"/>
              <a:t/>
            </a:r>
            <a:br>
              <a:rPr lang="es-EC" dirty="0" smtClean="0"/>
            </a:br>
            <a:r>
              <a:rPr lang="es-EC" dirty="0" smtClean="0"/>
              <a:t>Según la tecnología que utilice:</a:t>
            </a:r>
          </a:p>
          <a:p>
            <a:pPr algn="just"/>
            <a:r>
              <a:rPr lang="es-EC" dirty="0" smtClean="0"/>
              <a:t/>
            </a:r>
            <a:br>
              <a:rPr lang="es-EC" dirty="0" smtClean="0"/>
            </a:br>
            <a:r>
              <a:rPr lang="es-EC" dirty="0" smtClean="0"/>
              <a:t>ATM: (</a:t>
            </a:r>
            <a:r>
              <a:rPr lang="es-EC" i="1" dirty="0" smtClean="0"/>
              <a:t>Modo de transferencia asíncrono</a:t>
            </a:r>
            <a:r>
              <a:rPr lang="es-EC" dirty="0" smtClean="0"/>
              <a:t>) es una tecnología de red reciente que, permite la transferencia simultánea de datos y voz a través de la misma línea. </a:t>
            </a:r>
          </a:p>
          <a:p>
            <a:pPr algn="just"/>
            <a:r>
              <a:rPr lang="es-EC" dirty="0" smtClean="0"/>
              <a:t>Permite la mejor calidad, igual a la calidad de la televisión digital. </a:t>
            </a:r>
            <a:br>
              <a:rPr lang="es-EC" dirty="0" smtClean="0"/>
            </a:br>
            <a:endParaRPr lang="es-EC" dirty="0" smtClean="0"/>
          </a:p>
          <a:p>
            <a:pPr algn="just"/>
            <a:r>
              <a:rPr lang="es-EC" dirty="0" smtClean="0"/>
              <a:t>RDSI: No utiliza Internet, sino que utiliza la red telefónica RDSI.(Red Digital de Servicios Integrados), como una red, en general evolucionada de una red digital integrada telefónica, que proporciona, de un extremo a otro, conectividad digital, soportando un amplio abanico de servicios</a:t>
            </a:r>
          </a:p>
          <a:p>
            <a:pPr algn="just"/>
            <a:endParaRPr lang="es-EC" dirty="0" smtClean="0"/>
          </a:p>
          <a:p>
            <a:pPr algn="just"/>
            <a:r>
              <a:rPr lang="es-EC" dirty="0" smtClean="0"/>
              <a:t>H.323: Sistema de videoconferencia por Internet pensado para ser utilizado por usuarios finales (por ejemplo, es el que utiliza el conocido NetMeeting).</a:t>
            </a:r>
            <a:br>
              <a:rPr lang="es-EC" dirty="0" smtClean="0"/>
            </a:br>
            <a:r>
              <a:rPr lang="es-EC" dirty="0" smtClean="0"/>
              <a:t/>
            </a:r>
            <a:br>
              <a:rPr lang="es-EC" dirty="0" smtClean="0"/>
            </a:br>
            <a:endParaRPr lang="es-EC"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86</TotalTime>
  <Words>662</Words>
  <Application>Microsoft Office PowerPoint</Application>
  <PresentationFormat>Presentación en pantalla (4:3)</PresentationFormat>
  <Paragraphs>56</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Viajes</vt:lpstr>
      <vt:lpstr>SERVICIOS DE INTERNET</vt:lpstr>
      <vt:lpstr>El correo electrónico </vt:lpstr>
      <vt:lpstr>¿Cómo funciona el correo electrónico? </vt:lpstr>
      <vt:lpstr>El chat</vt:lpstr>
      <vt:lpstr>ftp</vt:lpstr>
      <vt:lpstr>News groups</vt:lpstr>
      <vt:lpstr>Voz sobre IP, Voz IP</vt:lpstr>
      <vt:lpstr>Videoconferencia o videochat</vt:lpstr>
    </vt:vector>
  </TitlesOfParts>
  <Company>Flia. Velasco Mazón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SERVICIOS DE INTERNET</dc:title>
  <dc:creator>User</dc:creator>
  <cp:lastModifiedBy>User</cp:lastModifiedBy>
  <cp:revision>9</cp:revision>
  <dcterms:created xsi:type="dcterms:W3CDTF">2013-05-02T15:33:42Z</dcterms:created>
  <dcterms:modified xsi:type="dcterms:W3CDTF">2013-05-02T17:00:21Z</dcterms:modified>
</cp:coreProperties>
</file>