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1" r:id="rId3"/>
    <p:sldId id="309" r:id="rId4"/>
    <p:sldId id="310" r:id="rId5"/>
    <p:sldId id="311" r:id="rId6"/>
    <p:sldId id="312" r:id="rId7"/>
    <p:sldId id="313" r:id="rId8"/>
    <p:sldId id="314" r:id="rId9"/>
    <p:sldId id="315" r:id="rId10"/>
    <p:sldId id="308"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E39"/>
    <a:srgbClr val="3AF830"/>
    <a:srgbClr val="F84E2C"/>
    <a:srgbClr val="F96F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483"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06747769-D330-4667-B38D-F66DE935166D}" type="datetimeFigureOut">
              <a:rPr lang="es-ES" smtClean="0"/>
              <a:t>02/06/2025</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DAF6BB4-5494-4D04-B1CD-99C3AB1E2132}"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06747769-D330-4667-B38D-F66DE935166D}" type="datetimeFigureOut">
              <a:rPr lang="es-ES" smtClean="0"/>
              <a:t>02/06/2025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06747769-D330-4667-B38D-F66DE935166D}" type="datetimeFigureOut">
              <a:rPr lang="es-ES" smtClean="0"/>
              <a:t>02/06/2025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06747769-D330-4667-B38D-F66DE935166D}" type="datetimeFigureOut">
              <a:rPr lang="es-ES" smtClean="0"/>
              <a:t>02/06/2025</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06747769-D330-4667-B38D-F66DE935166D}" type="datetimeFigureOut">
              <a:rPr lang="es-ES" smtClean="0"/>
              <a:t>02/06/2025</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EDAF6BB4-5494-4D04-B1CD-99C3AB1E2132}"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06747769-D330-4667-B38D-F66DE935166D}" type="datetimeFigureOut">
              <a:rPr lang="es-ES" smtClean="0"/>
              <a:t>02/06/2025</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EDAF6BB4-5494-4D04-B1CD-99C3AB1E2132}"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06747769-D330-4667-B38D-F66DE935166D}" type="datetimeFigureOut">
              <a:rPr lang="es-ES" smtClean="0"/>
              <a:t>02/06/2025</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6747769-D330-4667-B38D-F66DE935166D}" type="datetimeFigureOut">
              <a:rPr lang="es-ES" smtClean="0"/>
              <a:t>02/06/2025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DAF6BB4-5494-4D04-B1CD-99C3AB1E2132}"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06747769-D330-4667-B38D-F66DE935166D}" type="datetimeFigureOut">
              <a:rPr lang="es-ES" smtClean="0"/>
              <a:t>02/06/2025</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EDAF6BB4-5494-4D04-B1CD-99C3AB1E2132}"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06747769-D330-4667-B38D-F66DE935166D}" type="datetimeFigureOut">
              <a:rPr lang="es-ES" smtClean="0"/>
              <a:t>02/06/2025</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06747769-D330-4667-B38D-F66DE935166D}" type="datetimeFigureOut">
              <a:rPr lang="es-ES" smtClean="0"/>
              <a:t>02/06/2025</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EDAF6BB4-5494-4D04-B1CD-99C3AB1E2132}"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6747769-D330-4667-B38D-F66DE935166D}" type="datetimeFigureOut">
              <a:rPr lang="es-ES" smtClean="0"/>
              <a:t>02/06/2025</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DAF6BB4-5494-4D04-B1CD-99C3AB1E2132}"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41536" y="1340768"/>
            <a:ext cx="8062912" cy="1470025"/>
          </a:xfrm>
        </p:spPr>
        <p:txBody>
          <a:bodyPr>
            <a:normAutofit fontScale="90000"/>
          </a:bodyPr>
          <a:lstStyle/>
          <a:p>
            <a:pPr algn="ctr"/>
            <a:r>
              <a:rPr lang="es-ES" b="1" dirty="0">
                <a:solidFill>
                  <a:schemeClr val="tx1"/>
                </a:solidFill>
                <a:highlight>
                  <a:srgbClr val="808000"/>
                </a:highlight>
              </a:rPr>
              <a:t>UNACH </a:t>
            </a:r>
            <a:br>
              <a:rPr lang="es-ES" b="1" dirty="0">
                <a:solidFill>
                  <a:schemeClr val="tx1"/>
                </a:solidFill>
                <a:highlight>
                  <a:srgbClr val="808000"/>
                </a:highlight>
              </a:rPr>
            </a:br>
            <a:r>
              <a:rPr lang="es-ES" b="1" dirty="0">
                <a:solidFill>
                  <a:schemeClr val="tx1"/>
                </a:solidFill>
                <a:highlight>
                  <a:srgbClr val="808000"/>
                </a:highlight>
              </a:rPr>
              <a:t>CARRERA DE PSICOLOGÍA CLÍNICA</a:t>
            </a:r>
          </a:p>
        </p:txBody>
      </p:sp>
      <p:sp>
        <p:nvSpPr>
          <p:cNvPr id="3" name="2 Subtítulo"/>
          <p:cNvSpPr>
            <a:spLocks noGrp="1"/>
          </p:cNvSpPr>
          <p:nvPr>
            <p:ph type="subTitle" idx="1"/>
          </p:nvPr>
        </p:nvSpPr>
        <p:spPr>
          <a:xfrm>
            <a:off x="467544" y="3068959"/>
            <a:ext cx="8062912" cy="1800201"/>
          </a:xfrm>
        </p:spPr>
        <p:txBody>
          <a:bodyPr>
            <a:normAutofit/>
          </a:bodyPr>
          <a:lstStyle/>
          <a:p>
            <a:pPr indent="180340" algn="ctr">
              <a:lnSpc>
                <a:spcPct val="150000"/>
              </a:lnSpc>
            </a:pPr>
            <a:r>
              <a:rPr lang="es-ES" sz="3200" b="1">
                <a:solidFill>
                  <a:schemeClr val="tx1"/>
                </a:solidFill>
                <a:highlight>
                  <a:srgbClr val="800000"/>
                </a:highlight>
                <a:latin typeface="Arial" pitchFamily="34" charset="0"/>
                <a:ea typeface="Times New Roman" panose="02020603050405020304" pitchFamily="18" charset="0"/>
                <a:cs typeface="Arial" pitchFamily="34" charset="0"/>
              </a:rPr>
              <a:t>PSICOLOGÍA GENERAL II</a:t>
            </a:r>
            <a:endParaRPr lang="es-ES" sz="3200" b="1" dirty="0">
              <a:solidFill>
                <a:schemeClr val="tx1"/>
              </a:solidFill>
              <a:highlight>
                <a:srgbClr val="800000"/>
              </a:highlight>
              <a:latin typeface="Arial" pitchFamily="34" charset="0"/>
              <a:ea typeface="Times New Roman" panose="02020603050405020304" pitchFamily="18" charset="0"/>
              <a:cs typeface="Arial" pitchFamily="34" charset="0"/>
            </a:endParaRPr>
          </a:p>
          <a:p>
            <a:pPr indent="180340" algn="ctr">
              <a:lnSpc>
                <a:spcPct val="150000"/>
              </a:lnSpc>
            </a:pPr>
            <a:r>
              <a:rPr lang="es-ES" sz="3200" b="1" dirty="0">
                <a:solidFill>
                  <a:schemeClr val="tx1"/>
                </a:solidFill>
                <a:highlight>
                  <a:srgbClr val="800000"/>
                </a:highlight>
                <a:latin typeface="Arial" pitchFamily="34" charset="0"/>
                <a:ea typeface="Times New Roman" panose="02020603050405020304" pitchFamily="18" charset="0"/>
                <a:cs typeface="Arial" pitchFamily="34" charset="0"/>
              </a:rPr>
              <a:t>3er. Semestre B</a:t>
            </a:r>
          </a:p>
          <a:p>
            <a:endParaRPr lang="es-ES" sz="2000" b="1" dirty="0"/>
          </a:p>
        </p:txBody>
      </p:sp>
      <p:sp>
        <p:nvSpPr>
          <p:cNvPr id="6" name="5 CuadroTexto"/>
          <p:cNvSpPr txBox="1"/>
          <p:nvPr/>
        </p:nvSpPr>
        <p:spPr>
          <a:xfrm>
            <a:off x="544036" y="5009400"/>
            <a:ext cx="8015512" cy="1384995"/>
          </a:xfrm>
          <a:prstGeom prst="rect">
            <a:avLst/>
          </a:prstGeom>
          <a:noFill/>
        </p:spPr>
        <p:txBody>
          <a:bodyPr wrap="square" rtlCol="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2400" b="1" dirty="0">
                <a:ln w="50800"/>
                <a:effectLst>
                  <a:outerShdw blurRad="38100" dist="38100" dir="2700000" algn="tl">
                    <a:srgbClr val="000000">
                      <a:alpha val="43137"/>
                    </a:srgbClr>
                  </a:outerShdw>
                </a:effectLst>
              </a:rPr>
              <a:t>Profesor: Dr. Byron Boada Mg.</a:t>
            </a:r>
          </a:p>
          <a:p>
            <a:pPr algn="ctr"/>
            <a:endParaRPr lang="es-ES" sz="4000" b="1" dirty="0">
              <a:ln w="50800"/>
              <a:effectLst>
                <a:outerShdw blurRad="38100" dist="38100" dir="2700000" algn="tl">
                  <a:srgbClr val="000000">
                    <a:alpha val="43137"/>
                  </a:srgbClr>
                </a:outerShdw>
              </a:effectLst>
            </a:endParaRPr>
          </a:p>
          <a:p>
            <a:pPr algn="ctr"/>
            <a:r>
              <a:rPr lang="es-ES" sz="2000" b="1" dirty="0">
                <a:ln w="50800"/>
                <a:effectLst>
                  <a:outerShdw blurRad="38100" dist="38100" dir="2700000" algn="tl">
                    <a:srgbClr val="000000">
                      <a:alpha val="43137"/>
                    </a:srgbClr>
                  </a:outerShdw>
                </a:effectLst>
              </a:rPr>
              <a:t>03-06-2025</a:t>
            </a:r>
          </a:p>
        </p:txBody>
      </p:sp>
    </p:spTree>
    <p:extLst>
      <p:ext uri="{BB962C8B-B14F-4D97-AF65-F5344CB8AC3E}">
        <p14:creationId xmlns:p14="http://schemas.microsoft.com/office/powerpoint/2010/main" val="2025614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a:extLst>
              <a:ext uri="{FF2B5EF4-FFF2-40B4-BE49-F238E27FC236}">
                <a16:creationId xmlns:a16="http://schemas.microsoft.com/office/drawing/2014/main" id="{86F0BDDE-E882-6D8F-FE31-5696B5319A42}"/>
              </a:ext>
            </a:extLst>
          </p:cNvPr>
          <p:cNvSpPr>
            <a:spLocks noGrp="1"/>
          </p:cNvSpPr>
          <p:nvPr>
            <p:ph idx="1"/>
          </p:nvPr>
        </p:nvSpPr>
        <p:spPr/>
        <p:txBody>
          <a:bodyPr/>
          <a:lstStyle/>
          <a:p>
            <a:endParaRPr lang="es-MX"/>
          </a:p>
        </p:txBody>
      </p:sp>
      <p:pic>
        <p:nvPicPr>
          <p:cNvPr id="6148" name="Picture 4" descr="Pin page">
            <a:extLst>
              <a:ext uri="{FF2B5EF4-FFF2-40B4-BE49-F238E27FC236}">
                <a16:creationId xmlns:a16="http://schemas.microsoft.com/office/drawing/2014/main" id="{DB5533C5-3F5F-63F5-B009-AC0AE74127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32846"/>
            <a:ext cx="8496944" cy="636450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CCE1FE7F-F17E-64A6-6C9B-19E387023B90}"/>
              </a:ext>
            </a:extLst>
          </p:cNvPr>
          <p:cNvSpPr txBox="1"/>
          <p:nvPr/>
        </p:nvSpPr>
        <p:spPr>
          <a:xfrm>
            <a:off x="457200" y="188640"/>
            <a:ext cx="5626968" cy="3077766"/>
          </a:xfrm>
          <a:prstGeom prst="rect">
            <a:avLst/>
          </a:prstGeom>
          <a:noFill/>
        </p:spPr>
        <p:txBody>
          <a:bodyPr wrap="square" rtlCol="0">
            <a:spAutoFit/>
          </a:bodyPr>
          <a:lstStyle/>
          <a:p>
            <a:pPr algn="ctr"/>
            <a:r>
              <a:rPr lang="es-ES" sz="2900" b="1" dirty="0">
                <a:solidFill>
                  <a:schemeClr val="bg1">
                    <a:lumMod val="95000"/>
                    <a:lumOff val="5000"/>
                  </a:schemeClr>
                </a:solidFill>
                <a:effectLst>
                  <a:outerShdw blurRad="38100" dist="38100" dir="2700000" algn="tl">
                    <a:srgbClr val="000000">
                      <a:alpha val="43137"/>
                    </a:srgbClr>
                  </a:outerShdw>
                </a:effectLst>
              </a:rPr>
              <a:t>Si el Sol tiene la capacidad de dar luz y abrigar, el Ser Humano tiene la capacidad de imitarlo con la  inteligencia y con la paciencia abrigar la vida.  </a:t>
            </a:r>
          </a:p>
          <a:p>
            <a:pPr algn="r"/>
            <a:r>
              <a:rPr lang="es-ES" sz="2000" b="1" dirty="0">
                <a:solidFill>
                  <a:schemeClr val="bg1"/>
                </a:solidFill>
                <a:effectLst>
                  <a:outerShdw blurRad="38100" dist="38100" dir="2700000" algn="tl">
                    <a:srgbClr val="000000">
                      <a:alpha val="43137"/>
                    </a:srgbClr>
                  </a:outerShdw>
                </a:effectLst>
              </a:rPr>
              <a:t>Byron Boada A.</a:t>
            </a:r>
            <a:endParaRPr lang="es-MX"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1501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3192"/>
            <a:ext cx="7931224" cy="1225608"/>
          </a:xfrm>
        </p:spPr>
        <p:txBody>
          <a:bodyPr>
            <a:normAutofit fontScale="90000"/>
          </a:bodyPr>
          <a:lstStyle/>
          <a:p>
            <a:pPr algn="ctr"/>
            <a:br>
              <a:rPr lang="es-ES" sz="4000" b="1" dirty="0">
                <a:solidFill>
                  <a:srgbClr val="FFC000"/>
                </a:solidFill>
              </a:rPr>
            </a:br>
            <a:br>
              <a:rPr lang="es-ES" sz="4000" b="1" dirty="0">
                <a:solidFill>
                  <a:srgbClr val="FFC000"/>
                </a:solidFill>
              </a:rPr>
            </a:br>
            <a:br>
              <a:rPr lang="es-ES" sz="4000" b="1" dirty="0">
                <a:solidFill>
                  <a:srgbClr val="FFC000"/>
                </a:solidFill>
              </a:rPr>
            </a:br>
            <a:r>
              <a:rPr lang="es-ES" sz="4900" b="1" dirty="0">
                <a:solidFill>
                  <a:srgbClr val="FFC000"/>
                </a:solidFill>
              </a:rPr>
              <a:t>APRENDIZAJE</a:t>
            </a:r>
            <a:br>
              <a:rPr lang="es-ES" sz="4900" b="1" dirty="0">
                <a:solidFill>
                  <a:srgbClr val="FFC000"/>
                </a:solidFill>
              </a:rPr>
            </a:br>
            <a:br>
              <a:rPr lang="es-ES" sz="4000" b="1" dirty="0">
                <a:solidFill>
                  <a:srgbClr val="FFC000"/>
                </a:solidFill>
              </a:rPr>
            </a:br>
            <a:br>
              <a:rPr lang="es-ES" sz="4000" b="1" dirty="0">
                <a:solidFill>
                  <a:srgbClr val="FFC000"/>
                </a:solidFill>
              </a:rPr>
            </a:br>
            <a:endParaRPr lang="es-ES" sz="4000" b="1" dirty="0">
              <a:solidFill>
                <a:srgbClr val="FFC000"/>
              </a:solidFill>
            </a:endParaRPr>
          </a:p>
        </p:txBody>
      </p:sp>
      <p:sp>
        <p:nvSpPr>
          <p:cNvPr id="3" name="2 Marcador de contenido"/>
          <p:cNvSpPr>
            <a:spLocks noGrp="1"/>
          </p:cNvSpPr>
          <p:nvPr>
            <p:ph idx="1"/>
          </p:nvPr>
        </p:nvSpPr>
        <p:spPr>
          <a:xfrm>
            <a:off x="457200" y="1882808"/>
            <a:ext cx="8147248" cy="4572000"/>
          </a:xfrm>
        </p:spPr>
        <p:txBody>
          <a:bodyPr>
            <a:normAutofit fontScale="85000" lnSpcReduction="20000"/>
          </a:bodyPr>
          <a:lstStyle/>
          <a:p>
            <a:pPr marL="64008" indent="0" algn="just">
              <a:buNone/>
            </a:pPr>
            <a:r>
              <a:rPr lang="es-ES" sz="4200" b="1" dirty="0">
                <a:effectLst>
                  <a:outerShdw blurRad="38100" dist="38100" dir="2700000" algn="tl">
                    <a:srgbClr val="000000">
                      <a:alpha val="43137"/>
                    </a:srgbClr>
                  </a:outerShdw>
                </a:effectLst>
                <a:highlight>
                  <a:srgbClr val="800000"/>
                </a:highlight>
              </a:rPr>
              <a:t>Definiciones: </a:t>
            </a:r>
          </a:p>
          <a:p>
            <a:pPr marL="64008" indent="0" algn="just">
              <a:buNone/>
            </a:pPr>
            <a:endParaRPr lang="es-ES" sz="2100" b="1" dirty="0">
              <a:effectLst>
                <a:outerShdw blurRad="38100" dist="38100" dir="2700000" algn="tl">
                  <a:srgbClr val="000000">
                    <a:alpha val="43137"/>
                  </a:srgbClr>
                </a:outerShdw>
              </a:effectLst>
              <a:highlight>
                <a:srgbClr val="800000"/>
              </a:highlight>
            </a:endParaRPr>
          </a:p>
          <a:p>
            <a:pPr marL="64008" indent="0" algn="just">
              <a:buNone/>
            </a:pPr>
            <a:r>
              <a:rPr lang="es-ES" sz="4000" b="1" dirty="0">
                <a:effectLst>
                  <a:outerShdw blurRad="38100" dist="38100" dir="2700000" algn="tl">
                    <a:srgbClr val="000000">
                      <a:alpha val="43137"/>
                    </a:srgbClr>
                  </a:outerShdw>
                </a:effectLst>
              </a:rPr>
              <a:t>“Proceso de adquirir información, patrones de conducta o habilidades nuevas y relativamente duraderas, que se caracterizan por la modificación de la conducta como resultado de la práctica, el estudio o la experiencia” (APA Diccionario Conciso de Psicología, 2010, p. 38).</a:t>
            </a:r>
          </a:p>
          <a:p>
            <a:pPr algn="just"/>
            <a:endParaRPr lang="es-E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80350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3192"/>
            <a:ext cx="7931224" cy="1225608"/>
          </a:xfrm>
        </p:spPr>
        <p:txBody>
          <a:bodyPr>
            <a:normAutofit fontScale="90000"/>
          </a:bodyPr>
          <a:lstStyle/>
          <a:p>
            <a:pPr algn="ctr"/>
            <a:br>
              <a:rPr lang="es-ES" sz="4000" b="1" dirty="0">
                <a:solidFill>
                  <a:srgbClr val="FFC000"/>
                </a:solidFill>
              </a:rPr>
            </a:br>
            <a:br>
              <a:rPr lang="es-ES" sz="4000" b="1" dirty="0">
                <a:solidFill>
                  <a:srgbClr val="FFC000"/>
                </a:solidFill>
              </a:rPr>
            </a:br>
            <a:br>
              <a:rPr lang="es-ES" sz="4000" b="1" dirty="0">
                <a:solidFill>
                  <a:srgbClr val="FFC000"/>
                </a:solidFill>
              </a:rPr>
            </a:br>
            <a:r>
              <a:rPr lang="es-ES" sz="3600" b="1" dirty="0">
                <a:solidFill>
                  <a:srgbClr val="FFC000"/>
                </a:solidFill>
              </a:rPr>
              <a:t>APRENDIZAJE ACTIVO</a:t>
            </a:r>
            <a:br>
              <a:rPr lang="es-ES" sz="4000" b="1" dirty="0">
                <a:solidFill>
                  <a:srgbClr val="FFC000"/>
                </a:solidFill>
              </a:rPr>
            </a:br>
            <a:br>
              <a:rPr lang="es-ES" sz="4000" b="1" dirty="0">
                <a:solidFill>
                  <a:srgbClr val="FFC000"/>
                </a:solidFill>
              </a:rPr>
            </a:br>
            <a:endParaRPr lang="es-ES" sz="4000" b="1" dirty="0">
              <a:solidFill>
                <a:srgbClr val="FFC000"/>
              </a:solidFill>
            </a:endParaRPr>
          </a:p>
        </p:txBody>
      </p:sp>
      <p:sp>
        <p:nvSpPr>
          <p:cNvPr id="3" name="2 Marcador de contenido"/>
          <p:cNvSpPr>
            <a:spLocks noGrp="1"/>
          </p:cNvSpPr>
          <p:nvPr>
            <p:ph idx="1"/>
          </p:nvPr>
        </p:nvSpPr>
        <p:spPr>
          <a:xfrm>
            <a:off x="457200" y="1882808"/>
            <a:ext cx="8147248" cy="4572000"/>
          </a:xfrm>
        </p:spPr>
        <p:txBody>
          <a:bodyPr>
            <a:normAutofit fontScale="70000" lnSpcReduction="20000"/>
          </a:bodyPr>
          <a:lstStyle/>
          <a:p>
            <a:pPr marL="64008" indent="0" algn="just">
              <a:buNone/>
            </a:pPr>
            <a:r>
              <a:rPr lang="es-ES" sz="4000" b="1" dirty="0">
                <a:effectLst>
                  <a:outerShdw blurRad="38100" dist="38100" dir="2700000" algn="tl">
                    <a:srgbClr val="000000">
                      <a:alpha val="43137"/>
                    </a:srgbClr>
                  </a:outerShdw>
                </a:effectLst>
              </a:rPr>
              <a:t>1. Aprendizaje que ocurre por medio del desempeño real de la conducta o la realización de una idea. Se conoce también como aprendizaje por acción. 2. Búsqueda activa de nueva información en lugar de ser un mero receptor pasivo de la experiencia de aprendizaje. Los aprendices activos establecen metas, seleccionan estrategias, reconocen cuando entienden y trabajan con otros para lograr un mayor aprendizaje.</a:t>
            </a:r>
          </a:p>
          <a:p>
            <a:pPr marL="64008" indent="0" algn="just">
              <a:buNone/>
            </a:pPr>
            <a:r>
              <a:rPr lang="es-ES" sz="4000" b="1" dirty="0">
                <a:effectLst>
                  <a:outerShdw blurRad="38100" dist="38100" dir="2700000" algn="tl">
                    <a:srgbClr val="000000">
                      <a:alpha val="43137"/>
                    </a:srgbClr>
                  </a:outerShdw>
                </a:effectLst>
              </a:rPr>
              <a:t> </a:t>
            </a:r>
          </a:p>
          <a:p>
            <a:pPr marL="64008" indent="0" algn="r">
              <a:buNone/>
            </a:pPr>
            <a:r>
              <a:rPr lang="es-ES" sz="2900" b="1" dirty="0">
                <a:effectLst>
                  <a:outerShdw blurRad="38100" dist="38100" dir="2700000" algn="tl">
                    <a:srgbClr val="000000">
                      <a:alpha val="43137"/>
                    </a:srgbClr>
                  </a:outerShdw>
                </a:effectLst>
              </a:rPr>
              <a:t>(APA Diccionario Conciso de Psicología, 2010, p. 38).</a:t>
            </a:r>
          </a:p>
        </p:txBody>
      </p:sp>
    </p:spTree>
    <p:extLst>
      <p:ext uri="{BB962C8B-B14F-4D97-AF65-F5344CB8AC3E}">
        <p14:creationId xmlns:p14="http://schemas.microsoft.com/office/powerpoint/2010/main" val="1373510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3192"/>
            <a:ext cx="7931224" cy="1225608"/>
          </a:xfrm>
        </p:spPr>
        <p:txBody>
          <a:bodyPr>
            <a:normAutofit fontScale="90000"/>
          </a:bodyPr>
          <a:lstStyle/>
          <a:p>
            <a:pPr algn="ctr"/>
            <a:br>
              <a:rPr lang="es-ES" sz="4000" b="1" dirty="0">
                <a:solidFill>
                  <a:srgbClr val="FFC000"/>
                </a:solidFill>
              </a:rPr>
            </a:br>
            <a:br>
              <a:rPr lang="es-ES" sz="4000" b="1" dirty="0">
                <a:solidFill>
                  <a:srgbClr val="FFC000"/>
                </a:solidFill>
              </a:rPr>
            </a:br>
            <a:br>
              <a:rPr lang="es-ES" sz="4000" b="1" dirty="0">
                <a:solidFill>
                  <a:srgbClr val="FFC000"/>
                </a:solidFill>
              </a:rPr>
            </a:br>
            <a:r>
              <a:rPr lang="es-ES" sz="3600" b="1" dirty="0">
                <a:solidFill>
                  <a:srgbClr val="FFC000"/>
                </a:solidFill>
              </a:rPr>
              <a:t>APRENDIZAJE AUTÓNOMO</a:t>
            </a:r>
            <a:br>
              <a:rPr lang="es-ES" sz="4000" b="1" dirty="0">
                <a:solidFill>
                  <a:srgbClr val="FFC000"/>
                </a:solidFill>
              </a:rPr>
            </a:br>
            <a:br>
              <a:rPr lang="es-ES" sz="4000" b="1" dirty="0">
                <a:solidFill>
                  <a:srgbClr val="FFC000"/>
                </a:solidFill>
              </a:rPr>
            </a:br>
            <a:endParaRPr lang="es-ES" sz="4000" b="1" dirty="0">
              <a:solidFill>
                <a:srgbClr val="FFC000"/>
              </a:solidFill>
            </a:endParaRPr>
          </a:p>
        </p:txBody>
      </p:sp>
      <p:sp>
        <p:nvSpPr>
          <p:cNvPr id="3" name="2 Marcador de contenido"/>
          <p:cNvSpPr>
            <a:spLocks noGrp="1"/>
          </p:cNvSpPr>
          <p:nvPr>
            <p:ph idx="1"/>
          </p:nvPr>
        </p:nvSpPr>
        <p:spPr>
          <a:xfrm>
            <a:off x="457200" y="1882808"/>
            <a:ext cx="8147248" cy="4572000"/>
          </a:xfrm>
        </p:spPr>
        <p:txBody>
          <a:bodyPr>
            <a:normAutofit fontScale="92500"/>
          </a:bodyPr>
          <a:lstStyle/>
          <a:p>
            <a:pPr marL="64008" indent="0" algn="just">
              <a:buNone/>
            </a:pPr>
            <a:r>
              <a:rPr lang="es-ES" sz="4000" b="1" dirty="0">
                <a:effectLst>
                  <a:outerShdw blurRad="38100" dist="38100" dir="2700000" algn="tl">
                    <a:srgbClr val="000000">
                      <a:alpha val="43137"/>
                    </a:srgbClr>
                  </a:outerShdw>
                </a:effectLst>
              </a:rPr>
              <a:t>“Tipo de aprendizaje en el que las respuestas aprendidas consisten de cambios en funciones que involucran al SISTEMA NERVIOSO AUTÓNOMO, como la tasa cardíaca o la presión sanguínea (respuesta condicionada)” </a:t>
            </a:r>
            <a:r>
              <a:rPr lang="es-ES" sz="2900" b="1" dirty="0">
                <a:effectLst>
                  <a:outerShdw blurRad="38100" dist="38100" dir="2700000" algn="tl">
                    <a:srgbClr val="000000">
                      <a:alpha val="43137"/>
                    </a:srgbClr>
                  </a:outerShdw>
                </a:effectLst>
              </a:rPr>
              <a:t>(APA Diccionario Conciso de Psicología, 2010, p. 38).</a:t>
            </a:r>
          </a:p>
        </p:txBody>
      </p:sp>
    </p:spTree>
    <p:extLst>
      <p:ext uri="{BB962C8B-B14F-4D97-AF65-F5344CB8AC3E}">
        <p14:creationId xmlns:p14="http://schemas.microsoft.com/office/powerpoint/2010/main" val="2208511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3192"/>
            <a:ext cx="7931224" cy="1225608"/>
          </a:xfrm>
        </p:spPr>
        <p:txBody>
          <a:bodyPr>
            <a:normAutofit fontScale="90000"/>
          </a:bodyPr>
          <a:lstStyle/>
          <a:p>
            <a:pPr algn="ctr"/>
            <a:br>
              <a:rPr lang="es-ES" sz="4000" b="1" dirty="0">
                <a:solidFill>
                  <a:srgbClr val="FFC000"/>
                </a:solidFill>
              </a:rPr>
            </a:br>
            <a:br>
              <a:rPr lang="es-ES" sz="4000" b="1" dirty="0">
                <a:solidFill>
                  <a:srgbClr val="FFC000"/>
                </a:solidFill>
              </a:rPr>
            </a:br>
            <a:br>
              <a:rPr lang="es-ES" sz="4000" b="1" dirty="0">
                <a:solidFill>
                  <a:srgbClr val="FFC000"/>
                </a:solidFill>
              </a:rPr>
            </a:br>
            <a:r>
              <a:rPr lang="es-ES" sz="3600" b="1" dirty="0">
                <a:solidFill>
                  <a:srgbClr val="FFC000"/>
                </a:solidFill>
              </a:rPr>
              <a:t>APRENDIZAJE COGNITIVO</a:t>
            </a:r>
            <a:br>
              <a:rPr lang="es-ES" sz="4000" b="1" dirty="0">
                <a:solidFill>
                  <a:srgbClr val="FFC000"/>
                </a:solidFill>
              </a:rPr>
            </a:br>
            <a:br>
              <a:rPr lang="es-ES" sz="4000" b="1" dirty="0">
                <a:solidFill>
                  <a:srgbClr val="FFC000"/>
                </a:solidFill>
              </a:rPr>
            </a:br>
            <a:endParaRPr lang="es-ES" sz="4000" b="1" dirty="0">
              <a:solidFill>
                <a:srgbClr val="FFC000"/>
              </a:solidFill>
            </a:endParaRPr>
          </a:p>
        </p:txBody>
      </p:sp>
      <p:sp>
        <p:nvSpPr>
          <p:cNvPr id="3" name="2 Marcador de contenido"/>
          <p:cNvSpPr>
            <a:spLocks noGrp="1"/>
          </p:cNvSpPr>
          <p:nvPr>
            <p:ph idx="1"/>
          </p:nvPr>
        </p:nvSpPr>
        <p:spPr>
          <a:xfrm>
            <a:off x="457200" y="1882808"/>
            <a:ext cx="8147248" cy="4572000"/>
          </a:xfrm>
        </p:spPr>
        <p:txBody>
          <a:bodyPr>
            <a:normAutofit/>
          </a:bodyPr>
          <a:lstStyle/>
          <a:p>
            <a:pPr marL="64008" indent="0" algn="just">
              <a:buNone/>
            </a:pPr>
            <a:r>
              <a:rPr lang="es-ES" sz="4000" b="1" dirty="0">
                <a:effectLst>
                  <a:outerShdw blurRad="38100" dist="38100" dir="2700000" algn="tl">
                    <a:srgbClr val="000000">
                      <a:alpha val="43137"/>
                    </a:srgbClr>
                  </a:outerShdw>
                </a:effectLst>
              </a:rPr>
              <a:t>“Adquisición y retención de una representación mental de la información y el uso de esta representación como base para la conducta” </a:t>
            </a:r>
            <a:r>
              <a:rPr lang="es-ES" sz="2900" b="1" dirty="0">
                <a:effectLst>
                  <a:outerShdw blurRad="38100" dist="38100" dir="2700000" algn="tl">
                    <a:srgbClr val="000000">
                      <a:alpha val="43137"/>
                    </a:srgbClr>
                  </a:outerShdw>
                </a:effectLst>
              </a:rPr>
              <a:t>(APA Diccionario Conciso de Psicología, 2010, p. 38).</a:t>
            </a:r>
          </a:p>
        </p:txBody>
      </p:sp>
    </p:spTree>
    <p:extLst>
      <p:ext uri="{BB962C8B-B14F-4D97-AF65-F5344CB8AC3E}">
        <p14:creationId xmlns:p14="http://schemas.microsoft.com/office/powerpoint/2010/main" val="289695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3192"/>
            <a:ext cx="7931224" cy="1225608"/>
          </a:xfrm>
        </p:spPr>
        <p:txBody>
          <a:bodyPr>
            <a:normAutofit/>
          </a:bodyPr>
          <a:lstStyle/>
          <a:p>
            <a:pPr algn="ctr"/>
            <a:r>
              <a:rPr lang="es-ES" sz="3600" b="1" dirty="0">
                <a:solidFill>
                  <a:srgbClr val="FFC000"/>
                </a:solidFill>
              </a:rPr>
              <a:t>APRENDIZAJE COLABORATIVO</a:t>
            </a:r>
            <a:endParaRPr lang="es-ES" sz="4000" b="1" dirty="0">
              <a:solidFill>
                <a:srgbClr val="FFC000"/>
              </a:solidFill>
            </a:endParaRPr>
          </a:p>
        </p:txBody>
      </p:sp>
      <p:sp>
        <p:nvSpPr>
          <p:cNvPr id="3" name="2 Marcador de contenido"/>
          <p:cNvSpPr>
            <a:spLocks noGrp="1"/>
          </p:cNvSpPr>
          <p:nvPr>
            <p:ph idx="1"/>
          </p:nvPr>
        </p:nvSpPr>
        <p:spPr>
          <a:xfrm>
            <a:off x="457200" y="1882808"/>
            <a:ext cx="8147248" cy="4572000"/>
          </a:xfrm>
        </p:spPr>
        <p:txBody>
          <a:bodyPr>
            <a:normAutofit fontScale="92500" lnSpcReduction="10000"/>
          </a:bodyPr>
          <a:lstStyle/>
          <a:p>
            <a:pPr marL="64008" indent="0" algn="just">
              <a:buNone/>
            </a:pPr>
            <a:r>
              <a:rPr lang="es-ES" sz="4000" b="1" dirty="0">
                <a:effectLst>
                  <a:outerShdw blurRad="38100" dist="38100" dir="2700000" algn="tl">
                    <a:srgbClr val="000000">
                      <a:alpha val="43137"/>
                    </a:srgbClr>
                  </a:outerShdw>
                </a:effectLst>
              </a:rPr>
              <a:t>1. Interacción entre dos o más personas que trabajan en una tarea que permite obtener mayor aprendizaje, en particular por parte de aquellos que son menos diestros, de lo que podría ocurrir si los participantes trabajasen solos. </a:t>
            </a:r>
            <a:r>
              <a:rPr lang="es-ES" sz="2900" b="1" dirty="0">
                <a:effectLst>
                  <a:outerShdw blurRad="38100" dist="38100" dir="2700000" algn="tl">
                    <a:srgbClr val="000000">
                      <a:alpha val="43137"/>
                    </a:srgbClr>
                  </a:outerShdw>
                </a:effectLst>
              </a:rPr>
              <a:t>(APA Diccionario Conciso de Psicología, 2010, p. 38).</a:t>
            </a:r>
          </a:p>
        </p:txBody>
      </p:sp>
    </p:spTree>
    <p:extLst>
      <p:ext uri="{BB962C8B-B14F-4D97-AF65-F5344CB8AC3E}">
        <p14:creationId xmlns:p14="http://schemas.microsoft.com/office/powerpoint/2010/main" val="310205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3192"/>
            <a:ext cx="7931224" cy="1225608"/>
          </a:xfrm>
        </p:spPr>
        <p:txBody>
          <a:bodyPr>
            <a:normAutofit/>
          </a:bodyPr>
          <a:lstStyle/>
          <a:p>
            <a:pPr algn="ctr"/>
            <a:r>
              <a:rPr lang="es-ES" sz="3600" b="1" dirty="0">
                <a:solidFill>
                  <a:srgbClr val="FFC000"/>
                </a:solidFill>
              </a:rPr>
              <a:t>APRENDIZAJE COOPERATIVO</a:t>
            </a:r>
            <a:endParaRPr lang="es-ES" sz="4000" b="1" dirty="0">
              <a:solidFill>
                <a:srgbClr val="FFC000"/>
              </a:solidFill>
            </a:endParaRPr>
          </a:p>
        </p:txBody>
      </p:sp>
      <p:sp>
        <p:nvSpPr>
          <p:cNvPr id="3" name="2 Marcador de contenido"/>
          <p:cNvSpPr>
            <a:spLocks noGrp="1"/>
          </p:cNvSpPr>
          <p:nvPr>
            <p:ph idx="1"/>
          </p:nvPr>
        </p:nvSpPr>
        <p:spPr>
          <a:xfrm>
            <a:off x="457200" y="1882808"/>
            <a:ext cx="8147248" cy="4572000"/>
          </a:xfrm>
        </p:spPr>
        <p:txBody>
          <a:bodyPr>
            <a:normAutofit fontScale="92500" lnSpcReduction="20000"/>
          </a:bodyPr>
          <a:lstStyle/>
          <a:p>
            <a:pPr marL="64008" indent="0" algn="just">
              <a:buNone/>
            </a:pPr>
            <a:r>
              <a:rPr lang="es-ES" sz="3900" b="1" dirty="0">
                <a:effectLst>
                  <a:outerShdw blurRad="38100" dist="38100" dir="2700000" algn="tl">
                    <a:srgbClr val="000000">
                      <a:alpha val="43137"/>
                    </a:srgbClr>
                  </a:outerShdw>
                </a:effectLst>
              </a:rPr>
              <a:t>Aprendizaje en pequeños grupos en que se espera que cada integrante del grupo contribuya usando habilidades interpersonales e interacción cara a cara. Los estudiantes también participan en la evaluación regular del proceso del grupo. </a:t>
            </a:r>
            <a:r>
              <a:rPr lang="es-ES" sz="3900" b="1" dirty="0">
                <a:effectLst>
                  <a:outerShdw blurRad="38100" dist="38100" dir="2700000" algn="tl">
                    <a:srgbClr val="000000">
                      <a:alpha val="43137"/>
                    </a:srgbClr>
                  </a:outerShdw>
                </a:effectLst>
                <a:highlight>
                  <a:srgbClr val="800000"/>
                </a:highlight>
              </a:rPr>
              <a:t>*</a:t>
            </a:r>
          </a:p>
          <a:p>
            <a:pPr marL="64008" indent="0" algn="just">
              <a:buNone/>
            </a:pPr>
            <a:endParaRPr lang="es-ES" sz="3900" b="1" dirty="0">
              <a:effectLst>
                <a:outerShdw blurRad="38100" dist="38100" dir="2700000" algn="tl">
                  <a:srgbClr val="000000">
                    <a:alpha val="43137"/>
                  </a:srgbClr>
                </a:outerShdw>
              </a:effectLst>
            </a:endParaRPr>
          </a:p>
          <a:p>
            <a:pPr marL="64008" indent="0" algn="r">
              <a:buNone/>
            </a:pPr>
            <a:r>
              <a:rPr lang="es-ES" sz="2400" b="1" dirty="0">
                <a:effectLst>
                  <a:outerShdw blurRad="38100" dist="38100" dir="2700000" algn="tl">
                    <a:srgbClr val="000000">
                      <a:alpha val="43137"/>
                    </a:srgbClr>
                  </a:outerShdw>
                </a:effectLst>
              </a:rPr>
              <a:t>(APA Diccionario Conciso de Psicología, 2010, p. 39).</a:t>
            </a:r>
          </a:p>
        </p:txBody>
      </p:sp>
    </p:spTree>
    <p:extLst>
      <p:ext uri="{BB962C8B-B14F-4D97-AF65-F5344CB8AC3E}">
        <p14:creationId xmlns:p14="http://schemas.microsoft.com/office/powerpoint/2010/main" val="337181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3192"/>
            <a:ext cx="7931224" cy="1225608"/>
          </a:xfrm>
        </p:spPr>
        <p:txBody>
          <a:bodyPr>
            <a:normAutofit/>
          </a:bodyPr>
          <a:lstStyle/>
          <a:p>
            <a:pPr algn="ctr"/>
            <a:r>
              <a:rPr lang="es-ES" sz="3600" b="1" dirty="0">
                <a:solidFill>
                  <a:srgbClr val="FFC000"/>
                </a:solidFill>
              </a:rPr>
              <a:t>APRENDIZAJE CULTURAL</a:t>
            </a:r>
            <a:endParaRPr lang="es-ES" sz="4000" b="1" dirty="0">
              <a:solidFill>
                <a:srgbClr val="FFC000"/>
              </a:solidFill>
            </a:endParaRPr>
          </a:p>
        </p:txBody>
      </p:sp>
      <p:sp>
        <p:nvSpPr>
          <p:cNvPr id="3" name="2 Marcador de contenido"/>
          <p:cNvSpPr>
            <a:spLocks noGrp="1"/>
          </p:cNvSpPr>
          <p:nvPr>
            <p:ph idx="1"/>
          </p:nvPr>
        </p:nvSpPr>
        <p:spPr>
          <a:xfrm>
            <a:off x="457200" y="1882808"/>
            <a:ext cx="8147248" cy="4572000"/>
          </a:xfrm>
        </p:spPr>
        <p:txBody>
          <a:bodyPr>
            <a:normAutofit fontScale="85000" lnSpcReduction="10000"/>
          </a:bodyPr>
          <a:lstStyle/>
          <a:p>
            <a:pPr marL="64008" indent="0" algn="just">
              <a:buNone/>
            </a:pPr>
            <a:r>
              <a:rPr lang="es-ES" sz="4000" b="1" dirty="0">
                <a:effectLst>
                  <a:outerShdw blurRad="38100" dist="38100" dir="2700000" algn="tl">
                    <a:srgbClr val="000000">
                      <a:alpha val="43137"/>
                    </a:srgbClr>
                  </a:outerShdw>
                </a:effectLst>
              </a:rPr>
              <a:t>“Transmisión de la información y la conducta requerida dentro y entre generaciones con un alto grado de fidelidad. La teoría del aprendizaje cultural propone tres niveles similares a etapas de aprendizaje cultural: APRENDIZAJE IMITATIVO; APRENDIZAJE INSTRUIDO y APRENDIZAJE COLABORATIVO” </a:t>
            </a:r>
            <a:r>
              <a:rPr lang="es-ES" sz="2400" b="1" dirty="0">
                <a:effectLst>
                  <a:outerShdw blurRad="38100" dist="38100" dir="2700000" algn="tl">
                    <a:srgbClr val="000000">
                      <a:alpha val="43137"/>
                    </a:srgbClr>
                  </a:outerShdw>
                </a:effectLst>
              </a:rPr>
              <a:t>(APA Diccionario Conciso de Psicología, 2010, p. 39).</a:t>
            </a:r>
          </a:p>
        </p:txBody>
      </p:sp>
    </p:spTree>
    <p:extLst>
      <p:ext uri="{BB962C8B-B14F-4D97-AF65-F5344CB8AC3E}">
        <p14:creationId xmlns:p14="http://schemas.microsoft.com/office/powerpoint/2010/main" val="3478480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3192"/>
            <a:ext cx="7931224" cy="1225608"/>
          </a:xfrm>
        </p:spPr>
        <p:txBody>
          <a:bodyPr>
            <a:normAutofit/>
          </a:bodyPr>
          <a:lstStyle/>
          <a:p>
            <a:pPr algn="ctr"/>
            <a:r>
              <a:rPr lang="es-ES" sz="3200" b="1" dirty="0">
                <a:solidFill>
                  <a:srgbClr val="FFC000"/>
                </a:solidFill>
              </a:rPr>
              <a:t>APRENDIZAJE POR ENSAYO Y ERROR</a:t>
            </a:r>
            <a:endParaRPr lang="es-ES" sz="3600" b="1" dirty="0">
              <a:solidFill>
                <a:srgbClr val="FFC000"/>
              </a:solidFill>
            </a:endParaRPr>
          </a:p>
        </p:txBody>
      </p:sp>
      <p:sp>
        <p:nvSpPr>
          <p:cNvPr id="3" name="2 Marcador de contenido"/>
          <p:cNvSpPr>
            <a:spLocks noGrp="1"/>
          </p:cNvSpPr>
          <p:nvPr>
            <p:ph idx="1"/>
          </p:nvPr>
        </p:nvSpPr>
        <p:spPr>
          <a:xfrm>
            <a:off x="457200" y="1628800"/>
            <a:ext cx="8147248" cy="4826008"/>
          </a:xfrm>
        </p:spPr>
        <p:txBody>
          <a:bodyPr>
            <a:normAutofit fontScale="77500" lnSpcReduction="20000"/>
          </a:bodyPr>
          <a:lstStyle/>
          <a:p>
            <a:pPr marL="64008" indent="0" algn="just">
              <a:buNone/>
            </a:pPr>
            <a:r>
              <a:rPr lang="es-ES" sz="4000" b="1" dirty="0">
                <a:effectLst>
                  <a:outerShdw blurRad="38100" dist="38100" dir="2700000" algn="tl">
                    <a:srgbClr val="000000">
                      <a:alpha val="43137"/>
                    </a:srgbClr>
                  </a:outerShdw>
                </a:effectLst>
              </a:rPr>
              <a:t>Modalidad de aprendizaje en el que el organismo prueba sucesivamente varias respuestas en una situación, al parecer en forma aleatoria, hasta que una logra producir exitosamente el objetivo. En los sucesivos ensayos, la respuesta exitosa aparece en forma cada vez más temprana. El aprendizaje de laberintos, con su eliminación final de las entradas a callejones sin salida, es un ejemplo de aprendizaje por ensayo y error. </a:t>
            </a:r>
          </a:p>
          <a:p>
            <a:pPr marL="64008" indent="0" algn="r">
              <a:buNone/>
            </a:pPr>
            <a:r>
              <a:rPr lang="es-ES" sz="2400" b="1" dirty="0">
                <a:effectLst>
                  <a:outerShdw blurRad="38100" dist="38100" dir="2700000" algn="tl">
                    <a:srgbClr val="000000">
                      <a:alpha val="43137"/>
                    </a:srgbClr>
                  </a:outerShdw>
                </a:effectLst>
              </a:rPr>
              <a:t>(APA Diccionario Conciso de Psicología, 2010, p. 39).</a:t>
            </a:r>
          </a:p>
          <a:p>
            <a:pPr marL="64008" indent="0" algn="r">
              <a:buNone/>
            </a:pPr>
            <a:endParaRPr lang="es-ES"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871731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1214</TotalTime>
  <Words>564</Words>
  <Application>Microsoft Office PowerPoint</Application>
  <PresentationFormat>Presentación en pantalla (4:3)</PresentationFormat>
  <Paragraphs>31</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Century Gothic</vt:lpstr>
      <vt:lpstr>Verdana</vt:lpstr>
      <vt:lpstr>Wingdings 2</vt:lpstr>
      <vt:lpstr>Brío</vt:lpstr>
      <vt:lpstr>UNACH  CARRERA DE PSICOLOGÍA CLÍNICA</vt:lpstr>
      <vt:lpstr>   APRENDIZAJE   </vt:lpstr>
      <vt:lpstr>   APRENDIZAJE ACTIVO  </vt:lpstr>
      <vt:lpstr>   APRENDIZAJE AUTÓNOMO  </vt:lpstr>
      <vt:lpstr>   APRENDIZAJE COGNITIVO  </vt:lpstr>
      <vt:lpstr>APRENDIZAJE COLABORATIVO</vt:lpstr>
      <vt:lpstr>APRENDIZAJE COOPERATIVO</vt:lpstr>
      <vt:lpstr>APRENDIZAJE CULTURAL</vt:lpstr>
      <vt:lpstr>APRENDIZAJE POR ENSAYO Y ERROR</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BÁSICO 11 B.C.B.</dc:title>
  <dc:creator>Byron Boada</dc:creator>
  <cp:lastModifiedBy>Byron Alejandro Boada Aldaz</cp:lastModifiedBy>
  <cp:revision>191</cp:revision>
  <dcterms:created xsi:type="dcterms:W3CDTF">2017-04-06T12:55:34Z</dcterms:created>
  <dcterms:modified xsi:type="dcterms:W3CDTF">2025-06-02T21:42:46Z</dcterms:modified>
</cp:coreProperties>
</file>