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notesMasterIdLst>
    <p:notesMasterId r:id="rId32"/>
  </p:notesMasterIdLst>
  <p:sldIdLst>
    <p:sldId id="381" r:id="rId2"/>
    <p:sldId id="382" r:id="rId3"/>
    <p:sldId id="383" r:id="rId4"/>
    <p:sldId id="384" r:id="rId5"/>
    <p:sldId id="385" r:id="rId6"/>
    <p:sldId id="386" r:id="rId7"/>
    <p:sldId id="404" r:id="rId8"/>
    <p:sldId id="387" r:id="rId9"/>
    <p:sldId id="405" r:id="rId10"/>
    <p:sldId id="388" r:id="rId11"/>
    <p:sldId id="406" r:id="rId12"/>
    <p:sldId id="389" r:id="rId13"/>
    <p:sldId id="408" r:id="rId14"/>
    <p:sldId id="409" r:id="rId15"/>
    <p:sldId id="410" r:id="rId16"/>
    <p:sldId id="390" r:id="rId17"/>
    <p:sldId id="407" r:id="rId18"/>
    <p:sldId id="391" r:id="rId19"/>
    <p:sldId id="392" r:id="rId20"/>
    <p:sldId id="393" r:id="rId21"/>
    <p:sldId id="394" r:id="rId22"/>
    <p:sldId id="395" r:id="rId23"/>
    <p:sldId id="396" r:id="rId24"/>
    <p:sldId id="397" r:id="rId25"/>
    <p:sldId id="398" r:id="rId26"/>
    <p:sldId id="399" r:id="rId27"/>
    <p:sldId id="400" r:id="rId28"/>
    <p:sldId id="401" r:id="rId29"/>
    <p:sldId id="402" r:id="rId30"/>
    <p:sldId id="403" r:id="rId3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C0209-AD60-4F7E-95E0-B344FE2E97C7}" type="datetimeFigureOut">
              <a:rPr lang="es-EC" smtClean="0"/>
              <a:t>17/2/2023</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E2131-33D2-4C8C-8188-F68B8826AD5D}" type="slidenum">
              <a:rPr lang="es-EC" smtClean="0"/>
              <a:t>‹Nº›</a:t>
            </a:fld>
            <a:endParaRPr lang="es-EC"/>
          </a:p>
        </p:txBody>
      </p:sp>
    </p:spTree>
    <p:extLst>
      <p:ext uri="{BB962C8B-B14F-4D97-AF65-F5344CB8AC3E}">
        <p14:creationId xmlns:p14="http://schemas.microsoft.com/office/powerpoint/2010/main" val="221423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4B987A1-FE04-47BA-82C5-68B352BDF6F3}" type="datetime1">
              <a:rPr lang="es-EC" smtClean="0"/>
              <a:t>17/2/2023</a:t>
            </a:fld>
            <a:endParaRPr lang="es-EC"/>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67062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F1234B-88E0-4581-9680-361E78937AD6}" type="datetime1">
              <a:rPr lang="es-EC" smtClean="0"/>
              <a:t>17/2/2023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287735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353BED2-5FE6-4972-B302-2D8619686F07}" type="datetime1">
              <a:rPr lang="es-EC" smtClean="0"/>
              <a:t>17/2/2023</a:t>
            </a:fld>
            <a:endParaRPr lang="es-EC"/>
          </a:p>
        </p:txBody>
      </p:sp>
      <p:sp>
        <p:nvSpPr>
          <p:cNvPr id="5" name="Footer Placeholder 4"/>
          <p:cNvSpPr>
            <a:spLocks noGrp="1"/>
          </p:cNvSpPr>
          <p:nvPr>
            <p:ph type="ftr" sz="quarter" idx="11"/>
          </p:nvPr>
        </p:nvSpPr>
        <p:spPr>
          <a:xfrm>
            <a:off x="774923" y="5951811"/>
            <a:ext cx="7896279" cy="365125"/>
          </a:xfrm>
        </p:spPr>
        <p:txBody>
          <a:bodyPr/>
          <a:lstStyle/>
          <a:p>
            <a:endParaRPr lang="es-EC"/>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401992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962C2C4-5F02-4667-B8DF-C99D8FA18AC8}" type="datetime1">
              <a:rPr lang="es-EC" smtClean="0"/>
              <a:t>17/2/2023</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558300" y="5956137"/>
            <a:ext cx="1052508" cy="365125"/>
          </a:xfrm>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02982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F8F51E-22ED-49F6-9EF4-A45446D118A4}" type="datetime1">
              <a:rPr lang="es-EC" smtClean="0"/>
              <a:t>17/2/2023</a:t>
            </a:fld>
            <a:endParaRPr lang="es-EC"/>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30904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67C96A0-8B90-4461-B3A9-6CA3EB47E171}" type="datetime1">
              <a:rPr lang="es-EC" smtClean="0"/>
              <a:t>17/2/2023</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313242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BF3EBF-DEFC-4AA5-8CAD-06E0D884478A}" type="datetime1">
              <a:rPr lang="es-EC" smtClean="0"/>
              <a:t>17/2/2023</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35150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333025-FF83-455B-B69B-38862C6167A8}" type="datetime1">
              <a:rPr lang="es-EC" smtClean="0"/>
              <a:t>17/2/2023</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11D76B93-FD95-48A9-B710-2DE92ADF6007}" type="slidenum">
              <a:rPr lang="es-EC" smtClean="0"/>
              <a:t>‹Nº›</a:t>
            </a:fld>
            <a:endParaRPr lang="es-EC"/>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23142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2413D-036C-42BF-A023-44F6F0F515B8}" type="datetime1">
              <a:rPr lang="es-EC" smtClean="0"/>
              <a:t>17/2/2023</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9447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6E41D27-6179-4247-8589-0D4734CF229F}" type="datetime1">
              <a:rPr lang="es-EC" smtClean="0"/>
              <a:t>17/2/2023</a:t>
            </a:fld>
            <a:endParaRPr lang="es-EC"/>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1D76B93-FD95-48A9-B710-2DE92ADF6007}" type="slidenum">
              <a:rPr lang="es-EC" smtClean="0"/>
              <a:t>‹Nº›</a:t>
            </a:fld>
            <a:endParaRPr lang="es-EC"/>
          </a:p>
        </p:txBody>
      </p:sp>
    </p:spTree>
    <p:extLst>
      <p:ext uri="{BB962C8B-B14F-4D97-AF65-F5344CB8AC3E}">
        <p14:creationId xmlns:p14="http://schemas.microsoft.com/office/powerpoint/2010/main" val="250116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D8928BF-3C35-4831-BA0E-C8A6C045277A}" type="datetime1">
              <a:rPr lang="es-EC" smtClean="0"/>
              <a:t>17/2/2023</a:t>
            </a:fld>
            <a:endParaRPr lang="es-EC"/>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D76B93-FD95-48A9-B710-2DE92ADF6007}" type="slidenum">
              <a:rPr lang="es-EC" smtClean="0"/>
              <a:t>‹Nº›</a:t>
            </a:fld>
            <a:endParaRPr lang="es-EC"/>
          </a:p>
        </p:txBody>
      </p:sp>
    </p:spTree>
    <p:extLst>
      <p:ext uri="{BB962C8B-B14F-4D97-AF65-F5344CB8AC3E}">
        <p14:creationId xmlns:p14="http://schemas.microsoft.com/office/powerpoint/2010/main" val="1512015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501FA8-15AC-4BD6-A467-F0F8FBECC0B1}" type="datetime1">
              <a:rPr lang="es-EC" smtClean="0"/>
              <a:t>17/2/2023</a:t>
            </a:fld>
            <a:endParaRPr lang="es-EC"/>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s-EC"/>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1D76B93-FD95-48A9-B710-2DE92ADF6007}" type="slidenum">
              <a:rPr lang="es-EC" smtClean="0"/>
              <a:t>‹Nº›</a:t>
            </a:fld>
            <a:endParaRPr lang="es-EC"/>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98820358"/>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21886" y="717175"/>
            <a:ext cx="10588155" cy="1077218"/>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EL FUNCIONAMIENTO DEL TRANSPORTE PÚBLICO</a:t>
            </a:r>
          </a:p>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COMO UN TODO</a:t>
            </a:r>
          </a:p>
        </p:txBody>
      </p:sp>
      <p:sp>
        <p:nvSpPr>
          <p:cNvPr id="3" name="Rectángulo 2"/>
          <p:cNvSpPr/>
          <p:nvPr/>
        </p:nvSpPr>
        <p:spPr>
          <a:xfrm>
            <a:off x="621886" y="1969140"/>
            <a:ext cx="10845635" cy="435811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En la planificación de un sistema de transporte público urbano es preciso tener en cuenta la eficiencia del mismo, permitiendo a sus usuarios tomar el mínimo de rutas posibles o la menor distancia posible, El sistema necesita también ser económicamente viable para sus usuarios. Es en tal aspecto donde cobran sentido las redes integrales y los sistemas de pago asimismo integrados. En el primer caso, la operación coordinada de servicios complementarios entre sí –líneas troncales con recorridos directos, apoyadas por líneas alimentadoras- reduce los tiempos de trayecto; a su vez, los sistemas de pago integrados acarrean sensibles economías de escala tanto a los usuarios como a los prestadores del servicio.</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03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69847" y="566255"/>
            <a:ext cx="6527748" cy="1077218"/>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EVALUACIÓN Y CORRECCIÓN</a:t>
            </a:r>
          </a:p>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DE IMPACTOS AMBIENTALES</a:t>
            </a:r>
          </a:p>
        </p:txBody>
      </p:sp>
      <p:sp>
        <p:nvSpPr>
          <p:cNvPr id="3" name="Rectángulo 2"/>
          <p:cNvSpPr/>
          <p:nvPr/>
        </p:nvSpPr>
        <p:spPr>
          <a:xfrm>
            <a:off x="595253" y="1643473"/>
            <a:ext cx="10845635" cy="5002395"/>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presión que el transporte ejerce sobre el medio ambiente no deja de incrementarse, especialmente la del tráfico rodado y aéreo, que crecen con enorme rapidez, advierte un nuevo informe de la Unión Europea. Ello pese a los esfuerzos de los políticos y del propio sector del transporte por tener más en consideración los problemas medioambientales.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transporte contribuye a dañar el medio ambiente y la salud humana con la emisión de agentes contaminantes tóxicos y gases de efecto invernadero, la generación de residuos y contaminación acústica y la fragmentación del territorio.</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Continúa la tendencia a recurrir cada vez con mayor frecuencia a coches y aviones, lo que hace que el transporte crezca con el consiguiente agravamiento de la amenaza para el medio ambiente y la salud humana.</a:t>
            </a:r>
          </a:p>
        </p:txBody>
      </p:sp>
    </p:spTree>
    <p:extLst>
      <p:ext uri="{BB962C8B-B14F-4D97-AF65-F5344CB8AC3E}">
        <p14:creationId xmlns:p14="http://schemas.microsoft.com/office/powerpoint/2010/main" val="1636024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50865" y="927802"/>
            <a:ext cx="10845635" cy="448635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Pero también se constata tendencias positivas, fundamentalmente gracias a los avances tecnológicos y a los combustibles que han hecho menos contaminantes los nuevos vehículos terrestres. Ello ha redundado en una notable mejoría de la calidad del aire urbano, aunque en muchas ciudades la calidad del aire todavía entraña riesgos para la salud y es necesario seguir trabajando en esa dirección.</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eficiencia energética del transporte por automóvil ha mejorado ligeramente en las últimas dos décadas, aunque el bajo índice de ocupación y el uso de automóviles más potentes y pesados ha contrarrestado en parte lo ganado en eficiencia gracias a los combustibles en los nuevos turismos.</a:t>
            </a:r>
          </a:p>
        </p:txBody>
      </p:sp>
    </p:spTree>
    <p:extLst>
      <p:ext uri="{BB962C8B-B14F-4D97-AF65-F5344CB8AC3E}">
        <p14:creationId xmlns:p14="http://schemas.microsoft.com/office/powerpoint/2010/main" val="2570415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12054" y="623473"/>
            <a:ext cx="9729926" cy="58477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EFECTOS AMBIENTALES DE ÁMBITO GLOBAL</a:t>
            </a:r>
          </a:p>
        </p:txBody>
      </p:sp>
      <p:sp>
        <p:nvSpPr>
          <p:cNvPr id="3" name="Rectángulo 2"/>
          <p:cNvSpPr/>
          <p:nvPr/>
        </p:nvSpPr>
        <p:spPr>
          <a:xfrm>
            <a:off x="497598" y="1323658"/>
            <a:ext cx="11007862" cy="5261953"/>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red mundial de transporte automotor es la telaraña de calles, carreteras y caminos que muestran las guías para conductores de vehículos. Pero además es una forma técnica de vida en la que ocurre el flujo de transportes y la oferta de numerosos servicios que facilitan estos flujos, la producción y el funcionamiento de una serie de industrias que crean los medios y vías de transporte, así como otras actividades e instalaciones que tienen que ver con los desechos que generan dichos flujos.</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En este conte</a:t>
            </a:r>
            <a:r>
              <a:rPr lang="es-EC" sz="2800" dirty="0">
                <a:solidFill>
                  <a:srgbClr val="212529"/>
                </a:solidFill>
                <a:latin typeface="Times New Roman" panose="02020603050405020304" pitchFamily="18" charset="0"/>
                <a:cs typeface="Times New Roman" panose="02020603050405020304" pitchFamily="18" charset="0"/>
              </a:rPr>
              <a:t>xto, la contaminación y destrucción socioambiental asociada al transporte automotor ocurre todo el tiempo, tupidamente y crece año tras año, a tal grado que estos impactos ambientales son ya el más grave pasivo ambiental del planeta. No obstante, como la mayor parte de la población mundial nos hemos acostumbrado a estos daños como algo inevitable, nos resulta difícil comprender la gravedad real que hoy alcanza este problema.</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078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7275" y="684427"/>
            <a:ext cx="11250228" cy="5982150"/>
          </a:xfrm>
          <a:prstGeom prst="rect">
            <a:avLst/>
          </a:prstGeom>
        </p:spPr>
        <p:txBody>
          <a:bodyPr wrap="square">
            <a:spAutoFit/>
          </a:bodyPr>
          <a:lstStyle/>
          <a:p>
            <a:pPr lvl="0" algn="just">
              <a:lnSpc>
                <a:spcPct val="90000"/>
              </a:lnSpc>
              <a:spcBef>
                <a:spcPts val="1000"/>
              </a:spcBef>
            </a:pPr>
            <a:r>
              <a:rPr lang="es-EC" sz="2600" dirty="0">
                <a:solidFill>
                  <a:srgbClr val="212529"/>
                </a:solidFill>
                <a:latin typeface="Times New Roman" panose="02020603050405020304" pitchFamily="18" charset="0"/>
                <a:cs typeface="Times New Roman" panose="02020603050405020304" pitchFamily="18" charset="0"/>
              </a:rPr>
              <a:t>Como bien se sabe, las redes de transporte urbano y rural contribuyen al calentamiento global,  mientras la quema de combustibles emite abundantes residuos petroquímicos, algunos muy tóxicos. En las carreteras también ocurren accidentes frecuentes, lo que implica percances en los que mueren muchas personas y donde se derramen profusamente combustibles, aceites y grasas, al punto en que el vuelco regular de transportes industriales provoca derrames catastróficos de sustancias muy peligrosas por diversas áreas.</a:t>
            </a:r>
          </a:p>
          <a:p>
            <a:pPr lvl="0" algn="just">
              <a:lnSpc>
                <a:spcPct val="90000"/>
              </a:lnSpc>
              <a:spcBef>
                <a:spcPts val="1000"/>
              </a:spcBef>
            </a:pPr>
            <a:r>
              <a:rPr lang="es-EC" sz="2600" b="0" i="0" dirty="0">
                <a:solidFill>
                  <a:srgbClr val="676767"/>
                </a:solidFill>
                <a:effectLst/>
                <a:latin typeface="Times New Roman" panose="02020603050405020304" pitchFamily="18" charset="0"/>
                <a:cs typeface="Times New Roman" panose="02020603050405020304" pitchFamily="18" charset="0"/>
              </a:rPr>
              <a:t>El funcionamiento regular de las calles y caminos para el transporte automotor requiere de la presencia de millones de estaciones de servicio de gasolina, diésel o gas, y de talleres de reparación, garajes particulares y públicos o centros de lubricado, limpieza y mantenimiento de vehículos. Las gasolineras y centros de soporte de las gasolineras albergan gigantescos tanques subterráneos o superficiales de combustible, que padecen regularmente de derrames que contaminan a los suelos, el subsuelo y los acuíferos, así como accidentes que ocasionan incendios y explosiones. Los caminos reciben adicionalmente combustibles, grasas, lubricantes, plásticos y metales que se desprende del desgaste regular de los vehículos.</a:t>
            </a:r>
            <a:endParaRPr lang="es-EC" sz="26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774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30440" y="577148"/>
            <a:ext cx="11131119" cy="6124754"/>
          </a:xfrm>
          <a:prstGeom prst="rect">
            <a:avLst/>
          </a:prstGeom>
        </p:spPr>
        <p:txBody>
          <a:bodyPr wrap="square">
            <a:spAutoFit/>
          </a:bodyPr>
          <a:lstStyle/>
          <a:p>
            <a:pPr algn="just" fontAlgn="base"/>
            <a:r>
              <a:rPr lang="es-EC" sz="2800" b="0" i="0" dirty="0">
                <a:solidFill>
                  <a:srgbClr val="676767"/>
                </a:solidFill>
                <a:effectLst/>
                <a:latin typeface="Times New Roman" panose="02020603050405020304" pitchFamily="18" charset="0"/>
                <a:cs typeface="Times New Roman" panose="02020603050405020304" pitchFamily="18" charset="0"/>
              </a:rPr>
              <a:t>Aunque el cambio de patrón energético del carbón al petróleo implicó históricamente un aumento significativo en la eficiencia energética y una disminución en los contaminantes que resultan por la quema de combustibles, la descomunal expansión de las carreteras y la totalidad de sus pasivos ambientales arrojan en realidad una contaminación y destrucción ecológica tan fuerte que, hoy día, los ferrocarriles movidos por electricidad o incluso por diésel resultan un transporte más económico (pocas locomotoras mueven cientos de vagones) y menos agresivo ambientalmente.</a:t>
            </a:r>
          </a:p>
          <a:p>
            <a:pPr algn="just" fontAlgn="base"/>
            <a:r>
              <a:rPr lang="es-EC" sz="2800" b="0" i="0" dirty="0">
                <a:solidFill>
                  <a:srgbClr val="676767"/>
                </a:solidFill>
                <a:effectLst/>
                <a:latin typeface="Times New Roman" panose="02020603050405020304" pitchFamily="18" charset="0"/>
                <a:cs typeface="Times New Roman" panose="02020603050405020304" pitchFamily="18" charset="0"/>
              </a:rPr>
              <a:t>Al volverse más lenta o incluso detenerse la apertura de nuevas rutas ferroviarias, se detuvieron también los antaño lesivos procesos de deforestación asociados a ellas, no obstante, las actuales redes ferroviarias, al igual que las carreteras, implican aún una peligrosa fuente de accidentes ambientales debidos al vuelco de vagones que transportan sustancias industriales peligrosas.</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4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30440" y="728068"/>
            <a:ext cx="11131119" cy="5693866"/>
          </a:xfrm>
          <a:prstGeom prst="rect">
            <a:avLst/>
          </a:prstGeom>
        </p:spPr>
        <p:txBody>
          <a:bodyPr wrap="square">
            <a:spAutoFit/>
          </a:bodyPr>
          <a:lstStyle/>
          <a:p>
            <a:pPr algn="just" fontAlgn="base"/>
            <a:r>
              <a:rPr lang="es-EC" sz="2800" b="0" i="0" dirty="0">
                <a:solidFill>
                  <a:srgbClr val="676767"/>
                </a:solidFill>
                <a:effectLst/>
                <a:latin typeface="Times New Roman" panose="02020603050405020304" pitchFamily="18" charset="0"/>
                <a:cs typeface="Times New Roman" panose="02020603050405020304" pitchFamily="18" charset="0"/>
              </a:rPr>
              <a:t>Los barcos movidos por diésel, al usar grandes cantidades de combustible (fuel </a:t>
            </a:r>
            <a:r>
              <a:rPr lang="es-EC" sz="2800" b="0" i="0" dirty="0" err="1">
                <a:solidFill>
                  <a:srgbClr val="676767"/>
                </a:solidFill>
                <a:effectLst/>
                <a:latin typeface="Times New Roman" panose="02020603050405020304" pitchFamily="18" charset="0"/>
                <a:cs typeface="Times New Roman" panose="02020603050405020304" pitchFamily="18" charset="0"/>
              </a:rPr>
              <a:t>oil</a:t>
            </a:r>
            <a:r>
              <a:rPr lang="es-EC" sz="2800" b="0" i="0" dirty="0">
                <a:solidFill>
                  <a:srgbClr val="676767"/>
                </a:solidFill>
                <a:effectLst/>
                <a:latin typeface="Times New Roman" panose="02020603050405020304" pitchFamily="18" charset="0"/>
                <a:cs typeface="Times New Roman" panose="02020603050405020304" pitchFamily="18" charset="0"/>
              </a:rPr>
              <a:t>), han implantado la costumbre de arrojar descargas «operacionales» en las costas y alta mar, al punto en que la principal contaminación marina de hidrocarburos procede de la limpieza de los tanques y la evacuación de aceites de desecho.(2) De ahí que, a la manera de carreteras y vías férreas, en pleno mar se puedan identificar los grandes caminos de la navegación mundial por la estela de suciedad que deja el paso de los buques en los océanos Atlántico, Pacífico e Índico.</a:t>
            </a:r>
          </a:p>
          <a:p>
            <a:pPr algn="just" fontAlgn="base"/>
            <a:r>
              <a:rPr lang="es-EC" sz="2800" b="0" i="0" dirty="0">
                <a:solidFill>
                  <a:srgbClr val="676767"/>
                </a:solidFill>
                <a:effectLst/>
                <a:latin typeface="Times New Roman" panose="02020603050405020304" pitchFamily="18" charset="0"/>
                <a:cs typeface="Times New Roman" panose="02020603050405020304" pitchFamily="18" charset="0"/>
              </a:rPr>
              <a:t>Aunque hace diez años no se tenía una idea clara de la contaminación causada por los aviones, hoy se admite que las emisiones de gases de efecto invernadero del sector aéreo llegan al 3% del total. No obstante, el continuo descenso de los precios de los vuelos, correlativa al crecimiento eufórico de la globalización, propicia el incremento continuo de las redes de aviación.</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76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94677" y="717175"/>
            <a:ext cx="8042586" cy="1077218"/>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EFICIENCIA AMBIENTAL DE LOS</a:t>
            </a:r>
          </a:p>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DIFERENTES MODOS DE TRANSPORTE</a:t>
            </a:r>
          </a:p>
        </p:txBody>
      </p:sp>
      <p:sp>
        <p:nvSpPr>
          <p:cNvPr id="3" name="Rectángulo 2"/>
          <p:cNvSpPr/>
          <p:nvPr/>
        </p:nvSpPr>
        <p:spPr>
          <a:xfrm>
            <a:off x="621886" y="1969140"/>
            <a:ext cx="10845635" cy="448635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consideración de los aspectos ambientales y energéticos del transporte está suponiendo un cambio de tendencia en la planificación de los modos de transporte. Se busca no sólo la eficiencia económica, sino que esta debe complementarse con la eficiencia ambiental. De hecho, estos aspectos constituyen hoy en día un elemento clave en la definición de las políticas de transporte que, progresivamente, buscan promover vehículos más limpios y energéticamente más eficientes.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informe argumenta la necesidad de una mejor integración de las consideraciones medioambientales en la formulación de políticas de todas las áreas del transporte si se quiere avanzar hacia un sistema de transporte más sostenible desde el punto de vista medio ambiental.</a:t>
            </a:r>
          </a:p>
        </p:txBody>
      </p:sp>
    </p:spTree>
    <p:extLst>
      <p:ext uri="{BB962C8B-B14F-4D97-AF65-F5344CB8AC3E}">
        <p14:creationId xmlns:p14="http://schemas.microsoft.com/office/powerpoint/2010/main" val="2342798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02307" y="732645"/>
            <a:ext cx="11187385" cy="5906232"/>
          </a:xfrm>
          <a:prstGeom prst="rect">
            <a:avLst/>
          </a:prstGeom>
        </p:spPr>
        <p:txBody>
          <a:bodyPr wrap="square">
            <a:spAutoFit/>
          </a:bodyPr>
          <a:lstStyle/>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No se ha visto in</a:t>
            </a:r>
            <a:r>
              <a:rPr lang="es-EC" sz="2800" dirty="0">
                <a:solidFill>
                  <a:srgbClr val="212529"/>
                </a:solidFill>
                <a:latin typeface="Times New Roman" panose="02020603050405020304" pitchFamily="18" charset="0"/>
                <a:cs typeface="Times New Roman" panose="02020603050405020304" pitchFamily="18" charset="0"/>
              </a:rPr>
              <a:t>crementada, en cambio, la eficiencia energética del transporte de mercancías por carretera, y muy poco la del transporte marítimo o ferroviario. El transporte aéreo sigue siendo el modo de transporte de menor eficiencia energética, a pesar de los avances tecnológicos.</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La bicicleta es el medio de transporte popular que más contribuye al cuidado del medio ambiente. Su uso frecuente ayuda a controlar la calidad del aire, ya que no libera dióxido de carbono en la atmósfera durante sus desplazamientos.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tren, y en general, los vehículos que circulan sobre rieles (como el metro o tranvía) representa el transporte masivo con menos emisiones sobre el medio ambiente.</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Una opción mucho más ecológica y sostenible que otros tr</a:t>
            </a:r>
            <a:r>
              <a:rPr lang="es-EC" sz="2800" dirty="0">
                <a:solidFill>
                  <a:srgbClr val="212529"/>
                </a:solidFill>
                <a:latin typeface="Times New Roman" panose="02020603050405020304" pitchFamily="18" charset="0"/>
                <a:cs typeface="Times New Roman" panose="02020603050405020304" pitchFamily="18" charset="0"/>
              </a:rPr>
              <a:t>ansportes, como el coche y el avión, es el barco (según emisiones y capacidad de ocupación). </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75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35126" y="717175"/>
            <a:ext cx="7561686"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FORMA DE COBRO A LOS USUARIOS</a:t>
            </a:r>
          </a:p>
        </p:txBody>
      </p:sp>
      <p:sp>
        <p:nvSpPr>
          <p:cNvPr id="3" name="Rectángulo 2"/>
          <p:cNvSpPr/>
          <p:nvPr/>
        </p:nvSpPr>
        <p:spPr>
          <a:xfrm>
            <a:off x="568620" y="1436480"/>
            <a:ext cx="10845635" cy="5130635"/>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forma de cobro a los usuarios del transporte obedece a las políticas específicas de cada país y en ocasiones inclusive varía de ciudad en ciudad y de un medio a otro de transporte. Esta situación ha devenido más compleja aún en los últimos años por causa del desarrollo de los medios electrónicos de pago (tarjetas inteligentes o dispositivos de cobro automático). En obvio de una mejor generalización, las formas de pago tienen las siguientes variantes:</a:t>
            </a:r>
          </a:p>
          <a:p>
            <a:pPr marL="514350" lvl="0" indent="-514350" algn="just">
              <a:lnSpc>
                <a:spcPct val="90000"/>
              </a:lnSpc>
              <a:spcBef>
                <a:spcPts val="1000"/>
              </a:spcBef>
              <a:buAutoNum type="arabicPeriod"/>
            </a:pPr>
            <a:r>
              <a:rPr lang="es-EC" sz="2800" b="1" i="0" dirty="0">
                <a:solidFill>
                  <a:srgbClr val="212529"/>
                </a:solidFill>
                <a:effectLst/>
                <a:latin typeface="Times New Roman" panose="02020603050405020304" pitchFamily="18" charset="0"/>
                <a:cs typeface="Times New Roman" panose="02020603050405020304" pitchFamily="18" charset="0"/>
              </a:rPr>
              <a:t>Formas de pago</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Acceso libre: no se cobra tarifa alguna a sus usuarios.</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T</a:t>
            </a:r>
            <a:r>
              <a:rPr lang="es-EC" sz="2800" dirty="0">
                <a:solidFill>
                  <a:srgbClr val="212529"/>
                </a:solidFill>
                <a:latin typeface="Times New Roman" panose="02020603050405020304" pitchFamily="18" charset="0"/>
                <a:cs typeface="Times New Roman" panose="02020603050405020304" pitchFamily="18" charset="0"/>
              </a:rPr>
              <a:t>arjeta ilimitada de uso: el usuario compra una tarjeta o abono que tiene alguna identidad del usuario (foto), y que le permite usar el sistema ilimitadamente durante cierto tiempo.</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1401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99945" y="593101"/>
            <a:ext cx="10845635" cy="6162713"/>
          </a:xfrm>
          <a:prstGeom prst="rect">
            <a:avLst/>
          </a:prstGeom>
        </p:spPr>
        <p:txBody>
          <a:bodyPr wrap="square">
            <a:spAutoFit/>
          </a:bodyPr>
          <a:lstStyle/>
          <a:p>
            <a:pPr marL="457200" lvl="0" indent="-457200" algn="just">
              <a:lnSpc>
                <a:spcPct val="90000"/>
              </a:lnSpc>
              <a:spcBef>
                <a:spcPts val="1000"/>
              </a:spcBef>
              <a:buFontTx/>
              <a:buChar char="-"/>
            </a:pPr>
            <a:r>
              <a:rPr lang="es-EC" sz="2800" dirty="0" err="1">
                <a:solidFill>
                  <a:srgbClr val="212529"/>
                </a:solidFill>
                <a:latin typeface="Times New Roman" panose="02020603050405020304" pitchFamily="18" charset="0"/>
                <a:cs typeface="Times New Roman" panose="02020603050405020304" pitchFamily="18" charset="0"/>
              </a:rPr>
              <a:t>Pre-pago</a:t>
            </a:r>
            <a:r>
              <a:rPr lang="es-EC" sz="2800" dirty="0">
                <a:solidFill>
                  <a:srgbClr val="212529"/>
                </a:solidFill>
                <a:latin typeface="Times New Roman" panose="02020603050405020304" pitchFamily="18" charset="0"/>
                <a:cs typeface="Times New Roman" panose="02020603050405020304" pitchFamily="18" charset="0"/>
              </a:rPr>
              <a:t>: el usuario usa una tarjeta que puede ser cargada en un puesto licenciado. A veces, al usar la tarjeta sobre la ruta, la tarifa se cobra automáticamente.</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Fichas o cospeles: Token EE.UU, Jetón Francia, comprados con antelación.</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Boletos o vales descuento para ciertos usuarios como ancianos y estudiantes.</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Pago simple por viaje: se cobra por viaje, cualquiera que sea la</a:t>
            </a:r>
            <a:r>
              <a:rPr lang="es-EC" sz="2800" dirty="0">
                <a:solidFill>
                  <a:srgbClr val="212529"/>
                </a:solidFill>
                <a:latin typeface="Times New Roman" panose="02020603050405020304" pitchFamily="18" charset="0"/>
                <a:cs typeface="Times New Roman" panose="02020603050405020304" pitchFamily="18" charset="0"/>
              </a:rPr>
              <a:t> distancia recorrida.</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Pago por distancia: se cobra por la distancia recorrida por el </a:t>
            </a:r>
            <a:r>
              <a:rPr lang="es-EC" sz="2800" dirty="0">
                <a:solidFill>
                  <a:srgbClr val="212529"/>
                </a:solidFill>
                <a:latin typeface="Times New Roman" panose="02020603050405020304" pitchFamily="18" charset="0"/>
                <a:cs typeface="Times New Roman" panose="02020603050405020304" pitchFamily="18" charset="0"/>
              </a:rPr>
              <a:t>usuario. A su vez, este cobro puede ser por kilómetro o por segmento o tramos de viaje.</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Pases de diversas modalidades: consiste en un documento </a:t>
            </a:r>
            <a:r>
              <a:rPr lang="es-EC" sz="2800" dirty="0">
                <a:solidFill>
                  <a:srgbClr val="212529"/>
                </a:solidFill>
                <a:latin typeface="Times New Roman" panose="02020603050405020304" pitchFamily="18" charset="0"/>
                <a:cs typeface="Times New Roman" panose="02020603050405020304" pitchFamily="18" charset="0"/>
              </a:rPr>
              <a:t>identificativo del portador que permite el uso de determinados transportes públicos.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260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17700" y="770655"/>
            <a:ext cx="10845635" cy="5649752"/>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En las áreas urbanas los esquemas de cobertura del transporte intentan en general ser compatibles con dos clases de región: aquella parte de la ciudad que puede considerarse consolidada urbanísticamente hablando, con pocos cambios en los patrones diarios de movimiento, y aquellas otras regiones en la que aún persiste su evolución demográfica, y en las que son frecuentes las modificaciones de los patrones de demanda.</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Las conclusiones que se derivan de ello, aunque sea </a:t>
            </a:r>
            <a:r>
              <a:rPr lang="es-EC" sz="2800" dirty="0">
                <a:solidFill>
                  <a:srgbClr val="212529"/>
                </a:solidFill>
                <a:latin typeface="Times New Roman" panose="02020603050405020304" pitchFamily="18" charset="0"/>
                <a:cs typeface="Times New Roman" panose="02020603050405020304" pitchFamily="18" charset="0"/>
              </a:rPr>
              <a:t>de una manera simplificada, sugieren que las estrategias por aplicar deban comprender también dos clases de redes de transporte, cada una de ellas de acuerdo con el carácter de alguna de las regiones. De este modo, una de las redes podría ser estable y aun rígida en sus trazados, al menos en el mediano plazo, en tanto que en la otra habrían de tener cabida posibles ramificaciones y modificaciones de los trazados, de conformidad con los cambios de la demanda.</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98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5160" y="799562"/>
            <a:ext cx="10981679" cy="5258876"/>
          </a:xfrm>
          <a:prstGeom prst="rect">
            <a:avLst/>
          </a:prstGeom>
        </p:spPr>
        <p:txBody>
          <a:bodyPr wrap="square">
            <a:spAutoFit/>
          </a:bodyPr>
          <a:lstStyle/>
          <a:p>
            <a:pPr lvl="0" algn="just">
              <a:lnSpc>
                <a:spcPct val="90000"/>
              </a:lnSpc>
              <a:spcBef>
                <a:spcPts val="1000"/>
              </a:spcBef>
            </a:pPr>
            <a:r>
              <a:rPr lang="es-EC" sz="2800" b="1" i="0" dirty="0">
                <a:solidFill>
                  <a:srgbClr val="212529"/>
                </a:solidFill>
                <a:effectLst/>
                <a:latin typeface="Times New Roman" panose="02020603050405020304" pitchFamily="18" charset="0"/>
                <a:cs typeface="Times New Roman" panose="02020603050405020304" pitchFamily="18" charset="0"/>
              </a:rPr>
              <a:t>2. Sistemas de cobro: </a:t>
            </a:r>
            <a:r>
              <a:rPr lang="es-EC" sz="2800" i="0" dirty="0">
                <a:solidFill>
                  <a:srgbClr val="212529"/>
                </a:solidFill>
                <a:effectLst/>
                <a:latin typeface="Times New Roman" panose="02020603050405020304" pitchFamily="18" charset="0"/>
                <a:cs typeface="Times New Roman" panose="02020603050405020304" pitchFamily="18" charset="0"/>
              </a:rPr>
              <a:t>Los documentos de pago a su vez suelen estar inscritos en mecanismos o sistemas de cobro más o menos sofisticados, los cuales asimismo pueden adoptar algunas variantes; esto es:</a:t>
            </a:r>
            <a:endParaRPr lang="es-EC" sz="2800" b="1" i="0" dirty="0">
              <a:solidFill>
                <a:srgbClr val="212529"/>
              </a:solidFill>
              <a:effectLst/>
              <a:latin typeface="Times New Roman" panose="02020603050405020304" pitchFamily="18" charset="0"/>
              <a:cs typeface="Times New Roman" panose="02020603050405020304" pitchFamily="18" charset="0"/>
            </a:endParaRP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Libre: no cobra tarifas a sus usuarios.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Transporte totalmente integrado: tarifa única que se paga sólo en la entrada, permitiendo que el usuario pueda hacer conexiones entre diferentes rutas sin el pago de una tarifa extra.</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Transporte integrado: tasa única que se paga sólo en la entrada, el pasajero necesita desembarcar en ciertas terminales centrales integradas para tomar otra ruta, de lo contrario, necesita pagar una tasa extra.</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Por distancia: se cobra por la distancia tomada por el usuario. Usado en la mayoría de las ciudades de Japón.</a:t>
            </a:r>
          </a:p>
        </p:txBody>
      </p:sp>
    </p:spTree>
    <p:extLst>
      <p:ext uri="{BB962C8B-B14F-4D97-AF65-F5344CB8AC3E}">
        <p14:creationId xmlns:p14="http://schemas.microsoft.com/office/powerpoint/2010/main" val="1318973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69650" y="761777"/>
            <a:ext cx="11052700" cy="5906232"/>
          </a:xfrm>
          <a:prstGeom prst="rect">
            <a:avLst/>
          </a:prstGeom>
        </p:spPr>
        <p:txBody>
          <a:bodyPr wrap="square">
            <a:spAutoFit/>
          </a:bodyPr>
          <a:lstStyle/>
          <a:p>
            <a:pPr marL="45720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Tra</a:t>
            </a:r>
            <a:r>
              <a:rPr lang="es-EC" sz="2800" dirty="0">
                <a:solidFill>
                  <a:srgbClr val="212529"/>
                </a:solidFill>
                <a:latin typeface="Times New Roman" panose="02020603050405020304" pitchFamily="18" charset="0"/>
                <a:cs typeface="Times New Roman" panose="02020603050405020304" pitchFamily="18" charset="0"/>
              </a:rPr>
              <a:t>nsporte </a:t>
            </a:r>
            <a:r>
              <a:rPr lang="es-EC" sz="2800" dirty="0" err="1">
                <a:solidFill>
                  <a:srgbClr val="212529"/>
                </a:solidFill>
                <a:latin typeface="Times New Roman" panose="02020603050405020304" pitchFamily="18" charset="0"/>
                <a:cs typeface="Times New Roman" panose="02020603050405020304" pitchFamily="18" charset="0"/>
              </a:rPr>
              <a:t>semi-integrado</a:t>
            </a:r>
            <a:r>
              <a:rPr lang="es-EC" sz="2800" dirty="0">
                <a:solidFill>
                  <a:srgbClr val="212529"/>
                </a:solidFill>
                <a:latin typeface="Times New Roman" panose="02020603050405020304" pitchFamily="18" charset="0"/>
                <a:cs typeface="Times New Roman" panose="02020603050405020304" pitchFamily="18" charset="0"/>
              </a:rPr>
              <a:t>: los pasajeros pueden tomar una conexión libre de pago en una terminal céntrica integrada en la compañía de transporte; pero necesita pagar para acceder a rutas de otra compañía.</a:t>
            </a:r>
            <a:endParaRPr lang="es-EC" sz="2800" i="0" dirty="0">
              <a:solidFill>
                <a:srgbClr val="212529"/>
              </a:solidFill>
              <a:effectLst/>
              <a:latin typeface="Times New Roman" panose="02020603050405020304" pitchFamily="18" charset="0"/>
              <a:cs typeface="Times New Roman" panose="02020603050405020304" pitchFamily="18" charset="0"/>
            </a:endParaRP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No integrado: Los pasajeros deben pagar una nueva tarifa al hacer una nueva conexión. Común en pequeñas ciudades y varias ciudades norteamericanas.</a:t>
            </a:r>
          </a:p>
          <a:p>
            <a:pPr algn="just">
              <a:lnSpc>
                <a:spcPct val="90000"/>
              </a:lnSpc>
              <a:spcBef>
                <a:spcPts val="1000"/>
              </a:spcBef>
            </a:pPr>
            <a:r>
              <a:rPr lang="es-EC" sz="2800" b="1" dirty="0">
                <a:solidFill>
                  <a:srgbClr val="212529"/>
                </a:solidFill>
                <a:latin typeface="Times New Roman" panose="02020603050405020304" pitchFamily="18" charset="0"/>
                <a:cs typeface="Times New Roman" panose="02020603050405020304" pitchFamily="18" charset="0"/>
              </a:rPr>
              <a:t>3. </a:t>
            </a:r>
            <a:r>
              <a:rPr lang="es-EC" sz="2800" b="1" i="0" dirty="0">
                <a:solidFill>
                  <a:srgbClr val="212529"/>
                </a:solidFill>
                <a:effectLst/>
                <a:latin typeface="Times New Roman" panose="02020603050405020304" pitchFamily="18" charset="0"/>
                <a:cs typeface="Times New Roman" panose="02020603050405020304" pitchFamily="18" charset="0"/>
              </a:rPr>
              <a:t>Sistemas electrónicos de cobro: </a:t>
            </a:r>
            <a:r>
              <a:rPr lang="es-EC" sz="2800" dirty="0">
                <a:solidFill>
                  <a:srgbClr val="212529"/>
                </a:solidFill>
                <a:latin typeface="Times New Roman" panose="02020603050405020304" pitchFamily="18" charset="0"/>
                <a:cs typeface="Times New Roman" panose="02020603050405020304" pitchFamily="18" charset="0"/>
              </a:rPr>
              <a:t>Desde mediados de la década de los años noventa aparecieron y empezaron a popularizarse los sistemas de pago electrónico, en algunos casos combinados con detectores de acceso y/o registros sobre posicionamiento del vehículo, ritmo de marcha y otros.</a:t>
            </a:r>
          </a:p>
          <a:p>
            <a:pPr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Son bien reconocidas las ventajas que conlleva incorporar tecnología al proceso de recolección del peaje o pasaje de los usuarios del transporte de personas, ya sea por razones de seguridad, para agilizar el acceso o para una mejor integración intermodal. </a:t>
            </a:r>
          </a:p>
        </p:txBody>
      </p:sp>
    </p:spTree>
    <p:extLst>
      <p:ext uri="{BB962C8B-B14F-4D97-AF65-F5344CB8AC3E}">
        <p14:creationId xmlns:p14="http://schemas.microsoft.com/office/powerpoint/2010/main" val="402821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60756" y="628398"/>
            <a:ext cx="4110421"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SUSTENTABILIDAD</a:t>
            </a:r>
          </a:p>
        </p:txBody>
      </p:sp>
      <p:sp>
        <p:nvSpPr>
          <p:cNvPr id="3" name="Rectángulo 2"/>
          <p:cNvSpPr/>
          <p:nvPr/>
        </p:nvSpPr>
        <p:spPr>
          <a:xfrm>
            <a:off x="568620" y="1301950"/>
            <a:ext cx="10845635" cy="5261953"/>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Es dado llamar Transporte Sustentable a aquel que incorpora en sus prácticas la protección del medio ambiente. No obstante, es común escuchar que los transportes públicos motorizados constituyen la principal aportación de elementos contaminantes: humo, gases y ruido, además de deterioro visual y sanitario son pertinaces compañeros de la transportación pública urbana. Su reducción es un tema complejo porque depende de gran medida de una adecuada organización empresarial que propicie un servicio de calidad; de la tecnología de los equipos de transporte y porque la idea de sustituir masivamente las unidades con motores de combustión interna por otros vehículos dotados de motores híbridos o eléctricos no deja de ser todavía hoy, un buen deseo.</a:t>
            </a:r>
          </a:p>
          <a:p>
            <a:pPr lvl="0" algn="just">
              <a:lnSpc>
                <a:spcPct val="90000"/>
              </a:lnSpc>
              <a:spcBef>
                <a:spcPts val="1000"/>
              </a:spcBef>
            </a:pPr>
            <a:r>
              <a:rPr lang="es-EC" sz="2800" i="0" dirty="0">
                <a:solidFill>
                  <a:srgbClr val="212529"/>
                </a:solidFill>
                <a:effectLst/>
                <a:latin typeface="Times New Roman" panose="02020603050405020304" pitchFamily="18" charset="0"/>
                <a:cs typeface="Times New Roman" panose="02020603050405020304" pitchFamily="18" charset="0"/>
              </a:rPr>
              <a:t>Es claro que mucho se ha avanzado desde l</a:t>
            </a:r>
            <a:r>
              <a:rPr lang="es-EC" sz="2800" dirty="0">
                <a:solidFill>
                  <a:srgbClr val="212529"/>
                </a:solidFill>
                <a:latin typeface="Times New Roman" panose="02020603050405020304" pitchFamily="18" charset="0"/>
                <a:cs typeface="Times New Roman" panose="02020603050405020304" pitchFamily="18" charset="0"/>
              </a:rPr>
              <a:t>a época en que la única opción eran los motores a gasolina.</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4737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18006" y="628398"/>
            <a:ext cx="6195927"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CONTEXTO METODOLÓGICO</a:t>
            </a:r>
          </a:p>
        </p:txBody>
      </p:sp>
      <p:sp>
        <p:nvSpPr>
          <p:cNvPr id="3" name="Rectángulo 2"/>
          <p:cNvSpPr/>
          <p:nvPr/>
        </p:nvSpPr>
        <p:spPr>
          <a:xfrm>
            <a:off x="568620" y="1301950"/>
            <a:ext cx="10845635" cy="4999317"/>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contexto metodológico –la metodología analítica- del transporte tiene varias vertientes entre las que destacan cuatro:</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El transporte urbano y suburbano de personas.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El transporte foráneo de pasajeros.</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El transporte de bienes.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Los taxis.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Las restantes modalidades de pasajeros –transporte ferroviario, transporte marítimo, fluvial y aéreo- se analizan conforme a esquemas operativos más rígidos y donde la demanda ha de sujetarse a la oferta existente. En estos casos no es de extrañarse que el diseño de la oferta se ajuste según las expectativas sugeridas por prospecciones estadísticas.</a:t>
            </a:r>
            <a:endParaRPr lang="es-EC" sz="280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889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71121" y="584009"/>
            <a:ext cx="8507458"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El Transporte urbano y suburbano de personas</a:t>
            </a:r>
          </a:p>
        </p:txBody>
      </p:sp>
      <p:sp>
        <p:nvSpPr>
          <p:cNvPr id="3" name="Rectángulo 2"/>
          <p:cNvSpPr/>
          <p:nvPr/>
        </p:nvSpPr>
        <p:spPr>
          <a:xfrm>
            <a:off x="568620" y="1187360"/>
            <a:ext cx="10845635" cy="538711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Posee características que lo hacen más complejo de analizar (el término analizar de be entenderse como llevar a cabo el diseño de la operación, o lo que algunos llaman con poca propiedad el dimensionamiento del servicio) a pesar o debido quizás a las condiciones de trabajo que le son propias; o sea:</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Está atado a recorridos estables en cuanto a lugar y tiempo.</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Queda sujeto a necesidades de diseño operativo fluctuantes con la demanda.</a:t>
            </a:r>
          </a:p>
          <a:p>
            <a:pPr marL="457200" lvl="0" indent="-457200" algn="just">
              <a:lnSpc>
                <a:spcPct val="90000"/>
              </a:lnSpc>
              <a:spcBef>
                <a:spcPts val="1000"/>
              </a:spcBef>
              <a:buFontTx/>
              <a:buChar char="-"/>
            </a:pPr>
            <a:r>
              <a:rPr lang="es-EC" sz="2800" i="0" dirty="0">
                <a:solidFill>
                  <a:srgbClr val="212529"/>
                </a:solidFill>
                <a:effectLst/>
                <a:latin typeface="Times New Roman" panose="02020603050405020304" pitchFamily="18" charset="0"/>
                <a:cs typeface="Times New Roman" panose="02020603050405020304" pitchFamily="18" charset="0"/>
              </a:rPr>
              <a:t>Padece restricciones tecnológicas orilladas por su propia función.</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Tiene menos (y a veces ninguna) libertad en la fijación de las tarifas.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Ello se explica porque, salvo casos de excepción, este tipo de transporte opera en rutas fijas y con horario de trabajo –cobertura- también fijo.</a:t>
            </a:r>
          </a:p>
        </p:txBody>
      </p:sp>
    </p:spTree>
    <p:extLst>
      <p:ext uri="{BB962C8B-B14F-4D97-AF65-F5344CB8AC3E}">
        <p14:creationId xmlns:p14="http://schemas.microsoft.com/office/powerpoint/2010/main" val="2113217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68620" y="841974"/>
            <a:ext cx="10845635" cy="5002395"/>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Con respecto a las restricciones, éstas son de índole geométrica y topológica, asociadas a la infraestructura vial. Este transporte circula o transita inmerso en el sistema vial de conglomerados humanos de muy diversa índole, y opera con vehículos que han de satisfacer, entre otras, normas de diseño antropométrico y ecológico.</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Sobre las tarifas no es necesario abundar demasiado: en la mayoría de los casos la tarifa del transporte urbano de personas es establecida o controlada, o ambas cosas, por la autoridad en turno, sea ésta la que concesiona y supervisa al transporte o la que estuviera encargada de los aspectos sociales.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aspecto analítico del transporte urbano de personas queda descrito según el siguiente listado:</a:t>
            </a:r>
          </a:p>
        </p:txBody>
      </p:sp>
    </p:spTree>
    <p:extLst>
      <p:ext uri="{BB962C8B-B14F-4D97-AF65-F5344CB8AC3E}">
        <p14:creationId xmlns:p14="http://schemas.microsoft.com/office/powerpoint/2010/main" val="3594576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68620" y="841974"/>
            <a:ext cx="10845635" cy="3060325"/>
          </a:xfrm>
          <a:prstGeom prst="rect">
            <a:avLst/>
          </a:prstGeom>
        </p:spPr>
        <p:txBody>
          <a:bodyPr wrap="square">
            <a:spAutoFit/>
          </a:bodyPr>
          <a:lstStyle/>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Trabajos preliminares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Establecimiento de la demanda</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Proceso de análisis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Planteo y selección de alternativas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Propuesta de solución</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Evaluación de resultados.</a:t>
            </a:r>
          </a:p>
        </p:txBody>
      </p:sp>
    </p:spTree>
    <p:extLst>
      <p:ext uri="{BB962C8B-B14F-4D97-AF65-F5344CB8AC3E}">
        <p14:creationId xmlns:p14="http://schemas.microsoft.com/office/powerpoint/2010/main" val="832793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88412" y="486355"/>
            <a:ext cx="6548588"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El Transporte foráneo de pasajeros</a:t>
            </a:r>
          </a:p>
        </p:txBody>
      </p:sp>
      <p:sp>
        <p:nvSpPr>
          <p:cNvPr id="3" name="Rectángulo 2"/>
          <p:cNvSpPr/>
          <p:nvPr/>
        </p:nvSpPr>
        <p:spPr>
          <a:xfrm>
            <a:off x="568620" y="1187360"/>
            <a:ext cx="10845635" cy="5518434"/>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Muy diferente es el enfoque que ha de darse al análisis del transporte foráneo de personas ya que éste se diseña conforme a parámetros distintos.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demanda se suele adecuar al servicio que se ofrece (o sea, la demanda se adapta a la oferta, al revés de lo que ocurre en el transporte urbano). Los oferentes exhiben su programa de viajes y los pasajeros seleccionan aquellos que les son convenientes.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número diario de servicios programados obedece más a los planteamientos comerciales del proveedor que a las expectativas de los pasajeros propiamente dichas.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Inclusive hay casos de un solo servicio –corrida- al día, y si la demanda a un mismo destino fuera importante, pudieran ser autorizados varios proveedores de transporte, al contrario, también de como se suele servir a las poblaciones urbanas, donde no es raro que se admita cierto monopolio.</a:t>
            </a:r>
          </a:p>
        </p:txBody>
      </p:sp>
    </p:spTree>
    <p:extLst>
      <p:ext uri="{BB962C8B-B14F-4D97-AF65-F5344CB8AC3E}">
        <p14:creationId xmlns:p14="http://schemas.microsoft.com/office/powerpoint/2010/main" val="1313147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2876" y="770440"/>
            <a:ext cx="5726248"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El Transporte de bienes (carga)</a:t>
            </a:r>
          </a:p>
        </p:txBody>
      </p:sp>
      <p:sp>
        <p:nvSpPr>
          <p:cNvPr id="3" name="Rectángulo 2"/>
          <p:cNvSpPr/>
          <p:nvPr/>
        </p:nvSpPr>
        <p:spPr>
          <a:xfrm>
            <a:off x="568620" y="1577977"/>
            <a:ext cx="10845635" cy="4614597"/>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transporte de carga se programa y cotiza (flete) según acuerdos comerciales sean ellos formales o no. Dado que el movimiento de carga obedece a deseos y necesidades de periodicidad diversa, aun en aquellos casos de traslados repetitivos, desde el punto de vista del diseño operativo su ritmo de desempeño pareciera aleatorio, pero tiene pautas que se tornan explícitas al amparo de los acuerdos cliente – proveedor de transporte.</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transporte de carga responde a dos esquemas de trabajo: envío o reparto (traslado/distribución) y de acuerdo con ello se diseña su operación.</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Así mismo puede constatarse que en cuanto al análisis como tal no aparecen diferencias entre los distintos tipos o modos de transporte empleados.</a:t>
            </a:r>
          </a:p>
        </p:txBody>
      </p:sp>
    </p:spTree>
    <p:extLst>
      <p:ext uri="{BB962C8B-B14F-4D97-AF65-F5344CB8AC3E}">
        <p14:creationId xmlns:p14="http://schemas.microsoft.com/office/powerpoint/2010/main" val="381881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35554" y="512987"/>
            <a:ext cx="3720891" cy="58477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El caso de los Taxis</a:t>
            </a:r>
          </a:p>
        </p:txBody>
      </p:sp>
      <p:sp>
        <p:nvSpPr>
          <p:cNvPr id="3" name="Rectángulo 2"/>
          <p:cNvSpPr/>
          <p:nvPr/>
        </p:nvSpPr>
        <p:spPr>
          <a:xfrm>
            <a:off x="568620" y="1000108"/>
            <a:ext cx="10845635" cy="5774914"/>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El análisis del servicio de Taxis generalmente obedece a dos tipos de necesidades: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Definir el número de concesiones.</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Establecer o actualizar la tarifa.</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En ambos casos las investigaciones que se han de realizar conllevan primero: un inventario del servicio; es decir, cuántos taxis están registrados (en su caso) y segundo: un conteo de los niveles de ocupación en las diferentes horas del día.</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Esto último es importante porque de hecho la Hora de Máxima Demanda de Taxis (HDM) no necesariamente coincide con la HMD general.</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Posteriormente y en adición a lo anterior se habrán de verificar la duración de los viajes, los tiempos de espera de los usuarios y el número de personas que viajan juntas.</a:t>
            </a:r>
          </a:p>
        </p:txBody>
      </p:sp>
    </p:spTree>
    <p:extLst>
      <p:ext uri="{BB962C8B-B14F-4D97-AF65-F5344CB8AC3E}">
        <p14:creationId xmlns:p14="http://schemas.microsoft.com/office/powerpoint/2010/main" val="234448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17700" y="770655"/>
            <a:ext cx="10845635" cy="5390194"/>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Independientemente de si son rígidas o flexibles, las rutas que configuran las redes estarán sometidas a importantes variaciones en la demanda. Esas mismas redes, por su carácter de sistemas redundantes aumentan la complejidad de dichas variaciones, exigiendo un gran esfuerzo a las áreas de diseño operativo de las empresas de transporte. Así pues, nos encontramos con la necesidad de buscar soluciones operativas diferentes sobre dos sistemas interconectados –redes de transporte-, de distinta índole geométrica. En otras palabras, las frecuencias de operación de las rutas de tales redes se deben proyectar tomando en cuenta que:</a:t>
            </a:r>
          </a:p>
          <a:p>
            <a:pPr lvl="0" algn="just">
              <a:lnSpc>
                <a:spcPct val="90000"/>
              </a:lnSpc>
              <a:spcBef>
                <a:spcPts val="1000"/>
              </a:spcBef>
            </a:pPr>
            <a:endParaRPr lang="es-EC" sz="2800" dirty="0">
              <a:solidFill>
                <a:srgbClr val="212529"/>
              </a:solidFill>
              <a:latin typeface="Times New Roman" panose="02020603050405020304" pitchFamily="18" charset="0"/>
              <a:cs typeface="Times New Roman" panose="02020603050405020304" pitchFamily="18" charset="0"/>
            </a:endParaRP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 En la red fija, todo cambio en la demanda deberá poderse absorber mediante ajustes en las frecuencias, y su función primordial estribará en facilitar los movimientos y los intercambios de la zona densa.</a:t>
            </a:r>
          </a:p>
        </p:txBody>
      </p:sp>
    </p:spTree>
    <p:extLst>
      <p:ext uri="{BB962C8B-B14F-4D97-AF65-F5344CB8AC3E}">
        <p14:creationId xmlns:p14="http://schemas.microsoft.com/office/powerpoint/2010/main" val="858496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73182" y="858066"/>
            <a:ext cx="10845635" cy="4483279"/>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En su momento el procesamiento de esa información buscará detectar…</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Si el tiempo de espera promedio es mayor o no que una cifra reglamentaria establecida.</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Si la capacidad de los vehículos (el cupo) es la adecuada.</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Si la cifra porcentual de taxis desocupados justifica o no su número total.</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Todos estos valores son privativos de cada entidad o conglomerado urbano y no deben fijarse según porcentajes poblacionales (número de taxis por cada 1000 habitantes, por ejemplo) ya que los parámetros de uso pueden quedar afectados por razones económicas o ambientales.</a:t>
            </a:r>
          </a:p>
        </p:txBody>
      </p:sp>
    </p:spTree>
    <p:extLst>
      <p:ext uri="{BB962C8B-B14F-4D97-AF65-F5344CB8AC3E}">
        <p14:creationId xmlns:p14="http://schemas.microsoft.com/office/powerpoint/2010/main" val="2425378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82190" y="681878"/>
            <a:ext cx="11247558" cy="5649752"/>
          </a:xfrm>
          <a:prstGeom prst="rect">
            <a:avLst/>
          </a:prstGeom>
        </p:spPr>
        <p:txBody>
          <a:bodyPr wrap="square">
            <a:spAutoFit/>
          </a:bodyPr>
          <a:lstStyle/>
          <a:p>
            <a:pPr marL="457200" lvl="0" indent="-457200" algn="just">
              <a:lnSpc>
                <a:spcPct val="90000"/>
              </a:lnSpc>
              <a:spcBef>
                <a:spcPts val="1000"/>
              </a:spcBef>
              <a:buFontTx/>
              <a:buChar char="-"/>
            </a:pPr>
            <a:r>
              <a:rPr lang="es-EC" sz="2800" b="0" i="0" dirty="0">
                <a:solidFill>
                  <a:srgbClr val="212529"/>
                </a:solidFill>
                <a:effectLst/>
                <a:latin typeface="Times New Roman" panose="02020603050405020304" pitchFamily="18" charset="0"/>
                <a:cs typeface="Times New Roman" panose="02020603050405020304" pitchFamily="18" charset="0"/>
              </a:rPr>
              <a:t>En cambio, la red cambiante deberá permitir ajustes tanto de frecuencia como de derroteros, y en buena medida puede considerarse que se comportará como una red complementaria de la primera. A menudo operará como un sistema colector o de alimentación y, de manera complementaria, como un sistema de distribución. De esa forma sus parámetros operativos deben proyectarse de modo congruente a esa doble función.</a:t>
            </a:r>
          </a:p>
          <a:p>
            <a:pPr marL="457200" lvl="0" indent="-457200" algn="just">
              <a:lnSpc>
                <a:spcPct val="90000"/>
              </a:lnSpc>
              <a:spcBef>
                <a:spcPts val="1000"/>
              </a:spcBef>
              <a:buFontTx/>
              <a:buChar char="-"/>
            </a:pPr>
            <a:r>
              <a:rPr lang="es-EC" sz="2800" dirty="0">
                <a:solidFill>
                  <a:srgbClr val="212529"/>
                </a:solidFill>
                <a:latin typeface="Times New Roman" panose="02020603050405020304" pitchFamily="18" charset="0"/>
                <a:cs typeface="Times New Roman" panose="02020603050405020304" pitchFamily="18" charset="0"/>
              </a:rPr>
              <a:t>La interconexión entre ambas redes –así como algunas partes de la red fija- ameritará la existencia de “servicios de refuerzo” que consigan intensificar la frecuencia localmente. Este concepto de reforzamiento localizado tendría la misión de atender las puntas violentas que suelen presentarse en los lugares de intercambio. No es remoto entonces que esos reforzamientos obliguen a la instalación de terminales suplementarias o adicionales, localizadas en puntos intermedios del recorrido principal.</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686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60669" y="717175"/>
            <a:ext cx="5910592" cy="1077218"/>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CALIDAD Y EFICIENCIA </a:t>
            </a:r>
          </a:p>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DEL TRANSPORTE PÚBLICO</a:t>
            </a:r>
          </a:p>
        </p:txBody>
      </p:sp>
      <p:sp>
        <p:nvSpPr>
          <p:cNvPr id="3" name="Rectángulo 2"/>
          <p:cNvSpPr/>
          <p:nvPr/>
        </p:nvSpPr>
        <p:spPr>
          <a:xfrm>
            <a:off x="621886" y="1969140"/>
            <a:ext cx="10845635" cy="4355038"/>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calidad de un servicio de transporte puede definirse como el grado en que las características inherentes (propiedades distintivas) de un servicio satisfacen las necesidades o expectativas de un consumidor.</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La eficiencia del tr</a:t>
            </a:r>
            <a:r>
              <a:rPr lang="es-EC" sz="2800" dirty="0">
                <a:solidFill>
                  <a:srgbClr val="212529"/>
                </a:solidFill>
                <a:latin typeface="Times New Roman" panose="02020603050405020304" pitchFamily="18" charset="0"/>
                <a:cs typeface="Times New Roman" panose="02020603050405020304" pitchFamily="18" charset="0"/>
              </a:rPr>
              <a:t>ansporte es un requisito indispensable para garantizar la movilidad a mediano y largo plazo, especialmente en las principales ciudades, así como la salud y el bienestar de sus habitantes.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Los servicios  deben ser frecuentes, con tiempos de viaje adecuados, tarifas aceptables, y escasos tiempos de espera.</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Vehículos de última generación optimizados al máximo en aerodinámica, consumo y carga útil y que sean amigables con el medio ambiente.</a:t>
            </a:r>
          </a:p>
        </p:txBody>
      </p:sp>
    </p:spTree>
    <p:extLst>
      <p:ext uri="{BB962C8B-B14F-4D97-AF65-F5344CB8AC3E}">
        <p14:creationId xmlns:p14="http://schemas.microsoft.com/office/powerpoint/2010/main" val="1120784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37099" y="717175"/>
            <a:ext cx="7157729" cy="1077218"/>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CAUSAS Y EFECTOS DEL </a:t>
            </a:r>
          </a:p>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CRECIMIENTO DE LA MOVILIDAD</a:t>
            </a:r>
          </a:p>
        </p:txBody>
      </p:sp>
      <p:sp>
        <p:nvSpPr>
          <p:cNvPr id="3" name="Rectángulo 2"/>
          <p:cNvSpPr/>
          <p:nvPr/>
        </p:nvSpPr>
        <p:spPr>
          <a:xfrm>
            <a:off x="621886" y="1969140"/>
            <a:ext cx="10845635" cy="4486356"/>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 gestión en movilidad  urbana implica un reto para prácticamente todos los países del mundo. Debido al crecimiento de la población de las principales ciudades, gran cantidad de personas se han visto obligadas a concentrarse en sectores estratégicos, en búsqueda de mejores condiciones y oportunidades laborales y educativas que beneficien la calidad de vida.</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Como consecuencia de esta sobre población, surgen problemas de desplazamiento colectivo, incremento de tiempo de viaje de orígenes a destinos, multiplicación de viajes de medios de transporte público, tráfico vehicular excesivo en horas pico, inseguridad para usuarios, accidentes de tránsito lo que provoca el aumento en las tasas de mortalidad, contaminación acústica y ambiental, entre otros.</a:t>
            </a:r>
          </a:p>
        </p:txBody>
      </p:sp>
    </p:spTree>
    <p:extLst>
      <p:ext uri="{BB962C8B-B14F-4D97-AF65-F5344CB8AC3E}">
        <p14:creationId xmlns:p14="http://schemas.microsoft.com/office/powerpoint/2010/main" val="306799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95253" y="850554"/>
            <a:ext cx="10845635" cy="3710759"/>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Con el fin de salvaguardar la integridad de los colectivos sociales y dar solución a esta problemática, han existido opiniones e intentos de armonizar el sistema integral de transporte, con un enfoque sostenible, concientizando el uso de medios de transporte, reduciendo el número de vehículos que circulan por las vías, utilizando equipos con tecnologías y fuentes alternativas, mejorando la infraestructura vial y la señalética.</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Sin embargo, los varios criterios de solución no han logrado el objetivo principal de erradicar por completo las deficiencias en la</a:t>
            </a:r>
            <a:r>
              <a:rPr lang="es-EC" sz="2800" dirty="0">
                <a:solidFill>
                  <a:srgbClr val="212529"/>
                </a:solidFill>
                <a:latin typeface="Times New Roman" panose="02020603050405020304" pitchFamily="18" charset="0"/>
                <a:cs typeface="Times New Roman" panose="02020603050405020304" pitchFamily="18" charset="0"/>
              </a:rPr>
              <a:t> movilidad urbana. </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1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85421" y="566254"/>
            <a:ext cx="10280342" cy="58477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3200" b="1" kern="0" dirty="0">
                <a:solidFill>
                  <a:prstClr val="black"/>
                </a:solidFill>
                <a:latin typeface="Times New Roman" panose="02020603050405020304" pitchFamily="18" charset="0"/>
                <a:ea typeface="+mj-ea"/>
                <a:cs typeface="Times New Roman" panose="02020603050405020304" pitchFamily="18" charset="0"/>
              </a:rPr>
              <a:t>EFECTOS SOBRE EL MEDIO SOCIOECONÓMICO</a:t>
            </a:r>
          </a:p>
        </p:txBody>
      </p:sp>
      <p:sp>
        <p:nvSpPr>
          <p:cNvPr id="3" name="Rectángulo 2"/>
          <p:cNvSpPr/>
          <p:nvPr/>
        </p:nvSpPr>
        <p:spPr>
          <a:xfrm>
            <a:off x="604131" y="1080008"/>
            <a:ext cx="10845635" cy="5777992"/>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Las condiciones de movilidad de la población para acceder a los diferentes servicios inciden en sus condiciones de calidad de vida.</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Todas las personas nos movilizamos día a día, y lo hacemos de diferentes formas. Lograr definir un pa</a:t>
            </a:r>
            <a:r>
              <a:rPr lang="es-EC" sz="2800" dirty="0">
                <a:solidFill>
                  <a:srgbClr val="212529"/>
                </a:solidFill>
                <a:latin typeface="Times New Roman" panose="02020603050405020304" pitchFamily="18" charset="0"/>
                <a:cs typeface="Times New Roman" panose="02020603050405020304" pitchFamily="18" charset="0"/>
              </a:rPr>
              <a:t>trón de movilidad para el transporte público podría resultar complejo; sin embargo, las fuentes de datos digitales nos dan nuevas alternativas para obtener información actualizada y confiable de los desplazamientos de las personas. De esta manera, es posible construir más y mejores políticas públicas de movilidad urbana que beneficien a todos los ciudadanos.</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En un estudio denominado “Identificando las desigualdades en el uso del transporte pú</a:t>
            </a:r>
            <a:r>
              <a:rPr lang="es-EC" sz="2800" dirty="0">
                <a:solidFill>
                  <a:srgbClr val="212529"/>
                </a:solidFill>
                <a:latin typeface="Times New Roman" panose="02020603050405020304" pitchFamily="18" charset="0"/>
                <a:cs typeface="Times New Roman" panose="02020603050405020304" pitchFamily="18" charset="0"/>
              </a:rPr>
              <a:t>blico” se observó que las personas de niveles socioeconómicos más bajos tienen destinos menos conectados y más dispersos en el territorio, lo que les genera viajes más largos y con mayor cantidad de transbordos.</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25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41987" y="698269"/>
            <a:ext cx="10845635" cy="5906232"/>
          </a:xfrm>
          <a:prstGeom prst="rect">
            <a:avLst/>
          </a:prstGeom>
        </p:spPr>
        <p:txBody>
          <a:bodyPr wrap="square">
            <a:spAutoFit/>
          </a:bodyPr>
          <a:lstStyle/>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Esto hace que su experiencia de viaje no sea buena y se afecten sus posibilidades de acceso a servicios y oportunidades. En contraparte, los viajes de los estratos socioeconómicos altos están más concentrados en la zona central administrativa y de negocios de la ciudad.</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Este hallazgo es consistente con estudios anteriores que muestran cómo las viviendas de menor costo y más asequibles suelen localizarse en zonas más alejadas de los centros urbanos, con baja conectividad de transporte y mala prestación de servicios urbanos.</a:t>
            </a:r>
          </a:p>
          <a:p>
            <a:pPr lvl="0" algn="just">
              <a:lnSpc>
                <a:spcPct val="90000"/>
              </a:lnSpc>
              <a:spcBef>
                <a:spcPts val="1000"/>
              </a:spcBef>
            </a:pPr>
            <a:r>
              <a:rPr lang="es-EC" sz="2800" dirty="0">
                <a:solidFill>
                  <a:srgbClr val="212529"/>
                </a:solidFill>
                <a:latin typeface="Times New Roman" panose="02020603050405020304" pitchFamily="18" charset="0"/>
                <a:cs typeface="Times New Roman" panose="02020603050405020304" pitchFamily="18" charset="0"/>
              </a:rPr>
              <a:t>A menor nivel socioeconómico, mayor distancia promedio en los viajes y mayor cantidad de viajes con transbordos.</a:t>
            </a:r>
          </a:p>
          <a:p>
            <a:pPr lvl="0" algn="just">
              <a:lnSpc>
                <a:spcPct val="90000"/>
              </a:lnSpc>
              <a:spcBef>
                <a:spcPts val="1000"/>
              </a:spcBef>
            </a:pPr>
            <a:r>
              <a:rPr lang="es-EC" sz="2800" b="0" i="0" dirty="0">
                <a:solidFill>
                  <a:srgbClr val="212529"/>
                </a:solidFill>
                <a:effectLst/>
                <a:latin typeface="Times New Roman" panose="02020603050405020304" pitchFamily="18" charset="0"/>
                <a:cs typeface="Times New Roman" panose="02020603050405020304" pitchFamily="18" charset="0"/>
              </a:rPr>
              <a:t>Esto quiere decir que las</a:t>
            </a:r>
            <a:r>
              <a:rPr lang="es-EC" sz="2800" dirty="0">
                <a:solidFill>
                  <a:srgbClr val="212529"/>
                </a:solidFill>
                <a:latin typeface="Times New Roman" panose="02020603050405020304" pitchFamily="18" charset="0"/>
                <a:cs typeface="Times New Roman" panose="02020603050405020304" pitchFamily="18" charset="0"/>
              </a:rPr>
              <a:t> mejores combinaciones multimodales, que incluyen los modos más rápidos como el tren o el subterráneo, son mayormente aprovechadas por las personas de mayor nivel socioeconómico.</a:t>
            </a:r>
            <a:endParaRPr lang="es-EC" sz="2800"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376166"/>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57143</TotalTime>
  <Words>4077</Words>
  <Application>Microsoft Office PowerPoint</Application>
  <PresentationFormat>Panorámica</PresentationFormat>
  <Paragraphs>121</Paragraphs>
  <Slides>30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30</vt:i4>
      </vt:variant>
    </vt:vector>
  </HeadingPairs>
  <TitlesOfParts>
    <vt:vector size="35" baseType="lpstr">
      <vt:lpstr>Calibri</vt:lpstr>
      <vt:lpstr>Gill Sans MT</vt:lpstr>
      <vt:lpstr>Times New Roman</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SYSTEMarket</dc:creator>
  <cp:lastModifiedBy>Angel Edmundo Paredes Garcia</cp:lastModifiedBy>
  <cp:revision>126</cp:revision>
  <dcterms:created xsi:type="dcterms:W3CDTF">2018-05-06T04:10:44Z</dcterms:created>
  <dcterms:modified xsi:type="dcterms:W3CDTF">2023-02-22T14:30:28Z</dcterms:modified>
</cp:coreProperties>
</file>