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</p:sldIdLst>
  <p:sldSz cx="14630400" cy="8229600"/>
  <p:notesSz cx="8229600" cy="146304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Brygada 1918" panose="020B0604020202020204" charset="0"/>
      <p:regular r:id="rId26"/>
    </p:embeddedFont>
    <p:embeddedFont>
      <p:font typeface="Brygada 1918 Semi Bold" panose="020B0604020202020204" charset="0"/>
      <p:regular r:id="rId27"/>
    </p:embeddedFont>
  </p:embeddedFontLst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27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5656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Leyes Químicas, Lavoisier y el Laboratorio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8142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Bienvenidos a esta presentación sobre los fundamentos de la química, su historia y aplicación práctica en laboratorio.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79524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Diseñada especialmente para estudiantes de pedagogía que buscan transmitir estos conocimientos a las futuras generaciones.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579310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810" y="5800725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56440" y="5776198"/>
            <a:ext cx="2229922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011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by Karen Macías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95927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Impacto de Lavoisier en la didáctica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33313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Enseñanza experimental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499098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Aprendizaje basado en evidencia y observación.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2232558"/>
            </a:avLst>
          </a:prstGeom>
          <a:solidFill>
            <a:srgbClr val="626C3B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Método científico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57951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Observación, hipótesis, experimentación, conclusiones.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2232558"/>
            </a:avLst>
          </a:prstGeom>
          <a:solidFill>
            <a:srgbClr val="83792E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34285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Pensamiento cuantitativo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58213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Medición precisa como base del conocimiento químico.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87841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Breve repaso de teorías atómicas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Dalton (1803)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Átomos como partículas indivisibles e indestructibles.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Thomson (1897)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Descubrimiento del electrón, modelo de "pudín de pasas".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Rutherford (1911)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Núcleo atómico denso, electrones orbitando.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Bohr (1913)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Niveles energéticos y órbitas definidas.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518" y="1931075"/>
            <a:ext cx="10086499" cy="635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Materiales de laboratorio: Vidriería básica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" y="3104674"/>
            <a:ext cx="2508290" cy="250829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067" y="3104674"/>
            <a:ext cx="2508290" cy="2508290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996" y="3104674"/>
            <a:ext cx="2508290" cy="250829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925" y="3104674"/>
            <a:ext cx="2508290" cy="250829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2854" y="3104674"/>
            <a:ext cx="2508290" cy="2508290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711518" y="5973247"/>
            <a:ext cx="13207365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 vidriería de laboratorio permite medir, contener y manipular sustancias químicas con precisión.</a:t>
            </a:r>
            <a:endParaRPr lang="en-US" sz="1600" dirty="0"/>
          </a:p>
        </p:txBody>
      </p:sp>
      <p:sp>
        <p:nvSpPr>
          <p:cNvPr id="9" name="Rectángulo 8"/>
          <p:cNvSpPr/>
          <p:nvPr/>
        </p:nvSpPr>
        <p:spPr>
          <a:xfrm>
            <a:off x="711518" y="825315"/>
            <a:ext cx="4991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https://www.youtube.com/watch?v=NG2Us4iQX80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711518" y="6828317"/>
            <a:ext cx="4885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https://www.youtube.com/watch?v=MQuYJtTkSJk</a:t>
            </a:r>
            <a:endParaRPr lang="es-EC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73279"/>
            <a:ext cx="64664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Instrumentos auxiliares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561868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87579" y="26568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Pinzas y espátulas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587579" y="3147298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Manipulación segura de objetos calientes y sustancias sólidas.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003477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87579" y="40984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Embudos y soportes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587579" y="4588907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Transferencia de líquidos y sustentación de montajes.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445085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87579" y="5540097"/>
            <a:ext cx="35577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Instrumentos de medición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587579" y="6030516"/>
            <a:ext cx="67626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Termómetros, balanzas, buretas y pipetas para mediciones precisas.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7665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Reactivos químicos comunes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34377"/>
            <a:ext cx="7556421" cy="4718447"/>
          </a:xfrm>
          <a:prstGeom prst="roundRect">
            <a:avLst>
              <a:gd name="adj" fmla="val 721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2641997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9057" y="2785705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Tipo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546038" y="2785705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Ejemplos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059210" y="2785705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Usos comunes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01410" y="3292316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29057" y="3436025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Ácidos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3546038" y="3436025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HCl, H₂SO₄, HNO₃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059210" y="3436025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Disolución, reacciones, análisis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801410" y="4305538"/>
            <a:ext cx="7540347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29057" y="4449247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Bases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3546038" y="4449247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NaOH, KOH, NH₄OH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059210" y="4449247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Neutralización, precipitación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801410" y="5318760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29057" y="546246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Sales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3546038" y="5462468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NaCl, CuSO₄, AgNO₃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6059210" y="5462468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Soluciones, electrolitos</a:t>
            </a:r>
            <a:endParaRPr lang="en-US" sz="1750" dirty="0"/>
          </a:p>
        </p:txBody>
      </p:sp>
      <p:sp>
        <p:nvSpPr>
          <p:cNvPr id="21" name="Shape 18"/>
          <p:cNvSpPr/>
          <p:nvPr/>
        </p:nvSpPr>
        <p:spPr>
          <a:xfrm>
            <a:off x="801410" y="6331982"/>
            <a:ext cx="7540347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1029057" y="647569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Indicadores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3546038" y="6475690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Fenolftaleína, azul de metileno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6059210" y="6475690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Determinación de pH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5871" y="417790"/>
            <a:ext cx="6728698" cy="472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Ejemplos visuales de reactivos sólidos</a:t>
            </a:r>
            <a:endParaRPr lang="en-US" sz="2950" dirty="0"/>
          </a:p>
        </p:txBody>
      </p:sp>
      <p:sp>
        <p:nvSpPr>
          <p:cNvPr id="4" name="Text 1"/>
          <p:cNvSpPr/>
          <p:nvPr/>
        </p:nvSpPr>
        <p:spPr>
          <a:xfrm>
            <a:off x="6015871" y="1193125"/>
            <a:ext cx="8085058" cy="499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4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CuSO₄</a:t>
            </a:r>
            <a:endParaRPr lang="en-US" sz="4800" dirty="0"/>
          </a:p>
        </p:txBody>
      </p:sp>
      <p:sp>
        <p:nvSpPr>
          <p:cNvPr id="5" name="Text 2"/>
          <p:cNvSpPr/>
          <p:nvPr/>
        </p:nvSpPr>
        <p:spPr>
          <a:xfrm>
            <a:off x="9112687" y="1881426"/>
            <a:ext cx="1891308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Sulfato de cobre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015871" y="2208609"/>
            <a:ext cx="8085058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Cristales azul intenso, usado en electroquímica.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015871" y="2980134"/>
            <a:ext cx="8085058" cy="499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4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NaCl</a:t>
            </a:r>
            <a:endParaRPr lang="en-US" sz="4800" dirty="0"/>
          </a:p>
        </p:txBody>
      </p:sp>
      <p:sp>
        <p:nvSpPr>
          <p:cNvPr id="8" name="Text 5"/>
          <p:cNvSpPr/>
          <p:nvPr/>
        </p:nvSpPr>
        <p:spPr>
          <a:xfrm>
            <a:off x="9112687" y="3668435"/>
            <a:ext cx="1891308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Cloruro de sodio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015871" y="3995618"/>
            <a:ext cx="8085058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Cristales blancos cúbicos, esencial en soluciones fisiológicas.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6015871" y="4767143"/>
            <a:ext cx="8085058" cy="499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4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CaCO₃</a:t>
            </a:r>
            <a:endParaRPr lang="en-US" sz="4800" dirty="0"/>
          </a:p>
        </p:txBody>
      </p:sp>
      <p:sp>
        <p:nvSpPr>
          <p:cNvPr id="11" name="Text 8"/>
          <p:cNvSpPr/>
          <p:nvPr/>
        </p:nvSpPr>
        <p:spPr>
          <a:xfrm>
            <a:off x="9112687" y="5455444"/>
            <a:ext cx="1891308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Carbonato de calcio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015871" y="5782628"/>
            <a:ext cx="8085058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Polvo blanco, componente principal de la tiza.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015871" y="6554153"/>
            <a:ext cx="8085058" cy="499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4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KMnO₄</a:t>
            </a:r>
            <a:endParaRPr lang="en-US" sz="4800" dirty="0"/>
          </a:p>
        </p:txBody>
      </p:sp>
      <p:sp>
        <p:nvSpPr>
          <p:cNvPr id="14" name="Text 11"/>
          <p:cNvSpPr/>
          <p:nvPr/>
        </p:nvSpPr>
        <p:spPr>
          <a:xfrm>
            <a:off x="8921353" y="7242453"/>
            <a:ext cx="2273975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Permanganato de potasio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015871" y="7569637"/>
            <a:ext cx="8085058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Cristales púrpura oscuro, potente oxidante.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1026" y="464344"/>
            <a:ext cx="10242113" cy="527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Ejemplos visuales de reactivos líquidos y soluciones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871" y="1619265"/>
            <a:ext cx="10800228" cy="60481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8640"/>
            <a:ext cx="80630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Precauciones y manejo seguro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61047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14737"/>
            <a:ext cx="28467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Equipo de protección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00515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Gafas, guantes y bata de laboratorio son indispensables.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661047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514737"/>
            <a:ext cx="34659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Pictogramas de seguridad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600515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Identifican riesgos específicos de cada sustancia.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661047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514737"/>
            <a:ext cx="39340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Equipamiento de emergencia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600515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Duchas, lavaojos y extintores deben estar accesibles.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32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2941" y="528757"/>
            <a:ext cx="7798117" cy="1201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Integrando el laboratorio a la enseñanza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72941" y="2018943"/>
            <a:ext cx="7798117" cy="1430893"/>
          </a:xfrm>
          <a:prstGeom prst="roundRect">
            <a:avLst>
              <a:gd name="adj" fmla="val 2015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2847" y="2218849"/>
            <a:ext cx="240363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Valor pedagógico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72847" y="2634615"/>
            <a:ext cx="7398306" cy="6153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 experimentación permite comprender conceptos abstractos mediante observación directa.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72941" y="3642122"/>
            <a:ext cx="7798117" cy="1123236"/>
          </a:xfrm>
          <a:prstGeom prst="roundRect">
            <a:avLst>
              <a:gd name="adj" fmla="val 25680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72847" y="3842028"/>
            <a:ext cx="2661047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Adaptaciones escolares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72847" y="4257794"/>
            <a:ext cx="7398306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Usar materiales seguros y cotidianos para demostraciones básicas.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72941" y="4957643"/>
            <a:ext cx="7798117" cy="1430893"/>
          </a:xfrm>
          <a:prstGeom prst="roundRect">
            <a:avLst>
              <a:gd name="adj" fmla="val 20158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72847" y="5157549"/>
            <a:ext cx="240363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Recursos digitales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872847" y="5573316"/>
            <a:ext cx="7398306" cy="6153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Complementar con simulaciones, videos y modelos 3D cuando no sea posible realizar experimentos.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72941" y="6580823"/>
            <a:ext cx="7798117" cy="1123236"/>
          </a:xfrm>
          <a:prstGeom prst="roundRect">
            <a:avLst>
              <a:gd name="adj" fmla="val 25680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72847" y="6780728"/>
            <a:ext cx="2403634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Evaluación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872847" y="7196495"/>
            <a:ext cx="7398306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Utilizar prácticas de laboratorio para evaluar competencias procedimentales.</a:t>
            </a:r>
            <a:endParaRPr lang="en-US" sz="1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9735" y="581144"/>
            <a:ext cx="5284113" cy="660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Conclusiones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39735" y="1558528"/>
            <a:ext cx="475536" cy="475536"/>
          </a:xfrm>
          <a:prstGeom prst="roundRect">
            <a:avLst>
              <a:gd name="adj" fmla="val 66672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31" y="1598176"/>
            <a:ext cx="316944" cy="3962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26607" y="1631156"/>
            <a:ext cx="2788444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Fundamentos teóricos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1426607" y="2088118"/>
            <a:ext cx="697765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Las leyes químicas explican y predicen el comportamiento de la materia.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739735" y="3187065"/>
            <a:ext cx="475536" cy="475536"/>
          </a:xfrm>
          <a:prstGeom prst="roundRect">
            <a:avLst>
              <a:gd name="adj" fmla="val 66672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31" y="3226713"/>
            <a:ext cx="316944" cy="39624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26607" y="3259693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Perspectiva histórica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1426607" y="3716655"/>
            <a:ext cx="697765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Lavoisier transformó la química con métodos experimentales rigurosos.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739735" y="4815602"/>
            <a:ext cx="475536" cy="475536"/>
          </a:xfrm>
          <a:prstGeom prst="roundRect">
            <a:avLst>
              <a:gd name="adj" fmla="val 66672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31" y="4855250"/>
            <a:ext cx="316944" cy="39624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26607" y="4888230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Aplicación práctica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1426607" y="5345192"/>
            <a:ext cx="697765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El laboratorio es esencial para la comprensión profunda y la enseñanza efectiva.</a:t>
            </a:r>
            <a:endParaRPr lang="en-US" sz="1650" dirty="0"/>
          </a:p>
        </p:txBody>
      </p:sp>
      <p:sp>
        <p:nvSpPr>
          <p:cNvPr id="16" name="Shape 10"/>
          <p:cNvSpPr/>
          <p:nvPr/>
        </p:nvSpPr>
        <p:spPr>
          <a:xfrm>
            <a:off x="739735" y="6444139"/>
            <a:ext cx="475536" cy="475536"/>
          </a:xfrm>
          <a:prstGeom prst="roundRect">
            <a:avLst>
              <a:gd name="adj" fmla="val 66672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31" y="6483787"/>
            <a:ext cx="316944" cy="39624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426607" y="6516767"/>
            <a:ext cx="2847618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Proyección pedagógica</a:t>
            </a:r>
            <a:endParaRPr lang="en-US" sz="2050" dirty="0"/>
          </a:p>
        </p:txBody>
      </p:sp>
      <p:sp>
        <p:nvSpPr>
          <p:cNvPr id="19" name="Text 12"/>
          <p:cNvSpPr/>
          <p:nvPr/>
        </p:nvSpPr>
        <p:spPr>
          <a:xfrm>
            <a:off x="1426607" y="6973729"/>
            <a:ext cx="697765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Formar docentes con sólidos conocimientos teóricos y habilidades prácticas.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10320"/>
            <a:ext cx="66404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¿Qué es una ley química?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59261"/>
            <a:ext cx="3664863" cy="2410897"/>
          </a:xfrm>
          <a:prstGeom prst="roundRect">
            <a:avLst>
              <a:gd name="adj" fmla="val 14113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28936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Definición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384113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Enunciados que describen relaciones constantes en la materia bajo condiciones específicas.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659261"/>
            <a:ext cx="3664863" cy="2410897"/>
          </a:xfrm>
          <a:prstGeom prst="roundRect">
            <a:avLst>
              <a:gd name="adj" fmla="val 14113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28936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Importancia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384113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Base fundamental para comprender y predecir las reacciones químicas.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96972"/>
            <a:ext cx="7556421" cy="1322189"/>
          </a:xfrm>
          <a:prstGeom prst="roundRect">
            <a:avLst>
              <a:gd name="adj" fmla="val 25733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531406"/>
            <a:ext cx="30054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Aplicación pedagógica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021824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Esenciales para construir el pensamiento científico en estudiantes.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Ley de conservación de la masa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Formulación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"La masa no se crea ni se destruye, sólo se transforma"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Aplicación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Masa de reactivos = masa de productos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Autor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Antoine Lavoisier (1789)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2236"/>
            <a:ext cx="111416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Ley de las proporciones definidas (Proust)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3574494"/>
            <a:ext cx="7825621" cy="782562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82239" y="5780723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30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330" y="3574494"/>
            <a:ext cx="7825621" cy="782562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23748" y="4313396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3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330" y="3574494"/>
            <a:ext cx="7825621" cy="782562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665137" y="5780723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3000" dirty="0"/>
          </a:p>
        </p:txBody>
      </p:sp>
      <p:sp>
        <p:nvSpPr>
          <p:cNvPr id="9" name="Text 4"/>
          <p:cNvSpPr/>
          <p:nvPr/>
        </p:nvSpPr>
        <p:spPr>
          <a:xfrm>
            <a:off x="1436489" y="27154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Principio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793790" y="320587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Un compuesto siempre contiene los mismos elementos en proporción fija por masa.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5897523" y="19046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Ejemplo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5254704" y="2395061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Agua (H₂O) siempre tiene 88.8% O y 11.2% H por masa.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10358557" y="30783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Aplicación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715738" y="3568779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Fundamental para el análisis y síntesis de compuestos químicos.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7170"/>
            <a:ext cx="112539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Ley de las proporciones múltiples (Dalton)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429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Definición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2406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Dos elementos pueden combinarse en diferentes proporciones y formar compuestos distintos con propiedades únicas.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471261"/>
            <a:ext cx="6244709" cy="34061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99521" y="613255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Ejemplo: CO (monóxido de carbono) y CO₂ (dióxido de carbono)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3352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Ley de los volúmenes de combinación (Gay-Lussac)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291245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3333750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33691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Postulado principal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3859530"/>
            <a:ext cx="289941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Volúmenes de gases que reaccionan lo hacen en proporciones numéricas sencillas.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0200203" y="3291245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5274" y="3333750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37319" y="33691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Ejemplo práctico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37319" y="3859530"/>
            <a:ext cx="28994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2L H₂ + 1L O₂ → 2L H₂O (g)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5764768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5807273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8426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Base molecular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6333053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Explicada posteriormente por la hipótesis de Avogadro.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9415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Ejemplo visual: Conservación de masa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51879"/>
            <a:ext cx="170021" cy="853321"/>
          </a:xfrm>
          <a:prstGeom prst="roundRect">
            <a:avLst>
              <a:gd name="adj" fmla="val 20011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790373" y="26518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Preparación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90373" y="3142298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Colocar bicarbonato en un globo y vinagre en un frasco.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3732014"/>
            <a:ext cx="170021" cy="853321"/>
          </a:xfrm>
          <a:prstGeom prst="roundRect">
            <a:avLst>
              <a:gd name="adj" fmla="val 200118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130534" y="37320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Medición inicial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130534" y="4222433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Pesar el sistema completo antes de la reacción.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4812149"/>
            <a:ext cx="170021" cy="1216223"/>
          </a:xfrm>
          <a:prstGeom prst="roundRect">
            <a:avLst>
              <a:gd name="adj" fmla="val 200118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470815" y="48121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Reacción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70815" y="5302568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Verter bicarbonato en vinagre y observar la producción de CO₂.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300913" y="6255187"/>
            <a:ext cx="170021" cy="853321"/>
          </a:xfrm>
          <a:prstGeom prst="roundRect">
            <a:avLst>
              <a:gd name="adj" fmla="val 200118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811095" y="62551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Verificación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811095" y="6745605"/>
            <a:ext cx="60255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Comprobar que la masa total permanece constante.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321" y="371118"/>
            <a:ext cx="7999214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Antoine Lavoisier: El padre de la química moderna</a:t>
            </a:r>
            <a:endParaRPr lang="en-US" sz="2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21" y="1062752"/>
            <a:ext cx="3373993" cy="208526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14907" y="1062752"/>
            <a:ext cx="1686997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Biografía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4014907" y="1354574"/>
            <a:ext cx="10143173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Químico francés (1743-1794). Ejecutado durante la Revolución Francesa.</a:t>
            </a:r>
            <a:endParaRPr lang="en-US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21" y="3417927"/>
            <a:ext cx="3373993" cy="208526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14907" y="3417927"/>
            <a:ext cx="1686997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Balanza analítica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4014907" y="3709749"/>
            <a:ext cx="10143173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Instrumento esencial en su metodología de investigación cuantitativa.</a:t>
            </a:r>
            <a:endParaRPr lang="en-US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21" y="5773103"/>
            <a:ext cx="3373993" cy="208526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014907" y="5773103"/>
            <a:ext cx="1686997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Metodología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4014907" y="6064925"/>
            <a:ext cx="10143173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Introdujo el rigor experimental y mediciones precisas.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226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Revolución de la Química por Lavoisier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535341" y="2780347"/>
            <a:ext cx="30480" cy="4426625"/>
          </a:xfrm>
          <a:prstGeom prst="roundRect">
            <a:avLst>
              <a:gd name="adj" fmla="val 1116279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6760012" y="3020258"/>
            <a:ext cx="680442" cy="30480"/>
          </a:xfrm>
          <a:prstGeom prst="roundRect">
            <a:avLst>
              <a:gd name="adj" fmla="val 1116279"/>
            </a:avLst>
          </a:prstGeom>
          <a:solidFill>
            <a:srgbClr val="7B8554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2780347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2822853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69411" y="28582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Antes de Lavoisier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669411" y="3348633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Alquimia, teoría del flogisto, explicaciones no cuantitativas.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6760012" y="4767977"/>
            <a:ext cx="680442" cy="30480"/>
          </a:xfrm>
          <a:prstGeom prst="roundRect">
            <a:avLst>
              <a:gd name="adj" fmla="val 1116279"/>
            </a:avLst>
          </a:prstGeom>
          <a:solidFill>
            <a:srgbClr val="9C9247"/>
          </a:solidFill>
          <a:ln/>
        </p:spPr>
      </p:sp>
      <p:sp>
        <p:nvSpPr>
          <p:cNvPr id="11" name="Shape 7"/>
          <p:cNvSpPr/>
          <p:nvPr/>
        </p:nvSpPr>
        <p:spPr>
          <a:xfrm>
            <a:off x="6280190" y="4528066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60" y="4570571"/>
            <a:ext cx="340162" cy="4252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669411" y="46059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Contribuciones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669411" y="5096351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Experimentación rigurosa, nomenclatura sistemática, rol del oxígeno.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6760012" y="6515695"/>
            <a:ext cx="680442" cy="30480"/>
          </a:xfrm>
          <a:prstGeom prst="roundRect">
            <a:avLst>
              <a:gd name="adj" fmla="val 1116279"/>
            </a:avLst>
          </a:prstGeom>
          <a:solidFill>
            <a:srgbClr val="CE9521"/>
          </a:solidFill>
          <a:ln/>
        </p:spPr>
      </p:sp>
      <p:sp>
        <p:nvSpPr>
          <p:cNvPr id="16" name="Shape 11"/>
          <p:cNvSpPr/>
          <p:nvPr/>
        </p:nvSpPr>
        <p:spPr>
          <a:xfrm>
            <a:off x="6280190" y="6275784"/>
            <a:ext cx="510302" cy="510302"/>
          </a:xfrm>
          <a:prstGeom prst="roundRect">
            <a:avLst>
              <a:gd name="adj" fmla="val 66675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6318290"/>
            <a:ext cx="340162" cy="4252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69411" y="63536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Impacto posterior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7669411" y="6844070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Estableció bases para la química como ciencia moderna.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837</Words>
  <Application>Microsoft Office PowerPoint</Application>
  <PresentationFormat>Personalizado</PresentationFormat>
  <Paragraphs>163</Paragraphs>
  <Slides>19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Calibri</vt:lpstr>
      <vt:lpstr>Brygada 1918</vt:lpstr>
      <vt:lpstr>Brygada 1918 Semi Bold</vt:lpstr>
      <vt:lpstr>Arial</vt:lpstr>
      <vt:lpstr>Brygada 1918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karen macias</cp:lastModifiedBy>
  <cp:revision>2</cp:revision>
  <dcterms:created xsi:type="dcterms:W3CDTF">2025-05-26T03:40:29Z</dcterms:created>
  <dcterms:modified xsi:type="dcterms:W3CDTF">2025-05-26T03:44:18Z</dcterms:modified>
</cp:coreProperties>
</file>