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98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10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19" autoAdjust="0"/>
  </p:normalViewPr>
  <p:slideViewPr>
    <p:cSldViewPr snapToGrid="0">
      <p:cViewPr>
        <p:scale>
          <a:sx n="50" d="100"/>
          <a:sy n="50" d="100"/>
        </p:scale>
        <p:origin x="145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74E1C-1808-45B2-B75C-4D9001095507}" type="datetime1">
              <a:rPr lang="es-ES" smtClean="0"/>
              <a:t>23/10/2024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18C9D-7709-4A95-8F43-BBF0364748E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202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DD639-B493-4C6F-8888-3252BB671C65}" type="datetime1">
              <a:rPr lang="es-ES" noProof="0" smtClean="0"/>
              <a:t>23/10/2024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909E6-4FD5-449B-938E-8FE1DD2E6C2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63860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09E6-4FD5-449B-938E-8FE1DD2E6C2B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05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BC9D2E-4262-4D66-B695-BE788D84072B}" type="datetime1">
              <a:rPr lang="es-ES" noProof="0" smtClean="0"/>
              <a:t>23/10/2024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17B069-C176-49CE-B015-141C4094D82C}" type="datetime1">
              <a:rPr lang="es-ES" noProof="0" smtClean="0"/>
              <a:t>23/10/2024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5FED23-3BF1-4A68-B660-492C651EE795}" type="datetime1">
              <a:rPr lang="es-ES" noProof="0" smtClean="0"/>
              <a:t>23/10/2024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C27429-2C82-4C57-B7CC-62FE9723E4EF}" type="datetime1">
              <a:rPr lang="es-ES" noProof="0" smtClean="0"/>
              <a:t>23/10/2024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49BD86-8774-44D6-B764-617249AD43F8}" type="datetime1">
              <a:rPr lang="es-ES" noProof="0" smtClean="0"/>
              <a:t>23/10/2024</a:t>
            </a:fld>
            <a:endParaRPr lang="es-ES" noProof="0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B9C095-47B6-40E6-B8B1-485026BAA979}" type="datetime1">
              <a:rPr lang="es-ES" noProof="0" smtClean="0"/>
              <a:t>23/10/2024</a:t>
            </a:fld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90C87F-AA4E-4F2C-9C29-897EAC3BF71A}" type="datetime1">
              <a:rPr lang="es-ES" noProof="0" smtClean="0"/>
              <a:t>23/10/2024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8398048-5A25-40D5-B468-A26206AE4AA8}" type="datetime1">
              <a:rPr lang="es-ES" noProof="0" smtClean="0"/>
              <a:t>23/10/2024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99645712-319F-4E90-BCEB-D987D92F516A}" type="datetime1">
              <a:rPr lang="es-ES" noProof="0" smtClean="0"/>
              <a:t>23/10/2024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D1FE31BA-0339-46EE-ACF7-DCEDA255DE2F}" type="datetime1">
              <a:rPr lang="es-ES" noProof="0" smtClean="0"/>
              <a:t>23/10/2024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mundotareavirtual.com/generalidades/como-redactar-los-objetivo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2607" y="1475234"/>
            <a:ext cx="3734563" cy="2901694"/>
          </a:xfrm>
        </p:spPr>
        <p:txBody>
          <a:bodyPr rtlCol="0" anchor="b">
            <a:normAutofit fontScale="90000"/>
          </a:bodyPr>
          <a:lstStyle/>
          <a:p>
            <a:r>
              <a:rPr lang="es-ES" sz="4400" dirty="0">
                <a:solidFill>
                  <a:schemeClr val="tx1"/>
                </a:solidFill>
              </a:rPr>
              <a:t>Como plantear un problema de investigación?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51942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sz="1600" dirty="0"/>
              <a:t>PhD. Angélica Herrera m.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E5D7F-E70E-49FF-AC5A-BEA2F5CA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784B34-9E5E-402D-8117-D897E6B82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4400" dirty="0">
                <a:solidFill>
                  <a:srgbClr val="3C485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En la formulación del problema, se plantean una serie de interrogantes con las cuales será posible estructurar los </a:t>
            </a:r>
            <a:r>
              <a:rPr lang="es-EC" sz="4400" u="sng" dirty="0">
                <a:solidFill>
                  <a:srgbClr val="02DDC7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objetivos de investigación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351300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B515F-0428-4B52-9FA2-E1DF7258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Clave 1: </a:t>
            </a:r>
            <a:r>
              <a:rPr lang="es-EC" dirty="0">
                <a:solidFill>
                  <a:schemeClr val="accent6">
                    <a:lumMod val="50000"/>
                  </a:schemeClr>
                </a:solidFill>
              </a:rPr>
              <a:t>Deber ser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671BB6-C59D-4DF3-924E-7E8961387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C" sz="1800" dirty="0">
              <a:solidFill>
                <a:srgbClr val="3C4858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C" sz="1800" dirty="0">
                <a:solidFill>
                  <a:srgbClr val="3C4858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C</a:t>
            </a:r>
            <a:r>
              <a:rPr lang="es-EC" sz="1800" dirty="0">
                <a:solidFill>
                  <a:srgbClr val="3C485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ontexto de investigación. ¿Cómo es esto? –&gt; se trata de detectar el tema de investigación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sz="1800" dirty="0">
                <a:solidFill>
                  <a:srgbClr val="3C4858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Explicar el tema de manera general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dirty="0"/>
              <a:t> </a:t>
            </a:r>
            <a:r>
              <a:rPr lang="es-EC" sz="1800" dirty="0">
                <a:solidFill>
                  <a:srgbClr val="3C4858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s-EC" sz="1800" dirty="0">
                <a:solidFill>
                  <a:srgbClr val="3C485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ada dato o información referida debe tener sustento teórico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sz="1800" dirty="0">
                <a:solidFill>
                  <a:srgbClr val="3C4858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R</a:t>
            </a:r>
            <a:r>
              <a:rPr lang="es-EC" sz="1800" dirty="0">
                <a:solidFill>
                  <a:srgbClr val="3C485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edacción inicial en la que se muestran todos los aportes que se han referido al problema, el trabajo de investigadores, estadísticas sobre estudios a lo largo de los años, información recolectada que ha referido oportunidades para mejorar el problema.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1214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3B047-87CC-4005-818D-B8FEA163B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4"/>
                </a:solidFill>
              </a:rPr>
              <a:t>Puntos clave:</a:t>
            </a:r>
            <a:endParaRPr lang="es-EC" dirty="0">
              <a:solidFill>
                <a:schemeClr val="accent4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AF172B-3ABD-49B3-8B1E-340F4917A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MX" dirty="0"/>
              <a:t>Desarrollarlo de manera </a:t>
            </a:r>
            <a:r>
              <a:rPr lang="es-MX" b="1" dirty="0">
                <a:solidFill>
                  <a:schemeClr val="tx1"/>
                </a:solidFill>
              </a:rPr>
              <a:t>deductiva: </a:t>
            </a:r>
            <a:r>
              <a:rPr lang="es-MX" dirty="0">
                <a:solidFill>
                  <a:schemeClr val="tx1"/>
                </a:solidFill>
              </a:rPr>
              <a:t>Aspectos del problema a nivel mundial, regional y local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</a:rPr>
              <a:t>Trabajar con </a:t>
            </a:r>
            <a:r>
              <a:rPr lang="es-MX" b="1" dirty="0">
                <a:solidFill>
                  <a:schemeClr val="tx1"/>
                </a:solidFill>
              </a:rPr>
              <a:t>los constructos </a:t>
            </a:r>
            <a:r>
              <a:rPr lang="es-MX" dirty="0">
                <a:solidFill>
                  <a:schemeClr val="tx1"/>
                </a:solidFill>
              </a:rPr>
              <a:t>que salen del tema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>
                <a:solidFill>
                  <a:schemeClr val="tx1"/>
                </a:solidFill>
              </a:rPr>
              <a:t>  </a:t>
            </a:r>
            <a:r>
              <a:rPr lang="es-EC" dirty="0">
                <a:solidFill>
                  <a:schemeClr val="tx1"/>
                </a:solidFill>
              </a:rPr>
              <a:t>Referir aportes de Organismos Mundiales, internacionales (OMS, UNESCO. OPS)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b="1" dirty="0">
                <a:solidFill>
                  <a:srgbClr val="002060"/>
                </a:solidFill>
              </a:rPr>
              <a:t>QUE SE CONOCE, QUE SE HA ANALIZADO Y  LA SITUACIÓN ACTUAL DEL PROBLEMA OBJETO DE ESTUDIO.</a:t>
            </a:r>
          </a:p>
        </p:txBody>
      </p:sp>
    </p:spTree>
    <p:extLst>
      <p:ext uri="{BB962C8B-B14F-4D97-AF65-F5344CB8AC3E}">
        <p14:creationId xmlns:p14="http://schemas.microsoft.com/office/powerpoint/2010/main" val="102287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536A8-1149-4E9E-918A-A67BAB5C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C00000"/>
                </a:solidFill>
              </a:rPr>
              <a:t>Clave 2</a:t>
            </a:r>
            <a:r>
              <a:rPr lang="es-MX" dirty="0"/>
              <a:t>: Ser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E1735D-2847-4232-9BD5-0C90F0E95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MX" dirty="0"/>
              <a:t> </a:t>
            </a:r>
            <a:r>
              <a:rPr lang="es-EC" sz="1800" dirty="0">
                <a:solidFill>
                  <a:srgbClr val="3C4858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s-EC" sz="1800" dirty="0">
                <a:solidFill>
                  <a:srgbClr val="3C485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xponer realmente lo qué está pasando en ese contexto particular.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sz="1800" dirty="0">
                <a:solidFill>
                  <a:srgbClr val="3C4858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I</a:t>
            </a:r>
            <a:r>
              <a:rPr lang="es-EC" sz="1800" dirty="0">
                <a:solidFill>
                  <a:srgbClr val="3C485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nformación precisa sobre la situación o contexto de estudio y se demuestra la factibilidad de trabajar sobre ello, demostrando que se ha convertido en un problema.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sz="1800" dirty="0">
                <a:solidFill>
                  <a:srgbClr val="3C4858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Se sigue redactando con un conector de contraste (Sin embargo)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sz="1800" dirty="0">
                <a:solidFill>
                  <a:srgbClr val="3C4858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Se describen los síntomas del problema y aportes de otros investigadores que apoyen lo descrito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sz="1800" dirty="0">
                <a:solidFill>
                  <a:srgbClr val="3C4858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Demostrar como la situación se ha convertido en un problema.</a:t>
            </a:r>
          </a:p>
          <a:p>
            <a:pPr>
              <a:buFont typeface="Wingdings" panose="05000000000000000000" pitchFamily="2" charset="2"/>
              <a:buChar char="q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2274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0BD24-DD80-445C-9E99-FFD1FE17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C00000"/>
                </a:solidFill>
              </a:rPr>
              <a:t>Clave 3:</a:t>
            </a:r>
            <a:r>
              <a:rPr lang="es-MX" dirty="0"/>
              <a:t> Contexto del problema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DFF04C-44C2-4223-8DE1-7D3D12622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MX" dirty="0"/>
              <a:t> </a:t>
            </a:r>
            <a:r>
              <a:rPr lang="es-EC" sz="1800" dirty="0">
                <a:solidFill>
                  <a:srgbClr val="3C4858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s-EC" sz="1800" dirty="0">
                <a:solidFill>
                  <a:srgbClr val="3C485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entrar la redacción a identificar los elementos más preponderantes del contexto de estudio, mostrando ya lo particular o local de la investigación.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sz="1800" dirty="0">
                <a:solidFill>
                  <a:srgbClr val="3C485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Señalar los síntomas que le han permitido reconocer el problema.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sz="1800" dirty="0">
                <a:solidFill>
                  <a:srgbClr val="3C485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Los síntomas son todas aquellas situaciones que indican un problema, y que suelen ser identificadas gracias a la observación.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sz="1800" dirty="0">
                <a:solidFill>
                  <a:srgbClr val="3C4858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S</a:t>
            </a:r>
            <a:r>
              <a:rPr lang="es-EC" sz="1800" dirty="0">
                <a:solidFill>
                  <a:srgbClr val="3C485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e redactan algunas causas que probablemente hayan originado el problema y que deberán tener un enfoque hipotético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sz="1800" dirty="0">
                <a:solidFill>
                  <a:srgbClr val="3C4858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M</a:t>
            </a:r>
            <a:r>
              <a:rPr lang="es-EC" sz="1800" dirty="0">
                <a:solidFill>
                  <a:srgbClr val="3C485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ostrar una serie de consecuencias capaces de originarse de continuar el problema, gracias a las cuales será orientada la formulación de las interrogantes.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187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006CE-170B-4AA7-85B7-643D5357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534E853-2744-4162-BEDC-4D06B847B7B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777240"/>
            <a:ext cx="10149840" cy="509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68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A7910-25B6-47D0-9E91-D0D038FB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6CA65A-FFF0-4E09-9472-2959647F2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184401" y="239546"/>
            <a:ext cx="18735307" cy="6716459"/>
          </a:xfrm>
        </p:spPr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553E36-6C0D-4359-8B25-E1EC474EFB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00050"/>
            <a:ext cx="10058400" cy="5426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43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A7910-25B6-47D0-9E91-D0D038FB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C91BA9-2B2F-45B4-84F2-D52E15869A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4" y="492370"/>
            <a:ext cx="10539046" cy="525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33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BD47B-8541-4FD5-B886-A589E6BD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E9776A-07B3-4CB6-AD55-C45DBA0AF7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46" y="560070"/>
            <a:ext cx="9852074" cy="4388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46333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08_TF22712842.potx" id="{F5B7AB07-F859-4656-A1C1-DAFCFA0ACA4B}" vid="{A6E2497D-935A-4CFD-B9FD-6DCB15FA68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Enfoque estadístico</Template>
  <TotalTime>47</TotalTime>
  <Words>376</Words>
  <Application>Microsoft Office PowerPoint</Application>
  <PresentationFormat>Panorámica</PresentationFormat>
  <Paragraphs>27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Bookman Old Style</vt:lpstr>
      <vt:lpstr>Calibri</vt:lpstr>
      <vt:lpstr>Franklin Gothic Book</vt:lpstr>
      <vt:lpstr>Helvetica</vt:lpstr>
      <vt:lpstr>Wingdings</vt:lpstr>
      <vt:lpstr>Personalizado</vt:lpstr>
      <vt:lpstr>Como plantear un problema de investigación?</vt:lpstr>
      <vt:lpstr>Clave 1: Deber ser</vt:lpstr>
      <vt:lpstr>Puntos clave:</vt:lpstr>
      <vt:lpstr>Clave 2: Ser</vt:lpstr>
      <vt:lpstr>Clave 3: Contexto del problema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plantear un problema de investigación?</dc:title>
  <dc:creator>Angelica Salome Herrera Molina</dc:creator>
  <cp:lastModifiedBy>Angelica Salome Herrera Molina</cp:lastModifiedBy>
  <cp:revision>1</cp:revision>
  <dcterms:created xsi:type="dcterms:W3CDTF">2024-10-23T10:42:47Z</dcterms:created>
  <dcterms:modified xsi:type="dcterms:W3CDTF">2024-10-23T11:30:04Z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