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70" r:id="rId3"/>
    <p:sldId id="277" r:id="rId4"/>
    <p:sldId id="257" r:id="rId5"/>
    <p:sldId id="278" r:id="rId6"/>
    <p:sldId id="258" r:id="rId7"/>
    <p:sldId id="279" r:id="rId8"/>
    <p:sldId id="259" r:id="rId9"/>
    <p:sldId id="280" r:id="rId10"/>
    <p:sldId id="260" r:id="rId11"/>
    <p:sldId id="281" r:id="rId12"/>
    <p:sldId id="261" r:id="rId13"/>
    <p:sldId id="282" r:id="rId14"/>
    <p:sldId id="262" r:id="rId15"/>
    <p:sldId id="283" r:id="rId16"/>
    <p:sldId id="263" r:id="rId17"/>
    <p:sldId id="284" r:id="rId18"/>
    <p:sldId id="264" r:id="rId19"/>
    <p:sldId id="285" r:id="rId20"/>
    <p:sldId id="265" r:id="rId21"/>
    <p:sldId id="292" r:id="rId22"/>
    <p:sldId id="266" r:id="rId23"/>
    <p:sldId id="293" r:id="rId24"/>
    <p:sldId id="271" r:id="rId25"/>
    <p:sldId id="287" r:id="rId26"/>
    <p:sldId id="272" r:id="rId27"/>
    <p:sldId id="288" r:id="rId28"/>
    <p:sldId id="275" r:id="rId29"/>
    <p:sldId id="289" r:id="rId30"/>
    <p:sldId id="276" r:id="rId31"/>
    <p:sldId id="290" r:id="rId32"/>
    <p:sldId id="274" r:id="rId33"/>
    <p:sldId id="291" r:id="rId34"/>
    <p:sldId id="273" r:id="rId35"/>
    <p:sldId id="269" r:id="rId36"/>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S"/>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S"/>
          </a:p>
        </p:txBody>
      </p:sp>
      <p:sp>
        <p:nvSpPr>
          <p:cNvPr id="4" name="Marcador de fecha 3"/>
          <p:cNvSpPr>
            <a:spLocks noGrp="1"/>
          </p:cNvSpPr>
          <p:nvPr>
            <p:ph type="dt" sz="half" idx="10"/>
          </p:nvPr>
        </p:nvSpPr>
        <p:spPr/>
        <p:txBody>
          <a:bodyPr/>
          <a:lstStyle/>
          <a:p>
            <a:fld id="{C338B89D-293B-4E32-B627-4C0E890CF3B5}" type="datetimeFigureOut">
              <a:rPr lang="es-ES" smtClean="0"/>
              <a:t>22/01/2022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240543673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338B89D-293B-4E32-B627-4C0E890CF3B5}" type="datetimeFigureOut">
              <a:rPr lang="es-ES" smtClean="0"/>
              <a:t>22/01/2022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326956787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S"/>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338B89D-293B-4E32-B627-4C0E890CF3B5}" type="datetimeFigureOut">
              <a:rPr lang="es-ES" smtClean="0"/>
              <a:t>22/01/2022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31296795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10"/>
          </p:nvPr>
        </p:nvSpPr>
        <p:spPr/>
        <p:txBody>
          <a:bodyPr/>
          <a:lstStyle/>
          <a:p>
            <a:fld id="{C338B89D-293B-4E32-B627-4C0E890CF3B5}" type="datetimeFigureOut">
              <a:rPr lang="es-ES" smtClean="0"/>
              <a:t>22/01/2022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25206911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C338B89D-293B-4E32-B627-4C0E890CF3B5}" type="datetimeFigureOut">
              <a:rPr lang="es-ES" smtClean="0"/>
              <a:t>22/01/2022</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387794664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fecha 4"/>
          <p:cNvSpPr>
            <a:spLocks noGrp="1"/>
          </p:cNvSpPr>
          <p:nvPr>
            <p:ph type="dt" sz="half" idx="10"/>
          </p:nvPr>
        </p:nvSpPr>
        <p:spPr/>
        <p:txBody>
          <a:bodyPr/>
          <a:lstStyle/>
          <a:p>
            <a:fld id="{C338B89D-293B-4E32-B627-4C0E890CF3B5}" type="datetimeFigureOut">
              <a:rPr lang="es-ES" smtClean="0"/>
              <a:t>22/01/2022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225355483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Marcador de fecha 6"/>
          <p:cNvSpPr>
            <a:spLocks noGrp="1"/>
          </p:cNvSpPr>
          <p:nvPr>
            <p:ph type="dt" sz="half" idx="10"/>
          </p:nvPr>
        </p:nvSpPr>
        <p:spPr/>
        <p:txBody>
          <a:bodyPr/>
          <a:lstStyle/>
          <a:p>
            <a:fld id="{C338B89D-293B-4E32-B627-4C0E890CF3B5}" type="datetimeFigureOut">
              <a:rPr lang="es-ES" smtClean="0"/>
              <a:t>22/01/2022</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358470326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S"/>
          </a:p>
        </p:txBody>
      </p:sp>
      <p:sp>
        <p:nvSpPr>
          <p:cNvPr id="3" name="Marcador de fecha 2"/>
          <p:cNvSpPr>
            <a:spLocks noGrp="1"/>
          </p:cNvSpPr>
          <p:nvPr>
            <p:ph type="dt" sz="half" idx="10"/>
          </p:nvPr>
        </p:nvSpPr>
        <p:spPr/>
        <p:txBody>
          <a:bodyPr/>
          <a:lstStyle/>
          <a:p>
            <a:fld id="{C338B89D-293B-4E32-B627-4C0E890CF3B5}" type="datetimeFigureOut">
              <a:rPr lang="es-ES" smtClean="0"/>
              <a:t>22/01/2022</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23868237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338B89D-293B-4E32-B627-4C0E890CF3B5}" type="datetimeFigureOut">
              <a:rPr lang="es-ES" smtClean="0"/>
              <a:t>22/01/2022</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33220950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338B89D-293B-4E32-B627-4C0E890CF3B5}" type="datetimeFigureOut">
              <a:rPr lang="es-ES" smtClean="0"/>
              <a:t>22/01/2022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11158410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S"/>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338B89D-293B-4E32-B627-4C0E890CF3B5}" type="datetimeFigureOut">
              <a:rPr lang="es-ES" smtClean="0"/>
              <a:t>22/01/2022</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E4E94E9C-AC29-47FF-93B8-2E2F15FA798E}" type="slidenum">
              <a:rPr lang="es-ES" smtClean="0"/>
              <a:t>‹Nº›</a:t>
            </a:fld>
            <a:endParaRPr lang="es-ES"/>
          </a:p>
        </p:txBody>
      </p:sp>
    </p:spTree>
    <p:extLst>
      <p:ext uri="{BB962C8B-B14F-4D97-AF65-F5344CB8AC3E}">
        <p14:creationId xmlns:p14="http://schemas.microsoft.com/office/powerpoint/2010/main" val="259124533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338B89D-293B-4E32-B627-4C0E890CF3B5}" type="datetimeFigureOut">
              <a:rPr lang="es-ES" smtClean="0"/>
              <a:t>22/01/2022</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E94E9C-AC29-47FF-93B8-2E2F15FA798E}" type="slidenum">
              <a:rPr lang="es-ES" smtClean="0"/>
              <a:t>‹Nº›</a:t>
            </a:fld>
            <a:endParaRPr lang="es-ES"/>
          </a:p>
        </p:txBody>
      </p:sp>
    </p:spTree>
    <p:extLst>
      <p:ext uri="{BB962C8B-B14F-4D97-AF65-F5344CB8AC3E}">
        <p14:creationId xmlns:p14="http://schemas.microsoft.com/office/powerpoint/2010/main" val="1453495909"/>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2743200" y="509450"/>
            <a:ext cx="8285514" cy="1201784"/>
          </a:xfrm>
        </p:spPr>
        <p:txBody>
          <a:bodyPr>
            <a:normAutofit fontScale="90000"/>
          </a:bodyPr>
          <a:lstStyle/>
          <a:p>
            <a:pPr algn="ctr"/>
            <a:r>
              <a:rPr lang="es-ES" sz="4000" dirty="0" smtClean="0">
                <a:solidFill>
                  <a:srgbClr val="C00000"/>
                </a:solidFill>
                <a:latin typeface="Algerian" panose="04020705040A02060702" pitchFamily="82" charset="0"/>
              </a:rPr>
              <a:t/>
            </a:r>
            <a:br>
              <a:rPr lang="es-ES" sz="4000" dirty="0" smtClean="0">
                <a:solidFill>
                  <a:srgbClr val="C00000"/>
                </a:solidFill>
                <a:latin typeface="Algerian" panose="04020705040A02060702" pitchFamily="82" charset="0"/>
              </a:rPr>
            </a:br>
            <a:r>
              <a:rPr lang="es-ES" sz="4000" dirty="0">
                <a:solidFill>
                  <a:srgbClr val="C00000"/>
                </a:solidFill>
                <a:latin typeface="Algerian" panose="04020705040A02060702" pitchFamily="82" charset="0"/>
              </a:rPr>
              <a:t/>
            </a:r>
            <a:br>
              <a:rPr lang="es-ES" sz="4000" dirty="0">
                <a:solidFill>
                  <a:srgbClr val="C00000"/>
                </a:solidFill>
                <a:latin typeface="Algerian" panose="04020705040A02060702" pitchFamily="82" charset="0"/>
              </a:rPr>
            </a:br>
            <a:r>
              <a:rPr lang="es-ES" sz="4000" dirty="0" smtClean="0">
                <a:solidFill>
                  <a:srgbClr val="C00000"/>
                </a:solidFill>
                <a:latin typeface="Algerian" panose="04020705040A02060702" pitchFamily="82" charset="0"/>
              </a:rPr>
              <a:t/>
            </a:r>
            <a:br>
              <a:rPr lang="es-ES" sz="4000" dirty="0" smtClean="0">
                <a:solidFill>
                  <a:srgbClr val="C00000"/>
                </a:solidFill>
                <a:latin typeface="Algerian" panose="04020705040A02060702" pitchFamily="82" charset="0"/>
              </a:rPr>
            </a:br>
            <a:r>
              <a:rPr lang="es-ES" sz="4000" dirty="0" smtClean="0">
                <a:solidFill>
                  <a:srgbClr val="C00000"/>
                </a:solidFill>
                <a:latin typeface="Algerian" panose="04020705040A02060702" pitchFamily="82" charset="0"/>
              </a:rPr>
              <a:t>MITOS </a:t>
            </a:r>
            <a:r>
              <a:rPr lang="es-ES" sz="4000" dirty="0">
                <a:solidFill>
                  <a:srgbClr val="C00000"/>
                </a:solidFill>
                <a:latin typeface="Algerian" panose="04020705040A02060702" pitchFamily="82" charset="0"/>
              </a:rPr>
              <a:t>Y REALIDADES DEL ALCOHOLISMO</a:t>
            </a:r>
          </a:p>
        </p:txBody>
      </p:sp>
      <p:sp>
        <p:nvSpPr>
          <p:cNvPr id="3" name="Subtítulo 2"/>
          <p:cNvSpPr>
            <a:spLocks noGrp="1"/>
          </p:cNvSpPr>
          <p:nvPr>
            <p:ph type="subTitle" idx="1"/>
          </p:nvPr>
        </p:nvSpPr>
        <p:spPr>
          <a:xfrm>
            <a:off x="4515377" y="5943600"/>
            <a:ext cx="6987645" cy="718456"/>
          </a:xfrm>
        </p:spPr>
        <p:txBody>
          <a:bodyPr/>
          <a:lstStyle/>
          <a:p>
            <a:r>
              <a:rPr lang="es-ES" b="1" i="1" dirty="0" smtClean="0">
                <a:solidFill>
                  <a:srgbClr val="C00000"/>
                </a:solidFill>
                <a:effectLst>
                  <a:outerShdw blurRad="38100" dist="38100" dir="2700000" algn="tl">
                    <a:srgbClr val="000000">
                      <a:alpha val="43137"/>
                    </a:srgbClr>
                  </a:outerShdw>
                </a:effectLst>
                <a:latin typeface="Algerian" panose="04020705040A02060702" pitchFamily="82" charset="0"/>
              </a:rPr>
              <a:t>DRA. ZILMA DIAGO ALFES</a:t>
            </a:r>
            <a:endParaRPr lang="es-ES" b="1" i="1" dirty="0">
              <a:solidFill>
                <a:srgbClr val="C00000"/>
              </a:solidFill>
              <a:effectLst>
                <a:outerShdw blurRad="38100" dist="38100" dir="2700000" algn="tl">
                  <a:srgbClr val="000000">
                    <a:alpha val="43137"/>
                  </a:srgbClr>
                </a:outerShdw>
              </a:effectLst>
              <a:latin typeface="Algerian" panose="04020705040A02060702" pitchFamily="82" charset="0"/>
            </a:endParaRPr>
          </a:p>
        </p:txBody>
      </p:sp>
      <p:pic>
        <p:nvPicPr>
          <p:cNvPr id="4" name="Imagen 3"/>
          <p:cNvPicPr>
            <a:picLocks noChangeAspect="1"/>
          </p:cNvPicPr>
          <p:nvPr/>
        </p:nvPicPr>
        <p:blipFill>
          <a:blip r:embed="rId2"/>
          <a:stretch>
            <a:fillRect/>
          </a:stretch>
        </p:blipFill>
        <p:spPr>
          <a:xfrm>
            <a:off x="3232596" y="1815921"/>
            <a:ext cx="7322193" cy="4127679"/>
          </a:xfrm>
          <a:prstGeom prst="rect">
            <a:avLst/>
          </a:prstGeom>
        </p:spPr>
      </p:pic>
      <p:pic>
        <p:nvPicPr>
          <p:cNvPr id="5" name="Imagen 4"/>
          <p:cNvPicPr>
            <a:picLocks noChangeAspect="1"/>
          </p:cNvPicPr>
          <p:nvPr/>
        </p:nvPicPr>
        <p:blipFill>
          <a:blip r:embed="rId3"/>
          <a:stretch>
            <a:fillRect/>
          </a:stretch>
        </p:blipFill>
        <p:spPr>
          <a:xfrm>
            <a:off x="1121523" y="223297"/>
            <a:ext cx="1621677" cy="1774090"/>
          </a:xfrm>
          <a:prstGeom prst="rect">
            <a:avLst/>
          </a:prstGeom>
        </p:spPr>
      </p:pic>
    </p:spTree>
    <p:extLst>
      <p:ext uri="{BB962C8B-B14F-4D97-AF65-F5344CB8AC3E}">
        <p14:creationId xmlns:p14="http://schemas.microsoft.com/office/powerpoint/2010/main" val="224604447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75762"/>
          </a:xfrm>
        </p:spPr>
        <p:txBody>
          <a:bodyPr/>
          <a:lstStyle/>
          <a:p>
            <a:pPr algn="ctr"/>
            <a:r>
              <a:rPr lang="es-ES" b="1" dirty="0">
                <a:solidFill>
                  <a:srgbClr val="C00000"/>
                </a:solidFill>
              </a:rPr>
              <a:t>EL ALCOHOL MEJORA LA SEXUALIDAD</a:t>
            </a:r>
          </a:p>
        </p:txBody>
      </p:sp>
      <p:sp>
        <p:nvSpPr>
          <p:cNvPr id="3" name="Marcador de contenido 2"/>
          <p:cNvSpPr>
            <a:spLocks noGrp="1"/>
          </p:cNvSpPr>
          <p:nvPr>
            <p:ph idx="1"/>
          </p:nvPr>
        </p:nvSpPr>
        <p:spPr>
          <a:xfrm>
            <a:off x="231820" y="875763"/>
            <a:ext cx="11121980" cy="5301200"/>
          </a:xfrm>
        </p:spPr>
        <p:txBody>
          <a:bodyPr>
            <a:normAutofit lnSpcReduction="10000"/>
          </a:bodyPr>
          <a:lstStyle/>
          <a:p>
            <a:endParaRPr lang="es-ES" dirty="0"/>
          </a:p>
          <a:p>
            <a:r>
              <a:rPr lang="es-ES" dirty="0"/>
              <a:t> </a:t>
            </a:r>
            <a:r>
              <a:rPr lang="es-ES" dirty="0"/>
              <a:t>L</a:t>
            </a:r>
            <a:r>
              <a:rPr lang="es-ES" dirty="0" smtClean="0"/>
              <a:t>a acción del alcohol sobre los sistemas nervioso y endocrino interfiere con los centros que regulan la respuesta sexual humana, la </a:t>
            </a:r>
            <a:r>
              <a:rPr lang="es-ES" dirty="0" err="1" smtClean="0"/>
              <a:t>produccióny</a:t>
            </a:r>
            <a:r>
              <a:rPr lang="es-ES" dirty="0" smtClean="0"/>
              <a:t> acción de algunas hormonas sexuales, lo que puede favorecer la aparición de impotencia sexual, la incapacidad para experimentar el orgasmo y otras alteraciones en el funcionamiento sexual de la pareja</a:t>
            </a:r>
          </a:p>
          <a:p>
            <a:r>
              <a:rPr lang="es-ES" dirty="0" smtClean="0"/>
              <a:t> </a:t>
            </a:r>
            <a:r>
              <a:rPr lang="es-ES" dirty="0"/>
              <a:t>U</a:t>
            </a:r>
            <a:r>
              <a:rPr lang="es-ES" dirty="0" smtClean="0"/>
              <a:t>na pregunta obligada para los médicos que atienden disfunciones sexuales es: ¿</a:t>
            </a:r>
            <a:r>
              <a:rPr lang="es-ES" b="1" dirty="0" smtClean="0">
                <a:effectLst>
                  <a:outerShdw blurRad="38100" dist="38100" dir="2700000" algn="tl">
                    <a:srgbClr val="000000">
                      <a:alpha val="43137"/>
                    </a:srgbClr>
                  </a:outerShdw>
                </a:effectLst>
              </a:rPr>
              <a:t>TOMÓ USTED BEBIDAS ALCOHÓLICAS ANTES DEL ENCUENTRO SEXUAL?</a:t>
            </a:r>
          </a:p>
          <a:p>
            <a:r>
              <a:rPr lang="es-ES" b="1" dirty="0" smtClean="0">
                <a:solidFill>
                  <a:srgbClr val="FF0000"/>
                </a:solidFill>
              </a:rPr>
              <a:t>ESTA </a:t>
            </a:r>
            <a:r>
              <a:rPr lang="es-ES" b="1" dirty="0">
                <a:solidFill>
                  <a:srgbClr val="FF0000"/>
                </a:solidFill>
              </a:rPr>
              <a:t>ACCIÓN INHIBIDORA FUE DESTACADA HACE CUATROCIENTOS AÑOS EN UNA OBRA DE SHAKESPEARE (MACBETH) DONDE UN PERSONAJE COMENTA: "EL ALCOHOL PROVOCA EL DESEO PERO DIFICULTA LA EJECUCIÓN".</a:t>
            </a:r>
          </a:p>
          <a:p>
            <a:endParaRPr lang="es-ES" dirty="0"/>
          </a:p>
        </p:txBody>
      </p:sp>
    </p:spTree>
    <p:extLst>
      <p:ext uri="{BB962C8B-B14F-4D97-AF65-F5344CB8AC3E}">
        <p14:creationId xmlns:p14="http://schemas.microsoft.com/office/powerpoint/2010/main" val="287961137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5CA378-5B03-4810-A26B-31ED39527256}"/>
              </a:ext>
            </a:extLst>
          </p:cNvPr>
          <p:cNvSpPr>
            <a:spLocks noGrp="1"/>
          </p:cNvSpPr>
          <p:nvPr>
            <p:ph type="title"/>
          </p:nvPr>
        </p:nvSpPr>
        <p:spPr>
          <a:xfrm>
            <a:off x="838200" y="365125"/>
            <a:ext cx="10515600" cy="5813606"/>
          </a:xfrm>
        </p:spPr>
        <p:txBody>
          <a:bodyPr/>
          <a:lstStyle/>
          <a:p>
            <a:pPr algn="ctr"/>
            <a:r>
              <a:rPr lang="es-ES" b="1" dirty="0">
                <a:solidFill>
                  <a:srgbClr val="C00000"/>
                </a:solidFill>
                <a:effectLst>
                  <a:outerShdw blurRad="38100" dist="38100" dir="2700000" algn="tl">
                    <a:srgbClr val="000000">
                      <a:alpha val="43137"/>
                    </a:srgbClr>
                  </a:outerShdw>
                </a:effectLst>
              </a:rPr>
              <a:t>EL ALCOHOL AUMENTA LA ENERGIA</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92388980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
            <a:ext cx="10515600" cy="850005"/>
          </a:xfrm>
        </p:spPr>
        <p:txBody>
          <a:bodyPr/>
          <a:lstStyle/>
          <a:p>
            <a:pPr algn="ctr"/>
            <a:r>
              <a:rPr lang="es-ES" b="1" dirty="0">
                <a:solidFill>
                  <a:srgbClr val="C00000"/>
                </a:solidFill>
                <a:effectLst>
                  <a:outerShdw blurRad="38100" dist="38100" dir="2700000" algn="tl">
                    <a:srgbClr val="000000">
                      <a:alpha val="43137"/>
                    </a:srgbClr>
                  </a:outerShdw>
                </a:effectLst>
              </a:rPr>
              <a:t>EL ALCOHOL AUMENTA LA ENERGIA</a:t>
            </a:r>
          </a:p>
        </p:txBody>
      </p:sp>
      <p:sp>
        <p:nvSpPr>
          <p:cNvPr id="3" name="Marcador de contenido 2"/>
          <p:cNvSpPr>
            <a:spLocks noGrp="1"/>
          </p:cNvSpPr>
          <p:nvPr>
            <p:ph idx="1"/>
          </p:nvPr>
        </p:nvSpPr>
        <p:spPr>
          <a:xfrm>
            <a:off x="181376" y="850006"/>
            <a:ext cx="11795975" cy="5326957"/>
          </a:xfrm>
        </p:spPr>
        <p:txBody>
          <a:bodyPr>
            <a:normAutofit/>
          </a:bodyPr>
          <a:lstStyle/>
          <a:p>
            <a:r>
              <a:rPr lang="es-ES" dirty="0"/>
              <a:t>A</a:t>
            </a:r>
            <a:r>
              <a:rPr lang="es-ES" dirty="0" smtClean="0"/>
              <a:t>unque momentáneamente la persona se sienta estimulada, el alcohol disminuye la capacidad de reacción psíquica.</a:t>
            </a:r>
          </a:p>
          <a:p>
            <a:r>
              <a:rPr lang="es-ES" dirty="0" smtClean="0"/>
              <a:t> </a:t>
            </a:r>
            <a:r>
              <a:rPr lang="es-ES" dirty="0"/>
              <a:t>R</a:t>
            </a:r>
            <a:r>
              <a:rPr lang="es-ES" dirty="0" smtClean="0"/>
              <a:t>educe la energía y la fuerza muscular como consecuencia de su acción sobre el sistema nervioso central y el metabolismo del azúcar sobre el tejido muscular.</a:t>
            </a:r>
            <a:endParaRPr lang="es-ES" dirty="0"/>
          </a:p>
        </p:txBody>
      </p:sp>
    </p:spTree>
    <p:extLst>
      <p:ext uri="{BB962C8B-B14F-4D97-AF65-F5344CB8AC3E}">
        <p14:creationId xmlns:p14="http://schemas.microsoft.com/office/powerpoint/2010/main" val="4059145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3CDD0A0-F6D7-4B4D-8F9C-C04B5812C704}"/>
              </a:ext>
            </a:extLst>
          </p:cNvPr>
          <p:cNvSpPr>
            <a:spLocks noGrp="1"/>
          </p:cNvSpPr>
          <p:nvPr>
            <p:ph type="title"/>
          </p:nvPr>
        </p:nvSpPr>
        <p:spPr>
          <a:xfrm>
            <a:off x="838200" y="365125"/>
            <a:ext cx="10515600" cy="5643789"/>
          </a:xfrm>
        </p:spPr>
        <p:txBody>
          <a:bodyPr/>
          <a:lstStyle/>
          <a:p>
            <a:pPr algn="ctr"/>
            <a:r>
              <a:rPr lang="es-ES" b="1" dirty="0">
                <a:solidFill>
                  <a:srgbClr val="C00000"/>
                </a:solidFill>
                <a:effectLst>
                  <a:outerShdw blurRad="38100" dist="38100" dir="2700000" algn="tl">
                    <a:srgbClr val="000000">
                      <a:alpha val="43137"/>
                    </a:srgbClr>
                  </a:outerShdw>
                </a:effectLst>
              </a:rPr>
              <a:t>EL ALCOHOL ES UN MEDICAMENTO</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5671175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914400"/>
          </a:xfrm>
        </p:spPr>
        <p:txBody>
          <a:bodyPr/>
          <a:lstStyle/>
          <a:p>
            <a:pPr algn="ctr"/>
            <a:r>
              <a:rPr lang="es-ES" b="1" dirty="0">
                <a:solidFill>
                  <a:srgbClr val="C00000"/>
                </a:solidFill>
                <a:effectLst>
                  <a:outerShdw blurRad="38100" dist="38100" dir="2700000" algn="tl">
                    <a:srgbClr val="000000">
                      <a:alpha val="43137"/>
                    </a:srgbClr>
                  </a:outerShdw>
                </a:effectLst>
              </a:rPr>
              <a:t>EL ALCOHOL ES UN MEDICAMENTO</a:t>
            </a:r>
          </a:p>
        </p:txBody>
      </p:sp>
      <p:sp>
        <p:nvSpPr>
          <p:cNvPr id="3" name="Marcador de contenido 2"/>
          <p:cNvSpPr>
            <a:spLocks noGrp="1"/>
          </p:cNvSpPr>
          <p:nvPr>
            <p:ph idx="1"/>
          </p:nvPr>
        </p:nvSpPr>
        <p:spPr>
          <a:xfrm>
            <a:off x="978794" y="1326525"/>
            <a:ext cx="10766738" cy="4464676"/>
          </a:xfrm>
        </p:spPr>
        <p:txBody>
          <a:bodyPr/>
          <a:lstStyle/>
          <a:p>
            <a:r>
              <a:rPr lang="es-ES" dirty="0"/>
              <a:t> </a:t>
            </a:r>
            <a:r>
              <a:rPr lang="es-ES" dirty="0"/>
              <a:t>H</a:t>
            </a:r>
            <a:r>
              <a:rPr lang="es-ES" dirty="0" smtClean="0"/>
              <a:t>asta la actualidad, no se ha comprobado científicamente que el alcohol cure ninguna enfermedad.</a:t>
            </a:r>
          </a:p>
          <a:p>
            <a:r>
              <a:rPr lang="es-ES" dirty="0"/>
              <a:t>T</a:t>
            </a:r>
            <a:r>
              <a:rPr lang="es-ES" dirty="0" smtClean="0"/>
              <a:t>odo lo contrario, es un factor de riesgo de distintos problemas de salud y sí existen verdaderas medicinas que son más efectivas, seguras, poco tóxicas y sin riesgo de dependencia para prevenir y combatir las enfermedades.</a:t>
            </a:r>
            <a:endParaRPr lang="es-ES" dirty="0"/>
          </a:p>
        </p:txBody>
      </p:sp>
    </p:spTree>
    <p:extLst>
      <p:ext uri="{BB962C8B-B14F-4D97-AF65-F5344CB8AC3E}">
        <p14:creationId xmlns:p14="http://schemas.microsoft.com/office/powerpoint/2010/main" val="81884312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A0883F4-C24D-4804-B04A-26BB1F788349}"/>
              </a:ext>
            </a:extLst>
          </p:cNvPr>
          <p:cNvSpPr>
            <a:spLocks noGrp="1"/>
          </p:cNvSpPr>
          <p:nvPr>
            <p:ph type="title"/>
          </p:nvPr>
        </p:nvSpPr>
        <p:spPr>
          <a:xfrm>
            <a:off x="838200" y="365125"/>
            <a:ext cx="10515600" cy="5395595"/>
          </a:xfrm>
        </p:spPr>
        <p:txBody>
          <a:bodyPr>
            <a:normAutofit/>
          </a:bodyPr>
          <a:lstStyle/>
          <a:p>
            <a:pPr algn="ctr"/>
            <a:r>
              <a:rPr lang="es-ES" b="1" dirty="0">
                <a:solidFill>
                  <a:srgbClr val="C00000"/>
                </a:solidFill>
                <a:effectLst>
                  <a:outerShdw blurRad="38100" dist="38100" dir="2700000" algn="tl">
                    <a:srgbClr val="000000">
                      <a:alpha val="43137"/>
                    </a:srgbClr>
                  </a:outerShdw>
                </a:effectLst>
              </a:rPr>
              <a:t>EL ALCOHOL ES BUENO PARA COMBATIR LA HIPERTENSION Y EL INFARTO DEL MIOCARDIO</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2429252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1455313"/>
          </a:xfrm>
        </p:spPr>
        <p:txBody>
          <a:bodyPr>
            <a:normAutofit fontScale="90000"/>
          </a:bodyPr>
          <a:lstStyle/>
          <a:p>
            <a:pPr algn="ctr"/>
            <a:r>
              <a:rPr lang="es-ES" b="1" dirty="0">
                <a:solidFill>
                  <a:srgbClr val="C00000"/>
                </a:solidFill>
                <a:effectLst>
                  <a:outerShdw blurRad="38100" dist="38100" dir="2700000" algn="tl">
                    <a:srgbClr val="000000">
                      <a:alpha val="43137"/>
                    </a:srgbClr>
                  </a:outerShdw>
                </a:effectLst>
              </a:rPr>
              <a:t>EL ALCOHOL ES BUENO PARA COMBATIR LA HIPERTENSION Y EL INFARTO DEL MIOCARDIO</a:t>
            </a:r>
          </a:p>
        </p:txBody>
      </p:sp>
      <p:sp>
        <p:nvSpPr>
          <p:cNvPr id="3" name="Marcador de contenido 2"/>
          <p:cNvSpPr>
            <a:spLocks noGrp="1"/>
          </p:cNvSpPr>
          <p:nvPr>
            <p:ph idx="1"/>
          </p:nvPr>
        </p:nvSpPr>
        <p:spPr>
          <a:xfrm>
            <a:off x="180304" y="1825625"/>
            <a:ext cx="11173496" cy="4351338"/>
          </a:xfrm>
        </p:spPr>
        <p:txBody>
          <a:bodyPr/>
          <a:lstStyle/>
          <a:p>
            <a:r>
              <a:rPr lang="es-ES" dirty="0"/>
              <a:t> </a:t>
            </a:r>
            <a:r>
              <a:rPr lang="es-ES" dirty="0"/>
              <a:t>C</a:t>
            </a:r>
            <a:r>
              <a:rPr lang="es-ES" dirty="0" smtClean="0"/>
              <a:t>onstituye una expresión más concreta del mito anterior. </a:t>
            </a:r>
          </a:p>
          <a:p>
            <a:r>
              <a:rPr lang="es-ES" dirty="0"/>
              <a:t>E</a:t>
            </a:r>
            <a:r>
              <a:rPr lang="es-ES" dirty="0" smtClean="0"/>
              <a:t>n realidad la aparición de hipertensión e infarto así como accidentes vasculares encefálicos es seis veces mayor en los que abusan del alcohol que en quienes no lo hacen.</a:t>
            </a:r>
          </a:p>
          <a:p>
            <a:r>
              <a:rPr lang="es-ES" dirty="0" smtClean="0"/>
              <a:t> La acción sobre la presión arterial no depende de la cantidad de líquido ingerido (como piensan algunos que recomiendan evitar la cerveza y tomar ron), sino de la acción directa del alcohol sobre las glándulas suprarrenales, determinante de la liberación de cortisona, que eleva de forma notable la presión arterial.</a:t>
            </a:r>
            <a:endParaRPr lang="es-ES" dirty="0"/>
          </a:p>
        </p:txBody>
      </p:sp>
    </p:spTree>
    <p:extLst>
      <p:ext uri="{BB962C8B-B14F-4D97-AF65-F5344CB8AC3E}">
        <p14:creationId xmlns:p14="http://schemas.microsoft.com/office/powerpoint/2010/main" val="648857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826C4A-EF78-4117-A3D9-7DE0345644EB}"/>
              </a:ext>
            </a:extLst>
          </p:cNvPr>
          <p:cNvSpPr>
            <a:spLocks noGrp="1"/>
          </p:cNvSpPr>
          <p:nvPr>
            <p:ph type="title"/>
          </p:nvPr>
        </p:nvSpPr>
        <p:spPr>
          <a:xfrm>
            <a:off x="838200" y="365125"/>
            <a:ext cx="10515600" cy="5134338"/>
          </a:xfrm>
        </p:spPr>
        <p:txBody>
          <a:bodyPr>
            <a:normAutofit/>
          </a:bodyPr>
          <a:lstStyle/>
          <a:p>
            <a:pPr algn="ctr"/>
            <a:r>
              <a:rPr lang="es-ES" b="1" dirty="0">
                <a:solidFill>
                  <a:srgbClr val="C00000"/>
                </a:solidFill>
                <a:effectLst>
                  <a:outerShdw blurRad="38100" dist="38100" dir="2700000" algn="tl">
                    <a:srgbClr val="000000">
                      <a:alpha val="43137"/>
                    </a:srgbClr>
                  </a:outerShdw>
                </a:effectLst>
              </a:rPr>
              <a:t>LAS PERSONAS QUE ASIMILAN O AGUANTAN MUCHO ALCOHOL NUNCA SE VUELVEN ALCOHOLICAS</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23541891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1931831"/>
          </a:xfrm>
        </p:spPr>
        <p:txBody>
          <a:bodyPr>
            <a:normAutofit/>
          </a:bodyPr>
          <a:lstStyle/>
          <a:p>
            <a:pPr algn="ctr"/>
            <a:r>
              <a:rPr lang="es-ES" b="1" dirty="0">
                <a:solidFill>
                  <a:srgbClr val="C00000"/>
                </a:solidFill>
                <a:effectLst>
                  <a:outerShdw blurRad="38100" dist="38100" dir="2700000" algn="tl">
                    <a:srgbClr val="000000">
                      <a:alpha val="43137"/>
                    </a:srgbClr>
                  </a:outerShdw>
                </a:effectLst>
              </a:rPr>
              <a:t>LAS PERSONAS QUE ASIMILAN O AGUANTAN MUCHO ALCOHOL NUNCA SE VUELVEN ALCOHOLICAS</a:t>
            </a:r>
          </a:p>
        </p:txBody>
      </p:sp>
      <p:sp>
        <p:nvSpPr>
          <p:cNvPr id="3" name="Marcador de contenido 2"/>
          <p:cNvSpPr>
            <a:spLocks noGrp="1"/>
          </p:cNvSpPr>
          <p:nvPr>
            <p:ph idx="1"/>
          </p:nvPr>
        </p:nvSpPr>
        <p:spPr>
          <a:xfrm>
            <a:off x="0" y="1825625"/>
            <a:ext cx="12191999" cy="4351338"/>
          </a:xfrm>
        </p:spPr>
        <p:txBody>
          <a:bodyPr/>
          <a:lstStyle/>
          <a:p>
            <a:r>
              <a:rPr lang="es-ES" b="1" dirty="0">
                <a:effectLst>
                  <a:outerShdw blurRad="38100" dist="38100" dir="2700000" algn="tl">
                    <a:srgbClr val="000000">
                      <a:alpha val="43137"/>
                    </a:srgbClr>
                  </a:outerShdw>
                </a:effectLst>
              </a:rPr>
              <a:t>"AGUANTAR MÁS ALCOHOL"</a:t>
            </a:r>
            <a:r>
              <a:rPr lang="es-ES" dirty="0"/>
              <a:t> </a:t>
            </a:r>
            <a:r>
              <a:rPr lang="es-ES" dirty="0" smtClean="0"/>
              <a:t>no es motivo de orgullo, sino de engaño.</a:t>
            </a:r>
            <a:endParaRPr lang="es-ES" dirty="0"/>
          </a:p>
          <a:p>
            <a:endParaRPr lang="es-ES" dirty="0"/>
          </a:p>
          <a:p>
            <a:r>
              <a:rPr lang="es-ES" dirty="0"/>
              <a:t> </a:t>
            </a:r>
            <a:r>
              <a:rPr lang="es-ES" dirty="0" smtClean="0"/>
              <a:t>el consumo excesivo y prolongado de esta sustancia va "obligando" al organismo a requerir cantidades crecientes para sentir los mismos efectos, esto se llama </a:t>
            </a:r>
            <a:r>
              <a:rPr lang="es-ES" b="1" dirty="0" smtClean="0">
                <a:solidFill>
                  <a:srgbClr val="FF0000"/>
                </a:solidFill>
              </a:rPr>
              <a:t>TOLERANCIA </a:t>
            </a:r>
            <a:r>
              <a:rPr lang="es-ES" dirty="0" smtClean="0"/>
              <a:t>aumentada y desencadena un mecanismo adaptativo del cuerpo, hasta que llega a un límite en el que se invierte la supuesta </a:t>
            </a:r>
            <a:r>
              <a:rPr lang="es-ES" b="1" dirty="0" smtClean="0">
                <a:solidFill>
                  <a:srgbClr val="FF0000"/>
                </a:solidFill>
              </a:rPr>
              <a:t>RESISTENCIA </a:t>
            </a:r>
            <a:r>
              <a:rPr lang="es-ES" dirty="0" smtClean="0"/>
              <a:t>y, entonces "</a:t>
            </a:r>
            <a:r>
              <a:rPr lang="es-ES" dirty="0"/>
              <a:t>ASIMILA MENOS“</a:t>
            </a:r>
          </a:p>
          <a:p>
            <a:r>
              <a:rPr lang="es-ES" b="1" dirty="0">
                <a:effectLst>
                  <a:outerShdw blurRad="38100" dist="38100" dir="2700000" algn="tl">
                    <a:srgbClr val="000000">
                      <a:alpha val="43137"/>
                    </a:srgbClr>
                  </a:outerShdw>
                </a:effectLst>
              </a:rPr>
              <a:t>POR ESO TOLERAR MÁS ALCOHOL ES EN SÍ UN RIESGO DE ALCOHOLIZACIÓN.</a:t>
            </a:r>
          </a:p>
        </p:txBody>
      </p:sp>
    </p:spTree>
    <p:extLst>
      <p:ext uri="{BB962C8B-B14F-4D97-AF65-F5344CB8AC3E}">
        <p14:creationId xmlns:p14="http://schemas.microsoft.com/office/powerpoint/2010/main" val="19341999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C1386B-5F21-40ED-875A-7EE3A7A2822B}"/>
              </a:ext>
            </a:extLst>
          </p:cNvPr>
          <p:cNvSpPr>
            <a:spLocks noGrp="1"/>
          </p:cNvSpPr>
          <p:nvPr>
            <p:ph type="title"/>
          </p:nvPr>
        </p:nvSpPr>
        <p:spPr>
          <a:xfrm>
            <a:off x="838200" y="365125"/>
            <a:ext cx="10515600" cy="5905046"/>
          </a:xfrm>
        </p:spPr>
        <p:txBody>
          <a:bodyPr>
            <a:normAutofit/>
          </a:bodyPr>
          <a:lstStyle/>
          <a:p>
            <a:pPr algn="ctr"/>
            <a:r>
              <a:rPr lang="es-ES" b="1" dirty="0">
                <a:solidFill>
                  <a:srgbClr val="C00000"/>
                </a:solidFill>
                <a:effectLst>
                  <a:outerShdw blurRad="38100" dist="38100" dir="2700000" algn="tl">
                    <a:srgbClr val="000000">
                      <a:alpha val="43137"/>
                    </a:srgbClr>
                  </a:outerShdw>
                </a:effectLst>
              </a:rPr>
              <a:t>SOLO SE CONVIERTEN EN ALCOHOLICAS LAS PERSONAS DEBILES DE CARÁCTER O CARENTES DE MORAL</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7242981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90153"/>
            <a:ext cx="10515600" cy="927278"/>
          </a:xfrm>
        </p:spPr>
        <p:txBody>
          <a:bodyPr/>
          <a:lstStyle/>
          <a:p>
            <a:pPr algn="ctr"/>
            <a:r>
              <a:rPr lang="es-ES" b="1" dirty="0">
                <a:solidFill>
                  <a:srgbClr val="C00000"/>
                </a:solidFill>
              </a:rPr>
              <a:t>CONCEPTO DE MITO</a:t>
            </a:r>
          </a:p>
        </p:txBody>
      </p:sp>
      <p:sp>
        <p:nvSpPr>
          <p:cNvPr id="3" name="Marcador de contenido 2"/>
          <p:cNvSpPr>
            <a:spLocks noGrp="1"/>
          </p:cNvSpPr>
          <p:nvPr>
            <p:ph idx="1"/>
          </p:nvPr>
        </p:nvSpPr>
        <p:spPr/>
        <p:txBody>
          <a:bodyPr>
            <a:normAutofit/>
          </a:bodyPr>
          <a:lstStyle/>
          <a:p>
            <a:pPr marL="0" indent="0">
              <a:buNone/>
            </a:pPr>
            <a:r>
              <a:rPr lang="es-ES" sz="3600" dirty="0"/>
              <a:t>J</a:t>
            </a:r>
            <a:r>
              <a:rPr lang="es-ES" sz="3600" dirty="0" smtClean="0"/>
              <a:t>unto con la ciencia el hombre ha heredado de sus antepasados, creencias falsas o erróneas de determinados; fenómeno que se conoce con el nombre de mito.</a:t>
            </a:r>
          </a:p>
          <a:p>
            <a:pPr marL="0" indent="0">
              <a:buNone/>
            </a:pPr>
            <a:endParaRPr lang="es-ES" sz="3600" dirty="0"/>
          </a:p>
          <a:p>
            <a:endParaRPr lang="es-ES" sz="3600" dirty="0"/>
          </a:p>
        </p:txBody>
      </p:sp>
    </p:spTree>
    <p:extLst>
      <p:ext uri="{BB962C8B-B14F-4D97-AF65-F5344CB8AC3E}">
        <p14:creationId xmlns:p14="http://schemas.microsoft.com/office/powerpoint/2010/main" val="5197206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893194"/>
          </a:xfrm>
        </p:spPr>
        <p:txBody>
          <a:bodyPr>
            <a:normAutofit fontScale="90000"/>
          </a:bodyPr>
          <a:lstStyle/>
          <a:p>
            <a:r>
              <a:rPr lang="es-ES" b="1" dirty="0">
                <a:solidFill>
                  <a:srgbClr val="C00000"/>
                </a:solidFill>
                <a:effectLst>
                  <a:outerShdw blurRad="38100" dist="38100" dir="2700000" algn="tl">
                    <a:srgbClr val="000000">
                      <a:alpha val="43137"/>
                    </a:srgbClr>
                  </a:outerShdw>
                </a:effectLst>
              </a:rPr>
              <a:t>SOLO SE CONVIERTEN EN ALCOHOLICAS LAS PERSONAS DEBILES DE CARÁCTER O CARENTES DE MORAL</a:t>
            </a:r>
          </a:p>
        </p:txBody>
      </p:sp>
      <p:sp>
        <p:nvSpPr>
          <p:cNvPr id="3" name="Marcador de contenido 2"/>
          <p:cNvSpPr>
            <a:spLocks noGrp="1"/>
          </p:cNvSpPr>
          <p:nvPr>
            <p:ph idx="1"/>
          </p:nvPr>
        </p:nvSpPr>
        <p:spPr/>
        <p:txBody>
          <a:bodyPr>
            <a:normAutofit/>
          </a:bodyPr>
          <a:lstStyle/>
          <a:p>
            <a:r>
              <a:rPr lang="es-ES" dirty="0" smtClean="0"/>
              <a:t> Uno de los aspectos más dolorosos del alcoholismo es que afecta por igual a todos los que por alguna razón consuman bebidas alcohólicas habitualmente.</a:t>
            </a:r>
          </a:p>
          <a:p>
            <a:r>
              <a:rPr lang="es-ES" dirty="0" smtClean="0"/>
              <a:t> Esto explica su alta frecuencia en trabajadores de licoreras, cervecerías y lugares de expendio, como bares y clubes, con total independencia del nivel escolar, socioeconómico, creencia religiosa o características de personalidad.</a:t>
            </a:r>
          </a:p>
          <a:p>
            <a:endParaRPr lang="es-ES" dirty="0"/>
          </a:p>
        </p:txBody>
      </p:sp>
    </p:spTree>
    <p:extLst>
      <p:ext uri="{BB962C8B-B14F-4D97-AF65-F5344CB8AC3E}">
        <p14:creationId xmlns:p14="http://schemas.microsoft.com/office/powerpoint/2010/main" val="38203691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10515600" cy="5539286"/>
          </a:xfrm>
        </p:spPr>
        <p:txBody>
          <a:bodyPr/>
          <a:lstStyle/>
          <a:p>
            <a:pPr algn="ctr"/>
            <a:r>
              <a:rPr lang="es-ES" b="1" dirty="0" smtClean="0">
                <a:solidFill>
                  <a:srgbClr val="C00000"/>
                </a:solidFill>
              </a:rPr>
              <a:t>EL ALCOHOL DAÑA POR IGUAL AL HOMBRE QUE A LA MUJER</a:t>
            </a:r>
            <a:endParaRPr lang="es-ES" dirty="0"/>
          </a:p>
        </p:txBody>
      </p:sp>
    </p:spTree>
    <p:extLst>
      <p:ext uri="{BB962C8B-B14F-4D97-AF65-F5344CB8AC3E}">
        <p14:creationId xmlns:p14="http://schemas.microsoft.com/office/powerpoint/2010/main" val="288894676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1"/>
            <a:ext cx="10018713" cy="1442434"/>
          </a:xfrm>
        </p:spPr>
        <p:txBody>
          <a:bodyPr/>
          <a:lstStyle/>
          <a:p>
            <a:pPr algn="ctr"/>
            <a:r>
              <a:rPr lang="es-ES" b="1" dirty="0">
                <a:solidFill>
                  <a:srgbClr val="C00000"/>
                </a:solidFill>
              </a:rPr>
              <a:t>EL ALCOHOL DAÑA POR IGUAL AL HOMBRE QUE A LA MUJER</a:t>
            </a:r>
          </a:p>
        </p:txBody>
      </p:sp>
      <p:sp>
        <p:nvSpPr>
          <p:cNvPr id="3" name="Marcador de contenido 2"/>
          <p:cNvSpPr>
            <a:spLocks noGrp="1"/>
          </p:cNvSpPr>
          <p:nvPr>
            <p:ph idx="1"/>
          </p:nvPr>
        </p:nvSpPr>
        <p:spPr>
          <a:xfrm>
            <a:off x="838200" y="1825625"/>
            <a:ext cx="11139152" cy="4351338"/>
          </a:xfrm>
        </p:spPr>
        <p:txBody>
          <a:bodyPr>
            <a:normAutofit/>
          </a:bodyPr>
          <a:lstStyle/>
          <a:p>
            <a:r>
              <a:rPr lang="es-ES" dirty="0"/>
              <a:t>L</a:t>
            </a:r>
            <a:r>
              <a:rPr lang="es-ES" dirty="0" smtClean="0"/>
              <a:t>a mujer tiene, en general, menor peso que </a:t>
            </a:r>
            <a:r>
              <a:rPr lang="es-ES" b="1" dirty="0" smtClean="0">
                <a:solidFill>
                  <a:srgbClr val="FF0000"/>
                </a:solidFill>
              </a:rPr>
              <a:t>el hombre </a:t>
            </a:r>
            <a:r>
              <a:rPr lang="es-ES" dirty="0" smtClean="0"/>
              <a:t>y, en consecuencia, el tamaño proporcional de sus órganos es más pequeño.</a:t>
            </a:r>
          </a:p>
          <a:p>
            <a:r>
              <a:rPr lang="es-ES" dirty="0" smtClean="0"/>
              <a:t> Por lo tanto puede generar más rápidamente deterioro de sus funciones con menores cantidades de alcohol y llegar al alcoholismo más aceleradamente que el hombre. </a:t>
            </a:r>
          </a:p>
          <a:p>
            <a:r>
              <a:rPr lang="es-ES" b="1" dirty="0">
                <a:solidFill>
                  <a:srgbClr val="FF0000"/>
                </a:solidFill>
              </a:rPr>
              <a:t>T</a:t>
            </a:r>
            <a:r>
              <a:rPr lang="es-ES" b="1" dirty="0" smtClean="0">
                <a:solidFill>
                  <a:srgbClr val="FF0000"/>
                </a:solidFill>
              </a:rPr>
              <a:t>ambién los efectos del alcohol son diferentes para los niños y jóvenes, provocando más daño que a los adultos, pues están en proceso de crecimiento y desarrollo y sus órganos (cerebro, hígado, páncreas) son muy vulnerables al efecto del alcohol.</a:t>
            </a:r>
          </a:p>
          <a:p>
            <a:endParaRPr lang="es-ES" dirty="0"/>
          </a:p>
        </p:txBody>
      </p:sp>
    </p:spTree>
    <p:extLst>
      <p:ext uri="{BB962C8B-B14F-4D97-AF65-F5344CB8AC3E}">
        <p14:creationId xmlns:p14="http://schemas.microsoft.com/office/powerpoint/2010/main" val="333315805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838200" y="365125"/>
            <a:ext cx="10515600" cy="5591538"/>
          </a:xfrm>
        </p:spPr>
        <p:txBody>
          <a:bodyPr/>
          <a:lstStyle/>
          <a:p>
            <a:pPr algn="ctr"/>
            <a:r>
              <a:rPr lang="es-ES" b="1" dirty="0" smtClean="0">
                <a:solidFill>
                  <a:srgbClr val="C00000"/>
                </a:solidFill>
                <a:effectLst>
                  <a:outerShdw blurRad="38100" dist="38100" dir="2700000" algn="tl">
                    <a:srgbClr val="000000">
                      <a:alpha val="43137"/>
                    </a:srgbClr>
                  </a:outerShdw>
                </a:effectLst>
              </a:rPr>
              <a:t>EL ALCOHOLISMO ES UNA ENFERMEDAD DE GENTE ADULTA.</a:t>
            </a:r>
            <a:endParaRPr lang="es-ES" dirty="0"/>
          </a:p>
        </p:txBody>
      </p:sp>
    </p:spTree>
    <p:extLst>
      <p:ext uri="{BB962C8B-B14F-4D97-AF65-F5344CB8AC3E}">
        <p14:creationId xmlns:p14="http://schemas.microsoft.com/office/powerpoint/2010/main" val="32779114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484311" y="0"/>
            <a:ext cx="10018713" cy="1571223"/>
          </a:xfrm>
        </p:spPr>
        <p:txBody>
          <a:bodyPr/>
          <a:lstStyle/>
          <a:p>
            <a:r>
              <a:rPr lang="es-ES" b="1" dirty="0">
                <a:solidFill>
                  <a:srgbClr val="C00000"/>
                </a:solidFill>
                <a:effectLst>
                  <a:outerShdw blurRad="38100" dist="38100" dir="2700000" algn="tl">
                    <a:srgbClr val="000000">
                      <a:alpha val="43137"/>
                    </a:srgbClr>
                  </a:outerShdw>
                </a:effectLst>
              </a:rPr>
              <a:t>EL ALCOHOLISMO ES UNA ENFERMEDAD DE GENTE ADULTA.</a:t>
            </a:r>
            <a:endParaRPr lang="es-ES" dirty="0">
              <a:solidFill>
                <a:srgbClr val="C00000"/>
              </a:solidFill>
              <a:effectLst>
                <a:outerShdw blurRad="38100" dist="38100" dir="2700000" algn="tl">
                  <a:srgbClr val="000000">
                    <a:alpha val="43137"/>
                  </a:srgbClr>
                </a:outerShdw>
              </a:effectLst>
            </a:endParaRPr>
          </a:p>
        </p:txBody>
      </p:sp>
      <p:sp>
        <p:nvSpPr>
          <p:cNvPr id="3" name="Marcador de contenido 2"/>
          <p:cNvSpPr>
            <a:spLocks noGrp="1"/>
          </p:cNvSpPr>
          <p:nvPr>
            <p:ph idx="1"/>
          </p:nvPr>
        </p:nvSpPr>
        <p:spPr>
          <a:xfrm>
            <a:off x="193183" y="1825625"/>
            <a:ext cx="11160617" cy="4351338"/>
          </a:xfrm>
        </p:spPr>
        <p:txBody>
          <a:bodyPr>
            <a:normAutofit fontScale="92500" lnSpcReduction="20000"/>
          </a:bodyPr>
          <a:lstStyle/>
          <a:p>
            <a:r>
              <a:rPr lang="es-ES" dirty="0"/>
              <a:t>E</a:t>
            </a:r>
            <a:r>
              <a:rPr lang="es-ES" dirty="0" smtClean="0"/>
              <a:t>l alcoholismo es la dependencia al alcohol. </a:t>
            </a:r>
          </a:p>
          <a:p>
            <a:r>
              <a:rPr lang="es-ES" dirty="0"/>
              <a:t>L</a:t>
            </a:r>
            <a:r>
              <a:rPr lang="es-ES" dirty="0" smtClean="0"/>
              <a:t>a dependencia se ha descrito como el impulso descontrolado por consumir una sustancia, en este caso el alcohol, en forma continua o periódica, a fin de experimentar sus efectos y evitar el malestar producido por la privación. </a:t>
            </a:r>
          </a:p>
          <a:p>
            <a:r>
              <a:rPr lang="es-ES" dirty="0"/>
              <a:t>J</a:t>
            </a:r>
            <a:r>
              <a:rPr lang="es-ES" dirty="0" smtClean="0"/>
              <a:t>unto a la dependencia se da el fenómeno de la tolerancia, que es la necesidad de consumir cada vez mayores cantidades de alcohol para lograr los efectos inicialmente esperados. </a:t>
            </a:r>
          </a:p>
          <a:p>
            <a:r>
              <a:rPr lang="es-ES" dirty="0"/>
              <a:t>S</a:t>
            </a:r>
            <a:r>
              <a:rPr lang="es-ES" dirty="0" smtClean="0"/>
              <a:t>i el consumo de alcohol se inicia a edades tempranas, la curva de la tolerancia se desarrolla con mayor rapidez y, por lo tanto, la dependencia aparece muy precozmente. </a:t>
            </a:r>
          </a:p>
          <a:p>
            <a:r>
              <a:rPr lang="es-ES" dirty="0"/>
              <a:t>E</a:t>
            </a:r>
            <a:r>
              <a:rPr lang="es-ES" dirty="0" smtClean="0"/>
              <a:t>s decir, el alcoholismo está más relacionado con la cantidad de alcohol que se ha consumido y con el </a:t>
            </a:r>
            <a:r>
              <a:rPr lang="es-ES" b="1" dirty="0" smtClean="0">
                <a:solidFill>
                  <a:srgbClr val="FF0000"/>
                </a:solidFill>
              </a:rPr>
              <a:t>tiempo</a:t>
            </a:r>
            <a:r>
              <a:rPr lang="es-ES" dirty="0" smtClean="0"/>
              <a:t> de consumo, que con la edad.</a:t>
            </a:r>
            <a:endParaRPr lang="es-ES" dirty="0"/>
          </a:p>
        </p:txBody>
      </p:sp>
    </p:spTree>
    <p:extLst>
      <p:ext uri="{BB962C8B-B14F-4D97-AF65-F5344CB8AC3E}">
        <p14:creationId xmlns:p14="http://schemas.microsoft.com/office/powerpoint/2010/main" val="2622721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66F8272-18CA-4B6D-9F36-DF68F2F7CC1A}"/>
              </a:ext>
            </a:extLst>
          </p:cNvPr>
          <p:cNvSpPr>
            <a:spLocks noGrp="1"/>
          </p:cNvSpPr>
          <p:nvPr>
            <p:ph type="title"/>
          </p:nvPr>
        </p:nvSpPr>
        <p:spPr>
          <a:xfrm>
            <a:off x="838200" y="365125"/>
            <a:ext cx="10515600" cy="5630726"/>
          </a:xfrm>
        </p:spPr>
        <p:txBody>
          <a:bodyPr/>
          <a:lstStyle/>
          <a:p>
            <a:pPr algn="ctr"/>
            <a:r>
              <a:rPr lang="es-ES" b="1" dirty="0">
                <a:solidFill>
                  <a:srgbClr val="C00000"/>
                </a:solidFill>
                <a:effectLst>
                  <a:outerShdw blurRad="38100" dist="38100" dir="2700000" algn="tl">
                    <a:srgbClr val="000000">
                      <a:alpha val="43137"/>
                    </a:srgbClr>
                  </a:outerShdw>
                </a:effectLst>
              </a:rPr>
              <a:t>ES RESPONSABLE,NUNCA FALTA AL TRABAJO</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89594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C00000"/>
                </a:solidFill>
                <a:effectLst>
                  <a:outerShdw blurRad="38100" dist="38100" dir="2700000" algn="tl">
                    <a:srgbClr val="000000">
                      <a:alpha val="43137"/>
                    </a:srgbClr>
                  </a:outerShdw>
                </a:effectLst>
              </a:rPr>
              <a:t>ES RESPONSABLE,NUNCA FALTA AL TRABAJO</a:t>
            </a:r>
          </a:p>
        </p:txBody>
      </p:sp>
      <p:sp>
        <p:nvSpPr>
          <p:cNvPr id="3" name="Marcador de contenido 2"/>
          <p:cNvSpPr>
            <a:spLocks noGrp="1"/>
          </p:cNvSpPr>
          <p:nvPr>
            <p:ph idx="1"/>
          </p:nvPr>
        </p:nvSpPr>
        <p:spPr/>
        <p:txBody>
          <a:bodyPr>
            <a:normAutofit/>
          </a:bodyPr>
          <a:lstStyle/>
          <a:p>
            <a:r>
              <a:rPr lang="es-ES" sz="3200" dirty="0"/>
              <a:t>N</a:t>
            </a:r>
            <a:r>
              <a:rPr lang="es-ES" sz="3200" dirty="0" smtClean="0"/>
              <a:t>o basta con asistir al trabajo si el desempeño y la calidad de relación en el ambiente laboral son deficientes y conflictivos debido a su forma de beber.</a:t>
            </a:r>
          </a:p>
          <a:p>
            <a:endParaRPr lang="es-ES" sz="3200" dirty="0"/>
          </a:p>
        </p:txBody>
      </p:sp>
    </p:spTree>
    <p:extLst>
      <p:ext uri="{BB962C8B-B14F-4D97-AF65-F5344CB8AC3E}">
        <p14:creationId xmlns:p14="http://schemas.microsoft.com/office/powerpoint/2010/main" val="411228046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668C1CD-C1AE-4161-8202-A0ACE8DB0988}"/>
              </a:ext>
            </a:extLst>
          </p:cNvPr>
          <p:cNvSpPr>
            <a:spLocks noGrp="1"/>
          </p:cNvSpPr>
          <p:nvPr>
            <p:ph type="title"/>
          </p:nvPr>
        </p:nvSpPr>
        <p:spPr>
          <a:xfrm>
            <a:off x="838200" y="365125"/>
            <a:ext cx="10515600" cy="6244681"/>
          </a:xfrm>
        </p:spPr>
        <p:txBody>
          <a:bodyPr/>
          <a:lstStyle/>
          <a:p>
            <a:r>
              <a:rPr lang="es-ES" b="1" dirty="0">
                <a:solidFill>
                  <a:srgbClr val="C00000"/>
                </a:solidFill>
                <a:effectLst>
                  <a:outerShdw blurRad="38100" dist="38100" dir="2700000" algn="tl">
                    <a:srgbClr val="000000">
                      <a:alpha val="43137"/>
                    </a:srgbClr>
                  </a:outerShdw>
                </a:effectLst>
              </a:rPr>
              <a:t>SI TENGO TRABAJO NO SOY ALCOHOLICO</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16144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C00000"/>
                </a:solidFill>
                <a:effectLst>
                  <a:outerShdw blurRad="38100" dist="38100" dir="2700000" algn="tl">
                    <a:srgbClr val="000000">
                      <a:alpha val="43137"/>
                    </a:srgbClr>
                  </a:outerShdw>
                </a:effectLst>
              </a:rPr>
              <a:t>SI TENGO TRABAJO NO SOY ALCOHOLICO</a:t>
            </a:r>
          </a:p>
        </p:txBody>
      </p:sp>
      <p:sp>
        <p:nvSpPr>
          <p:cNvPr id="3" name="Marcador de contenido 2"/>
          <p:cNvSpPr>
            <a:spLocks noGrp="1"/>
          </p:cNvSpPr>
          <p:nvPr>
            <p:ph idx="1"/>
          </p:nvPr>
        </p:nvSpPr>
        <p:spPr/>
        <p:txBody>
          <a:bodyPr/>
          <a:lstStyle/>
          <a:p>
            <a:r>
              <a:rPr lang="es-ES" dirty="0"/>
              <a:t>E</a:t>
            </a:r>
            <a:r>
              <a:rPr lang="es-ES" dirty="0" smtClean="0"/>
              <a:t>l alcoholismo se da hasta en los grandes ejecutivos que consiguen desempeñar sus actividades, pudiéndose dar en ellos un consumo abusivo de alcohol. por otro lado, en cargos de menos nivel también el </a:t>
            </a:r>
            <a:r>
              <a:rPr lang="es-ES" b="1" dirty="0" smtClean="0">
                <a:solidFill>
                  <a:srgbClr val="FF0000"/>
                </a:solidFill>
              </a:rPr>
              <a:t>individuo </a:t>
            </a:r>
            <a:r>
              <a:rPr lang="es-ES" dirty="0" smtClean="0"/>
              <a:t>necesita tomar por lo menos una dosis antes de trabajar para evitar la famosa resaca o temblores que le perjudican en su desempeño laboral</a:t>
            </a:r>
          </a:p>
          <a:p>
            <a:endParaRPr lang="es-ES" dirty="0"/>
          </a:p>
        </p:txBody>
      </p:sp>
    </p:spTree>
    <p:extLst>
      <p:ext uri="{BB962C8B-B14F-4D97-AF65-F5344CB8AC3E}">
        <p14:creationId xmlns:p14="http://schemas.microsoft.com/office/powerpoint/2010/main" val="142359828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24C997-A285-4657-9FCA-B3DB1878E163}"/>
              </a:ext>
            </a:extLst>
          </p:cNvPr>
          <p:cNvSpPr>
            <a:spLocks noGrp="1"/>
          </p:cNvSpPr>
          <p:nvPr>
            <p:ph type="title"/>
          </p:nvPr>
        </p:nvSpPr>
        <p:spPr>
          <a:xfrm>
            <a:off x="838200" y="365125"/>
            <a:ext cx="10515600" cy="6009549"/>
          </a:xfrm>
        </p:spPr>
        <p:txBody>
          <a:bodyPr/>
          <a:lstStyle/>
          <a:p>
            <a:pPr algn="ctr"/>
            <a:r>
              <a:rPr lang="es-ES" b="1" dirty="0">
                <a:solidFill>
                  <a:srgbClr val="C00000"/>
                </a:solidFill>
                <a:effectLst>
                  <a:outerShdw blurRad="38100" dist="38100" dir="2700000" algn="tl">
                    <a:srgbClr val="000000">
                      <a:alpha val="43137"/>
                    </a:srgbClr>
                  </a:outerShdw>
                </a:effectLst>
              </a:rPr>
              <a:t>PERO ÉL ES TAN INTELIGENTE QUE NO PUEDE SER UN ALCOHÓLICO</a:t>
            </a:r>
            <a:r>
              <a:rPr lang="es-ES" b="1" dirty="0">
                <a:effectLst>
                  <a:outerShdw blurRad="38100" dist="38100" dir="2700000" algn="tl">
                    <a:srgbClr val="000000">
                      <a:alpha val="43137"/>
                    </a:srgbClr>
                  </a:outerShdw>
                </a:effectLst>
              </a:rPr>
              <a:t>.</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11284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92C0B976-2437-4EE7-AFD7-D8F78A96A8BE}"/>
              </a:ext>
            </a:extLst>
          </p:cNvPr>
          <p:cNvSpPr>
            <a:spLocks noGrp="1"/>
          </p:cNvSpPr>
          <p:nvPr>
            <p:ph type="title"/>
          </p:nvPr>
        </p:nvSpPr>
        <p:spPr>
          <a:xfrm>
            <a:off x="838200" y="1854925"/>
            <a:ext cx="10515600" cy="3762103"/>
          </a:xfrm>
        </p:spPr>
        <p:txBody>
          <a:bodyPr/>
          <a:lstStyle/>
          <a:p>
            <a:pPr algn="ctr"/>
            <a:r>
              <a:rPr lang="es-ES" b="1" dirty="0">
                <a:solidFill>
                  <a:srgbClr val="C00000"/>
                </a:solidFill>
              </a:rPr>
              <a:t>EL ALCOHOL NO ES UNA DROGA</a:t>
            </a:r>
            <a:endParaRPr lang="es-EC" dirty="0"/>
          </a:p>
        </p:txBody>
      </p:sp>
    </p:spTree>
    <p:extLst>
      <p:ext uri="{BB962C8B-B14F-4D97-AF65-F5344CB8AC3E}">
        <p14:creationId xmlns:p14="http://schemas.microsoft.com/office/powerpoint/2010/main" val="26864307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C00000"/>
                </a:solidFill>
                <a:effectLst>
                  <a:outerShdw blurRad="38100" dist="38100" dir="2700000" algn="tl">
                    <a:srgbClr val="000000">
                      <a:alpha val="43137"/>
                    </a:srgbClr>
                  </a:outerShdw>
                </a:effectLst>
              </a:rPr>
              <a:t>PERO ÉL ES TAN INTELIGENTE QUE NO PUEDE SER UN ALCOHÓLICO</a:t>
            </a:r>
            <a:r>
              <a:rPr lang="es-ES" b="1" dirty="0">
                <a:effectLst>
                  <a:outerShdw blurRad="38100" dist="38100" dir="2700000" algn="tl">
                    <a:srgbClr val="000000">
                      <a:alpha val="43137"/>
                    </a:srgbClr>
                  </a:outerShdw>
                </a:effectLst>
              </a:rPr>
              <a:t>.</a:t>
            </a:r>
            <a:endParaRPr lang="es-ES" dirty="0">
              <a:effectLst>
                <a:outerShdw blurRad="38100" dist="38100" dir="2700000" algn="tl">
                  <a:srgbClr val="000000">
                    <a:alpha val="43137"/>
                  </a:srgbClr>
                </a:outerShdw>
              </a:effectLst>
            </a:endParaRPr>
          </a:p>
        </p:txBody>
      </p:sp>
      <p:sp>
        <p:nvSpPr>
          <p:cNvPr id="3" name="Marcador de contenido 2"/>
          <p:cNvSpPr>
            <a:spLocks noGrp="1"/>
          </p:cNvSpPr>
          <p:nvPr>
            <p:ph idx="1"/>
          </p:nvPr>
        </p:nvSpPr>
        <p:spPr/>
        <p:txBody>
          <a:bodyPr/>
          <a:lstStyle/>
          <a:p>
            <a:r>
              <a:rPr lang="es-ES" b="1" dirty="0"/>
              <a:t>E</a:t>
            </a:r>
            <a:r>
              <a:rPr lang="es-ES" b="1" dirty="0" smtClean="0"/>
              <a:t>sta es una creencia común cuando se comienza a desconfiar del consumo de alcohol de algún funcionario o profesional. </a:t>
            </a:r>
          </a:p>
          <a:p>
            <a:r>
              <a:rPr lang="es-ES" b="1" dirty="0"/>
              <a:t>N</a:t>
            </a:r>
            <a:r>
              <a:rPr lang="es-ES" b="1" dirty="0" smtClean="0"/>
              <a:t>o hay relación entre alcoholismo e </a:t>
            </a:r>
            <a:r>
              <a:rPr lang="es-ES" b="1" dirty="0" smtClean="0">
                <a:solidFill>
                  <a:srgbClr val="FF0000"/>
                </a:solidFill>
              </a:rPr>
              <a:t>inteligencia.</a:t>
            </a:r>
            <a:endParaRPr lang="es-ES" dirty="0" smtClean="0">
              <a:solidFill>
                <a:srgbClr val="FF0000"/>
              </a:solidFill>
            </a:endParaRPr>
          </a:p>
          <a:p>
            <a:pPr marL="0" indent="0">
              <a:buNone/>
            </a:pPr>
            <a:endParaRPr lang="es-ES" dirty="0"/>
          </a:p>
        </p:txBody>
      </p:sp>
    </p:spTree>
    <p:extLst>
      <p:ext uri="{BB962C8B-B14F-4D97-AF65-F5344CB8AC3E}">
        <p14:creationId xmlns:p14="http://schemas.microsoft.com/office/powerpoint/2010/main" val="226104529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DB19C2-A0DB-4B3B-9CB7-FFCF6A65E748}"/>
              </a:ext>
            </a:extLst>
          </p:cNvPr>
          <p:cNvSpPr>
            <a:spLocks noGrp="1"/>
          </p:cNvSpPr>
          <p:nvPr>
            <p:ph type="title"/>
          </p:nvPr>
        </p:nvSpPr>
        <p:spPr>
          <a:xfrm>
            <a:off x="838200" y="365125"/>
            <a:ext cx="10515600" cy="5578475"/>
          </a:xfrm>
        </p:spPr>
        <p:txBody>
          <a:bodyPr/>
          <a:lstStyle/>
          <a:p>
            <a:pPr algn="ctr"/>
            <a:r>
              <a:rPr lang="es-ES" b="1" dirty="0">
                <a:solidFill>
                  <a:srgbClr val="C00000"/>
                </a:solidFill>
                <a:effectLst>
                  <a:outerShdw blurRad="38100" dist="38100" dir="2700000" algn="tl">
                    <a:srgbClr val="000000">
                      <a:alpha val="43137"/>
                    </a:srgbClr>
                  </a:outerShdw>
                </a:effectLst>
              </a:rPr>
              <a:t>EL NO ES ALCOHOLICO,NO ANDA TIRADO POR LAS CALLES</a:t>
            </a:r>
            <a:endParaRPr lang="es-EC"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2343889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a:solidFill>
                  <a:srgbClr val="C00000"/>
                </a:solidFill>
              </a:rPr>
              <a:t>	</a:t>
            </a:r>
            <a:r>
              <a:rPr lang="es-ES" b="1" dirty="0">
                <a:solidFill>
                  <a:srgbClr val="C00000"/>
                </a:solidFill>
                <a:effectLst>
                  <a:outerShdw blurRad="38100" dist="38100" dir="2700000" algn="tl">
                    <a:srgbClr val="000000">
                      <a:alpha val="43137"/>
                    </a:srgbClr>
                  </a:outerShdw>
                </a:effectLst>
              </a:rPr>
              <a:t>EL NO ES ALCOHOLICO,NO ANDA TIRADO POR LAS CALLES</a:t>
            </a:r>
          </a:p>
        </p:txBody>
      </p:sp>
      <p:sp>
        <p:nvSpPr>
          <p:cNvPr id="3" name="Marcador de contenido 2"/>
          <p:cNvSpPr>
            <a:spLocks noGrp="1"/>
          </p:cNvSpPr>
          <p:nvPr>
            <p:ph idx="1"/>
          </p:nvPr>
        </p:nvSpPr>
        <p:spPr/>
        <p:txBody>
          <a:bodyPr>
            <a:normAutofit/>
          </a:bodyPr>
          <a:lstStyle/>
          <a:p>
            <a:r>
              <a:rPr lang="es-ES" sz="3600" dirty="0" smtClean="0"/>
              <a:t>Solamente un pequeño porcentaje de </a:t>
            </a:r>
            <a:r>
              <a:rPr lang="es-ES" sz="3600" dirty="0" err="1" smtClean="0"/>
              <a:t>alcoholicos</a:t>
            </a:r>
            <a:r>
              <a:rPr lang="es-ES" sz="3600" dirty="0" smtClean="0"/>
              <a:t> llega a la indigencia.</a:t>
            </a:r>
            <a:endParaRPr lang="es-ES" sz="3600" dirty="0"/>
          </a:p>
        </p:txBody>
      </p:sp>
    </p:spTree>
    <p:extLst>
      <p:ext uri="{BB962C8B-B14F-4D97-AF65-F5344CB8AC3E}">
        <p14:creationId xmlns:p14="http://schemas.microsoft.com/office/powerpoint/2010/main" val="71692924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DE8A00-24B2-4602-9F15-B8DB350DD0D5}"/>
              </a:ext>
            </a:extLst>
          </p:cNvPr>
          <p:cNvSpPr>
            <a:spLocks noGrp="1"/>
          </p:cNvSpPr>
          <p:nvPr>
            <p:ph type="title"/>
          </p:nvPr>
        </p:nvSpPr>
        <p:spPr>
          <a:xfrm>
            <a:off x="838200" y="365125"/>
            <a:ext cx="10515600" cy="6714944"/>
          </a:xfrm>
        </p:spPr>
        <p:txBody>
          <a:bodyPr/>
          <a:lstStyle/>
          <a:p>
            <a:pPr algn="ctr"/>
            <a:r>
              <a:rPr lang="es-ES" b="1" dirty="0">
                <a:solidFill>
                  <a:srgbClr val="C00000"/>
                </a:solidFill>
                <a:effectLst>
                  <a:outerShdw blurRad="38100" dist="38100" dir="2700000" algn="tl">
                    <a:srgbClr val="000000">
                      <a:alpha val="43137"/>
                    </a:srgbClr>
                  </a:outerShdw>
                </a:effectLst>
              </a:rPr>
              <a:t>A SU FAMILIA NO LE FALTA NADA,TIENEN DINERO,VIAJES LO MEJOR SIEMPRE</a:t>
            </a:r>
            <a:r>
              <a:rPr lang="es-ES" dirty="0">
                <a:solidFill>
                  <a:srgbClr val="C00000"/>
                </a:solidFill>
              </a:rPr>
              <a:t>.</a:t>
            </a:r>
            <a:endParaRPr lang="es-EC" dirty="0"/>
          </a:p>
        </p:txBody>
      </p:sp>
    </p:spTree>
    <p:extLst>
      <p:ext uri="{BB962C8B-B14F-4D97-AF65-F5344CB8AC3E}">
        <p14:creationId xmlns:p14="http://schemas.microsoft.com/office/powerpoint/2010/main" val="80220871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b="1" dirty="0">
                <a:solidFill>
                  <a:srgbClr val="C00000"/>
                </a:solidFill>
                <a:effectLst>
                  <a:outerShdw blurRad="38100" dist="38100" dir="2700000" algn="tl">
                    <a:srgbClr val="000000">
                      <a:alpha val="43137"/>
                    </a:srgbClr>
                  </a:outerShdw>
                </a:effectLst>
              </a:rPr>
              <a:t>A SU FAMILIA NO LE FALTA NADA,TIENEN DINERO,VIAJES LO MEJOR SIEMPRE.</a:t>
            </a:r>
          </a:p>
        </p:txBody>
      </p:sp>
      <p:sp>
        <p:nvSpPr>
          <p:cNvPr id="3" name="Marcador de contenido 2"/>
          <p:cNvSpPr>
            <a:spLocks noGrp="1"/>
          </p:cNvSpPr>
          <p:nvPr>
            <p:ph idx="1"/>
          </p:nvPr>
        </p:nvSpPr>
        <p:spPr/>
        <p:txBody>
          <a:bodyPr>
            <a:normAutofit/>
          </a:bodyPr>
          <a:lstStyle/>
          <a:p>
            <a:r>
              <a:rPr lang="es-ES" sz="3200" dirty="0"/>
              <a:t>E</a:t>
            </a:r>
            <a:r>
              <a:rPr lang="es-ES" sz="3200" dirty="0" smtClean="0"/>
              <a:t>xisten familias que aunque tienen todo lo material, carecen del afecto, del apoyo emocional y de la tranquilidad familiar como consecuencia de los hábitos del alcohólico.</a:t>
            </a:r>
            <a:endParaRPr lang="es-ES" sz="3200" dirty="0"/>
          </a:p>
        </p:txBody>
      </p:sp>
    </p:spTree>
    <p:extLst>
      <p:ext uri="{BB962C8B-B14F-4D97-AF65-F5344CB8AC3E}">
        <p14:creationId xmlns:p14="http://schemas.microsoft.com/office/powerpoint/2010/main" val="161787945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4294967295"/>
          </p:nvPr>
        </p:nvSpPr>
        <p:spPr>
          <a:xfrm>
            <a:off x="0" y="617538"/>
            <a:ext cx="10515600" cy="6240462"/>
          </a:xfrm>
        </p:spPr>
        <p:txBody>
          <a:bodyPr>
            <a:normAutofit/>
          </a:bodyPr>
          <a:lstStyle/>
          <a:p>
            <a:pPr>
              <a:buFont typeface="Wingdings" panose="05000000000000000000" pitchFamily="2" charset="2"/>
              <a:buChar char="ü"/>
            </a:pPr>
            <a:r>
              <a:rPr lang="es-ES" sz="3500" b="1" dirty="0">
                <a:solidFill>
                  <a:srgbClr val="C00000"/>
                </a:solidFill>
                <a:effectLst>
                  <a:outerShdw blurRad="38100" dist="38100" dir="2700000" algn="tl">
                    <a:srgbClr val="000000">
                      <a:alpha val="43137"/>
                    </a:srgbClr>
                  </a:outerShdw>
                </a:effectLst>
              </a:rPr>
              <a:t>E</a:t>
            </a:r>
            <a:r>
              <a:rPr lang="es-ES" sz="3500" b="1" dirty="0" smtClean="0">
                <a:solidFill>
                  <a:srgbClr val="C00000"/>
                </a:solidFill>
                <a:effectLst>
                  <a:outerShdw blurRad="38100" dist="38100" dir="2700000" algn="tl">
                    <a:srgbClr val="000000">
                      <a:alpha val="43137"/>
                    </a:srgbClr>
                  </a:outerShdw>
                </a:effectLst>
              </a:rPr>
              <a:t>l reto actual y futuro es el de desarrollar un estilo de vida donde el alcohol desempeñe cada vez un papel menos importante.</a:t>
            </a:r>
          </a:p>
          <a:p>
            <a:pPr>
              <a:buFont typeface="Wingdings" panose="05000000000000000000" pitchFamily="2" charset="2"/>
              <a:buChar char="ü"/>
            </a:pPr>
            <a:r>
              <a:rPr lang="es-ES" sz="3500" b="1" dirty="0">
                <a:solidFill>
                  <a:srgbClr val="C00000"/>
                </a:solidFill>
                <a:effectLst>
                  <a:outerShdw blurRad="38100" dist="38100" dir="2700000" algn="tl">
                    <a:srgbClr val="000000">
                      <a:alpha val="43137"/>
                    </a:srgbClr>
                  </a:outerShdw>
                </a:effectLst>
              </a:rPr>
              <a:t>D</a:t>
            </a:r>
            <a:r>
              <a:rPr lang="es-ES" sz="3500" b="1" dirty="0" smtClean="0">
                <a:solidFill>
                  <a:srgbClr val="C00000"/>
                </a:solidFill>
                <a:effectLst>
                  <a:outerShdw blurRad="38100" dist="38100" dir="2700000" algn="tl">
                    <a:srgbClr val="000000">
                      <a:alpha val="43137"/>
                    </a:srgbClr>
                  </a:outerShdw>
                </a:effectLst>
              </a:rPr>
              <a:t>ebe quedar bien establecido que una persona para </a:t>
            </a:r>
            <a:r>
              <a:rPr lang="es-ES" sz="3500" b="1" dirty="0" err="1" smtClean="0">
                <a:effectLst>
                  <a:outerShdw blurRad="38100" dist="38100" dir="2700000" algn="tl">
                    <a:srgbClr val="000000">
                      <a:alpha val="43137"/>
                    </a:srgbClr>
                  </a:outerShdw>
                </a:effectLst>
              </a:rPr>
              <a:t>celebrar,divertirse,mostrar</a:t>
            </a:r>
            <a:r>
              <a:rPr lang="es-ES" sz="3500" b="1" dirty="0" smtClean="0">
                <a:effectLst>
                  <a:outerShdw blurRad="38100" dist="38100" dir="2700000" algn="tl">
                    <a:srgbClr val="000000">
                      <a:alpha val="43137"/>
                    </a:srgbClr>
                  </a:outerShdw>
                </a:effectLst>
              </a:rPr>
              <a:t> </a:t>
            </a:r>
            <a:r>
              <a:rPr lang="es-ES" sz="3500" b="1" dirty="0" err="1" smtClean="0">
                <a:effectLst>
                  <a:outerShdw blurRad="38100" dist="38100" dir="2700000" algn="tl">
                    <a:srgbClr val="000000">
                      <a:alpha val="43137"/>
                    </a:srgbClr>
                  </a:outerShdw>
                </a:effectLst>
              </a:rPr>
              <a:t>amistad,amor</a:t>
            </a:r>
            <a:r>
              <a:rPr lang="es-ES" sz="3500" b="1" dirty="0" smtClean="0">
                <a:effectLst>
                  <a:outerShdw blurRad="38100" dist="38100" dir="2700000" algn="tl">
                    <a:srgbClr val="000000">
                      <a:alpha val="43137"/>
                    </a:srgbClr>
                  </a:outerShdw>
                </a:effectLst>
              </a:rPr>
              <a:t> u </a:t>
            </a:r>
            <a:r>
              <a:rPr lang="es-ES" sz="3500" b="1" dirty="0" err="1" smtClean="0">
                <a:effectLst>
                  <a:outerShdw blurRad="38100" dist="38100" dir="2700000" algn="tl">
                    <a:srgbClr val="000000">
                      <a:alpha val="43137"/>
                    </a:srgbClr>
                  </a:outerShdw>
                </a:effectLst>
              </a:rPr>
              <a:t>hombria</a:t>
            </a:r>
            <a:r>
              <a:rPr lang="es-ES" sz="3500" b="1" dirty="0" smtClean="0">
                <a:effectLst>
                  <a:outerShdw blurRad="38100" dist="38100" dir="2700000" algn="tl">
                    <a:srgbClr val="000000">
                      <a:alpha val="43137"/>
                    </a:srgbClr>
                  </a:outerShdw>
                </a:effectLst>
              </a:rPr>
              <a:t> </a:t>
            </a:r>
            <a:r>
              <a:rPr lang="es-ES" sz="3500" b="1" dirty="0" smtClean="0">
                <a:solidFill>
                  <a:srgbClr val="C00000"/>
                </a:solidFill>
                <a:effectLst>
                  <a:outerShdw blurRad="38100" dist="38100" dir="2700000" algn="tl">
                    <a:srgbClr val="000000">
                      <a:alpha val="43137"/>
                    </a:srgbClr>
                  </a:outerShdw>
                </a:effectLst>
              </a:rPr>
              <a:t>no necesita del alcohol, ya que estos son atributos espontáneos en cualquier persona normal</a:t>
            </a:r>
            <a:r>
              <a:rPr lang="es-ES" sz="3600" dirty="0" smtClean="0">
                <a:solidFill>
                  <a:srgbClr val="C00000"/>
                </a:solidFill>
              </a:rPr>
              <a:t>.   </a:t>
            </a:r>
            <a:endParaRPr lang="es-ES" sz="3600" dirty="0">
              <a:solidFill>
                <a:srgbClr val="C00000"/>
              </a:solidFill>
            </a:endParaRPr>
          </a:p>
          <a:p>
            <a:pPr marL="0" indent="0">
              <a:buNone/>
            </a:pPr>
            <a:endParaRPr lang="es-ES" sz="3600" dirty="0">
              <a:solidFill>
                <a:srgbClr val="C00000"/>
              </a:solidFill>
            </a:endParaRPr>
          </a:p>
          <a:p>
            <a:pPr marL="0" indent="0">
              <a:buNone/>
            </a:pPr>
            <a:endParaRPr lang="es-ES" sz="3600" dirty="0">
              <a:solidFill>
                <a:srgbClr val="C00000"/>
              </a:solidFill>
            </a:endParaRPr>
          </a:p>
          <a:p>
            <a:pPr marL="0" indent="0">
              <a:buNone/>
            </a:pPr>
            <a:r>
              <a:rPr lang="es-ES" sz="6000" dirty="0">
                <a:solidFill>
                  <a:srgbClr val="C00000"/>
                </a:solidFill>
              </a:rPr>
              <a:t>                GRACIAS</a:t>
            </a:r>
          </a:p>
        </p:txBody>
      </p:sp>
      <p:pic>
        <p:nvPicPr>
          <p:cNvPr id="4" name="Imagen 3"/>
          <p:cNvPicPr>
            <a:picLocks noChangeAspect="1"/>
          </p:cNvPicPr>
          <p:nvPr/>
        </p:nvPicPr>
        <p:blipFill>
          <a:blip r:embed="rId2"/>
          <a:stretch>
            <a:fillRect/>
          </a:stretch>
        </p:blipFill>
        <p:spPr>
          <a:xfrm>
            <a:off x="6707627" y="4547415"/>
            <a:ext cx="2743438" cy="2310584"/>
          </a:xfrm>
          <a:prstGeom prst="rect">
            <a:avLst/>
          </a:prstGeom>
        </p:spPr>
      </p:pic>
    </p:spTree>
    <p:extLst>
      <p:ext uri="{BB962C8B-B14F-4D97-AF65-F5344CB8AC3E}">
        <p14:creationId xmlns:p14="http://schemas.microsoft.com/office/powerpoint/2010/main" val="117475831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rgbClr val="C00000"/>
                </a:solidFill>
                <a:effectLst>
                  <a:outerShdw blurRad="38100" dist="38100" dir="2700000" algn="tl">
                    <a:srgbClr val="000000">
                      <a:alpha val="43137"/>
                    </a:srgbClr>
                  </a:outerShdw>
                </a:effectLst>
              </a:rPr>
              <a:t>EL ALCOHOL NO ES UNA DROGA</a:t>
            </a:r>
          </a:p>
        </p:txBody>
      </p:sp>
      <p:sp>
        <p:nvSpPr>
          <p:cNvPr id="3" name="Marcador de contenido 2"/>
          <p:cNvSpPr>
            <a:spLocks noGrp="1"/>
          </p:cNvSpPr>
          <p:nvPr>
            <p:ph idx="1"/>
          </p:nvPr>
        </p:nvSpPr>
        <p:spPr>
          <a:xfrm>
            <a:off x="270455" y="1825625"/>
            <a:ext cx="11719775" cy="4351338"/>
          </a:xfrm>
        </p:spPr>
        <p:txBody>
          <a:bodyPr/>
          <a:lstStyle/>
          <a:p>
            <a:r>
              <a:rPr lang="es-ES" dirty="0"/>
              <a:t>M</a:t>
            </a:r>
            <a:r>
              <a:rPr lang="es-ES" dirty="0" smtClean="0"/>
              <a:t>odifica el funcionamiento del sistema nervioso central </a:t>
            </a:r>
          </a:p>
          <a:p>
            <a:r>
              <a:rPr lang="es-ES" dirty="0"/>
              <a:t>P</a:t>
            </a:r>
            <a:r>
              <a:rPr lang="es-ES" dirty="0" smtClean="0"/>
              <a:t>roduce cambios en la personalidad y la conciencia</a:t>
            </a:r>
          </a:p>
          <a:p>
            <a:r>
              <a:rPr lang="es-ES" dirty="0" smtClean="0"/>
              <a:t>S</a:t>
            </a:r>
            <a:r>
              <a:rPr lang="es-ES" dirty="0" smtClean="0"/>
              <a:t>u consumo prolongado puede crear la necesidad progresiva de consumir cantidades cada vez mayores, para sentir los mismos efectos</a:t>
            </a:r>
          </a:p>
          <a:p>
            <a:r>
              <a:rPr lang="es-ES" dirty="0" smtClean="0"/>
              <a:t> </a:t>
            </a:r>
            <a:r>
              <a:rPr lang="es-ES" dirty="0" smtClean="0"/>
              <a:t>Aparición</a:t>
            </a:r>
            <a:r>
              <a:rPr lang="es-ES" dirty="0" smtClean="0"/>
              <a:t> de molestias físicas y psíquicas cuando se suprime dicho consumo.</a:t>
            </a:r>
            <a:endParaRPr lang="es-ES" dirty="0"/>
          </a:p>
        </p:txBody>
      </p:sp>
    </p:spTree>
    <p:extLst>
      <p:ext uri="{BB962C8B-B14F-4D97-AF65-F5344CB8AC3E}">
        <p14:creationId xmlns:p14="http://schemas.microsoft.com/office/powerpoint/2010/main" val="19275392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77DED0-9FC0-4B4A-877D-5CE580269BEC}"/>
              </a:ext>
            </a:extLst>
          </p:cNvPr>
          <p:cNvSpPr>
            <a:spLocks noGrp="1"/>
          </p:cNvSpPr>
          <p:nvPr>
            <p:ph type="title"/>
          </p:nvPr>
        </p:nvSpPr>
        <p:spPr>
          <a:xfrm>
            <a:off x="838200" y="365125"/>
            <a:ext cx="10515600" cy="4951458"/>
          </a:xfrm>
        </p:spPr>
        <p:txBody>
          <a:bodyPr/>
          <a:lstStyle/>
          <a:p>
            <a:pPr algn="ctr"/>
            <a:r>
              <a:rPr lang="es-ES" b="1" dirty="0">
                <a:solidFill>
                  <a:srgbClr val="C00000"/>
                </a:solidFill>
                <a:effectLst>
                  <a:outerShdw blurRad="38100" dist="38100" dir="2700000" algn="tl">
                    <a:srgbClr val="000000">
                      <a:alpha val="43137"/>
                    </a:srgbClr>
                  </a:outerShdw>
                </a:effectLst>
              </a:rPr>
              <a:t>EL ALCOHOL ES UN ESTIMULANTE</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32996352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38200" y="115912"/>
            <a:ext cx="10515600" cy="811368"/>
          </a:xfrm>
        </p:spPr>
        <p:txBody>
          <a:bodyPr/>
          <a:lstStyle/>
          <a:p>
            <a:pPr algn="ctr"/>
            <a:r>
              <a:rPr lang="es-ES" b="1" dirty="0">
                <a:solidFill>
                  <a:srgbClr val="C00000"/>
                </a:solidFill>
                <a:effectLst>
                  <a:outerShdw blurRad="38100" dist="38100" dir="2700000" algn="tl">
                    <a:srgbClr val="000000">
                      <a:alpha val="43137"/>
                    </a:srgbClr>
                  </a:outerShdw>
                </a:effectLst>
              </a:rPr>
              <a:t>EL ALCOHOL ES UN ESTIMULANTE</a:t>
            </a:r>
          </a:p>
        </p:txBody>
      </p:sp>
      <p:sp>
        <p:nvSpPr>
          <p:cNvPr id="3" name="Marcador de contenido 2"/>
          <p:cNvSpPr>
            <a:spLocks noGrp="1"/>
          </p:cNvSpPr>
          <p:nvPr>
            <p:ph idx="1"/>
          </p:nvPr>
        </p:nvSpPr>
        <p:spPr>
          <a:xfrm>
            <a:off x="838200" y="1146220"/>
            <a:ext cx="10515600" cy="5550794"/>
          </a:xfrm>
        </p:spPr>
        <p:txBody>
          <a:bodyPr>
            <a:normAutofit fontScale="92500" lnSpcReduction="10000"/>
          </a:bodyPr>
          <a:lstStyle/>
          <a:p>
            <a:r>
              <a:rPr lang="es-ES" dirty="0"/>
              <a:t>R</a:t>
            </a:r>
            <a:r>
              <a:rPr lang="es-ES" dirty="0" smtClean="0"/>
              <a:t>ealmente es un </a:t>
            </a:r>
            <a:r>
              <a:rPr lang="es-ES" b="1" dirty="0" smtClean="0">
                <a:solidFill>
                  <a:srgbClr val="FF0000"/>
                </a:solidFill>
              </a:rPr>
              <a:t>DEPRESOR</a:t>
            </a:r>
            <a:r>
              <a:rPr lang="es-ES" dirty="0" smtClean="0"/>
              <a:t> del sistema nervioso central, pertenece al grupo farmacológico de los </a:t>
            </a:r>
            <a:r>
              <a:rPr lang="es-ES" b="1" dirty="0" smtClean="0">
                <a:solidFill>
                  <a:srgbClr val="FF0000"/>
                </a:solidFill>
              </a:rPr>
              <a:t>ANESTÉSICOS </a:t>
            </a:r>
            <a:r>
              <a:rPr lang="es-ES" b="1" dirty="0">
                <a:solidFill>
                  <a:srgbClr val="FF0000"/>
                </a:solidFill>
              </a:rPr>
              <a:t>Y SEDANTES</a:t>
            </a:r>
            <a:r>
              <a:rPr lang="es-ES" dirty="0"/>
              <a:t>.</a:t>
            </a:r>
          </a:p>
          <a:p>
            <a:r>
              <a:rPr lang="es-ES" dirty="0"/>
              <a:t> </a:t>
            </a:r>
            <a:r>
              <a:rPr lang="es-ES" dirty="0"/>
              <a:t>P</a:t>
            </a:r>
            <a:r>
              <a:rPr lang="es-ES" dirty="0" smtClean="0"/>
              <a:t>rimero actúa sobre las zonas del cerebro que tienen que ver con el juicio, el razonamiento, la comprensión y otras altas funciones intelectuales que regulan la conciencia humana</a:t>
            </a:r>
          </a:p>
          <a:p>
            <a:r>
              <a:rPr lang="es-ES" dirty="0" smtClean="0"/>
              <a:t>la persona se desinhibe y aparecen </a:t>
            </a:r>
            <a:r>
              <a:rPr lang="es-ES" b="1" dirty="0" smtClean="0">
                <a:solidFill>
                  <a:srgbClr val="FF0000"/>
                </a:solidFill>
              </a:rPr>
              <a:t>EMOCIONES</a:t>
            </a:r>
            <a:r>
              <a:rPr lang="es-ES" b="1" dirty="0">
                <a:solidFill>
                  <a:srgbClr val="FF0000"/>
                </a:solidFill>
              </a:rPr>
              <a:t>, SENTIMIENTOS Y CONDUCTAS IMPREDECIBLES</a:t>
            </a:r>
            <a:r>
              <a:rPr lang="es-ES" dirty="0"/>
              <a:t>, </a:t>
            </a:r>
            <a:r>
              <a:rPr lang="es-ES" dirty="0" smtClean="0"/>
              <a:t>muchas veces inadecuadas, con expresiones de euforia, tristeza o agresividad.</a:t>
            </a:r>
          </a:p>
          <a:p>
            <a:r>
              <a:rPr lang="es-ES" dirty="0" smtClean="0"/>
              <a:t> Al deprimir otras áreas del sistema nervioso, provoca trastornos en </a:t>
            </a:r>
            <a:r>
              <a:rPr lang="es-ES" b="1" dirty="0" smtClean="0">
                <a:solidFill>
                  <a:srgbClr val="FF0000"/>
                </a:solidFill>
              </a:rPr>
              <a:t>EL </a:t>
            </a:r>
            <a:r>
              <a:rPr lang="es-ES" b="1" dirty="0">
                <a:solidFill>
                  <a:srgbClr val="FF0000"/>
                </a:solidFill>
              </a:rPr>
              <a:t>LENGUAJE, EN EL CONTROL Y LA COORDINACIÓN </a:t>
            </a:r>
            <a:r>
              <a:rPr lang="es-ES" dirty="0" smtClean="0"/>
              <a:t>de los movimientos, y según la cantidad ingerida, se puede llegar a </a:t>
            </a:r>
            <a:r>
              <a:rPr lang="es-ES" b="1" dirty="0" smtClean="0">
                <a:solidFill>
                  <a:srgbClr val="FF0000"/>
                </a:solidFill>
              </a:rPr>
              <a:t>LÍMITES</a:t>
            </a:r>
            <a:r>
              <a:rPr lang="es-ES" dirty="0" smtClean="0"/>
              <a:t> peligrosos de </a:t>
            </a:r>
            <a:r>
              <a:rPr lang="es-ES" b="1" dirty="0" smtClean="0">
                <a:solidFill>
                  <a:srgbClr val="FF0000"/>
                </a:solidFill>
              </a:rPr>
              <a:t>INTOXICACIÓN</a:t>
            </a:r>
            <a:r>
              <a:rPr lang="es-ES" b="1" dirty="0">
                <a:solidFill>
                  <a:srgbClr val="FF0000"/>
                </a:solidFill>
              </a:rPr>
              <a:t>, COMA ALCOHÓLICO Y MUERTE</a:t>
            </a:r>
            <a:r>
              <a:rPr lang="es-ES" dirty="0"/>
              <a:t>.</a:t>
            </a:r>
          </a:p>
          <a:p>
            <a:r>
              <a:rPr lang="es-ES" dirty="0"/>
              <a:t>E</a:t>
            </a:r>
            <a:r>
              <a:rPr lang="es-ES" dirty="0" smtClean="0"/>
              <a:t>s bueno recordar el frecuente llanto de las personas en </a:t>
            </a:r>
            <a:r>
              <a:rPr lang="es-ES" b="1" dirty="0" smtClean="0">
                <a:solidFill>
                  <a:srgbClr val="FF0000"/>
                </a:solidFill>
              </a:rPr>
              <a:t>ESTADO</a:t>
            </a:r>
            <a:r>
              <a:rPr lang="es-ES" dirty="0" smtClean="0"/>
              <a:t> de embriaguez profunda y también que en muchos países el 30% de los alcohólicos termina sus vidas por medio </a:t>
            </a:r>
            <a:r>
              <a:rPr lang="es-ES" b="1" dirty="0">
                <a:solidFill>
                  <a:srgbClr val="FF0000"/>
                </a:solidFill>
              </a:rPr>
              <a:t>DEL SUICIDIO</a:t>
            </a:r>
            <a:r>
              <a:rPr lang="es-ES" dirty="0"/>
              <a:t>.</a:t>
            </a:r>
          </a:p>
          <a:p>
            <a:endParaRPr lang="es-ES" dirty="0"/>
          </a:p>
        </p:txBody>
      </p:sp>
    </p:spTree>
    <p:extLst>
      <p:ext uri="{BB962C8B-B14F-4D97-AF65-F5344CB8AC3E}">
        <p14:creationId xmlns:p14="http://schemas.microsoft.com/office/powerpoint/2010/main" val="24604221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F214E46-A669-47CB-86AC-5E3E52B1EB3A}"/>
              </a:ext>
            </a:extLst>
          </p:cNvPr>
          <p:cNvSpPr>
            <a:spLocks noGrp="1"/>
          </p:cNvSpPr>
          <p:nvPr>
            <p:ph type="title"/>
          </p:nvPr>
        </p:nvSpPr>
        <p:spPr>
          <a:xfrm>
            <a:off x="838200" y="365125"/>
            <a:ext cx="10515600" cy="5082086"/>
          </a:xfrm>
        </p:spPr>
        <p:txBody>
          <a:bodyPr/>
          <a:lstStyle/>
          <a:p>
            <a:pPr algn="ctr"/>
            <a:r>
              <a:rPr lang="es-ES" b="1" dirty="0">
                <a:solidFill>
                  <a:srgbClr val="C00000"/>
                </a:solidFill>
                <a:effectLst>
                  <a:outerShdw blurRad="38100" dist="38100" dir="2700000" algn="tl">
                    <a:srgbClr val="000000">
                      <a:alpha val="43137"/>
                    </a:srgbClr>
                  </a:outerShdw>
                </a:effectLst>
              </a:rPr>
              <a:t>EL ALCOHOL ES BUENO PARA COMBATIR EL FRIO</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12871951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3183" y="1"/>
            <a:ext cx="11160617" cy="1043188"/>
          </a:xfrm>
        </p:spPr>
        <p:txBody>
          <a:bodyPr>
            <a:normAutofit/>
          </a:bodyPr>
          <a:lstStyle/>
          <a:p>
            <a:pPr algn="ctr"/>
            <a:r>
              <a:rPr lang="es-ES" b="1" dirty="0">
                <a:solidFill>
                  <a:srgbClr val="C00000"/>
                </a:solidFill>
                <a:effectLst>
                  <a:outerShdw blurRad="38100" dist="38100" dir="2700000" algn="tl">
                    <a:srgbClr val="000000">
                      <a:alpha val="43137"/>
                    </a:srgbClr>
                  </a:outerShdw>
                </a:effectLst>
              </a:rPr>
              <a:t>EL ALCOHOL ES BUENO PARA COMBATIR EL FRIO</a:t>
            </a:r>
          </a:p>
        </p:txBody>
      </p:sp>
      <p:sp>
        <p:nvSpPr>
          <p:cNvPr id="3" name="Marcador de contenido 2"/>
          <p:cNvSpPr>
            <a:spLocks noGrp="1"/>
          </p:cNvSpPr>
          <p:nvPr>
            <p:ph idx="1"/>
          </p:nvPr>
        </p:nvSpPr>
        <p:spPr>
          <a:xfrm>
            <a:off x="838200" y="1043189"/>
            <a:ext cx="10515600" cy="5133774"/>
          </a:xfrm>
        </p:spPr>
        <p:txBody>
          <a:bodyPr>
            <a:normAutofit/>
          </a:bodyPr>
          <a:lstStyle/>
          <a:p>
            <a:r>
              <a:rPr lang="es-ES" dirty="0"/>
              <a:t>E</a:t>
            </a:r>
            <a:r>
              <a:rPr lang="es-ES" dirty="0" smtClean="0"/>
              <a:t>l alcohol dilata los vasos sanguíneos de la piel y da una sensación de calor, pero realmente la temperatura del cuerpo baja cuando la superficie de la piel caliente entra en contacto con el ambiente más frío que rodea al sujeto.</a:t>
            </a:r>
          </a:p>
          <a:p>
            <a:endParaRPr lang="es-ES" dirty="0" smtClean="0"/>
          </a:p>
          <a:p>
            <a:r>
              <a:rPr lang="es-ES" b="1" dirty="0" smtClean="0">
                <a:solidFill>
                  <a:srgbClr val="FF0000"/>
                </a:solidFill>
              </a:rPr>
              <a:t>QUIEN </a:t>
            </a:r>
            <a:r>
              <a:rPr lang="es-ES" b="1" dirty="0">
                <a:solidFill>
                  <a:srgbClr val="FF0000"/>
                </a:solidFill>
              </a:rPr>
              <a:t>TENGA ESTE MITO DEBE SABER QUE LOS SOLDADOS DE NAPOLEÓN MUERTOS AL CONGELARSE DURANTE LA INVASIÓN A RUSIA, FUERON PRECISAMENTE AQUELLOS QUE INGERÍAN BEBIDAS ALCOHÓLICAS, PUES EL EFECTO VERDADERO ES PRODUCIR DILATACIÓN DE LOS VASOS SANGUÍNEOS</a:t>
            </a:r>
            <a:r>
              <a:rPr lang="es-ES" dirty="0"/>
              <a:t>.</a:t>
            </a:r>
          </a:p>
        </p:txBody>
      </p:sp>
    </p:spTree>
    <p:extLst>
      <p:ext uri="{BB962C8B-B14F-4D97-AF65-F5344CB8AC3E}">
        <p14:creationId xmlns:p14="http://schemas.microsoft.com/office/powerpoint/2010/main" val="428575484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F458833-0517-4974-B5C6-5AC8EC4FFA5D}"/>
              </a:ext>
            </a:extLst>
          </p:cNvPr>
          <p:cNvSpPr>
            <a:spLocks noGrp="1"/>
          </p:cNvSpPr>
          <p:nvPr>
            <p:ph type="title"/>
          </p:nvPr>
        </p:nvSpPr>
        <p:spPr>
          <a:xfrm>
            <a:off x="838200" y="365125"/>
            <a:ext cx="10515600" cy="5722166"/>
          </a:xfrm>
        </p:spPr>
        <p:txBody>
          <a:bodyPr/>
          <a:lstStyle/>
          <a:p>
            <a:pPr algn="ctr"/>
            <a:r>
              <a:rPr lang="es-ES" b="1" dirty="0">
                <a:solidFill>
                  <a:srgbClr val="C00000"/>
                </a:solidFill>
                <a:effectLst>
                  <a:outerShdw blurRad="38100" dist="38100" dir="2700000" algn="tl">
                    <a:srgbClr val="000000">
                      <a:alpha val="43137"/>
                    </a:srgbClr>
                  </a:outerShdw>
                </a:effectLst>
              </a:rPr>
              <a:t>EL ALCOHOL MEJORA LA SEXUALIDAD</a:t>
            </a:r>
            <a:endParaRPr lang="es-EC"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8950684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32</TotalTime>
  <Words>1503</Words>
  <Application>Microsoft Office PowerPoint</Application>
  <PresentationFormat>Panorámica</PresentationFormat>
  <Paragraphs>84</Paragraphs>
  <Slides>35</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35</vt:i4>
      </vt:variant>
    </vt:vector>
  </HeadingPairs>
  <TitlesOfParts>
    <vt:vector size="41" baseType="lpstr">
      <vt:lpstr>Algerian</vt:lpstr>
      <vt:lpstr>Arial</vt:lpstr>
      <vt:lpstr>Calibri</vt:lpstr>
      <vt:lpstr>Calibri Light</vt:lpstr>
      <vt:lpstr>Wingdings</vt:lpstr>
      <vt:lpstr>Tema de Office</vt:lpstr>
      <vt:lpstr>   MITOS Y REALIDADES DEL ALCOHOLISMO</vt:lpstr>
      <vt:lpstr>CONCEPTO DE MITO</vt:lpstr>
      <vt:lpstr>EL ALCOHOL NO ES UNA DROGA</vt:lpstr>
      <vt:lpstr>EL ALCOHOL NO ES UNA DROGA</vt:lpstr>
      <vt:lpstr>EL ALCOHOL ES UN ESTIMULANTE</vt:lpstr>
      <vt:lpstr>EL ALCOHOL ES UN ESTIMULANTE</vt:lpstr>
      <vt:lpstr>EL ALCOHOL ES BUENO PARA COMBATIR EL FRIO</vt:lpstr>
      <vt:lpstr>EL ALCOHOL ES BUENO PARA COMBATIR EL FRIO</vt:lpstr>
      <vt:lpstr>EL ALCOHOL MEJORA LA SEXUALIDAD</vt:lpstr>
      <vt:lpstr>EL ALCOHOL MEJORA LA SEXUALIDAD</vt:lpstr>
      <vt:lpstr>EL ALCOHOL AUMENTA LA ENERGIA</vt:lpstr>
      <vt:lpstr>EL ALCOHOL AUMENTA LA ENERGIA</vt:lpstr>
      <vt:lpstr>EL ALCOHOL ES UN MEDICAMENTO</vt:lpstr>
      <vt:lpstr>EL ALCOHOL ES UN MEDICAMENTO</vt:lpstr>
      <vt:lpstr>EL ALCOHOL ES BUENO PARA COMBATIR LA HIPERTENSION Y EL INFARTO DEL MIOCARDIO</vt:lpstr>
      <vt:lpstr>EL ALCOHOL ES BUENO PARA COMBATIR LA HIPERTENSION Y EL INFARTO DEL MIOCARDIO</vt:lpstr>
      <vt:lpstr>LAS PERSONAS QUE ASIMILAN O AGUANTAN MUCHO ALCOHOL NUNCA SE VUELVEN ALCOHOLICAS</vt:lpstr>
      <vt:lpstr>LAS PERSONAS QUE ASIMILAN O AGUANTAN MUCHO ALCOHOL NUNCA SE VUELVEN ALCOHOLICAS</vt:lpstr>
      <vt:lpstr>SOLO SE CONVIERTEN EN ALCOHOLICAS LAS PERSONAS DEBILES DE CARÁCTER O CARENTES DE MORAL</vt:lpstr>
      <vt:lpstr>SOLO SE CONVIERTEN EN ALCOHOLICAS LAS PERSONAS DEBILES DE CARÁCTER O CARENTES DE MORAL</vt:lpstr>
      <vt:lpstr>EL ALCOHOL DAÑA POR IGUAL AL HOMBRE QUE A LA MUJER</vt:lpstr>
      <vt:lpstr>EL ALCOHOL DAÑA POR IGUAL AL HOMBRE QUE A LA MUJER</vt:lpstr>
      <vt:lpstr>EL ALCOHOLISMO ES UNA ENFERMEDAD DE GENTE ADULTA.</vt:lpstr>
      <vt:lpstr>EL ALCOHOLISMO ES UNA ENFERMEDAD DE GENTE ADULTA.</vt:lpstr>
      <vt:lpstr>ES RESPONSABLE,NUNCA FALTA AL TRABAJO</vt:lpstr>
      <vt:lpstr>ES RESPONSABLE,NUNCA FALTA AL TRABAJO</vt:lpstr>
      <vt:lpstr>SI TENGO TRABAJO NO SOY ALCOHOLICO</vt:lpstr>
      <vt:lpstr>SI TENGO TRABAJO NO SOY ALCOHOLICO</vt:lpstr>
      <vt:lpstr>PERO ÉL ES TAN INTELIGENTE QUE NO PUEDE SER UN ALCOHÓLICO.</vt:lpstr>
      <vt:lpstr>PERO ÉL ES TAN INTELIGENTE QUE NO PUEDE SER UN ALCOHÓLICO.</vt:lpstr>
      <vt:lpstr>EL NO ES ALCOHOLICO,NO ANDA TIRADO POR LAS CALLES</vt:lpstr>
      <vt:lpstr> EL NO ES ALCOHOLICO,NO ANDA TIRADO POR LAS CALLES</vt:lpstr>
      <vt:lpstr>A SU FAMILIA NO LE FALTA NADA,TIENEN DINERO,VIAJES LO MEJOR SIEMPRE.</vt:lpstr>
      <vt:lpstr>A SU FAMILIA NO LE FALTA NADA,TIENEN DINERO,VIAJES LO MEJOR SIEMPRE.</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MITOS Y REALIDADES DEL ALCOHOLISMO</dc:title>
  <dc:creator>TATY ASDAU</dc:creator>
  <cp:lastModifiedBy>INTEL</cp:lastModifiedBy>
  <cp:revision>38</cp:revision>
  <dcterms:created xsi:type="dcterms:W3CDTF">2016-09-26T22:24:03Z</dcterms:created>
  <dcterms:modified xsi:type="dcterms:W3CDTF">2022-01-22T15:22:56Z</dcterms:modified>
</cp:coreProperties>
</file>