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grpSp>
        <p:nvGrpSpPr>
          <p:cNvPr id="7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grpSp>
        <p:nvGrpSpPr>
          <p:cNvPr id="8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grpSp>
        <p:nvGrpSpPr>
          <p:cNvPr id="8" name="Graphic 185"/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</a:fld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524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7119" y="810623"/>
            <a:ext cx="4894428" cy="3570162"/>
          </a:xfrm>
        </p:spPr>
        <p:txBody>
          <a:bodyPr anchor="b">
            <a:normAutofit/>
          </a:bodyPr>
          <a:lstStyle/>
          <a:p>
            <a:pPr algn="l"/>
            <a:r>
              <a:rPr lang="es-MX" sz="2900"/>
              <a:t>Efecto </a:t>
            </a:r>
            <a:r>
              <a:rPr lang="es-MX" sz="2900" err="1"/>
              <a:t>Sustitucion</a:t>
            </a:r>
            <a:r>
              <a:rPr lang="es-MX" sz="2900"/>
              <a:t> </a:t>
            </a:r>
            <a:endParaRPr lang="es-EC" sz="29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7119" y="4547167"/>
            <a:ext cx="4894428" cy="1288482"/>
          </a:xfrm>
        </p:spPr>
        <p:txBody>
          <a:bodyPr>
            <a:normAutofit/>
          </a:bodyPr>
          <a:lstStyle/>
          <a:p>
            <a:pPr algn="l"/>
            <a:r>
              <a:rPr lang="es-MX"/>
              <a:t>Efecto Renta</a:t>
            </a:r>
            <a:endParaRPr lang="es-EC"/>
          </a:p>
        </p:txBody>
      </p:sp>
      <p:grpSp>
        <p:nvGrpSpPr>
          <p:cNvPr id="43" name="Group 28"/>
          <p:cNvGrpSpPr>
            <a:grpSpLocks noGrp="1" noRot="1" noChangeAspect="1" noMove="1" noResize="1" noUngrp="1"/>
          </p:cNvGrpSpPr>
          <p:nvPr/>
        </p:nvGrpSpPr>
        <p:grpSpPr>
          <a:xfrm>
            <a:off x="6481655" y="673020"/>
            <a:ext cx="4833902" cy="5683329"/>
            <a:chOff x="1674895" y="1345036"/>
            <a:chExt cx="5428610" cy="4210939"/>
          </a:xfrm>
        </p:grpSpPr>
        <p:sp>
          <p:nvSpPr>
            <p:cNvPr id="30" name="Rectangle 29"/>
            <p:cNvSpPr/>
            <p:nvPr/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30"/>
            <p:cNvSpPr/>
            <p:nvPr/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47" name="Rectangle 3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50256" y="596822"/>
            <a:ext cx="4833901" cy="565387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aphic 185"/>
          <p:cNvGrpSpPr>
            <a:grpSpLocks noGrp="1" noRot="1" noChangeAspect="1" noMove="1" noResize="1" noUngrp="1"/>
          </p:cNvGrpSpPr>
          <p:nvPr/>
        </p:nvGrpSpPr>
        <p:grpSpPr>
          <a:xfrm>
            <a:off x="5463427" y="115962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6" name="Freeform: Shape 35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Picture 3" descr="Degradado de humo de colores"/>
          <p:cNvPicPr>
            <a:picLocks noChangeAspect="1"/>
          </p:cNvPicPr>
          <p:nvPr/>
        </p:nvPicPr>
        <p:blipFill>
          <a:blip r:embed="rId1"/>
          <a:srcRect t="8107" b="7624"/>
          <a:stretch>
            <a:fillRect/>
          </a:stretch>
        </p:blipFill>
        <p:spPr>
          <a:xfrm>
            <a:off x="6817629" y="2327131"/>
            <a:ext cx="3899155" cy="2193257"/>
          </a:xfrm>
          <a:prstGeom prst="rect">
            <a:avLst/>
          </a:prstGeom>
          <a:ln w="28575">
            <a:noFill/>
          </a:ln>
        </p:spPr>
      </p:pic>
      <p:sp>
        <p:nvSpPr>
          <p:cNvPr id="42" name="Graphic 2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4" name="Graphic 2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Oval 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0529" y="136562"/>
            <a:ext cx="8400272" cy="67214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uadro de texto 1"/>
          <p:cNvSpPr txBox="1"/>
          <p:nvPr/>
        </p:nvSpPr>
        <p:spPr>
          <a:xfrm>
            <a:off x="1671955" y="1397635"/>
            <a:ext cx="10269220" cy="4482465"/>
          </a:xfrm>
          <a:prstGeom prst="rect">
            <a:avLst/>
          </a:prstGeom>
        </p:spPr>
        <p:txBody>
          <a:bodyPr>
            <a:noAutofit/>
          </a:bodyPr>
          <a:p>
            <a:r>
              <a:rPr sz="1600"/>
              <a:t>Efecto Sustitución: Este gráfico muestra cómo el consumidor ajusta su consumo debido al cambio relativo en los precios, manteniendo la utilidad constante.</a:t>
            </a:r>
            <a:endParaRPr sz="1600"/>
          </a:p>
          <a:p>
            <a:endParaRPr sz="1600"/>
          </a:p>
          <a:p>
            <a:r>
              <a:rPr lang="en-US" altLang="es-MX" sz="1600"/>
              <a:t>Curva de indiferencia original: Representa todas las combinaciones de los bienes </a:t>
            </a:r>
            <a:r>
              <a:rPr lang="es-MX" altLang="en-US" sz="1600"/>
              <a:t>X y </a:t>
            </a:r>
            <a:r>
              <a:rPr lang="en-US" altLang="es-MX" sz="1600"/>
              <a:t>Y que otorgan el mismo nivel inicial de utilidad al consumidor.</a:t>
            </a:r>
            <a:endParaRPr lang="en-US" altLang="es-MX" sz="1600"/>
          </a:p>
          <a:p>
            <a:endParaRPr lang="en-US" altLang="es-MX" sz="1600"/>
          </a:p>
          <a:p>
            <a:r>
              <a:rPr lang="en-US" altLang="es-MX" sz="1600"/>
              <a:t>Restricci</a:t>
            </a:r>
            <a:r>
              <a:rPr lang="en-US" altLang="en-US" sz="1600"/>
              <a:t>ó</a:t>
            </a:r>
            <a:r>
              <a:rPr lang="en-US" altLang="es-MX" sz="1600"/>
              <a:t>n presupuestaria inicial: Refleja las posibilidades de consumo del consumidor con los precios originales</a:t>
            </a:r>
            <a:r>
              <a:rPr lang="es-MX" altLang="en-US" sz="1600"/>
              <a:t> (Px y Py)</a:t>
            </a:r>
            <a:r>
              <a:rPr lang="en-US" altLang="es-MX" sz="1600"/>
              <a:t> y su ingreso (</a:t>
            </a:r>
            <a:r>
              <a:rPr lang="es-MX" altLang="en-US" sz="1600"/>
              <a:t>I</a:t>
            </a:r>
            <a:r>
              <a:rPr lang="es-MX" altLang="zh-CN" sz="1600"/>
              <a:t>)</a:t>
            </a:r>
            <a:endParaRPr lang="zh-CN" altLang="en-US" sz="1600"/>
          </a:p>
          <a:p>
            <a:endParaRPr lang="en-US" altLang="es-MX" sz="1600"/>
          </a:p>
          <a:p>
            <a:r>
              <a:rPr lang="en-US" altLang="es-MX" sz="1600"/>
              <a:t>Nueva restricci</a:t>
            </a:r>
            <a:r>
              <a:rPr lang="en-US" altLang="en-US" sz="1600"/>
              <a:t>ó</a:t>
            </a:r>
            <a:r>
              <a:rPr lang="en-US" altLang="es-MX" sz="1600"/>
              <a:t>n presupuestaria (ajustada por el efecto sustituci</a:t>
            </a:r>
            <a:r>
              <a:rPr lang="en-US" altLang="en-US" sz="1600"/>
              <a:t>ó</a:t>
            </a:r>
            <a:r>
              <a:rPr lang="en-US" altLang="es-MX" sz="1600"/>
              <a:t>n):</a:t>
            </a:r>
            <a:endParaRPr lang="en-US" altLang="es-MX" sz="1600"/>
          </a:p>
          <a:p>
            <a:endParaRPr lang="en-US" altLang="es-MX" sz="1600"/>
          </a:p>
          <a:p>
            <a:r>
              <a:rPr lang="en-US" altLang="es-MX" sz="1600"/>
              <a:t>Se ajusta el ingreso (denominado "renta compensatoria") para que el consumidor pueda mantenerse en la misma curva de indiferencia despu</a:t>
            </a:r>
            <a:r>
              <a:rPr lang="en-US" altLang="en-US" sz="1600"/>
              <a:t>é</a:t>
            </a:r>
            <a:r>
              <a:rPr lang="en-US" altLang="es-MX" sz="1600"/>
              <a:t>s del cambio en el precio de </a:t>
            </a:r>
            <a:r>
              <a:rPr lang="es-MX" altLang="en-US" sz="1600"/>
              <a:t>X.</a:t>
            </a:r>
            <a:endParaRPr lang="en-US" altLang="es-MX" sz="1600"/>
          </a:p>
          <a:p>
            <a:endParaRPr lang="en-US" altLang="es-MX" sz="1600"/>
          </a:p>
          <a:p>
            <a:r>
              <a:rPr lang="en-US" altLang="es-MX" sz="1600"/>
              <a:t>El cambio en la pendiente de la restricci</a:t>
            </a:r>
            <a:r>
              <a:rPr lang="en-US" altLang="en-US" sz="1600"/>
              <a:t>ó</a:t>
            </a:r>
            <a:r>
              <a:rPr lang="en-US" altLang="es-MX" sz="1600"/>
              <a:t>n presupuestaria refleja la variaci</a:t>
            </a:r>
            <a:r>
              <a:rPr lang="en-US" altLang="en-US" sz="1600"/>
              <a:t>ó</a:t>
            </a:r>
            <a:r>
              <a:rPr lang="en-US" altLang="es-MX" sz="1600"/>
              <a:t>n en los precios relativos de </a:t>
            </a:r>
            <a:r>
              <a:rPr lang="es-MX" altLang="en-US" sz="1600"/>
              <a:t>X y Y</a:t>
            </a:r>
            <a:endParaRPr lang="es-MX" alt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0528" y="0"/>
            <a:ext cx="857094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uadro de texto 1"/>
          <p:cNvSpPr txBox="1"/>
          <p:nvPr/>
        </p:nvSpPr>
        <p:spPr>
          <a:xfrm>
            <a:off x="1264920" y="1174750"/>
            <a:ext cx="9603740" cy="4117340"/>
          </a:xfrm>
          <a:prstGeom prst="rect">
            <a:avLst/>
          </a:prstGeom>
        </p:spPr>
        <p:txBody>
          <a:bodyPr>
            <a:noAutofit/>
          </a:bodyPr>
          <a:p>
            <a:r>
              <a:rPr sz="1600"/>
              <a:t>Restricción presupuestaria inicial (línea azul): Corresponde al escenario antes del cambio en el precio de X, con pX=10</a:t>
            </a:r>
            <a:r>
              <a:rPr lang="es-MX" sz="1600"/>
              <a:t>.</a:t>
            </a:r>
            <a:endParaRPr lang="es-MX" sz="1600"/>
          </a:p>
          <a:p>
            <a:endParaRPr sz="1600"/>
          </a:p>
          <a:p>
            <a:r>
              <a:rPr sz="1600"/>
              <a:t>Restricción presupuestaria nueva (línea naranja): Refleja el nuevo precio de X=8, mostrando el mayor poder adquisitivo del consumidor respecto a X</a:t>
            </a:r>
            <a:r>
              <a:rPr lang="es-MX" sz="1600"/>
              <a:t>.</a:t>
            </a:r>
            <a:endParaRPr lang="es-MX" sz="1600"/>
          </a:p>
          <a:p>
            <a:endParaRPr lang="es-MX" sz="1600"/>
          </a:p>
          <a:p>
            <a:r>
              <a:rPr sz="1600"/>
              <a:t>Curva de indiferencia inicial (línea discontinua verde): Representa el nivel de utilidad inicial U=7.071U , que el consumidor busca mantener constante durante el análisis del efecto sustitución.</a:t>
            </a:r>
            <a:endParaRPr sz="1600"/>
          </a:p>
          <a:p>
            <a:endParaRPr sz="1600"/>
          </a:p>
          <a:p>
            <a:r>
              <a:rPr sz="1600"/>
              <a:t>Puntos destacados:</a:t>
            </a:r>
            <a:endParaRPr sz="1600"/>
          </a:p>
          <a:p>
            <a:r>
              <a:rPr lang="en-US" altLang="es-MX" sz="1600"/>
              <a:t>Punto inicial (5, 10): Consumo antes del cambio de precio.</a:t>
            </a:r>
            <a:endParaRPr lang="en-US" altLang="es-MX" sz="1600"/>
          </a:p>
          <a:p>
            <a:r>
              <a:rPr lang="en-US" altLang="es-MX" sz="1600"/>
              <a:t>Punto nuevo (6.25, 10): Consumo tras el cambio de precio, considerando el ajuste del ingreso y los cambios en las cantidades consumidas.</a:t>
            </a:r>
            <a:endParaRPr lang="en-US" altLang="es-MX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1497</Words>
  <Application>WPS Presentation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Source Sans Pro SemiBold</vt:lpstr>
      <vt:lpstr>Segoe Print</vt:lpstr>
      <vt:lpstr>Avenir Next LT Pro</vt:lpstr>
      <vt:lpstr>Microsoft YaHei</vt:lpstr>
      <vt:lpstr>Arial Unicode MS</vt:lpstr>
      <vt:lpstr>Calibri</vt:lpstr>
      <vt:lpstr>BatangChe</vt:lpstr>
      <vt:lpstr>FunkyShapesVTI</vt:lpstr>
      <vt:lpstr>Efecto Sustitucion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Veronica Adriana Carrasco Salazar</dc:creator>
  <cp:lastModifiedBy>GLOBALOFFICE</cp:lastModifiedBy>
  <cp:revision>3</cp:revision>
  <dcterms:created xsi:type="dcterms:W3CDTF">2024-11-26T05:47:00Z</dcterms:created>
  <dcterms:modified xsi:type="dcterms:W3CDTF">2024-11-26T15:53:17Z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207B51F718834CB9999EFB693CD49C23_12</vt:lpwstr>
  </property>
  <property fmtid="{D5CDD505-2E9C-101B-9397-08002B2CF9AE}" pid="3" name="KSOProductBuildVer">
    <vt:lpwstr>2058-12.2.0.18911</vt:lpwstr>
  </property>
</Properties>
</file>