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025A-0533-0568-0BC8-BAA160A564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BFE6314-CA07-4CE5-39D5-FF8C9DA46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D1AF5196-526E-39B3-18D7-B8D05222E9B5}"/>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AAC4FE0E-7273-A237-95FC-2786896B546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6CA1E79-734F-A87F-8F06-FF49F8005F90}"/>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246313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9AD22-7F3B-1E61-BF02-8F43A084834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E9F40CF7-B6C5-1DDB-C97F-927FCF04E7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81415F47-C3A1-E340-BFF9-87CED6DA1AC1}"/>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C19DD1B2-485E-3871-2CDA-84818DA2252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2CE1DCC-042D-8B2A-7096-D8373BF4DE24}"/>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127519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1ED64B-8E05-678B-6CC2-F3A734CC77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EBA10DE-0970-CD17-5A73-B23CCBA3DE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7F98CCA-A7ED-ED4A-7084-5E6F538DD3E5}"/>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8D070370-3B33-DA13-BC31-761B71F123E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5017A89-BAF7-05B1-EEFA-A12D1FA9592C}"/>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199501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905F7-C950-B21B-EA78-655D4286C28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0D33A15-3CAD-FC17-550B-6172BF9575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04B10C8-6D4B-D50C-7E06-A7B2043D28FF}"/>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B11B5ED7-5F4A-5CB2-5DCE-CD164A2001A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33A5827-DCAE-3C19-0307-1B2B62BD3DBD}"/>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11672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C87B5-0A26-C1B2-1DDF-39CD6D6B597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EEC60DE-47BD-A92B-6E53-857DE198C3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C3BA617-953F-3C6A-72D5-5580270DC05C}"/>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8EA734CE-EC9E-14E6-21D0-0B22FF12E9E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2D5F7B3-2789-9D64-6B4E-4CEF38A41B03}"/>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225520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34DAC-8658-7F85-13EF-9780F4AF0C1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69A0855-3F94-946A-C654-2AE5B01692B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C69E82BC-4B05-4050-C29C-0EFABB4FBFA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DDEBF64-A266-2BA0-8236-894134D92BCE}"/>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6" name="Marcador de pie de página 5">
            <a:extLst>
              <a:ext uri="{FF2B5EF4-FFF2-40B4-BE49-F238E27FC236}">
                <a16:creationId xmlns:a16="http://schemas.microsoft.com/office/drawing/2014/main" id="{BB70135F-77C6-4E0D-661B-56B106C8329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E1CA5F3-FE58-A339-C198-6B88243A2F71}"/>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3907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16C6D-1002-C045-DFB5-E8C508DB739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31E0236-B3D9-8809-C4C0-2DD3D0256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A38171-67FA-FC48-DA41-2022C125245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61EB6DC-8404-0574-2A73-4EE93A142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63D10A-17EE-8367-618F-5789C1F3FA7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67E4386D-B74D-1B63-B1F9-DFCF04E8BFEC}"/>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8" name="Marcador de pie de página 7">
            <a:extLst>
              <a:ext uri="{FF2B5EF4-FFF2-40B4-BE49-F238E27FC236}">
                <a16:creationId xmlns:a16="http://schemas.microsoft.com/office/drawing/2014/main" id="{8A964B66-D93F-B128-8EA0-B065C8C3F4DA}"/>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9BB523CC-D6EE-19CF-1236-8D8DA5526F9C}"/>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393253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C0945-F044-A9B3-6E33-D94CC55CA91D}"/>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8AB4F7E3-B2DE-C561-AACE-0E240939EC8E}"/>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4" name="Marcador de pie de página 3">
            <a:extLst>
              <a:ext uri="{FF2B5EF4-FFF2-40B4-BE49-F238E27FC236}">
                <a16:creationId xmlns:a16="http://schemas.microsoft.com/office/drawing/2014/main" id="{DCFC04F7-E90C-C56C-7B33-E1E996B1CCE0}"/>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24A41103-3EE8-DF33-0D5A-B0BC06FCEAA9}"/>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139448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3A8ED1-9C5D-BF6A-16B8-0EF9577D35AC}"/>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3" name="Marcador de pie de página 2">
            <a:extLst>
              <a:ext uri="{FF2B5EF4-FFF2-40B4-BE49-F238E27FC236}">
                <a16:creationId xmlns:a16="http://schemas.microsoft.com/office/drawing/2014/main" id="{ACD19BF7-3359-0B38-6478-2AC7A5D4666D}"/>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662C1B39-9B61-3DA1-4EB8-93D39C35DC5A}"/>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19814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2F9B1-72C7-6CE3-2537-6B69A3578A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D6EC49D-4EC4-6515-AB43-55582B74C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851F3EB6-7A75-7DF9-BFC5-E62B32E8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657290-BAF7-F6E7-ABE0-8C2B99446BD9}"/>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6" name="Marcador de pie de página 5">
            <a:extLst>
              <a:ext uri="{FF2B5EF4-FFF2-40B4-BE49-F238E27FC236}">
                <a16:creationId xmlns:a16="http://schemas.microsoft.com/office/drawing/2014/main" id="{39854187-1862-C80F-828C-762CDA71567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77F6824-B7E5-884B-9CEA-17E9FE9E01B5}"/>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424038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73E4B-0847-250F-4ACE-931402B114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7D0D0047-9D12-734E-A868-D6DDF481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FBC2CC08-8078-80D4-1E06-FA8640082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B38FF0-3EB3-4949-4A73-6DE81ED55D4E}"/>
              </a:ext>
            </a:extLst>
          </p:cNvPr>
          <p:cNvSpPr>
            <a:spLocks noGrp="1"/>
          </p:cNvSpPr>
          <p:nvPr>
            <p:ph type="dt" sz="half" idx="10"/>
          </p:nvPr>
        </p:nvSpPr>
        <p:spPr/>
        <p:txBody>
          <a:bodyPr/>
          <a:lstStyle/>
          <a:p>
            <a:fld id="{C97B7F32-BF72-4096-9597-5DD1F56CDA54}" type="datetimeFigureOut">
              <a:rPr lang="en-US" smtClean="0"/>
              <a:t>11/17/2024</a:t>
            </a:fld>
            <a:endParaRPr lang="en-US"/>
          </a:p>
        </p:txBody>
      </p:sp>
      <p:sp>
        <p:nvSpPr>
          <p:cNvPr id="6" name="Marcador de pie de página 5">
            <a:extLst>
              <a:ext uri="{FF2B5EF4-FFF2-40B4-BE49-F238E27FC236}">
                <a16:creationId xmlns:a16="http://schemas.microsoft.com/office/drawing/2014/main" id="{8AEFCA83-084B-AA33-B396-269982E28CC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5E999CB-5F0C-CE40-D0FB-9CF81B52816E}"/>
              </a:ext>
            </a:extLst>
          </p:cNvPr>
          <p:cNvSpPr>
            <a:spLocks noGrp="1"/>
          </p:cNvSpPr>
          <p:nvPr>
            <p:ph type="sldNum" sz="quarter" idx="12"/>
          </p:nvPr>
        </p:nvSpPr>
        <p:spPr/>
        <p:txBody>
          <a:bodyPr/>
          <a:lstStyle/>
          <a:p>
            <a:fld id="{3569D4FF-01C0-4D1F-BD07-A27677AC8851}" type="slidenum">
              <a:rPr lang="en-US" smtClean="0"/>
              <a:t>‹Nº›</a:t>
            </a:fld>
            <a:endParaRPr lang="en-US"/>
          </a:p>
        </p:txBody>
      </p:sp>
    </p:spTree>
    <p:extLst>
      <p:ext uri="{BB962C8B-B14F-4D97-AF65-F5344CB8AC3E}">
        <p14:creationId xmlns:p14="http://schemas.microsoft.com/office/powerpoint/2010/main" val="275448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2C9305-A817-17E6-88FE-6D585FA5F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73993D3-70C6-2EC2-8DE1-ED4CCD8F5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E2EF3F6-557E-205A-43F3-3F043EA43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7B7F32-BF72-4096-9597-5DD1F56CDA54}" type="datetimeFigureOut">
              <a:rPr lang="en-US" smtClean="0"/>
              <a:t>11/17/2024</a:t>
            </a:fld>
            <a:endParaRPr lang="en-US"/>
          </a:p>
        </p:txBody>
      </p:sp>
      <p:sp>
        <p:nvSpPr>
          <p:cNvPr id="5" name="Marcador de pie de página 4">
            <a:extLst>
              <a:ext uri="{FF2B5EF4-FFF2-40B4-BE49-F238E27FC236}">
                <a16:creationId xmlns:a16="http://schemas.microsoft.com/office/drawing/2014/main" id="{9B6E14BF-55AC-AB2A-42F7-78B516BD8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E44BF868-F1D7-4C00-86E0-69965F95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69D4FF-01C0-4D1F-BD07-A27677AC8851}" type="slidenum">
              <a:rPr lang="en-US" smtClean="0"/>
              <a:t>‹Nº›</a:t>
            </a:fld>
            <a:endParaRPr lang="en-US"/>
          </a:p>
        </p:txBody>
      </p:sp>
    </p:spTree>
    <p:extLst>
      <p:ext uri="{BB962C8B-B14F-4D97-AF65-F5344CB8AC3E}">
        <p14:creationId xmlns:p14="http://schemas.microsoft.com/office/powerpoint/2010/main" val="293973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7371D3E-EE55-29BE-B37C-0E398A85BCE8}"/>
              </a:ext>
            </a:extLst>
          </p:cNvPr>
          <p:cNvPicPr>
            <a:picLocks noChangeAspect="1"/>
          </p:cNvPicPr>
          <p:nvPr/>
        </p:nvPicPr>
        <p:blipFill>
          <a:blip r:embed="rId2">
            <a:alphaModFix amt="50000"/>
          </a:blip>
          <a:srcRect t="8835" b="5614"/>
          <a:stretch/>
        </p:blipFill>
        <p:spPr>
          <a:xfrm>
            <a:off x="20" y="1"/>
            <a:ext cx="12191980" cy="6857999"/>
          </a:xfrm>
          <a:prstGeom prst="rect">
            <a:avLst/>
          </a:prstGeom>
        </p:spPr>
      </p:pic>
      <p:sp>
        <p:nvSpPr>
          <p:cNvPr id="2" name="Título 1">
            <a:extLst>
              <a:ext uri="{FF2B5EF4-FFF2-40B4-BE49-F238E27FC236}">
                <a16:creationId xmlns:a16="http://schemas.microsoft.com/office/drawing/2014/main" id="{06C3E45B-B05C-B0C1-0674-5DBF24F01177}"/>
              </a:ext>
            </a:extLst>
          </p:cNvPr>
          <p:cNvSpPr>
            <a:spLocks noGrp="1"/>
          </p:cNvSpPr>
          <p:nvPr>
            <p:ph type="ctrTitle"/>
          </p:nvPr>
        </p:nvSpPr>
        <p:spPr>
          <a:xfrm>
            <a:off x="1524000" y="1122362"/>
            <a:ext cx="9144000" cy="2900518"/>
          </a:xfrm>
        </p:spPr>
        <p:txBody>
          <a:bodyPr>
            <a:normAutofit/>
          </a:bodyPr>
          <a:lstStyle/>
          <a:p>
            <a:r>
              <a:rPr lang="en-US" sz="5100">
                <a:solidFill>
                  <a:srgbClr val="FFFFFF"/>
                </a:solidFill>
              </a:rPr>
              <a:t> Trypanosoma cruzi (Tripanosomiasis americana</a:t>
            </a:r>
            <a:br>
              <a:rPr lang="en-US" sz="5100">
                <a:solidFill>
                  <a:srgbClr val="FFFFFF"/>
                </a:solidFill>
              </a:rPr>
            </a:br>
            <a:r>
              <a:rPr lang="en-US" sz="5100">
                <a:solidFill>
                  <a:srgbClr val="FFFFFF"/>
                </a:solidFill>
              </a:rPr>
              <a:t> o enfermedad de Chagas-Mazza)</a:t>
            </a:r>
          </a:p>
        </p:txBody>
      </p:sp>
      <p:sp>
        <p:nvSpPr>
          <p:cNvPr id="3" name="Subtítulo 2">
            <a:extLst>
              <a:ext uri="{FF2B5EF4-FFF2-40B4-BE49-F238E27FC236}">
                <a16:creationId xmlns:a16="http://schemas.microsoft.com/office/drawing/2014/main" id="{54C5AAA9-DAFC-1767-77E2-F2A37BC60449}"/>
              </a:ext>
            </a:extLst>
          </p:cNvPr>
          <p:cNvSpPr>
            <a:spLocks noGrp="1"/>
          </p:cNvSpPr>
          <p:nvPr>
            <p:ph type="subTitle" idx="1"/>
          </p:nvPr>
        </p:nvSpPr>
        <p:spPr>
          <a:xfrm>
            <a:off x="1524000" y="4159404"/>
            <a:ext cx="9144000" cy="1098395"/>
          </a:xfrm>
        </p:spPr>
        <p:txBody>
          <a:bodyPr>
            <a:normAutofit/>
          </a:bodyPr>
          <a:lstStyle/>
          <a:p>
            <a:r>
              <a:rPr lang="es-EC">
                <a:solidFill>
                  <a:srgbClr val="FFFFFF"/>
                </a:solidFill>
              </a:rPr>
              <a:t>Dra. Elda Valdés</a:t>
            </a:r>
          </a:p>
          <a:p>
            <a:r>
              <a:rPr lang="es-EC">
                <a:solidFill>
                  <a:srgbClr val="FFFFFF"/>
                </a:solidFill>
              </a:rPr>
              <a:t> UNACH</a:t>
            </a:r>
            <a:endParaRPr lang="en-US">
              <a:solidFill>
                <a:srgbClr val="FFFFFF"/>
              </a:solidFill>
            </a:endParaRPr>
          </a:p>
        </p:txBody>
      </p:sp>
    </p:spTree>
    <p:extLst>
      <p:ext uri="{BB962C8B-B14F-4D97-AF65-F5344CB8AC3E}">
        <p14:creationId xmlns:p14="http://schemas.microsoft.com/office/powerpoint/2010/main" val="2192014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8BD6D-C2CE-1C22-1855-8833CEE32051}"/>
              </a:ext>
            </a:extLst>
          </p:cNvPr>
          <p:cNvSpPr>
            <a:spLocks noGrp="1"/>
          </p:cNvSpPr>
          <p:nvPr>
            <p:ph type="title"/>
          </p:nvPr>
        </p:nvSpPr>
        <p:spPr>
          <a:xfrm>
            <a:off x="876692" y="741392"/>
            <a:ext cx="5479719" cy="821938"/>
          </a:xfrm>
        </p:spPr>
        <p:txBody>
          <a:bodyPr anchor="b">
            <a:normAutofit/>
          </a:bodyPr>
          <a:lstStyle/>
          <a:p>
            <a:r>
              <a:rPr lang="es-EC" sz="3200" dirty="0"/>
              <a:t>OBJETIVOS</a:t>
            </a:r>
            <a:endParaRPr lang="en-US" sz="3200" dirty="0"/>
          </a:p>
        </p:txBody>
      </p:sp>
      <p:sp>
        <p:nvSpPr>
          <p:cNvPr id="3" name="Marcador de contenido 2">
            <a:extLst>
              <a:ext uri="{FF2B5EF4-FFF2-40B4-BE49-F238E27FC236}">
                <a16:creationId xmlns:a16="http://schemas.microsoft.com/office/drawing/2014/main" id="{144644A9-8FBD-2746-36D8-C51BA35170A6}"/>
              </a:ext>
            </a:extLst>
          </p:cNvPr>
          <p:cNvSpPr>
            <a:spLocks noGrp="1"/>
          </p:cNvSpPr>
          <p:nvPr>
            <p:ph idx="1"/>
          </p:nvPr>
        </p:nvSpPr>
        <p:spPr>
          <a:xfrm>
            <a:off x="876692" y="2533476"/>
            <a:ext cx="5479719" cy="3447832"/>
          </a:xfrm>
        </p:spPr>
        <p:txBody>
          <a:bodyPr anchor="t">
            <a:normAutofit/>
          </a:bodyPr>
          <a:lstStyle/>
          <a:p>
            <a:r>
              <a:rPr lang="es-ES" sz="2000" dirty="0"/>
              <a:t>Distribución geográfica</a:t>
            </a:r>
          </a:p>
          <a:p>
            <a:r>
              <a:rPr lang="es-ES" sz="2000" dirty="0"/>
              <a:t>Morfología</a:t>
            </a:r>
          </a:p>
          <a:p>
            <a:r>
              <a:rPr lang="es-ES" sz="2000" dirty="0"/>
              <a:t> Modo de transmisión</a:t>
            </a:r>
          </a:p>
          <a:p>
            <a:r>
              <a:rPr lang="es-ES" sz="2000" dirty="0"/>
              <a:t> Localización</a:t>
            </a:r>
          </a:p>
          <a:p>
            <a:r>
              <a:rPr lang="es-ES" sz="2000" dirty="0"/>
              <a:t>Clínica y patología</a:t>
            </a:r>
          </a:p>
          <a:p>
            <a:r>
              <a:rPr lang="es-ES" sz="2000" dirty="0"/>
              <a:t>Diagnóstico</a:t>
            </a:r>
          </a:p>
          <a:p>
            <a:r>
              <a:rPr lang="es-ES" sz="2000" dirty="0"/>
              <a:t>Prevención</a:t>
            </a:r>
          </a:p>
          <a:p>
            <a:endParaRPr lang="en-US" sz="2000" dirty="0"/>
          </a:p>
        </p:txBody>
      </p:sp>
      <p:pic>
        <p:nvPicPr>
          <p:cNvPr id="5" name="Imagen 4">
            <a:extLst>
              <a:ext uri="{FF2B5EF4-FFF2-40B4-BE49-F238E27FC236}">
                <a16:creationId xmlns:a16="http://schemas.microsoft.com/office/drawing/2014/main" id="{77B3FA17-9651-FCCC-5DDE-42CE09861410}"/>
              </a:ext>
            </a:extLst>
          </p:cNvPr>
          <p:cNvPicPr>
            <a:picLocks noChangeAspect="1"/>
          </p:cNvPicPr>
          <p:nvPr/>
        </p:nvPicPr>
        <p:blipFill>
          <a:blip r:embed="rId2"/>
          <a:srcRect l="5392" r="8670"/>
          <a:stretch/>
        </p:blipFill>
        <p:spPr>
          <a:xfrm>
            <a:off x="7270812" y="10"/>
            <a:ext cx="4921187" cy="6857990"/>
          </a:xfrm>
          <a:prstGeom prst="rect">
            <a:avLst/>
          </a:prstGeom>
        </p:spPr>
      </p:pic>
      <p:grpSp>
        <p:nvGrpSpPr>
          <p:cNvPr id="10" name="Group 9">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269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E9144-2406-076F-BB80-CD3D24BCE67F}"/>
              </a:ext>
            </a:extLst>
          </p:cNvPr>
          <p:cNvSpPr>
            <a:spLocks noGrp="1"/>
          </p:cNvSpPr>
          <p:nvPr>
            <p:ph type="title"/>
          </p:nvPr>
        </p:nvSpPr>
        <p:spPr>
          <a:xfrm>
            <a:off x="876692" y="741391"/>
            <a:ext cx="5479719" cy="1097569"/>
          </a:xfrm>
        </p:spPr>
        <p:txBody>
          <a:bodyPr anchor="b">
            <a:normAutofit fontScale="90000"/>
          </a:bodyPr>
          <a:lstStyle/>
          <a:p>
            <a:r>
              <a:rPr lang="en-US" sz="3000" dirty="0"/>
              <a:t> Trypanosoma cruzi (Tripanosomiasis americana</a:t>
            </a:r>
            <a:br>
              <a:rPr lang="en-US" sz="3000" dirty="0"/>
            </a:br>
            <a:r>
              <a:rPr lang="en-US" sz="3000" dirty="0"/>
              <a:t> o </a:t>
            </a:r>
            <a:r>
              <a:rPr lang="en-US" sz="3000" dirty="0" err="1"/>
              <a:t>enfermedad</a:t>
            </a:r>
            <a:r>
              <a:rPr lang="en-US" sz="3000" dirty="0"/>
              <a:t> de Chagas-Mazza)</a:t>
            </a:r>
          </a:p>
        </p:txBody>
      </p:sp>
      <p:sp>
        <p:nvSpPr>
          <p:cNvPr id="3" name="Marcador de contenido 2">
            <a:extLst>
              <a:ext uri="{FF2B5EF4-FFF2-40B4-BE49-F238E27FC236}">
                <a16:creationId xmlns:a16="http://schemas.microsoft.com/office/drawing/2014/main" id="{1A5A2F5C-76CB-A8EF-BA1F-92DBD70971A2}"/>
              </a:ext>
            </a:extLst>
          </p:cNvPr>
          <p:cNvSpPr>
            <a:spLocks noGrp="1"/>
          </p:cNvSpPr>
          <p:nvPr>
            <p:ph idx="1"/>
          </p:nvPr>
        </p:nvSpPr>
        <p:spPr>
          <a:xfrm>
            <a:off x="0" y="1838960"/>
            <a:ext cx="6685280" cy="4897120"/>
          </a:xfrm>
        </p:spPr>
        <p:txBody>
          <a:bodyPr anchor="t">
            <a:noAutofit/>
          </a:bodyPr>
          <a:lstStyle/>
          <a:p>
            <a:r>
              <a:rPr lang="es-ES" sz="1600" dirty="0"/>
              <a:t>Distribución geográfica: la distribución es en toda América, desde el sur de EE.UU. al sur de Argentina. </a:t>
            </a:r>
          </a:p>
          <a:p>
            <a:r>
              <a:rPr lang="es-ES" sz="1600" dirty="0"/>
              <a:t>Morfología y características del agente: el </a:t>
            </a:r>
            <a:r>
              <a:rPr lang="es-ES" sz="1600" dirty="0" err="1"/>
              <a:t>Trypanosoma</a:t>
            </a:r>
            <a:r>
              <a:rPr lang="es-ES" sz="1600" dirty="0"/>
              <a:t> </a:t>
            </a:r>
            <a:r>
              <a:rPr lang="es-ES" sz="1600" dirty="0" err="1"/>
              <a:t>cruzi</a:t>
            </a:r>
            <a:r>
              <a:rPr lang="es-ES" sz="1600" dirty="0"/>
              <a:t> es un proto zoo en cuyo ciclo biológico interviene un insecto vector (</a:t>
            </a:r>
            <a:r>
              <a:rPr lang="es-ES" sz="1600" dirty="0" err="1"/>
              <a:t>triatómido</a:t>
            </a:r>
            <a:r>
              <a:rPr lang="es-ES" sz="1600" dirty="0"/>
              <a:t>) y </a:t>
            </a:r>
            <a:r>
              <a:rPr lang="es-ES" sz="1600" dirty="0" err="1"/>
              <a:t>mamífe</a:t>
            </a:r>
            <a:r>
              <a:rPr lang="es-ES" sz="1600" dirty="0"/>
              <a:t> ros como reservorios de la enfermedad humana, como el hombre y los animales domésticos (perro y/o gato), o silvestres (roedores y carnívoros). Los aspectos morfológicos más importantes son: a) </a:t>
            </a:r>
            <a:r>
              <a:rPr lang="es-ES" sz="1600" dirty="0" err="1"/>
              <a:t>tripomastigote</a:t>
            </a:r>
            <a:r>
              <a:rPr lang="es-ES" sz="1600" dirty="0"/>
              <a:t>: es de </a:t>
            </a:r>
            <a:r>
              <a:rPr lang="es-ES" sz="1600" dirty="0" err="1"/>
              <a:t>for</a:t>
            </a:r>
            <a:r>
              <a:rPr lang="es-ES" sz="1600" dirty="0"/>
              <a:t> </a:t>
            </a:r>
            <a:r>
              <a:rPr lang="es-ES" sz="1600" dirty="0" err="1"/>
              <a:t>ma</a:t>
            </a:r>
            <a:r>
              <a:rPr lang="es-ES" sz="1600" dirty="0"/>
              <a:t> fusiforme, de alrededor de 20 µm de largo, con el extremo posterior en punta, con un </a:t>
            </a:r>
            <a:r>
              <a:rPr lang="es-ES" sz="1600" dirty="0" err="1"/>
              <a:t>kinetoplasto</a:t>
            </a:r>
            <a:r>
              <a:rPr lang="es-ES" sz="1600" dirty="0"/>
              <a:t> posterior al núcleo de donde emerge una membrana ondulante que recorre el cuerpo y termina en un flagelo libre. Es la forma en que se encuentra en la sangre de los mamíferos y en la parte posterior del intestino de los </a:t>
            </a:r>
            <a:r>
              <a:rPr lang="es-ES" sz="1600" dirty="0" err="1"/>
              <a:t>triatómidos</a:t>
            </a:r>
            <a:r>
              <a:rPr lang="es-ES" sz="1600" dirty="0"/>
              <a:t>. Es la forma infectante. </a:t>
            </a:r>
          </a:p>
          <a:p>
            <a:r>
              <a:rPr lang="es-ES" sz="1600" dirty="0"/>
              <a:t>En el mamífero, al penetrar en la célula se transforma en: b) </a:t>
            </a:r>
            <a:r>
              <a:rPr lang="es-ES" sz="1600" dirty="0" err="1"/>
              <a:t>amastigote</a:t>
            </a:r>
            <a:r>
              <a:rPr lang="es-ES" sz="1600" dirty="0"/>
              <a:t>: es redondo, de 2 µm y se encuentra dentro de la célula del huésped, donde se divide activamente, hasta salir como </a:t>
            </a:r>
            <a:r>
              <a:rPr lang="es-ES" sz="1600" dirty="0" err="1"/>
              <a:t>tripomastigotes</a:t>
            </a:r>
            <a:r>
              <a:rPr lang="es-ES" sz="1600" dirty="0"/>
              <a:t> para diseminarse por todo el organismo; c) </a:t>
            </a:r>
            <a:r>
              <a:rPr lang="es-ES" sz="1600" dirty="0" err="1"/>
              <a:t>epimastigote</a:t>
            </a:r>
            <a:r>
              <a:rPr lang="es-ES" sz="1600" dirty="0"/>
              <a:t>: es de forma semejante al </a:t>
            </a:r>
            <a:r>
              <a:rPr lang="es-ES" sz="1600" dirty="0" err="1"/>
              <a:t>tripomastigote</a:t>
            </a:r>
            <a:r>
              <a:rPr lang="es-ES" sz="1600" dirty="0"/>
              <a:t>, pero con el </a:t>
            </a:r>
            <a:r>
              <a:rPr lang="es-ES" sz="1600" dirty="0" err="1"/>
              <a:t>kinetoplasto</a:t>
            </a:r>
            <a:r>
              <a:rPr lang="es-ES" sz="1600" dirty="0"/>
              <a:t> por delante del núcleo. Es la forma de multiplicación en el intestino del </a:t>
            </a:r>
            <a:r>
              <a:rPr lang="es-ES" sz="1600" dirty="0" err="1"/>
              <a:t>triatómido</a:t>
            </a:r>
            <a:r>
              <a:rPr lang="es-ES" sz="1600" dirty="0"/>
              <a:t> y la predo </a:t>
            </a:r>
            <a:r>
              <a:rPr lang="es-ES" sz="1600" dirty="0" err="1"/>
              <a:t>minante</a:t>
            </a:r>
            <a:r>
              <a:rPr lang="es-ES" sz="1600" dirty="0"/>
              <a:t> en los medios de cultivo.</a:t>
            </a:r>
            <a:endParaRPr lang="en-US" sz="1600" dirty="0"/>
          </a:p>
        </p:txBody>
      </p:sp>
      <p:pic>
        <p:nvPicPr>
          <p:cNvPr id="1026" name="Picture 2" descr="Trypanosoma cruzi/Chagas disease | Concise Medical Knowledge">
            <a:extLst>
              <a:ext uri="{FF2B5EF4-FFF2-40B4-BE49-F238E27FC236}">
                <a16:creationId xmlns:a16="http://schemas.microsoft.com/office/drawing/2014/main" id="{043491B0-D3C6-56A4-E7F7-BE3539ADD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48" r="35971"/>
          <a:stretch/>
        </p:blipFill>
        <p:spPr bwMode="auto">
          <a:xfrm>
            <a:off x="6766336" y="10"/>
            <a:ext cx="572101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32" name="Rectangle 1031">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97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78C47-823B-2FA2-4D1A-57DD68765C83}"/>
              </a:ext>
            </a:extLst>
          </p:cNvPr>
          <p:cNvSpPr>
            <a:spLocks noGrp="1"/>
          </p:cNvSpPr>
          <p:nvPr>
            <p:ph type="title"/>
          </p:nvPr>
        </p:nvSpPr>
        <p:spPr>
          <a:xfrm>
            <a:off x="876692" y="741391"/>
            <a:ext cx="5479719" cy="823249"/>
          </a:xfrm>
        </p:spPr>
        <p:txBody>
          <a:bodyPr anchor="b">
            <a:normAutofit/>
          </a:bodyPr>
          <a:lstStyle/>
          <a:p>
            <a:r>
              <a:rPr lang="en-US" sz="3200" dirty="0"/>
              <a:t>Tripanosomiasis americana</a:t>
            </a:r>
          </a:p>
        </p:txBody>
      </p:sp>
      <p:sp>
        <p:nvSpPr>
          <p:cNvPr id="3" name="Marcador de contenido 2">
            <a:extLst>
              <a:ext uri="{FF2B5EF4-FFF2-40B4-BE49-F238E27FC236}">
                <a16:creationId xmlns:a16="http://schemas.microsoft.com/office/drawing/2014/main" id="{0A37CDAA-C095-20ED-EA7A-7AD686971CC1}"/>
              </a:ext>
            </a:extLst>
          </p:cNvPr>
          <p:cNvSpPr>
            <a:spLocks noGrp="1"/>
          </p:cNvSpPr>
          <p:nvPr>
            <p:ph idx="1"/>
          </p:nvPr>
        </p:nvSpPr>
        <p:spPr>
          <a:xfrm>
            <a:off x="0" y="2011680"/>
            <a:ext cx="6356411" cy="4683760"/>
          </a:xfrm>
        </p:spPr>
        <p:txBody>
          <a:bodyPr anchor="t">
            <a:noAutofit/>
          </a:bodyPr>
          <a:lstStyle/>
          <a:p>
            <a:pPr marL="0" indent="0">
              <a:buNone/>
            </a:pPr>
            <a:r>
              <a:rPr lang="es-ES" sz="1800" dirty="0"/>
              <a:t>Modo de transmisión: la vía más importante es a través de las heces del insecto, que al picar la piel del hombre, elimina el </a:t>
            </a:r>
            <a:r>
              <a:rPr lang="es-ES" sz="1800" dirty="0" err="1"/>
              <a:t>tripomastigote</a:t>
            </a:r>
            <a:r>
              <a:rPr lang="es-ES" sz="1800" dirty="0"/>
              <a:t> </a:t>
            </a:r>
            <a:r>
              <a:rPr lang="es-ES" sz="1800" dirty="0" err="1"/>
              <a:t>metacíclico</a:t>
            </a:r>
            <a:r>
              <a:rPr lang="es-ES" sz="1800" dirty="0"/>
              <a:t>,  penetra por la zona de la picadura o a través de las mucosas. Otras formas son: por transfusión sanguínea (el </a:t>
            </a:r>
            <a:r>
              <a:rPr lang="es-ES" sz="1800" dirty="0" err="1"/>
              <a:t>tripomastigote</a:t>
            </a:r>
            <a:r>
              <a:rPr lang="es-ES" sz="1800" dirty="0"/>
              <a:t> se mantiene viable por dos meses  en muestras de sangre refrigerada), trasplante de órganos, manipulación de sangre y de animales infectados, y por compartir jeringas. También por pasaje transplacentario (</a:t>
            </a:r>
            <a:r>
              <a:rPr lang="es-ES" sz="1800" dirty="0" err="1"/>
              <a:t>chagas</a:t>
            </a:r>
            <a:r>
              <a:rPr lang="es-ES" sz="1800" dirty="0"/>
              <a:t> congénito).</a:t>
            </a:r>
          </a:p>
          <a:p>
            <a:pPr marL="0" indent="0">
              <a:buNone/>
            </a:pPr>
            <a:r>
              <a:rPr lang="es-ES" sz="1800" dirty="0"/>
              <a:t>Localización: en el torrente sanguíneo como </a:t>
            </a:r>
            <a:r>
              <a:rPr lang="es-ES" sz="1800" dirty="0" err="1"/>
              <a:t>tripomastigotes</a:t>
            </a:r>
            <a:r>
              <a:rPr lang="es-ES" sz="1800" dirty="0"/>
              <a:t>, y en el interior de las células como </a:t>
            </a:r>
            <a:r>
              <a:rPr lang="es-ES" sz="1800" dirty="0" err="1"/>
              <a:t>amastigotes</a:t>
            </a:r>
            <a:r>
              <a:rPr lang="es-ES" sz="1800" dirty="0"/>
              <a:t>. En la fase aguda se diseminan por todos los órganos teniendo preferencia por el músculo estriado, sistema nervioso central y ganglios del sistema nervioso autónomo.</a:t>
            </a:r>
            <a:endParaRPr lang="en-US" sz="1800" dirty="0"/>
          </a:p>
        </p:txBody>
      </p:sp>
      <p:pic>
        <p:nvPicPr>
          <p:cNvPr id="4" name="Imagen 3">
            <a:extLst>
              <a:ext uri="{FF2B5EF4-FFF2-40B4-BE49-F238E27FC236}">
                <a16:creationId xmlns:a16="http://schemas.microsoft.com/office/drawing/2014/main" id="{878EE2ED-51F6-59EA-290C-935E0EBCC8DB}"/>
              </a:ext>
            </a:extLst>
          </p:cNvPr>
          <p:cNvPicPr>
            <a:picLocks noChangeAspect="1"/>
          </p:cNvPicPr>
          <p:nvPr/>
        </p:nvPicPr>
        <p:blipFill>
          <a:blip r:embed="rId2"/>
          <a:srcRect l="17424" r="3539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874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D1042-5E48-0CBB-9F01-A0301C46146A}"/>
              </a:ext>
            </a:extLst>
          </p:cNvPr>
          <p:cNvSpPr>
            <a:spLocks noGrp="1"/>
          </p:cNvSpPr>
          <p:nvPr>
            <p:ph type="title"/>
          </p:nvPr>
        </p:nvSpPr>
        <p:spPr>
          <a:xfrm>
            <a:off x="876692" y="741391"/>
            <a:ext cx="5479719" cy="498129"/>
          </a:xfrm>
        </p:spPr>
        <p:txBody>
          <a:bodyPr anchor="b">
            <a:normAutofit fontScale="90000"/>
          </a:bodyPr>
          <a:lstStyle/>
          <a:p>
            <a:r>
              <a:rPr lang="en-US" sz="3200" dirty="0"/>
              <a:t>Tripanosomiasis americana</a:t>
            </a:r>
          </a:p>
        </p:txBody>
      </p:sp>
      <p:sp>
        <p:nvSpPr>
          <p:cNvPr id="3" name="Marcador de contenido 2">
            <a:extLst>
              <a:ext uri="{FF2B5EF4-FFF2-40B4-BE49-F238E27FC236}">
                <a16:creationId xmlns:a16="http://schemas.microsoft.com/office/drawing/2014/main" id="{C8DC54B2-AF79-9D1E-057F-45C29A386CFF}"/>
              </a:ext>
            </a:extLst>
          </p:cNvPr>
          <p:cNvSpPr>
            <a:spLocks noGrp="1"/>
          </p:cNvSpPr>
          <p:nvPr>
            <p:ph idx="1"/>
          </p:nvPr>
        </p:nvSpPr>
        <p:spPr>
          <a:xfrm>
            <a:off x="0" y="1442720"/>
            <a:ext cx="7162801" cy="5415280"/>
          </a:xfrm>
        </p:spPr>
        <p:txBody>
          <a:bodyPr anchor="t">
            <a:noAutofit/>
          </a:bodyPr>
          <a:lstStyle/>
          <a:p>
            <a:pPr marL="0" indent="0">
              <a:buNone/>
            </a:pPr>
            <a:r>
              <a:rPr lang="es-ES" sz="1200" dirty="0"/>
              <a:t>Clínica y patología: la enfermedad de Chagas-Mazza se presenta en dos fases:</a:t>
            </a:r>
          </a:p>
          <a:p>
            <a:pPr marL="0" indent="0">
              <a:buNone/>
            </a:pPr>
            <a:r>
              <a:rPr lang="es-ES" sz="1200" dirty="0"/>
              <a:t>Fase aguda: el período de incubación varía si es por inoculación debido al </a:t>
            </a:r>
            <a:r>
              <a:rPr lang="es-ES" sz="1200" dirty="0" err="1"/>
              <a:t>triatómido</a:t>
            </a:r>
            <a:r>
              <a:rPr lang="es-ES" sz="1200" dirty="0"/>
              <a:t> (4 a 14 días) o por transfusión sanguínea (20 a 40 días). Sólo en el 5% de los casos se detecta puerta de entrada, y se manifiesta de dos formas: a) como complejo </a:t>
            </a:r>
            <a:r>
              <a:rPr lang="es-ES" sz="1200" dirty="0" err="1"/>
              <a:t>oftalmoganglional</a:t>
            </a:r>
            <a:r>
              <a:rPr lang="es-ES" sz="1200" dirty="0"/>
              <a:t> (signo de Mazza-Romaña), con edema </a:t>
            </a:r>
            <a:r>
              <a:rPr lang="es-ES" sz="1200" dirty="0" err="1"/>
              <a:t>bipalpebral</a:t>
            </a:r>
            <a:r>
              <a:rPr lang="es-ES" sz="1200" dirty="0"/>
              <a:t> unilateral y congestión de las conjuntivas y adenopatía satélite, o b) como </a:t>
            </a:r>
            <a:r>
              <a:rPr lang="es-ES" sz="1200" dirty="0" err="1"/>
              <a:t>chagoma</a:t>
            </a:r>
            <a:r>
              <a:rPr lang="es-ES" sz="1200" dirty="0"/>
              <a:t> de inoculación cutánea, con aspecto </a:t>
            </a:r>
            <a:r>
              <a:rPr lang="es-ES" sz="1200" dirty="0" err="1"/>
              <a:t>forunculoide</a:t>
            </a:r>
            <a:r>
              <a:rPr lang="es-ES" sz="1200" dirty="0"/>
              <a:t> o </a:t>
            </a:r>
            <a:r>
              <a:rPr lang="es-ES" sz="1200" dirty="0" err="1"/>
              <a:t>erisipelatoide</a:t>
            </a:r>
            <a:r>
              <a:rPr lang="es-ES" sz="1200" dirty="0"/>
              <a:t>, que se puede ulcerar en la parte central y luego formar costra. En esta fase el cuadro clínico generalmente es asintomático, sobre todo en </a:t>
            </a:r>
            <a:r>
              <a:rPr lang="es-ES" sz="1200" dirty="0" err="1"/>
              <a:t>pacien</a:t>
            </a:r>
            <a:r>
              <a:rPr lang="es-ES" sz="1200" dirty="0"/>
              <a:t> tes mayores de 5 años. La forma sintomática se presenta en niños pequeños, y se 42 caracteriza por fiebre, decaimiento, irritabilidad, </a:t>
            </a:r>
            <a:r>
              <a:rPr lang="es-ES" sz="1200" dirty="0" err="1"/>
              <a:t>linfoadenopatías</a:t>
            </a:r>
            <a:r>
              <a:rPr lang="es-ES" sz="1200" dirty="0"/>
              <a:t> generaliza das y hepatoesplenomegalia. Hay además leucocitosis con </a:t>
            </a:r>
            <a:r>
              <a:rPr lang="es-ES" sz="1200" dirty="0" err="1"/>
              <a:t>linfomonocitosis</a:t>
            </a:r>
            <a:r>
              <a:rPr lang="es-ES" sz="1200" dirty="0"/>
              <a:t>. En niños menores de dos años, y sobre todo en menores de 6 meses, puede presen </a:t>
            </a:r>
            <a:r>
              <a:rPr lang="es-ES" sz="1200" dirty="0" err="1"/>
              <a:t>tarse</a:t>
            </a:r>
            <a:r>
              <a:rPr lang="es-ES" sz="1200" dirty="0"/>
              <a:t> como meningoencefalitis o miocarditis difusa aguda. El compromiso del miocardio es lo más destacado en esta fase, aún en pacientes asintomáticos, en los que se los detecta por las alteraciones del ECG. En general la fase aguda se observa sólo en el 5% de los pacientes, y de ellos el 90% son niños. Los pacientes mueren (2 al 8%) debido a meningoencefalitis o compromiso cardíaco. En pacientes inmunocomprometidos pueden aparecer </a:t>
            </a:r>
            <a:r>
              <a:rPr lang="es-ES" sz="1200" dirty="0" err="1"/>
              <a:t>chagomas</a:t>
            </a:r>
            <a:r>
              <a:rPr lang="es-ES" sz="1200" dirty="0"/>
              <a:t> cerebrales. </a:t>
            </a:r>
          </a:p>
          <a:p>
            <a:pPr marL="0" indent="0">
              <a:buNone/>
            </a:pPr>
            <a:r>
              <a:rPr lang="es-ES" sz="1200" dirty="0"/>
              <a:t>Fase crónica: a) Forma latente o indeterminada: sin manifestaciones clínicas, con ECG, EEG y estudios de esófago y colon normales, pero con serología positiva. Esta forma la presentan, en general, los menores de 25 años, 50% de los cuales evolucionará a la forma sintomática. b) Forma crónica cardíaca: los trastornos electrocardiográficos indican alteraciones en la repolarización ventricular y bloqueo de rama derecha, </a:t>
            </a:r>
            <a:r>
              <a:rPr lang="es-ES" sz="1200" dirty="0" err="1"/>
              <a:t>extrasistolia</a:t>
            </a:r>
            <a:r>
              <a:rPr lang="es-ES" sz="1200" dirty="0"/>
              <a:t> ventricular y bloqueo auriculoventricular. Los pacientes con daño severo del miocardio desarrollan enormes aumentos del músculo cardíaco (cardiomegalia), insuficiencia cardíaca y tromboembolias. Puede ocurrir muerte súbita por fibrilación ventricular. c) Formas crónicas di </a:t>
            </a:r>
            <a:r>
              <a:rPr lang="es-ES" sz="1200" dirty="0" err="1"/>
              <a:t>gestivas</a:t>
            </a:r>
            <a:r>
              <a:rPr lang="es-ES" sz="1200" dirty="0"/>
              <a:t>: un número no determinado de pacientes desarrolla megaesófago y megacolon. En la </a:t>
            </a:r>
            <a:r>
              <a:rPr lang="es-ES" sz="1200" dirty="0" err="1"/>
              <a:t>esofagopatía</a:t>
            </a:r>
            <a:r>
              <a:rPr lang="es-ES" sz="1200" dirty="0"/>
              <a:t> hay trastornos de la motilidad que provocan disfagia, dolor epigástrico o retroesternal y regurgitaciones. En las etapas avanzadas el esófago prácticamente no transporta su contenido, con la consecuente desnutrición, y retraso de crecimiento en niños. El megacolon se manifiesta clínicamente por constipación, que en un principio responde a la acción de laxantes, pero luego se produce retención de la materia fecal por 10 días o más, produciendo fecaloma. Un cuadro de dolor abdominal agudo debe hacer pensar en un vólvulo sigmoideo por torsión colónica.</a:t>
            </a:r>
            <a:endParaRPr lang="en-US" sz="1200" dirty="0"/>
          </a:p>
        </p:txBody>
      </p:sp>
      <p:pic>
        <p:nvPicPr>
          <p:cNvPr id="4" name="Imagen 3">
            <a:extLst>
              <a:ext uri="{FF2B5EF4-FFF2-40B4-BE49-F238E27FC236}">
                <a16:creationId xmlns:a16="http://schemas.microsoft.com/office/drawing/2014/main" id="{960EA739-C434-F8EA-65E3-757B806BFD5D}"/>
              </a:ext>
            </a:extLst>
          </p:cNvPr>
          <p:cNvPicPr>
            <a:picLocks noChangeAspect="1"/>
          </p:cNvPicPr>
          <p:nvPr/>
        </p:nvPicPr>
        <p:blipFill>
          <a:blip r:embed="rId2"/>
          <a:srcRect l="17424" r="3539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8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E02DA-1524-5872-BD49-AFC62DB5D7CC}"/>
              </a:ext>
            </a:extLst>
          </p:cNvPr>
          <p:cNvSpPr>
            <a:spLocks noGrp="1"/>
          </p:cNvSpPr>
          <p:nvPr>
            <p:ph type="title"/>
          </p:nvPr>
        </p:nvSpPr>
        <p:spPr>
          <a:xfrm>
            <a:off x="876692" y="741391"/>
            <a:ext cx="5479719" cy="1616203"/>
          </a:xfrm>
        </p:spPr>
        <p:txBody>
          <a:bodyPr anchor="b">
            <a:normAutofit/>
          </a:bodyPr>
          <a:lstStyle/>
          <a:p>
            <a:r>
              <a:rPr lang="en-US" sz="3200"/>
              <a:t>Tripanosomiasis americana</a:t>
            </a:r>
          </a:p>
        </p:txBody>
      </p:sp>
      <p:sp>
        <p:nvSpPr>
          <p:cNvPr id="3" name="Marcador de contenido 2">
            <a:extLst>
              <a:ext uri="{FF2B5EF4-FFF2-40B4-BE49-F238E27FC236}">
                <a16:creationId xmlns:a16="http://schemas.microsoft.com/office/drawing/2014/main" id="{1544E972-0C0C-650B-6783-5725F3A950D7}"/>
              </a:ext>
            </a:extLst>
          </p:cNvPr>
          <p:cNvSpPr>
            <a:spLocks noGrp="1"/>
          </p:cNvSpPr>
          <p:nvPr>
            <p:ph idx="1"/>
          </p:nvPr>
        </p:nvSpPr>
        <p:spPr>
          <a:xfrm>
            <a:off x="876692" y="2533476"/>
            <a:ext cx="5479719" cy="3447832"/>
          </a:xfrm>
        </p:spPr>
        <p:txBody>
          <a:bodyPr anchor="t">
            <a:normAutofit/>
          </a:bodyPr>
          <a:lstStyle/>
          <a:p>
            <a:r>
              <a:rPr lang="es-ES" sz="1400"/>
              <a:t>Enfermedad postransfusional: en pacientes inmunocompetentes la infección pasa desapercibida, o aparecen síntomas tardíos, como fiebre prolongada por meses, adenopatías y compromiso de órganos nobles.</a:t>
            </a:r>
          </a:p>
          <a:p>
            <a:r>
              <a:rPr lang="es-ES" sz="1400"/>
              <a:t> En inmunocomprometidos el cuadro es agudo, con fiebre alta, compromiso del estado general, y presencia del T. cruzi en sangre. Enfermedad congénita: el cuadro clínico se caracteriza por prematurez, bajo peso al nacer, hepatoesplenomegalia y compromiso variable del SNC (meningoencefalitis) y miocardio (insuficiencia cardíaca congestiva). </a:t>
            </a:r>
          </a:p>
          <a:p>
            <a:r>
              <a:rPr lang="es-ES" sz="1400"/>
              <a:t>Puede suceder que el recién nacido no presente síntomas al nacer y los desarrolle meses después. En algunos casos hay compromiso ocular con edema papilar, hemorragias retinianas y coriorretinitis. El paciente puede presentar anemia hemolítica e ictericia. En ocasiones el único síntoma presente es la hepatoesplenomegalia.</a:t>
            </a:r>
            <a:endParaRPr lang="en-US" sz="1400"/>
          </a:p>
        </p:txBody>
      </p:sp>
      <p:pic>
        <p:nvPicPr>
          <p:cNvPr id="4" name="Imagen 3">
            <a:extLst>
              <a:ext uri="{FF2B5EF4-FFF2-40B4-BE49-F238E27FC236}">
                <a16:creationId xmlns:a16="http://schemas.microsoft.com/office/drawing/2014/main" id="{A74677A8-70D0-F82D-3FE9-655EDB8EC0AC}"/>
              </a:ext>
            </a:extLst>
          </p:cNvPr>
          <p:cNvPicPr>
            <a:picLocks noChangeAspect="1"/>
          </p:cNvPicPr>
          <p:nvPr/>
        </p:nvPicPr>
        <p:blipFill>
          <a:blip r:embed="rId2"/>
          <a:srcRect l="17424" r="3539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48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D4D52-361D-58A3-59B9-0E6D77CE77CF}"/>
              </a:ext>
            </a:extLst>
          </p:cNvPr>
          <p:cNvSpPr>
            <a:spLocks noGrp="1"/>
          </p:cNvSpPr>
          <p:nvPr>
            <p:ph type="title"/>
          </p:nvPr>
        </p:nvSpPr>
        <p:spPr>
          <a:xfrm>
            <a:off x="876692" y="741391"/>
            <a:ext cx="5479719" cy="559089"/>
          </a:xfrm>
        </p:spPr>
        <p:txBody>
          <a:bodyPr anchor="b">
            <a:normAutofit/>
          </a:bodyPr>
          <a:lstStyle/>
          <a:p>
            <a:r>
              <a:rPr lang="en-US" sz="3200" dirty="0"/>
              <a:t>Tripanosomiasis americana</a:t>
            </a:r>
          </a:p>
        </p:txBody>
      </p:sp>
      <p:sp>
        <p:nvSpPr>
          <p:cNvPr id="3" name="Marcador de contenido 2">
            <a:extLst>
              <a:ext uri="{FF2B5EF4-FFF2-40B4-BE49-F238E27FC236}">
                <a16:creationId xmlns:a16="http://schemas.microsoft.com/office/drawing/2014/main" id="{478126F3-CBFC-E50F-2352-93F40324F3D1}"/>
              </a:ext>
            </a:extLst>
          </p:cNvPr>
          <p:cNvSpPr>
            <a:spLocks noGrp="1"/>
          </p:cNvSpPr>
          <p:nvPr>
            <p:ph idx="1"/>
          </p:nvPr>
        </p:nvSpPr>
        <p:spPr>
          <a:xfrm>
            <a:off x="0" y="1564640"/>
            <a:ext cx="6990080" cy="5181600"/>
          </a:xfrm>
        </p:spPr>
        <p:txBody>
          <a:bodyPr anchor="t">
            <a:noAutofit/>
          </a:bodyPr>
          <a:lstStyle/>
          <a:p>
            <a:r>
              <a:rPr lang="es-ES" sz="1400" dirty="0"/>
              <a:t>Diagnóstico: </a:t>
            </a:r>
          </a:p>
          <a:p>
            <a:r>
              <a:rPr lang="es-ES" sz="1400" dirty="0"/>
              <a:t>Clínico: a) Puerta de entrada: el signo de Mazza-Romaña y el </a:t>
            </a:r>
            <a:r>
              <a:rPr lang="es-ES" sz="1400" dirty="0" err="1"/>
              <a:t>chagoma</a:t>
            </a:r>
            <a:r>
              <a:rPr lang="es-ES" sz="1400" dirty="0"/>
              <a:t> de inoculación pueden confundirse con miasis oculares, celulitis orbitaria, picadura de insectos, conjuntivitis (tener en cuenta que este signo es en un solo ojo y en los dos párpados). </a:t>
            </a:r>
          </a:p>
          <a:p>
            <a:r>
              <a:rPr lang="es-ES" sz="1400" dirty="0"/>
              <a:t>b) Fase aguda: de los procesos infecciosos como fiebre tifoidea, toxoplasmosis, glomerulonefritis, mononucleosis </a:t>
            </a:r>
            <a:r>
              <a:rPr lang="es-ES" sz="1400" dirty="0" err="1"/>
              <a:t>infeccio</a:t>
            </a:r>
            <a:r>
              <a:rPr lang="es-ES" sz="1400" dirty="0"/>
              <a:t> 43 </a:t>
            </a:r>
            <a:r>
              <a:rPr lang="es-ES" sz="1400" dirty="0" err="1"/>
              <a:t>sa</a:t>
            </a:r>
            <a:r>
              <a:rPr lang="es-ES" sz="1400" dirty="0"/>
              <a:t>, miocarditis, endocarditis o pericarditis de diversas etiologías. </a:t>
            </a:r>
          </a:p>
          <a:p>
            <a:r>
              <a:rPr lang="es-ES" sz="1400" dirty="0"/>
              <a:t>c) Fase crónica: de otras formas de insuficiencia cardíaca, arritmias, estenosis del esófago, megaesófago y megacolon congénitos. Un dato importante a tener en cuenta es la procedencia del paciente de una zona endémica.</a:t>
            </a:r>
          </a:p>
          <a:p>
            <a:r>
              <a:rPr lang="es-ES" sz="1400" dirty="0"/>
              <a:t> Laboratorio: Directo: detección del parásito en sangre en fase aguda o en la forma congénita, en las que la </a:t>
            </a:r>
            <a:r>
              <a:rPr lang="es-ES" sz="1400" dirty="0" err="1"/>
              <a:t>parasitemia</a:t>
            </a:r>
            <a:r>
              <a:rPr lang="es-ES" sz="1400" dirty="0"/>
              <a:t> es elevada; se recomiendan las técnicas del </a:t>
            </a:r>
            <a:r>
              <a:rPr lang="es-ES" sz="1400" dirty="0" err="1"/>
              <a:t>microhematocrito</a:t>
            </a:r>
            <a:r>
              <a:rPr lang="es-ES" sz="1400" dirty="0"/>
              <a:t>, gota gruesa y gota fresca. Para la fase crónica, donde la </a:t>
            </a:r>
            <a:r>
              <a:rPr lang="es-ES" sz="1400" dirty="0" err="1"/>
              <a:t>parasitemia</a:t>
            </a:r>
            <a:r>
              <a:rPr lang="es-ES" sz="1400" dirty="0"/>
              <a:t> es menor, se utilizan el </a:t>
            </a:r>
            <a:r>
              <a:rPr lang="es-ES" sz="1400" dirty="0" err="1"/>
              <a:t>xenodiagnóstico</a:t>
            </a:r>
            <a:r>
              <a:rPr lang="es-ES" sz="1400" dirty="0"/>
              <a:t> y los hemocultivos. La reacción de PCR se presenta como un método excelente en el futuro, ya que en la actualidad no es accesible a todos los laboratorios. Indirecto: la detección de </a:t>
            </a:r>
            <a:r>
              <a:rPr lang="es-ES" sz="1400" dirty="0" err="1"/>
              <a:t>AcIgG</a:t>
            </a:r>
            <a:r>
              <a:rPr lang="es-ES" sz="1400" dirty="0"/>
              <a:t> por método de ELISA (</a:t>
            </a:r>
            <a:r>
              <a:rPr lang="es-ES" sz="1400" dirty="0" err="1"/>
              <a:t>enzimoinmunoensayo</a:t>
            </a:r>
            <a:r>
              <a:rPr lang="es-ES" sz="1400" dirty="0"/>
              <a:t>) IFI (inmunofluorescencia indirecta), HAI (hemoaglutinación indirecta) o HAD (hemoaglutinación </a:t>
            </a:r>
            <a:r>
              <a:rPr lang="es-ES" sz="1400" dirty="0" err="1"/>
              <a:t>direc</a:t>
            </a:r>
            <a:r>
              <a:rPr lang="es-ES" sz="1400" dirty="0"/>
              <a:t> </a:t>
            </a:r>
            <a:r>
              <a:rPr lang="es-ES" sz="1400" dirty="0" err="1"/>
              <a:t>ta</a:t>
            </a:r>
            <a:r>
              <a:rPr lang="es-ES" sz="1400" dirty="0"/>
              <a:t>) y fijación de complemento (Machado-Guerreiro), son útiles para niños mayo res de 6 meses (antes interfieren los Ac maternos que atravesaron la placenta) y para las fases indeterminada y crónica de la enfermedad. Los </a:t>
            </a:r>
            <a:r>
              <a:rPr lang="es-ES" sz="1400" dirty="0" err="1"/>
              <a:t>AcIgM</a:t>
            </a:r>
            <a:r>
              <a:rPr lang="es-ES" sz="1400" dirty="0"/>
              <a:t> en fase aguda no siempre son detectables, por lo que la prueba carece de valor. En todos los casos deben solicitarse dos de estos estudios para confirmar el diagnóstico.</a:t>
            </a:r>
            <a:endParaRPr lang="en-US" sz="1400" dirty="0"/>
          </a:p>
        </p:txBody>
      </p:sp>
      <p:pic>
        <p:nvPicPr>
          <p:cNvPr id="4" name="Imagen 3">
            <a:extLst>
              <a:ext uri="{FF2B5EF4-FFF2-40B4-BE49-F238E27FC236}">
                <a16:creationId xmlns:a16="http://schemas.microsoft.com/office/drawing/2014/main" id="{E993EBBB-40F9-6BE3-9BC1-72DA4AFCBA04}"/>
              </a:ext>
            </a:extLst>
          </p:cNvPr>
          <p:cNvPicPr>
            <a:picLocks noChangeAspect="1"/>
          </p:cNvPicPr>
          <p:nvPr/>
        </p:nvPicPr>
        <p:blipFill>
          <a:blip r:embed="rId2"/>
          <a:srcRect l="17424" r="3539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47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365788-C61B-5F5C-3AA3-4AB342FDA8EB}"/>
              </a:ext>
            </a:extLst>
          </p:cNvPr>
          <p:cNvSpPr>
            <a:spLocks noGrp="1"/>
          </p:cNvSpPr>
          <p:nvPr>
            <p:ph type="title"/>
          </p:nvPr>
        </p:nvSpPr>
        <p:spPr>
          <a:xfrm>
            <a:off x="876692" y="741391"/>
            <a:ext cx="5479719" cy="1616203"/>
          </a:xfrm>
        </p:spPr>
        <p:txBody>
          <a:bodyPr anchor="b">
            <a:normAutofit/>
          </a:bodyPr>
          <a:lstStyle/>
          <a:p>
            <a:r>
              <a:rPr lang="en-US" sz="3200"/>
              <a:t>Tripanosomiasis americana</a:t>
            </a:r>
          </a:p>
        </p:txBody>
      </p:sp>
      <p:sp>
        <p:nvSpPr>
          <p:cNvPr id="3" name="Marcador de contenido 2">
            <a:extLst>
              <a:ext uri="{FF2B5EF4-FFF2-40B4-BE49-F238E27FC236}">
                <a16:creationId xmlns:a16="http://schemas.microsoft.com/office/drawing/2014/main" id="{22C155BB-8AA1-1C6A-E8AD-8F67B3700181}"/>
              </a:ext>
            </a:extLst>
          </p:cNvPr>
          <p:cNvSpPr>
            <a:spLocks noGrp="1"/>
          </p:cNvSpPr>
          <p:nvPr>
            <p:ph idx="1"/>
          </p:nvPr>
        </p:nvSpPr>
        <p:spPr>
          <a:xfrm>
            <a:off x="876692" y="2533476"/>
            <a:ext cx="5479719" cy="3447832"/>
          </a:xfrm>
        </p:spPr>
        <p:txBody>
          <a:bodyPr anchor="t">
            <a:normAutofit/>
          </a:bodyPr>
          <a:lstStyle/>
          <a:p>
            <a:r>
              <a:rPr lang="es-ES" sz="1000"/>
              <a:t>Tratamiento: Nifurtimox: Dosis diaria: Adultos: 15 mg. Niños: 10 mg/kg peso. En 3 a 4 tomas por 2 ó 3 meses.</a:t>
            </a:r>
          </a:p>
          <a:p>
            <a:r>
              <a:rPr lang="es-ES" sz="1000"/>
              <a:t> Benznidazol: Dosis diaria: Adultos: 600 mg. Niños: 5-10 mg/kg peso, en 2 tomas por 30 días. En Chagas congénito se recomienda comenzar con dosis en aumento hasta llegar a la dosis útil al tercer día. Durante el tratamiento de la enfermedad de Chagas debe evaluarse la parasitemia en forma semanal, debiendo negativizarse luego de la 2a ó 3a sema na de tratamiento y continuar con control serológico al finalizar el tratamiento y cada 3 meses durante el primer año. </a:t>
            </a:r>
          </a:p>
          <a:p>
            <a:r>
              <a:rPr lang="es-ES" sz="1000"/>
              <a:t>En niños el criterio de curación es la negativización de los controles parasitológicos y serológicos. Prevención: control del vector a través de fumigaciones y de la colocación de sensores peridomiciliarios que lo detectan. Mejoramiento de la calidad de la vivienda. </a:t>
            </a:r>
          </a:p>
          <a:p>
            <a:r>
              <a:rPr lang="es-ES" sz="1000"/>
              <a:t>Control de las embarazadas, dadores sanguíneos, donantes y recepto res de órganos, drogadictos y recién nacidos hijos de madres chagásicas. </a:t>
            </a:r>
          </a:p>
          <a:p>
            <a:r>
              <a:rPr lang="es-ES" sz="1000"/>
              <a:t>Comentarios generales: en Argentina, la población en riesgo de contraer la infección se estima en 10.000.000, de los cuales 3.000.000 se encuentran infec tados. El vector más importante es el Triatoma infestans (vinchuca). La lesión visceral más importante es la cardíaca, luego las del tubo digestivo y por último el compromiso del SNC. Considerando que los niños con enfermedad congénita curan antes del año cuando son medicados a tiempo, debería ser obligatorio el control de embarazadas y de recién nacidos hijos de madres chagásicas.</a:t>
            </a:r>
            <a:endParaRPr lang="en-US" sz="1000"/>
          </a:p>
        </p:txBody>
      </p:sp>
      <p:pic>
        <p:nvPicPr>
          <p:cNvPr id="4" name="Imagen 3">
            <a:extLst>
              <a:ext uri="{FF2B5EF4-FFF2-40B4-BE49-F238E27FC236}">
                <a16:creationId xmlns:a16="http://schemas.microsoft.com/office/drawing/2014/main" id="{A1BED887-9C0A-3849-888B-A82FE2576C2E}"/>
              </a:ext>
            </a:extLst>
          </p:cNvPr>
          <p:cNvPicPr>
            <a:picLocks noChangeAspect="1"/>
          </p:cNvPicPr>
          <p:nvPr/>
        </p:nvPicPr>
        <p:blipFill>
          <a:blip r:embed="rId2"/>
          <a:srcRect l="17424" r="3539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5361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1677</Words>
  <Application>Microsoft Office PowerPoint</Application>
  <PresentationFormat>Panorámica</PresentationFormat>
  <Paragraphs>38</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Aptos</vt:lpstr>
      <vt:lpstr>Aptos Display</vt:lpstr>
      <vt:lpstr>Arial</vt:lpstr>
      <vt:lpstr>Tema de Office</vt:lpstr>
      <vt:lpstr> Trypanosoma cruzi (Tripanosomiasis americana  o enfermedad de Chagas-Mazza)</vt:lpstr>
      <vt:lpstr>OBJETIVOS</vt:lpstr>
      <vt:lpstr> Trypanosoma cruzi (Tripanosomiasis americana  o enfermedad de Chagas-Mazza)</vt:lpstr>
      <vt:lpstr>Tripanosomiasis americana</vt:lpstr>
      <vt:lpstr>Tripanosomiasis americana</vt:lpstr>
      <vt:lpstr>Tripanosomiasis americana</vt:lpstr>
      <vt:lpstr>Tripanosomiasis americana</vt:lpstr>
      <vt:lpstr>Tripanosomiasis americana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Elda Maria Valdes Gonzalez</dc:creator>
  <cp:lastModifiedBy>Elda Maria Valdes Gonzalez</cp:lastModifiedBy>
  <cp:revision>4</cp:revision>
  <dcterms:created xsi:type="dcterms:W3CDTF">2024-11-18T01:14:44Z</dcterms:created>
  <dcterms:modified xsi:type="dcterms:W3CDTF">2024-11-18T01:42:47Z</dcterms:modified>
</cp:coreProperties>
</file>