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</p:sldIdLst>
  <p:sldSz cx="14630400" cy="8229600"/>
  <p:notesSz cx="8229600" cy="14630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Bold" panose="020B0806030504020204" charset="0"/>
      <p:bold r:id="rId22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rdes quinata" initials="lq" lastIdx="1" clrIdx="0">
    <p:extLst>
      <p:ext uri="{19B8F6BF-5375-455C-9EA6-DF929625EA0E}">
        <p15:presenceInfo xmlns:p15="http://schemas.microsoft.com/office/powerpoint/2012/main" userId="d5cf82ac593e2f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1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7511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highlight>
                  <a:srgbClr val="00FFFF"/>
                </a:highligh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Tag Questions</a:t>
            </a:r>
            <a:endParaRPr lang="en-US" sz="4450" dirty="0">
              <a:highlight>
                <a:srgbClr val="00FFFF"/>
              </a:highlight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363283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Tag questions are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Open Sans" pitchFamily="34" charset="0"/>
                <a:ea typeface="Open Sans" pitchFamily="34" charset="-122"/>
                <a:cs typeface="Open Sans" pitchFamily="34" charset="-120"/>
              </a:rPr>
              <a:t>short questions added to the end of a statement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They seek confirmation or engage listeners. They turn a statement into a question.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97669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presentation will cover the structure and usage of tag questions. We will explore their forms with different tenses and modal verbs.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97455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270040" y="5957649"/>
            <a:ext cx="240768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Teacher Lourdes Quinata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90749"/>
            <a:ext cx="81474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Special Cases and Exceptions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3948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530906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"I am" Exception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5885259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 am" becomes "aren't I?“              I am late, </a:t>
            </a:r>
            <a:r>
              <a:rPr lang="en-US" sz="175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aren't I</a:t>
            </a: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3948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954078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"Let's" Exception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954078" y="5885259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"Let's" becomes "shall we?"     Let's go to the park, </a:t>
            </a:r>
            <a:r>
              <a:rPr lang="en-US" sz="175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shall we</a:t>
            </a: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3948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377249" y="5394841"/>
            <a:ext cx="29827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"Have got" Exception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377249" y="5885259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"Have got" often uses "haven't/hasn't."                           He has got a car, </a:t>
            </a:r>
            <a:r>
              <a:rPr lang="en-US" sz="175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hasn't he</a:t>
            </a: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790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Time to Practice!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500313"/>
            <a:ext cx="2152055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279213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357217" y="2727127"/>
            <a:ext cx="29019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Remember the Rules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5187077" y="3321368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364944"/>
            <a:ext cx="4304109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894892" y="356961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500" dirty="0"/>
          </a:p>
        </p:txBody>
      </p:sp>
      <p:sp>
        <p:nvSpPr>
          <p:cNvPr id="9" name="Text 5"/>
          <p:cNvSpPr/>
          <p:nvPr/>
        </p:nvSpPr>
        <p:spPr>
          <a:xfrm>
            <a:off x="6433304" y="3591758"/>
            <a:ext cx="25482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Identify the Tense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6263164" y="4185999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229576"/>
            <a:ext cx="645616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894773" y="443424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500" dirty="0"/>
          </a:p>
        </p:txBody>
      </p:sp>
      <p:sp>
        <p:nvSpPr>
          <p:cNvPr id="13" name="Text 8"/>
          <p:cNvSpPr/>
          <p:nvPr/>
        </p:nvSpPr>
        <p:spPr>
          <a:xfrm>
            <a:off x="7509272" y="4456390"/>
            <a:ext cx="29683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Use Correct Auxiliary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987861" y="583691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Keep practicing to master tag questions!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98840"/>
            <a:ext cx="97800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highlight>
                  <a:srgbClr val="00FF00"/>
                </a:highligh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Positive Statements</a:t>
            </a: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, </a:t>
            </a:r>
            <a:r>
              <a:rPr lang="en-US" sz="4450" b="1" dirty="0">
                <a:solidFill>
                  <a:srgbClr val="403C4E"/>
                </a:solidFill>
                <a:highlight>
                  <a:srgbClr val="FFFF00"/>
                </a:highligh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Negative Tags</a:t>
            </a:r>
            <a:endParaRPr lang="en-US" sz="4450" dirty="0">
              <a:highlight>
                <a:srgbClr val="FFFF00"/>
              </a:highlight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474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Basic Rule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5573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positive statement is followed by a negative tag question. This is the most common structure.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93790" y="398561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Example:</a:t>
            </a:r>
            <a:r>
              <a:rPr lang="en-US" sz="28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You live here, </a:t>
            </a:r>
            <a:r>
              <a:rPr lang="en-US" sz="28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don't you</a:t>
            </a:r>
            <a:r>
              <a:rPr lang="en-US" sz="2800" dirty="0">
                <a:solidFill>
                  <a:srgbClr val="00B0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506670" y="492966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Structure:</a:t>
            </a: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Positive Statement </a:t>
            </a: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+ </a:t>
            </a:r>
            <a:r>
              <a:rPr lang="en-US" sz="20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question tag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21" y="2502932"/>
            <a:ext cx="6244709" cy="4272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98840"/>
            <a:ext cx="97800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highlight>
                  <a:srgbClr val="00FF00"/>
                </a:highligh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Negative Statements</a:t>
            </a: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, </a:t>
            </a:r>
            <a:r>
              <a:rPr lang="en-US" sz="4450" b="1" dirty="0">
                <a:solidFill>
                  <a:srgbClr val="403C4E"/>
                </a:solidFill>
                <a:highlight>
                  <a:srgbClr val="FFFF00"/>
                </a:highligh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Positive Tags</a:t>
            </a:r>
            <a:endParaRPr lang="en-US" sz="4450" dirty="0">
              <a:highlight>
                <a:srgbClr val="FFFF00"/>
              </a:highlight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474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Basic Rule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5573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negative statement is followed by a positive tag question. This is the inverse of the previous rule.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93790" y="456952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Example:</a:t>
            </a: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You don't live here, </a:t>
            </a:r>
            <a:r>
              <a:rPr lang="en-US" sz="28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 you</a:t>
            </a:r>
            <a:r>
              <a:rPr lang="en-US" sz="2800" dirty="0">
                <a:solidFill>
                  <a:srgbClr val="00B0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538449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Structure:</a:t>
            </a: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Statement </a:t>
            </a: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+ </a:t>
            </a:r>
            <a:r>
              <a:rPr lang="en-US" sz="20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Positive question tag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21" y="2502932"/>
            <a:ext cx="6244709" cy="4272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2094786"/>
            <a:ext cx="81129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Present Tenses Tag Questions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4451390" y="39375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highlight>
                  <a:srgbClr val="00FF00"/>
                </a:highligh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Present Simple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6" name="Text 2"/>
          <p:cNvSpPr/>
          <p:nvPr/>
        </p:nvSpPr>
        <p:spPr>
          <a:xfrm>
            <a:off x="4451390" y="4427934"/>
            <a:ext cx="35048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She works hard, </a:t>
            </a:r>
            <a:r>
              <a:rPr lang="en-US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doesn't she</a:t>
            </a:r>
            <a:r>
              <a:rPr lang="en-US" dirty="0">
                <a:solidFill>
                  <a:srgbClr val="00B0F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They aren’t at the mall, </a:t>
            </a:r>
            <a:r>
              <a:rPr lang="en-US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are they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 3"/>
          <p:cNvSpPr/>
          <p:nvPr/>
        </p:nvSpPr>
        <p:spPr>
          <a:xfrm>
            <a:off x="8507849" y="39290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403C4E"/>
                </a:solidFill>
                <a:highlight>
                  <a:srgbClr val="00FF00"/>
                </a:highligh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Present Continuous</a:t>
            </a:r>
            <a:endParaRPr lang="en-US" sz="2400" dirty="0">
              <a:highlight>
                <a:srgbClr val="00FF00"/>
              </a:highlight>
            </a:endParaRPr>
          </a:p>
        </p:txBody>
      </p:sp>
      <p:sp>
        <p:nvSpPr>
          <p:cNvPr id="9" name="Text 4"/>
          <p:cNvSpPr/>
          <p:nvPr/>
        </p:nvSpPr>
        <p:spPr>
          <a:xfrm>
            <a:off x="8611543" y="4425179"/>
            <a:ext cx="554751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They are studying, </a:t>
            </a:r>
            <a:r>
              <a:rPr lang="en-US" sz="20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aren't they</a:t>
            </a:r>
            <a:r>
              <a:rPr lang="en-US" sz="2000" dirty="0">
                <a:solidFill>
                  <a:srgbClr val="00B0F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Rita is coming tomorrow, </a:t>
            </a:r>
            <a:r>
              <a:rPr lang="en-US" sz="20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isn’t she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7"/>
          <p:cNvSpPr/>
          <p:nvPr/>
        </p:nvSpPr>
        <p:spPr>
          <a:xfrm>
            <a:off x="4451390" y="5550557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Auxiliary verbs </a:t>
            </a:r>
            <a:r>
              <a:rPr lang="en-US" sz="2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are key to forming tag questions correctly. Note how the auxiliary changes with the tense.  </a:t>
            </a:r>
            <a:r>
              <a:rPr lang="en-US" sz="2400" dirty="0">
                <a:solidFill>
                  <a:srgbClr val="00B0F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Do/ does</a:t>
            </a:r>
            <a:r>
              <a:rPr lang="en-US" sz="2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 -  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Am /Is /Are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268C522-0693-4D71-BD5E-3A1187297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523" y="2702225"/>
            <a:ext cx="1630837" cy="106929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99C7898-A103-48A6-BA7E-3671495BF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720" y="2808909"/>
            <a:ext cx="1734531" cy="100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738908"/>
            <a:ext cx="71745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Past Tenses  Tag Questions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5925622" y="29691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highlight>
                  <a:srgbClr val="00FF00"/>
                </a:highligh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Past Simple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6" name="Text 2"/>
          <p:cNvSpPr/>
          <p:nvPr/>
        </p:nvSpPr>
        <p:spPr>
          <a:xfrm>
            <a:off x="5925622" y="3505082"/>
            <a:ext cx="7910989" cy="784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You went to the party, </a:t>
            </a:r>
            <a:r>
              <a:rPr lang="en-US" sz="28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didn't you</a:t>
            </a:r>
            <a:r>
              <a:rPr lang="en-US" sz="2800" dirty="0">
                <a:solidFill>
                  <a:srgbClr val="00B0F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Your shoes were dirty, </a:t>
            </a:r>
            <a:r>
              <a:rPr lang="en-US" sz="28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weren’t they</a:t>
            </a:r>
            <a:r>
              <a:rPr lang="en-US" sz="2800" dirty="0">
                <a:solidFill>
                  <a:srgbClr val="00B0F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512" y="4765206"/>
            <a:ext cx="1339948" cy="16079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925622" y="49468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highlight>
                  <a:srgbClr val="00FF00"/>
                </a:highligh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Past Continuous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9" name="Text 4"/>
          <p:cNvSpPr/>
          <p:nvPr/>
        </p:nvSpPr>
        <p:spPr>
          <a:xfrm>
            <a:off x="5925622" y="5495608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She was sleeping, </a:t>
            </a:r>
            <a:r>
              <a:rPr lang="en-US" sz="28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wasn't she</a:t>
            </a:r>
            <a:r>
              <a:rPr lang="en-US" sz="2800" dirty="0">
                <a:solidFill>
                  <a:srgbClr val="00B0F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0" name="Text 5"/>
          <p:cNvSpPr/>
          <p:nvPr/>
        </p:nvSpPr>
        <p:spPr>
          <a:xfrm>
            <a:off x="4451390" y="6734335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the past simple, use '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did</a:t>
            </a:r>
            <a:r>
              <a:rPr lang="en-US" sz="2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' as the auxiliary verb, {</a:t>
            </a:r>
            <a:r>
              <a:rPr lang="en-US" sz="2400" dirty="0">
                <a:solidFill>
                  <a:srgbClr val="403C4E"/>
                </a:solidFill>
                <a:highlight>
                  <a:srgbClr val="FFFF00"/>
                </a:highlight>
                <a:latin typeface="Open Sans" pitchFamily="34" charset="0"/>
                <a:ea typeface="Open Sans" pitchFamily="34" charset="-122"/>
                <a:cs typeface="Open Sans" pitchFamily="34" charset="-120"/>
              </a:rPr>
              <a:t>was/were past of be</a:t>
            </a:r>
            <a:r>
              <a:rPr lang="en-US" sz="2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]. In the past continuous, use '</a:t>
            </a:r>
            <a:r>
              <a:rPr lang="en-US" sz="2400" dirty="0">
                <a:solidFill>
                  <a:srgbClr val="00B0F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was</a:t>
            </a:r>
            <a:r>
              <a:rPr lang="en-US" sz="2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' or '</a:t>
            </a:r>
            <a:r>
              <a:rPr lang="en-US" sz="2400" dirty="0">
                <a:solidFill>
                  <a:srgbClr val="00B0F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were</a:t>
            </a:r>
            <a:r>
              <a:rPr lang="en-US" sz="2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'.</a:t>
            </a:r>
            <a:endParaRPr lang="en-US" sz="24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DEC9F05-CFFB-4F98-956C-284A46B6A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512" y="2586877"/>
            <a:ext cx="1240888" cy="1393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74294"/>
            <a:ext cx="108190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Present Perfect Tenses Tag Questions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500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highlight>
                  <a:srgbClr val="00FF00"/>
                </a:highligh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Present Perfect Simple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83119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They </a:t>
            </a:r>
            <a:r>
              <a:rPr lang="en-US" sz="2400" dirty="0">
                <a:solidFill>
                  <a:srgbClr val="403C4E"/>
                </a:solidFill>
                <a:highlight>
                  <a:srgbClr val="FFFF00"/>
                </a:highlight>
                <a:latin typeface="Open Sans" pitchFamily="34" charset="0"/>
                <a:ea typeface="Open Sans" pitchFamily="34" charset="-122"/>
                <a:cs typeface="Open Sans" pitchFamily="34" charset="-120"/>
              </a:rPr>
              <a:t>have eaten</a:t>
            </a:r>
            <a:r>
              <a:rPr lang="en-US" sz="2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dinner, 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haven't they</a:t>
            </a:r>
            <a:r>
              <a:rPr lang="en-US" sz="2400" dirty="0">
                <a:solidFill>
                  <a:srgbClr val="00B0F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870889" y="541269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Auxiliary Verb:</a:t>
            </a:r>
            <a:r>
              <a:rPr lang="en-US" sz="28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have/has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6453068" y="3245762"/>
            <a:ext cx="38166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highlight>
                  <a:srgbClr val="00FF00"/>
                </a:highligh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Present Perfect Continuous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7" name="Text 5"/>
          <p:cNvSpPr/>
          <p:nvPr/>
        </p:nvSpPr>
        <p:spPr>
          <a:xfrm>
            <a:off x="6453068" y="3737132"/>
            <a:ext cx="584561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She </a:t>
            </a:r>
            <a:r>
              <a:rPr lang="en-US" sz="2400" dirty="0">
                <a:solidFill>
                  <a:srgbClr val="403C4E"/>
                </a:solidFill>
                <a:highlight>
                  <a:srgbClr val="FFFF00"/>
                </a:highlight>
                <a:latin typeface="Open Sans" pitchFamily="34" charset="0"/>
                <a:ea typeface="Open Sans" pitchFamily="34" charset="-122"/>
                <a:cs typeface="Open Sans" pitchFamily="34" charset="-120"/>
              </a:rPr>
              <a:t>has been working </a:t>
            </a:r>
            <a:r>
              <a:rPr lang="en-US" sz="24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 day, 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hasn't she</a:t>
            </a:r>
            <a:r>
              <a:rPr lang="en-US" sz="2400" dirty="0">
                <a:solidFill>
                  <a:srgbClr val="00B0F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047" y="4314587"/>
            <a:ext cx="3978116" cy="2721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74294"/>
            <a:ext cx="108190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Past Perfect Tenses Tag Questions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500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highlight>
                  <a:srgbClr val="00FF00"/>
                </a:highligh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Past Perfect Simple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012644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/>
              <a:t>She </a:t>
            </a:r>
            <a:r>
              <a:rPr lang="en-US" sz="2400" dirty="0">
                <a:highlight>
                  <a:srgbClr val="FFFF00"/>
                </a:highlight>
              </a:rPr>
              <a:t>had left </a:t>
            </a:r>
            <a:r>
              <a:rPr lang="en-US" sz="2400" dirty="0"/>
              <a:t>when I arrived, </a:t>
            </a:r>
            <a:r>
              <a:rPr lang="en-US" sz="2400" dirty="0">
                <a:solidFill>
                  <a:srgbClr val="FF0000"/>
                </a:solidFill>
              </a:rPr>
              <a:t>hadn’t she</a:t>
            </a:r>
            <a:r>
              <a:rPr lang="en-US" sz="2400" dirty="0">
                <a:solidFill>
                  <a:srgbClr val="00B0F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870889" y="541269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Auxiliary Verb:</a:t>
            </a:r>
            <a:r>
              <a:rPr lang="en-US" sz="28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had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6453068" y="3245762"/>
            <a:ext cx="38166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highlight>
                  <a:srgbClr val="00FF00"/>
                </a:highligh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Past Perfect Continuous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7" name="Text 5"/>
          <p:cNvSpPr/>
          <p:nvPr/>
        </p:nvSpPr>
        <p:spPr>
          <a:xfrm>
            <a:off x="6203335" y="3903704"/>
            <a:ext cx="7880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dirty="0"/>
              <a:t>Tom </a:t>
            </a:r>
            <a:r>
              <a:rPr lang="en-US" sz="2200" dirty="0">
                <a:highlight>
                  <a:srgbClr val="FFFF00"/>
                </a:highlight>
              </a:rPr>
              <a:t>had been working </a:t>
            </a:r>
            <a:r>
              <a:rPr lang="en-US" sz="2200" dirty="0"/>
              <a:t>here for 5 years </a:t>
            </a:r>
            <a:r>
              <a:rPr lang="en-US" sz="2200"/>
              <a:t>before he </a:t>
            </a:r>
            <a:r>
              <a:rPr lang="en-US" sz="2200" dirty="0"/>
              <a:t>quit, </a:t>
            </a:r>
            <a:r>
              <a:rPr lang="en-US" sz="22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hadn't he</a:t>
            </a:r>
            <a:r>
              <a:rPr lang="en-US" sz="2200" dirty="0">
                <a:solidFill>
                  <a:srgbClr val="00B0F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  <a:endParaRPr lang="en-US" sz="2200" dirty="0">
              <a:solidFill>
                <a:srgbClr val="00B0F0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5DD9C89-6CF5-48DD-9AFF-92E3DD6C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272" y="4541394"/>
            <a:ext cx="5014395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3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52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64256"/>
            <a:ext cx="782431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Future Tenses Tag Questions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713196"/>
            <a:ext cx="4579263" cy="1322189"/>
          </a:xfrm>
          <a:prstGeom prst="roundRect">
            <a:avLst>
              <a:gd name="adj" fmla="val 720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9476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Future Simple (will + verb)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028224" y="3438049"/>
            <a:ext cx="41103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You </a:t>
            </a:r>
            <a:r>
              <a:rPr lang="en-US" sz="2000" dirty="0">
                <a:solidFill>
                  <a:srgbClr val="403C4E"/>
                </a:solidFill>
                <a:highlight>
                  <a:srgbClr val="FFFF00"/>
                </a:highlight>
                <a:latin typeface="Open Sans" pitchFamily="34" charset="0"/>
                <a:ea typeface="Open Sans" pitchFamily="34" charset="-122"/>
                <a:cs typeface="Open Sans" pitchFamily="34" charset="-120"/>
              </a:rPr>
              <a:t>will come</a:t>
            </a: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won't you</a:t>
            </a: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5599867" y="2713196"/>
            <a:ext cx="4579263" cy="1322189"/>
          </a:xfrm>
          <a:prstGeom prst="roundRect">
            <a:avLst>
              <a:gd name="adj" fmla="val 720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s-EC" dirty="0"/>
          </a:p>
        </p:txBody>
      </p:sp>
      <p:sp>
        <p:nvSpPr>
          <p:cNvPr id="8" name="Text 5"/>
          <p:cNvSpPr/>
          <p:nvPr/>
        </p:nvSpPr>
        <p:spPr>
          <a:xfrm>
            <a:off x="5834301" y="2947630"/>
            <a:ext cx="33780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Future with  be going to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5834301" y="3353216"/>
            <a:ext cx="4110395" cy="3663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C4E"/>
                </a:solidFill>
                <a:highlight>
                  <a:srgbClr val="FFFF00"/>
                </a:highlight>
                <a:latin typeface="Open Sans" pitchFamily="34" charset="0"/>
                <a:ea typeface="Open Sans" pitchFamily="34" charset="-122"/>
                <a:cs typeface="Open Sans" pitchFamily="34" charset="-120"/>
              </a:rPr>
              <a:t>You're going to help</a:t>
            </a: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aren't you</a:t>
            </a: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782359" y="4561520"/>
            <a:ext cx="9385221" cy="1322189"/>
          </a:xfrm>
          <a:prstGeom prst="roundRect">
            <a:avLst>
              <a:gd name="adj" fmla="val 720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44966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</a:rPr>
              <a:t>Future Continuous (will + be + gerund)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4987052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/>
              <a:t>This time tomorrow, you </a:t>
            </a:r>
            <a:r>
              <a:rPr lang="en-US" sz="2400" b="1" dirty="0">
                <a:highlight>
                  <a:srgbClr val="FFFF00"/>
                </a:highlight>
              </a:rPr>
              <a:t>will be traveling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/>
              <a:t>to Paris, </a:t>
            </a:r>
            <a:r>
              <a:rPr lang="en-US" sz="2400" dirty="0">
                <a:solidFill>
                  <a:srgbClr val="FF0000"/>
                </a:solidFill>
              </a:rPr>
              <a:t>won’t you</a:t>
            </a:r>
            <a:r>
              <a:rPr lang="en-US" sz="2000" dirty="0"/>
              <a:t>?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highlight>
                  <a:srgbClr val="00FF00"/>
                </a:highlight>
              </a:rPr>
              <a:t>Auxiliary: will</a:t>
            </a:r>
          </a:p>
        </p:txBody>
      </p:sp>
      <p:sp>
        <p:nvSpPr>
          <p:cNvPr id="13" name="Text 10"/>
          <p:cNvSpPr/>
          <p:nvPr/>
        </p:nvSpPr>
        <p:spPr>
          <a:xfrm>
            <a:off x="793909" y="6428655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Remember to contract </a:t>
            </a:r>
            <a:r>
              <a:rPr lang="en-US" sz="20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'will not' to 'won't</a:t>
            </a: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' in the tag question. </a:t>
            </a:r>
            <a:r>
              <a:rPr lang="en-US" sz="20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'Are/is/am</a:t>
            </a: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' change as necessary.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12614"/>
            <a:ext cx="73347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Modal Verb Tag Questions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1961555"/>
            <a:ext cx="30480" cy="4374475"/>
          </a:xfrm>
          <a:prstGeom prst="roundRect">
            <a:avLst>
              <a:gd name="adj" fmla="val 312558"/>
            </a:avLst>
          </a:prstGeom>
          <a:solidFill>
            <a:srgbClr val="E5BEB2"/>
          </a:solidFill>
          <a:ln/>
        </p:spPr>
      </p:sp>
      <p:sp>
        <p:nvSpPr>
          <p:cNvPr id="5" name="Shape 2"/>
          <p:cNvSpPr/>
          <p:nvPr/>
        </p:nvSpPr>
        <p:spPr>
          <a:xfrm>
            <a:off x="1273612" y="245661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5BEB2"/>
          </a:solidFill>
          <a:ln/>
        </p:spPr>
      </p:sp>
      <p:sp>
        <p:nvSpPr>
          <p:cNvPr id="6" name="Shape 3"/>
          <p:cNvSpPr/>
          <p:nvPr/>
        </p:nvSpPr>
        <p:spPr>
          <a:xfrm>
            <a:off x="793790" y="221670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259211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83011" y="21883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highlight>
                  <a:srgbClr val="00FF00"/>
                </a:highligh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Can     /   Could</a:t>
            </a:r>
            <a:endParaRPr lang="en-US" sz="2200" dirty="0">
              <a:highlight>
                <a:srgbClr val="00FF00"/>
              </a:highlight>
            </a:endParaRPr>
          </a:p>
        </p:txBody>
      </p:sp>
      <p:sp>
        <p:nvSpPr>
          <p:cNvPr id="9" name="Text 5"/>
          <p:cNvSpPr/>
          <p:nvPr/>
        </p:nvSpPr>
        <p:spPr>
          <a:xfrm>
            <a:off x="1782961" y="2727008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You can speak English, </a:t>
            </a:r>
            <a:r>
              <a:rPr lang="en-US" sz="20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can't you</a:t>
            </a: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        He couldn’t attend the meeting, </a:t>
            </a:r>
            <a:r>
              <a:rPr lang="en-US" sz="20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could he</a:t>
            </a: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  <a:endParaRPr lang="en-US" sz="2000" dirty="0"/>
          </a:p>
        </p:txBody>
      </p:sp>
      <p:sp>
        <p:nvSpPr>
          <p:cNvPr id="10" name="Shape 6"/>
          <p:cNvSpPr/>
          <p:nvPr/>
        </p:nvSpPr>
        <p:spPr>
          <a:xfrm>
            <a:off x="1273612" y="3990380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5BEB2"/>
          </a:solidFill>
          <a:ln/>
        </p:spPr>
      </p:sp>
      <p:sp>
        <p:nvSpPr>
          <p:cNvPr id="11" name="Shape 7"/>
          <p:cNvSpPr/>
          <p:nvPr/>
        </p:nvSpPr>
        <p:spPr>
          <a:xfrm>
            <a:off x="793790" y="37504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792974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83011" y="37221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highlight>
                  <a:srgbClr val="00FF00"/>
                </a:highligh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Should</a:t>
            </a:r>
            <a:endParaRPr lang="en-US" sz="2200" dirty="0">
              <a:highlight>
                <a:srgbClr val="00FF00"/>
              </a:highlight>
            </a:endParaRPr>
          </a:p>
        </p:txBody>
      </p:sp>
      <p:sp>
        <p:nvSpPr>
          <p:cNvPr id="14" name="Text 9"/>
          <p:cNvSpPr/>
          <p:nvPr/>
        </p:nvSpPr>
        <p:spPr>
          <a:xfrm>
            <a:off x="2183011" y="4212550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They should study, </a:t>
            </a:r>
            <a:r>
              <a:rPr lang="en-US" sz="20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shouldn't they</a:t>
            </a: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273612" y="552414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5BEB2"/>
          </a:solidFill>
          <a:ln/>
        </p:spPr>
      </p:sp>
      <p:sp>
        <p:nvSpPr>
          <p:cNvPr id="16" name="Shape 11"/>
          <p:cNvSpPr/>
          <p:nvPr/>
        </p:nvSpPr>
        <p:spPr>
          <a:xfrm>
            <a:off x="793790" y="52842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326737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83011" y="52558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highlight>
                  <a:srgbClr val="00FF00"/>
                </a:highlight>
                <a:latin typeface="Merriweather Bold" pitchFamily="34" charset="0"/>
                <a:ea typeface="Merriweather Bold" pitchFamily="34" charset="-122"/>
              </a:rPr>
              <a:t>would</a:t>
            </a:r>
            <a:endParaRPr lang="en-US" sz="2200" dirty="0">
              <a:highlight>
                <a:srgbClr val="00FF00"/>
              </a:highlight>
            </a:endParaRPr>
          </a:p>
        </p:txBody>
      </p:sp>
      <p:sp>
        <p:nvSpPr>
          <p:cNvPr id="19" name="Text 13"/>
          <p:cNvSpPr/>
          <p:nvPr/>
        </p:nvSpPr>
        <p:spPr>
          <a:xfrm>
            <a:off x="2183011" y="5746313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 wouldn’t help with the project, </a:t>
            </a:r>
            <a:r>
              <a:rPr lang="en-US" sz="2000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would he</a:t>
            </a: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?</a:t>
            </a:r>
            <a:endParaRPr lang="en-US" sz="1750" dirty="0"/>
          </a:p>
        </p:txBody>
      </p:sp>
      <p:sp>
        <p:nvSpPr>
          <p:cNvPr id="20" name="Text 14"/>
          <p:cNvSpPr/>
          <p:nvPr/>
        </p:nvSpPr>
        <p:spPr>
          <a:xfrm>
            <a:off x="800100" y="6572251"/>
            <a:ext cx="9378911" cy="744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Auxiliary: Modals 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583</Words>
  <Application>Microsoft Office PowerPoint</Application>
  <PresentationFormat>Personalizado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Calibri</vt:lpstr>
      <vt:lpstr>Open Sans</vt:lpstr>
      <vt:lpstr>Arial</vt:lpstr>
      <vt:lpstr>Merriweather Bold</vt:lpstr>
      <vt:lpstr>Open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lourdes quinata</cp:lastModifiedBy>
  <cp:revision>16</cp:revision>
  <dcterms:created xsi:type="dcterms:W3CDTF">2025-04-09T14:55:05Z</dcterms:created>
  <dcterms:modified xsi:type="dcterms:W3CDTF">2025-04-14T06:10:03Z</dcterms:modified>
</cp:coreProperties>
</file>