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6"/>
  </p:notesMasterIdLst>
  <p:sldIdLst>
    <p:sldId id="256" r:id="rId2"/>
    <p:sldId id="257" r:id="rId3"/>
    <p:sldId id="258" r:id="rId4"/>
    <p:sldId id="297" r:id="rId5"/>
    <p:sldId id="261" r:id="rId6"/>
    <p:sldId id="259" r:id="rId7"/>
    <p:sldId id="260" r:id="rId8"/>
    <p:sldId id="262" r:id="rId9"/>
    <p:sldId id="263" r:id="rId10"/>
    <p:sldId id="296" r:id="rId11"/>
    <p:sldId id="299" r:id="rId12"/>
    <p:sldId id="298" r:id="rId13"/>
    <p:sldId id="264" r:id="rId14"/>
    <p:sldId id="265" r:id="rId15"/>
    <p:sldId id="266" r:id="rId16"/>
    <p:sldId id="270" r:id="rId17"/>
    <p:sldId id="272" r:id="rId18"/>
    <p:sldId id="273" r:id="rId19"/>
    <p:sldId id="300" r:id="rId20"/>
    <p:sldId id="301" r:id="rId21"/>
    <p:sldId id="276" r:id="rId22"/>
    <p:sldId id="277" r:id="rId23"/>
    <p:sldId id="302" r:id="rId24"/>
    <p:sldId id="275" r:id="rId25"/>
  </p:sldIdLst>
  <p:sldSz cx="9144000" cy="5143500" type="screen16x9"/>
  <p:notesSz cx="6858000" cy="9144000"/>
  <p:embeddedFontLst>
    <p:embeddedFont>
      <p:font typeface="Open Sans" panose="020B0604020202020204" charset="0"/>
      <p:regular r:id="rId27"/>
      <p:bold r:id="rId28"/>
      <p:italic r:id="rId29"/>
      <p:boldItalic r:id="rId30"/>
    </p:embeddedFont>
    <p:embeddedFont>
      <p:font typeface="Cairo Medium" panose="020B0604020202020204" charset="-78"/>
      <p:regular r:id="rId31"/>
      <p:bold r:id="rId32"/>
    </p:embeddedFont>
    <p:embeddedFont>
      <p:font typeface="Raleway" panose="020B0604020202020204" charset="0"/>
      <p:regular r:id="rId33"/>
      <p:bold r:id="rId34"/>
      <p:italic r:id="rId35"/>
      <p:boldItalic r:id="rId36"/>
    </p:embeddedFont>
    <p:embeddedFont>
      <p:font typeface="Space Grotesk SemiBold" panose="020B0604020202020204" charset="0"/>
      <p:regular r:id="rId37"/>
      <p:bold r:id="rId38"/>
    </p:embeddedFont>
    <p:embeddedFont>
      <p:font typeface="Cairo" panose="020B0604020202020204" charset="-78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55F3DB-57FE-4541-B29B-D255D8FC4E43}">
  <a:tblStyle styleId="{5E55F3DB-57FE-4541-B29B-D255D8FC4E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BC43AB2-A79B-4C3E-ACED-45471C4016C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1e375b9f5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1e375b9f5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1e375b9f5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1e375b9f5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50ca4c70d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250ca4c70d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32b61d2476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32b61d2476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1360713c04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11360713c04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105afc42a3_1_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1105afc42a3_1_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105afc42a3_1_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105afc42a3_1_8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105afc42a3_1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1105afc42a3_1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0f9e629e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0f9e629e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0f9e629ec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0f9e629ec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1258269c9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1258269c9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1258269c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1258269c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4459266da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4459266da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1258269c9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1258269c9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140bdeee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140bdeee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1258269c9b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1258269c9b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2TtBDfr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bit.ly/2TyoMs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bit.ly/3A1uf1Q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1038052" y="-5625"/>
            <a:ext cx="10182052" cy="5147025"/>
            <a:chOff x="-1038052" y="-5625"/>
            <a:chExt cx="10182052" cy="5147025"/>
          </a:xfrm>
        </p:grpSpPr>
        <p:pic>
          <p:nvPicPr>
            <p:cNvPr id="11" name="Google Shape;11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>
              <a:off x="5899725" y="1"/>
              <a:ext cx="3244275" cy="5141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-1038052" y="-5625"/>
              <a:ext cx="3234004" cy="51435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Google Shape;1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1870" y="0"/>
            <a:ext cx="420690" cy="23829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36375" y="826500"/>
            <a:ext cx="4007100" cy="22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04000" y="3217475"/>
            <a:ext cx="2291700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11"/>
          <p:cNvGrpSpPr/>
          <p:nvPr/>
        </p:nvGrpSpPr>
        <p:grpSpPr>
          <a:xfrm rot="10800000">
            <a:off x="-9527" y="-5625"/>
            <a:ext cx="9153527" cy="5147025"/>
            <a:chOff x="-9527" y="-5625"/>
            <a:chExt cx="9153527" cy="5147025"/>
          </a:xfrm>
        </p:grpSpPr>
        <p:pic>
          <p:nvPicPr>
            <p:cNvPr id="87" name="Google Shape;87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5899725" y="1"/>
              <a:ext cx="3244275" cy="5141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1"/>
            <p:cNvPicPr preferRelativeResize="0"/>
            <p:nvPr/>
          </p:nvPicPr>
          <p:blipFill rotWithShape="1">
            <a:blip r:embed="rId4">
              <a:alphaModFix/>
            </a:blip>
            <a:srcRect l="318" b="318"/>
            <a:stretch/>
          </p:blipFill>
          <p:spPr>
            <a:xfrm flipH="1">
              <a:off x="-9527" y="-5625"/>
              <a:ext cx="3234004" cy="51435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9" name="Google Shape;89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" y="-12699"/>
            <a:ext cx="420690" cy="238294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1"/>
          <p:cNvSpPr txBox="1">
            <a:spLocks noGrp="1"/>
          </p:cNvSpPr>
          <p:nvPr>
            <p:ph type="title" hasCustomPrompt="1"/>
          </p:nvPr>
        </p:nvSpPr>
        <p:spPr>
          <a:xfrm>
            <a:off x="867500" y="1409650"/>
            <a:ext cx="2867100" cy="105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1" name="Google Shape;91;p11"/>
          <p:cNvSpPr txBox="1">
            <a:spLocks noGrp="1"/>
          </p:cNvSpPr>
          <p:nvPr>
            <p:ph type="subTitle" idx="1"/>
          </p:nvPr>
        </p:nvSpPr>
        <p:spPr>
          <a:xfrm>
            <a:off x="867550" y="2313350"/>
            <a:ext cx="2867100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3"/>
          <p:cNvGrpSpPr/>
          <p:nvPr/>
        </p:nvGrpSpPr>
        <p:grpSpPr>
          <a:xfrm>
            <a:off x="-315398" y="-8375"/>
            <a:ext cx="9959598" cy="5151874"/>
            <a:chOff x="-315398" y="-8375"/>
            <a:chExt cx="9959598" cy="5151874"/>
          </a:xfrm>
        </p:grpSpPr>
        <p:pic>
          <p:nvPicPr>
            <p:cNvPr id="96" name="Google Shape;9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 flipH="1">
              <a:off x="5796651" y="-8375"/>
              <a:ext cx="3347347" cy="65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8585650" y="3172295"/>
              <a:ext cx="1058550" cy="9738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203305" y="0"/>
              <a:ext cx="420690" cy="2382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-315398" y="3713550"/>
              <a:ext cx="965100" cy="14299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14"/>
          <p:cNvGrpSpPr/>
          <p:nvPr/>
        </p:nvGrpSpPr>
        <p:grpSpPr>
          <a:xfrm>
            <a:off x="-315398" y="-8375"/>
            <a:ext cx="9959598" cy="5151874"/>
            <a:chOff x="-315398" y="-8375"/>
            <a:chExt cx="9959598" cy="5151874"/>
          </a:xfrm>
        </p:grpSpPr>
        <p:pic>
          <p:nvPicPr>
            <p:cNvPr id="104" name="Google Shape;10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 flipH="1">
              <a:off x="5796651" y="-8375"/>
              <a:ext cx="3347347" cy="65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8585650" y="3172295"/>
              <a:ext cx="1058550" cy="9738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203305" y="-1701"/>
              <a:ext cx="420690" cy="2382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-315398" y="3713550"/>
              <a:ext cx="965100" cy="14299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title" idx="2" hasCustomPrompt="1"/>
          </p:nvPr>
        </p:nvSpPr>
        <p:spPr>
          <a:xfrm>
            <a:off x="872375" y="1709483"/>
            <a:ext cx="734700" cy="46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4"/>
          <p:cNvSpPr txBox="1">
            <a:spLocks noGrp="1"/>
          </p:cNvSpPr>
          <p:nvPr>
            <p:ph type="title" idx="3" hasCustomPrompt="1"/>
          </p:nvPr>
        </p:nvSpPr>
        <p:spPr>
          <a:xfrm>
            <a:off x="872375" y="3142891"/>
            <a:ext cx="734700" cy="46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" name="Google Shape;111;p14"/>
          <p:cNvSpPr txBox="1">
            <a:spLocks noGrp="1"/>
          </p:cNvSpPr>
          <p:nvPr>
            <p:ph type="title" idx="4" hasCustomPrompt="1"/>
          </p:nvPr>
        </p:nvSpPr>
        <p:spPr>
          <a:xfrm>
            <a:off x="3419250" y="1709483"/>
            <a:ext cx="734700" cy="46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4"/>
          <p:cNvSpPr txBox="1">
            <a:spLocks noGrp="1"/>
          </p:cNvSpPr>
          <p:nvPr>
            <p:ph type="title" idx="5" hasCustomPrompt="1"/>
          </p:nvPr>
        </p:nvSpPr>
        <p:spPr>
          <a:xfrm>
            <a:off x="3419250" y="3142891"/>
            <a:ext cx="734700" cy="46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4"/>
          <p:cNvSpPr txBox="1">
            <a:spLocks noGrp="1"/>
          </p:cNvSpPr>
          <p:nvPr>
            <p:ph type="title" idx="6" hasCustomPrompt="1"/>
          </p:nvPr>
        </p:nvSpPr>
        <p:spPr>
          <a:xfrm>
            <a:off x="5966125" y="1709483"/>
            <a:ext cx="734700" cy="46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4"/>
          <p:cNvSpPr txBox="1">
            <a:spLocks noGrp="1"/>
          </p:cNvSpPr>
          <p:nvPr>
            <p:ph type="title" idx="7" hasCustomPrompt="1"/>
          </p:nvPr>
        </p:nvSpPr>
        <p:spPr>
          <a:xfrm>
            <a:off x="5966125" y="3142891"/>
            <a:ext cx="734700" cy="46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872375" y="217205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8"/>
          </p:nvPr>
        </p:nvSpPr>
        <p:spPr>
          <a:xfrm>
            <a:off x="3419250" y="217205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9"/>
          </p:nvPr>
        </p:nvSpPr>
        <p:spPr>
          <a:xfrm>
            <a:off x="5966125" y="217205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13"/>
          </p:nvPr>
        </p:nvSpPr>
        <p:spPr>
          <a:xfrm>
            <a:off x="872375" y="360552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14"/>
          </p:nvPr>
        </p:nvSpPr>
        <p:spPr>
          <a:xfrm>
            <a:off x="3419250" y="360552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15"/>
          </p:nvPr>
        </p:nvSpPr>
        <p:spPr>
          <a:xfrm>
            <a:off x="5966125" y="360552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15"/>
          <p:cNvGrpSpPr/>
          <p:nvPr/>
        </p:nvGrpSpPr>
        <p:grpSpPr>
          <a:xfrm>
            <a:off x="-315398" y="-8375"/>
            <a:ext cx="9959598" cy="5151874"/>
            <a:chOff x="-315398" y="-8375"/>
            <a:chExt cx="9959598" cy="5151874"/>
          </a:xfrm>
        </p:grpSpPr>
        <p:pic>
          <p:nvPicPr>
            <p:cNvPr id="124" name="Google Shape;124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 flipH="1">
              <a:off x="5796651" y="-8375"/>
              <a:ext cx="3347347" cy="65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8585650" y="3172295"/>
              <a:ext cx="1058550" cy="9738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203305" y="0"/>
              <a:ext cx="420690" cy="2382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-315398" y="3713550"/>
              <a:ext cx="965100" cy="14299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subTitle" idx="1"/>
          </p:nvPr>
        </p:nvSpPr>
        <p:spPr>
          <a:xfrm>
            <a:off x="714900" y="1043863"/>
            <a:ext cx="7713900" cy="11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u="sng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9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16"/>
          <p:cNvGrpSpPr/>
          <p:nvPr/>
        </p:nvGrpSpPr>
        <p:grpSpPr>
          <a:xfrm>
            <a:off x="-203305" y="-731508"/>
            <a:ext cx="10012173" cy="5947408"/>
            <a:chOff x="-203305" y="-731508"/>
            <a:chExt cx="10012173" cy="5947408"/>
          </a:xfrm>
        </p:grpSpPr>
        <p:pic>
          <p:nvPicPr>
            <p:cNvPr id="133" name="Google Shape;133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1" y="4560075"/>
              <a:ext cx="3347347" cy="65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03305" y="0"/>
              <a:ext cx="420690" cy="2382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8519252" y="3575100"/>
              <a:ext cx="1058544" cy="156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2252336">
              <a:off x="7573275" y="-180175"/>
              <a:ext cx="2151749" cy="1006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subTitle" idx="1"/>
          </p:nvPr>
        </p:nvSpPr>
        <p:spPr>
          <a:xfrm>
            <a:off x="714900" y="1638450"/>
            <a:ext cx="3770400" cy="18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u="sng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subTitle" idx="2"/>
          </p:nvPr>
        </p:nvSpPr>
        <p:spPr>
          <a:xfrm>
            <a:off x="4658522" y="1638450"/>
            <a:ext cx="3770400" cy="18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u="sng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>
            <a:spLocks noGrp="1"/>
          </p:cNvSpPr>
          <p:nvPr>
            <p:ph type="title" hasCustomPrompt="1"/>
          </p:nvPr>
        </p:nvSpPr>
        <p:spPr>
          <a:xfrm>
            <a:off x="4791950" y="2703931"/>
            <a:ext cx="1795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4791950" y="3399350"/>
            <a:ext cx="1795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 idx="2" hasCustomPrompt="1"/>
          </p:nvPr>
        </p:nvSpPr>
        <p:spPr>
          <a:xfrm>
            <a:off x="4791950" y="1145350"/>
            <a:ext cx="36372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3"/>
          </p:nvPr>
        </p:nvSpPr>
        <p:spPr>
          <a:xfrm>
            <a:off x="4791950" y="1840759"/>
            <a:ext cx="3637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title" idx="4" hasCustomPrompt="1"/>
          </p:nvPr>
        </p:nvSpPr>
        <p:spPr>
          <a:xfrm>
            <a:off x="6631153" y="2703925"/>
            <a:ext cx="1797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5"/>
          </p:nvPr>
        </p:nvSpPr>
        <p:spPr>
          <a:xfrm>
            <a:off x="6631153" y="3399350"/>
            <a:ext cx="17976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8" name="Google Shape;148;p17"/>
          <p:cNvGrpSpPr/>
          <p:nvPr/>
        </p:nvGrpSpPr>
        <p:grpSpPr>
          <a:xfrm flipH="1">
            <a:off x="-9527" y="-5625"/>
            <a:ext cx="9153527" cy="5147025"/>
            <a:chOff x="-9527" y="-5625"/>
            <a:chExt cx="9153527" cy="5147025"/>
          </a:xfrm>
        </p:grpSpPr>
        <p:pic>
          <p:nvPicPr>
            <p:cNvPr id="149" name="Google Shape;149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5899725" y="1"/>
              <a:ext cx="3244275" cy="5141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17"/>
            <p:cNvPicPr preferRelativeResize="0"/>
            <p:nvPr/>
          </p:nvPicPr>
          <p:blipFill rotWithShape="1">
            <a:blip r:embed="rId4">
              <a:alphaModFix/>
            </a:blip>
            <a:srcRect l="318" b="318"/>
            <a:stretch/>
          </p:blipFill>
          <p:spPr>
            <a:xfrm flipH="1">
              <a:off x="-9527" y="-5625"/>
              <a:ext cx="3234004" cy="51435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1" name="Google Shape;15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23305" y="0"/>
            <a:ext cx="420690" cy="238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8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18"/>
          <p:cNvGrpSpPr/>
          <p:nvPr/>
        </p:nvGrpSpPr>
        <p:grpSpPr>
          <a:xfrm>
            <a:off x="-315398" y="-8375"/>
            <a:ext cx="9959598" cy="5151874"/>
            <a:chOff x="-315398" y="-8375"/>
            <a:chExt cx="9959598" cy="5151874"/>
          </a:xfrm>
        </p:grpSpPr>
        <p:pic>
          <p:nvPicPr>
            <p:cNvPr id="155" name="Google Shape;155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 flipH="1">
              <a:off x="5796651" y="-8375"/>
              <a:ext cx="3347347" cy="65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8585650" y="3172295"/>
              <a:ext cx="1058550" cy="9738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203305" y="0"/>
              <a:ext cx="420690" cy="2382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-315398" y="3713550"/>
              <a:ext cx="965100" cy="14299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subTitle" idx="1"/>
          </p:nvPr>
        </p:nvSpPr>
        <p:spPr>
          <a:xfrm>
            <a:off x="2369013" y="1647338"/>
            <a:ext cx="55725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18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subTitle" idx="2"/>
          </p:nvPr>
        </p:nvSpPr>
        <p:spPr>
          <a:xfrm>
            <a:off x="2369013" y="2724400"/>
            <a:ext cx="55725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18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3"/>
          </p:nvPr>
        </p:nvSpPr>
        <p:spPr>
          <a:xfrm>
            <a:off x="2369013" y="3801486"/>
            <a:ext cx="55725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18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subTitle" idx="4"/>
          </p:nvPr>
        </p:nvSpPr>
        <p:spPr>
          <a:xfrm>
            <a:off x="2369013" y="1249961"/>
            <a:ext cx="55725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subTitle" idx="5"/>
          </p:nvPr>
        </p:nvSpPr>
        <p:spPr>
          <a:xfrm>
            <a:off x="2369013" y="2327027"/>
            <a:ext cx="55725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ubTitle" idx="6"/>
          </p:nvPr>
        </p:nvSpPr>
        <p:spPr>
          <a:xfrm>
            <a:off x="2369013" y="3404118"/>
            <a:ext cx="55725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19"/>
          <p:cNvGrpSpPr/>
          <p:nvPr/>
        </p:nvGrpSpPr>
        <p:grpSpPr>
          <a:xfrm>
            <a:off x="-315398" y="-8375"/>
            <a:ext cx="9959598" cy="5151874"/>
            <a:chOff x="-315398" y="-8375"/>
            <a:chExt cx="9959598" cy="5151874"/>
          </a:xfrm>
        </p:grpSpPr>
        <p:pic>
          <p:nvPicPr>
            <p:cNvPr id="169" name="Google Shape;169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 flipH="1">
              <a:off x="5796651" y="-8375"/>
              <a:ext cx="3347347" cy="65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8585650" y="3172295"/>
              <a:ext cx="1058550" cy="9738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203305" y="-1701"/>
              <a:ext cx="420690" cy="2382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-315398" y="3713550"/>
              <a:ext cx="965100" cy="14299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3" name="Google Shape;173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subTitle" idx="1"/>
          </p:nvPr>
        </p:nvSpPr>
        <p:spPr>
          <a:xfrm>
            <a:off x="937625" y="2732225"/>
            <a:ext cx="2175300" cy="16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subTitle" idx="2"/>
          </p:nvPr>
        </p:nvSpPr>
        <p:spPr>
          <a:xfrm>
            <a:off x="3484350" y="2732225"/>
            <a:ext cx="2175300" cy="16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subTitle" idx="3"/>
          </p:nvPr>
        </p:nvSpPr>
        <p:spPr>
          <a:xfrm>
            <a:off x="6031075" y="2732225"/>
            <a:ext cx="2175300" cy="16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subTitle" idx="4"/>
          </p:nvPr>
        </p:nvSpPr>
        <p:spPr>
          <a:xfrm>
            <a:off x="937625" y="2022100"/>
            <a:ext cx="2175300" cy="7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subTitle" idx="5"/>
          </p:nvPr>
        </p:nvSpPr>
        <p:spPr>
          <a:xfrm>
            <a:off x="3484350" y="2022100"/>
            <a:ext cx="2175300" cy="7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subTitle" idx="6"/>
          </p:nvPr>
        </p:nvSpPr>
        <p:spPr>
          <a:xfrm>
            <a:off x="6031075" y="2022100"/>
            <a:ext cx="2175300" cy="7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20"/>
          <p:cNvGrpSpPr/>
          <p:nvPr/>
        </p:nvGrpSpPr>
        <p:grpSpPr>
          <a:xfrm>
            <a:off x="-203305" y="0"/>
            <a:ext cx="9781102" cy="5215900"/>
            <a:chOff x="-203305" y="0"/>
            <a:chExt cx="9781102" cy="5215900"/>
          </a:xfrm>
        </p:grpSpPr>
        <p:pic>
          <p:nvPicPr>
            <p:cNvPr id="183" name="Google Shape;183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1" y="4560075"/>
              <a:ext cx="3347347" cy="65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03305" y="0"/>
              <a:ext cx="420690" cy="2382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8519252" y="3575100"/>
              <a:ext cx="1058544" cy="1568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6" name="Google Shape;186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0"/>
          <p:cNvSpPr txBox="1">
            <a:spLocks noGrp="1"/>
          </p:cNvSpPr>
          <p:nvPr>
            <p:ph type="subTitle" idx="1"/>
          </p:nvPr>
        </p:nvSpPr>
        <p:spPr>
          <a:xfrm>
            <a:off x="1455415" y="1514399"/>
            <a:ext cx="29670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88" name="Google Shape;188;p20"/>
          <p:cNvSpPr txBox="1">
            <a:spLocks noGrp="1"/>
          </p:cNvSpPr>
          <p:nvPr>
            <p:ph type="subTitle" idx="2"/>
          </p:nvPr>
        </p:nvSpPr>
        <p:spPr>
          <a:xfrm>
            <a:off x="1455415" y="1811699"/>
            <a:ext cx="2967000" cy="93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subTitle" idx="3"/>
          </p:nvPr>
        </p:nvSpPr>
        <p:spPr>
          <a:xfrm>
            <a:off x="5179340" y="1811699"/>
            <a:ext cx="2967000" cy="93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subTitle" idx="4"/>
          </p:nvPr>
        </p:nvSpPr>
        <p:spPr>
          <a:xfrm>
            <a:off x="1455415" y="3407624"/>
            <a:ext cx="2967000" cy="93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5"/>
          </p:nvPr>
        </p:nvSpPr>
        <p:spPr>
          <a:xfrm>
            <a:off x="5179340" y="3407624"/>
            <a:ext cx="2967000" cy="93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subTitle" idx="6"/>
          </p:nvPr>
        </p:nvSpPr>
        <p:spPr>
          <a:xfrm>
            <a:off x="1455415" y="3110324"/>
            <a:ext cx="29670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subTitle" idx="7"/>
          </p:nvPr>
        </p:nvSpPr>
        <p:spPr>
          <a:xfrm>
            <a:off x="5179340" y="1514399"/>
            <a:ext cx="29670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subTitle" idx="8"/>
          </p:nvPr>
        </p:nvSpPr>
        <p:spPr>
          <a:xfrm>
            <a:off x="5179340" y="3110324"/>
            <a:ext cx="29670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3"/>
          <p:cNvGrpSpPr/>
          <p:nvPr/>
        </p:nvGrpSpPr>
        <p:grpSpPr>
          <a:xfrm>
            <a:off x="-9527" y="-5625"/>
            <a:ext cx="9153527" cy="5147025"/>
            <a:chOff x="-9527" y="-5625"/>
            <a:chExt cx="9153527" cy="5147025"/>
          </a:xfrm>
        </p:grpSpPr>
        <p:pic>
          <p:nvPicPr>
            <p:cNvPr id="19" name="Google Shape;19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5899725" y="1"/>
              <a:ext cx="3244275" cy="5141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-9527" y="-5625"/>
              <a:ext cx="3234004" cy="51435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Google Shape;21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1870" y="0"/>
            <a:ext cx="420690" cy="238294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725700" y="2659525"/>
            <a:ext cx="3703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4725700" y="1866725"/>
            <a:ext cx="11175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oogle Shape;197;p21"/>
          <p:cNvGrpSpPr/>
          <p:nvPr/>
        </p:nvGrpSpPr>
        <p:grpSpPr>
          <a:xfrm>
            <a:off x="-315398" y="-8375"/>
            <a:ext cx="9959598" cy="5151874"/>
            <a:chOff x="-315398" y="-8375"/>
            <a:chExt cx="9959598" cy="5151874"/>
          </a:xfrm>
        </p:grpSpPr>
        <p:pic>
          <p:nvPicPr>
            <p:cNvPr id="198" name="Google Shape;198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 flipH="1">
              <a:off x="5796651" y="-8375"/>
              <a:ext cx="3347347" cy="65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8585650" y="3172295"/>
              <a:ext cx="1058550" cy="9738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203305" y="0"/>
              <a:ext cx="420690" cy="2382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-315398" y="3713550"/>
              <a:ext cx="965100" cy="14299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2" name="Google Shape;20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subTitle" idx="1"/>
          </p:nvPr>
        </p:nvSpPr>
        <p:spPr>
          <a:xfrm>
            <a:off x="1177200" y="1710151"/>
            <a:ext cx="20439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1"/>
          <p:cNvSpPr txBox="1">
            <a:spLocks noGrp="1"/>
          </p:cNvSpPr>
          <p:nvPr>
            <p:ph type="subTitle" idx="2"/>
          </p:nvPr>
        </p:nvSpPr>
        <p:spPr>
          <a:xfrm>
            <a:off x="3778626" y="1710151"/>
            <a:ext cx="20439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1"/>
          <p:cNvSpPr txBox="1">
            <a:spLocks noGrp="1"/>
          </p:cNvSpPr>
          <p:nvPr>
            <p:ph type="subTitle" idx="3"/>
          </p:nvPr>
        </p:nvSpPr>
        <p:spPr>
          <a:xfrm>
            <a:off x="1177200" y="3440450"/>
            <a:ext cx="20439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1"/>
          <p:cNvSpPr txBox="1">
            <a:spLocks noGrp="1"/>
          </p:cNvSpPr>
          <p:nvPr>
            <p:ph type="subTitle" idx="4"/>
          </p:nvPr>
        </p:nvSpPr>
        <p:spPr>
          <a:xfrm>
            <a:off x="3778625" y="3440450"/>
            <a:ext cx="20439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subTitle" idx="5"/>
          </p:nvPr>
        </p:nvSpPr>
        <p:spPr>
          <a:xfrm>
            <a:off x="6380052" y="1710151"/>
            <a:ext cx="20439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1"/>
          <p:cNvSpPr txBox="1">
            <a:spLocks noGrp="1"/>
          </p:cNvSpPr>
          <p:nvPr>
            <p:ph type="subTitle" idx="6"/>
          </p:nvPr>
        </p:nvSpPr>
        <p:spPr>
          <a:xfrm>
            <a:off x="6380050" y="3440450"/>
            <a:ext cx="20439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subTitle" idx="7"/>
          </p:nvPr>
        </p:nvSpPr>
        <p:spPr>
          <a:xfrm>
            <a:off x="1177200" y="1412475"/>
            <a:ext cx="20484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8"/>
          </p:nvPr>
        </p:nvSpPr>
        <p:spPr>
          <a:xfrm>
            <a:off x="3778628" y="1412475"/>
            <a:ext cx="20484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9"/>
          </p:nvPr>
        </p:nvSpPr>
        <p:spPr>
          <a:xfrm>
            <a:off x="6380056" y="1412475"/>
            <a:ext cx="20484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13"/>
          </p:nvPr>
        </p:nvSpPr>
        <p:spPr>
          <a:xfrm>
            <a:off x="1177200" y="3139553"/>
            <a:ext cx="20484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14"/>
          </p:nvPr>
        </p:nvSpPr>
        <p:spPr>
          <a:xfrm>
            <a:off x="3778628" y="3139553"/>
            <a:ext cx="20484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15"/>
          </p:nvPr>
        </p:nvSpPr>
        <p:spPr>
          <a:xfrm>
            <a:off x="6380056" y="3139553"/>
            <a:ext cx="20484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22"/>
          <p:cNvGrpSpPr/>
          <p:nvPr/>
        </p:nvGrpSpPr>
        <p:grpSpPr>
          <a:xfrm rot="10800000">
            <a:off x="-9527" y="-5625"/>
            <a:ext cx="9153527" cy="5147025"/>
            <a:chOff x="-9527" y="-5625"/>
            <a:chExt cx="9153527" cy="5147025"/>
          </a:xfrm>
        </p:grpSpPr>
        <p:pic>
          <p:nvPicPr>
            <p:cNvPr id="218" name="Google Shape;218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>
              <a:off x="5899725" y="1"/>
              <a:ext cx="3244275" cy="5141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22"/>
            <p:cNvPicPr preferRelativeResize="0"/>
            <p:nvPr/>
          </p:nvPicPr>
          <p:blipFill rotWithShape="1">
            <a:blip r:embed="rId4">
              <a:alphaModFix/>
            </a:blip>
            <a:srcRect l="318" b="318"/>
            <a:stretch/>
          </p:blipFill>
          <p:spPr>
            <a:xfrm rot="10800000">
              <a:off x="-9527" y="-5625"/>
              <a:ext cx="3234004" cy="51435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0" name="Google Shape;22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" y="-12699"/>
            <a:ext cx="420690" cy="238294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2"/>
          <p:cNvSpPr txBox="1">
            <a:spLocks noGrp="1"/>
          </p:cNvSpPr>
          <p:nvPr>
            <p:ph type="ctrTitle"/>
          </p:nvPr>
        </p:nvSpPr>
        <p:spPr>
          <a:xfrm>
            <a:off x="715100" y="874650"/>
            <a:ext cx="2870400" cy="80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2" name="Google Shape;222;p22"/>
          <p:cNvSpPr txBox="1">
            <a:spLocks noGrp="1"/>
          </p:cNvSpPr>
          <p:nvPr>
            <p:ph type="subTitle" idx="1"/>
          </p:nvPr>
        </p:nvSpPr>
        <p:spPr>
          <a:xfrm>
            <a:off x="715100" y="1562950"/>
            <a:ext cx="2872500" cy="8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3" name="Google Shape;223;p22"/>
          <p:cNvSpPr txBox="1"/>
          <p:nvPr/>
        </p:nvSpPr>
        <p:spPr>
          <a:xfrm>
            <a:off x="715100" y="3360993"/>
            <a:ext cx="287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CREDITS:</a:t>
            </a:r>
            <a:r>
              <a:rPr lang="en" sz="1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000" u="sng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,</a:t>
            </a:r>
            <a:r>
              <a:rPr lang="en" sz="1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and includes icons by </a:t>
            </a:r>
            <a:r>
              <a:rPr lang="en" sz="1000" b="1" u="sng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 sz="1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and infographics &amp; images by </a:t>
            </a:r>
            <a:r>
              <a:rPr lang="en" sz="1000" b="1" u="sng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1" u="sng">
              <a:solidFill>
                <a:schemeClr val="dk1"/>
              </a:solidFill>
              <a:highlight>
                <a:srgbClr val="DFDEFC"/>
              </a:highlight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p23"/>
          <p:cNvGrpSpPr/>
          <p:nvPr/>
        </p:nvGrpSpPr>
        <p:grpSpPr>
          <a:xfrm>
            <a:off x="-203305" y="-731508"/>
            <a:ext cx="10012173" cy="5947408"/>
            <a:chOff x="-203305" y="-731508"/>
            <a:chExt cx="10012173" cy="5947408"/>
          </a:xfrm>
        </p:grpSpPr>
        <p:pic>
          <p:nvPicPr>
            <p:cNvPr id="227" name="Google Shape;227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1" y="4560075"/>
              <a:ext cx="3347347" cy="65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03305" y="0"/>
              <a:ext cx="420690" cy="2382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8519252" y="3575100"/>
              <a:ext cx="1058544" cy="156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2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2252336">
              <a:off x="7573275" y="-180175"/>
              <a:ext cx="2151749" cy="1006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233;p24"/>
          <p:cNvGrpSpPr/>
          <p:nvPr/>
        </p:nvGrpSpPr>
        <p:grpSpPr>
          <a:xfrm flipH="1">
            <a:off x="-9527" y="-5625"/>
            <a:ext cx="9153527" cy="5147025"/>
            <a:chOff x="-9527" y="-5625"/>
            <a:chExt cx="9153527" cy="5147025"/>
          </a:xfrm>
        </p:grpSpPr>
        <p:pic>
          <p:nvPicPr>
            <p:cNvPr id="234" name="Google Shape;234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5899725" y="1"/>
              <a:ext cx="3244275" cy="5141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24"/>
            <p:cNvPicPr preferRelativeResize="0"/>
            <p:nvPr/>
          </p:nvPicPr>
          <p:blipFill rotWithShape="1">
            <a:blip r:embed="rId4">
              <a:alphaModFix/>
            </a:blip>
            <a:srcRect l="318" b="318"/>
            <a:stretch/>
          </p:blipFill>
          <p:spPr>
            <a:xfrm flipH="1">
              <a:off x="-9527" y="-5625"/>
              <a:ext cx="3234004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6" name="Google Shape;236;p24"/>
          <p:cNvGrpSpPr/>
          <p:nvPr/>
        </p:nvGrpSpPr>
        <p:grpSpPr>
          <a:xfrm>
            <a:off x="-315398" y="-8375"/>
            <a:ext cx="9959598" cy="5151874"/>
            <a:chOff x="-315398" y="-8375"/>
            <a:chExt cx="9959598" cy="5151874"/>
          </a:xfrm>
        </p:grpSpPr>
        <p:pic>
          <p:nvPicPr>
            <p:cNvPr id="237" name="Google Shape;237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 flipH="1">
              <a:off x="5796651" y="-8375"/>
              <a:ext cx="3347347" cy="65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2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8585650" y="3172295"/>
              <a:ext cx="1058550" cy="9738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2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203305" y="0"/>
              <a:ext cx="420690" cy="2382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2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flipH="1">
              <a:off x="-315398" y="3713550"/>
              <a:ext cx="965100" cy="14299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20000" y="1076275"/>
            <a:ext cx="770400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-203305" y="-717"/>
            <a:ext cx="9781102" cy="5153742"/>
            <a:chOff x="-203305" y="-717"/>
            <a:chExt cx="9781102" cy="5153742"/>
          </a:xfrm>
        </p:grpSpPr>
        <p:pic>
          <p:nvPicPr>
            <p:cNvPr id="29" name="Google Shape;29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1" y="4497200"/>
              <a:ext cx="3347347" cy="65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03305" y="-717"/>
              <a:ext cx="420690" cy="2382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8519252" y="3575100"/>
              <a:ext cx="1058544" cy="1568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" y="4560075"/>
            <a:ext cx="3347347" cy="65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03305" y="0"/>
            <a:ext cx="420690" cy="238294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4923137" y="2618862"/>
            <a:ext cx="2505600" cy="15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715263" y="2618862"/>
            <a:ext cx="2505600" cy="15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1715263" y="2084562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4923138" y="2084562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519252" y="3575100"/>
            <a:ext cx="1058544" cy="15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5" name="Google Shape;45;p6"/>
          <p:cNvGrpSpPr/>
          <p:nvPr/>
        </p:nvGrpSpPr>
        <p:grpSpPr>
          <a:xfrm>
            <a:off x="-203305" y="-731508"/>
            <a:ext cx="10012173" cy="5947408"/>
            <a:chOff x="-203305" y="-731508"/>
            <a:chExt cx="10012173" cy="5947408"/>
          </a:xfrm>
        </p:grpSpPr>
        <p:pic>
          <p:nvPicPr>
            <p:cNvPr id="46" name="Google Shape;46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1" y="4560075"/>
              <a:ext cx="3347347" cy="65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03305" y="0"/>
              <a:ext cx="420690" cy="2382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8519252" y="3575100"/>
              <a:ext cx="1058544" cy="156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2252336">
              <a:off x="7573275" y="-180175"/>
              <a:ext cx="2151749" cy="1006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Google Shape;52;p7"/>
          <p:cNvGrpSpPr/>
          <p:nvPr/>
        </p:nvGrpSpPr>
        <p:grpSpPr>
          <a:xfrm>
            <a:off x="-315398" y="-8375"/>
            <a:ext cx="9959598" cy="5151874"/>
            <a:chOff x="-315398" y="-8375"/>
            <a:chExt cx="9959598" cy="5151874"/>
          </a:xfrm>
        </p:grpSpPr>
        <p:pic>
          <p:nvPicPr>
            <p:cNvPr id="53" name="Google Shape;53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 flipH="1">
              <a:off x="5796651" y="-8375"/>
              <a:ext cx="3347347" cy="65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8585650" y="3172295"/>
              <a:ext cx="1058550" cy="9738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203305" y="-1701"/>
              <a:ext cx="420690" cy="2382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-315398" y="3713550"/>
              <a:ext cx="965100" cy="14299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899181" y="894663"/>
            <a:ext cx="3757200" cy="10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899181" y="2084938"/>
            <a:ext cx="3761400" cy="21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7"/>
          <p:cNvSpPr>
            <a:spLocks noGrp="1"/>
          </p:cNvSpPr>
          <p:nvPr>
            <p:ph type="pic" idx="2"/>
          </p:nvPr>
        </p:nvSpPr>
        <p:spPr>
          <a:xfrm>
            <a:off x="5094219" y="535000"/>
            <a:ext cx="3150600" cy="4068900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8"/>
          <p:cNvGrpSpPr/>
          <p:nvPr/>
        </p:nvGrpSpPr>
        <p:grpSpPr>
          <a:xfrm>
            <a:off x="-9527" y="-5625"/>
            <a:ext cx="9153527" cy="5147025"/>
            <a:chOff x="-9527" y="-5625"/>
            <a:chExt cx="9153527" cy="5147025"/>
          </a:xfrm>
        </p:grpSpPr>
        <p:pic>
          <p:nvPicPr>
            <p:cNvPr id="63" name="Google Shape;63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5899725" y="1"/>
              <a:ext cx="3244275" cy="5141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-9527" y="-5625"/>
              <a:ext cx="3234004" cy="51435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5" name="Google Shape;65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3092" y="-5625"/>
            <a:ext cx="420690" cy="238294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715100" y="1307100"/>
            <a:ext cx="4039800" cy="25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9"/>
          <p:cNvGrpSpPr/>
          <p:nvPr/>
        </p:nvGrpSpPr>
        <p:grpSpPr>
          <a:xfrm>
            <a:off x="-1038052" y="-5625"/>
            <a:ext cx="10182052" cy="5147025"/>
            <a:chOff x="-1038052" y="-5625"/>
            <a:chExt cx="10182052" cy="5147025"/>
          </a:xfrm>
        </p:grpSpPr>
        <p:pic>
          <p:nvPicPr>
            <p:cNvPr id="70" name="Google Shape;70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>
              <a:off x="5899725" y="1"/>
              <a:ext cx="3244275" cy="5141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-1038052" y="-5625"/>
              <a:ext cx="3234004" cy="51435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2" name="Google Shape;72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1870" y="0"/>
            <a:ext cx="420690" cy="23829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4369525" y="1227100"/>
            <a:ext cx="4059300" cy="21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4369589" y="3416900"/>
            <a:ext cx="40593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>
            <a:spLocks noGrp="1"/>
          </p:cNvSpPr>
          <p:nvPr>
            <p:ph type="pic" idx="2"/>
          </p:nvPr>
        </p:nvSpPr>
        <p:spPr>
          <a:xfrm>
            <a:off x="100" y="-150"/>
            <a:ext cx="91440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7" name="Google Shape;77;p10"/>
          <p:cNvGrpSpPr/>
          <p:nvPr/>
        </p:nvGrpSpPr>
        <p:grpSpPr>
          <a:xfrm>
            <a:off x="-13092" y="-731508"/>
            <a:ext cx="9821959" cy="5947408"/>
            <a:chOff x="-13092" y="-731508"/>
            <a:chExt cx="9821959" cy="5947408"/>
          </a:xfrm>
        </p:grpSpPr>
        <p:pic>
          <p:nvPicPr>
            <p:cNvPr id="78" name="Google Shape;78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3092" y="-5625"/>
              <a:ext cx="420690" cy="2382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1" y="4560075"/>
              <a:ext cx="3347347" cy="65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8519252" y="3592821"/>
              <a:ext cx="1058544" cy="156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2252336">
              <a:off x="7573275" y="-180175"/>
              <a:ext cx="2151749" cy="1006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0"/>
          <p:cNvSpPr/>
          <p:nvPr/>
        </p:nvSpPr>
        <p:spPr>
          <a:xfrm>
            <a:off x="715100" y="3241300"/>
            <a:ext cx="3715500" cy="112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iro Medium"/>
              <a:ea typeface="Cairo Medium"/>
              <a:cs typeface="Cairo Medium"/>
              <a:sym typeface="Cairo Medium"/>
            </a:endParaRPr>
          </a:p>
        </p:txBody>
      </p:sp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811944" y="3319750"/>
            <a:ext cx="3483600" cy="96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 SemiBold"/>
              <a:buNone/>
              <a:defRPr sz="3000">
                <a:solidFill>
                  <a:schemeClr val="dk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 Medium"/>
              <a:buChar char="●"/>
              <a:defRPr sz="1200">
                <a:solidFill>
                  <a:schemeClr val="dk1"/>
                </a:solidFill>
                <a:latin typeface="Cairo Medium"/>
                <a:ea typeface="Cairo Medium"/>
                <a:cs typeface="Cairo Medium"/>
                <a:sym typeface="Cairo Medium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 Medium"/>
              <a:buChar char="○"/>
              <a:defRPr sz="1200">
                <a:solidFill>
                  <a:schemeClr val="dk1"/>
                </a:solidFill>
                <a:latin typeface="Cairo Medium"/>
                <a:ea typeface="Cairo Medium"/>
                <a:cs typeface="Cairo Medium"/>
                <a:sym typeface="Cairo Medium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 Medium"/>
              <a:buChar char="■"/>
              <a:defRPr sz="1200">
                <a:solidFill>
                  <a:schemeClr val="dk1"/>
                </a:solidFill>
                <a:latin typeface="Cairo Medium"/>
                <a:ea typeface="Cairo Medium"/>
                <a:cs typeface="Cairo Medium"/>
                <a:sym typeface="Cairo Medium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 Medium"/>
              <a:buChar char="●"/>
              <a:defRPr sz="1200">
                <a:solidFill>
                  <a:schemeClr val="dk1"/>
                </a:solidFill>
                <a:latin typeface="Cairo Medium"/>
                <a:ea typeface="Cairo Medium"/>
                <a:cs typeface="Cairo Medium"/>
                <a:sym typeface="Cairo Medium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 Medium"/>
              <a:buChar char="○"/>
              <a:defRPr sz="1200">
                <a:solidFill>
                  <a:schemeClr val="dk1"/>
                </a:solidFill>
                <a:latin typeface="Cairo Medium"/>
                <a:ea typeface="Cairo Medium"/>
                <a:cs typeface="Cairo Medium"/>
                <a:sym typeface="Cairo Medium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 Medium"/>
              <a:buChar char="■"/>
              <a:defRPr sz="1200">
                <a:solidFill>
                  <a:schemeClr val="dk1"/>
                </a:solidFill>
                <a:latin typeface="Cairo Medium"/>
                <a:ea typeface="Cairo Medium"/>
                <a:cs typeface="Cairo Medium"/>
                <a:sym typeface="Cairo Medium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 Medium"/>
              <a:buChar char="●"/>
              <a:defRPr sz="1200">
                <a:solidFill>
                  <a:schemeClr val="dk1"/>
                </a:solidFill>
                <a:latin typeface="Cairo Medium"/>
                <a:ea typeface="Cairo Medium"/>
                <a:cs typeface="Cairo Medium"/>
                <a:sym typeface="Cairo Medium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 Medium"/>
              <a:buChar char="○"/>
              <a:defRPr sz="1200">
                <a:solidFill>
                  <a:schemeClr val="dk1"/>
                </a:solidFill>
                <a:latin typeface="Cairo Medium"/>
                <a:ea typeface="Cairo Medium"/>
                <a:cs typeface="Cairo Medium"/>
                <a:sym typeface="Cairo Medium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iro Medium"/>
              <a:buChar char="■"/>
              <a:defRPr sz="1200">
                <a:solidFill>
                  <a:schemeClr val="dk1"/>
                </a:solidFill>
                <a:latin typeface="Cairo Medium"/>
                <a:ea typeface="Cairo Medium"/>
                <a:cs typeface="Cairo Medium"/>
                <a:sym typeface="Cair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>
            <a:spLocks noGrp="1"/>
          </p:cNvSpPr>
          <p:nvPr>
            <p:ph type="ctrTitle"/>
          </p:nvPr>
        </p:nvSpPr>
        <p:spPr>
          <a:xfrm>
            <a:off x="-270164" y="826500"/>
            <a:ext cx="5013639" cy="22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VARIABLES  DE LA ADMNISTRACIÓN</a:t>
            </a:r>
            <a:endParaRPr dirty="0"/>
          </a:p>
        </p:txBody>
      </p:sp>
      <p:sp>
        <p:nvSpPr>
          <p:cNvPr id="252" name="Google Shape;252;p28"/>
          <p:cNvSpPr txBox="1">
            <a:spLocks noGrp="1"/>
          </p:cNvSpPr>
          <p:nvPr>
            <p:ph type="subTitle" idx="1"/>
          </p:nvPr>
        </p:nvSpPr>
        <p:spPr>
          <a:xfrm>
            <a:off x="1704000" y="3217475"/>
            <a:ext cx="2291700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LIC ELISA CURAY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DOCENTE UNACH</a:t>
            </a:r>
            <a:endParaRPr dirty="0"/>
          </a:p>
        </p:txBody>
      </p:sp>
      <p:grpSp>
        <p:nvGrpSpPr>
          <p:cNvPr id="253" name="Google Shape;253;p28"/>
          <p:cNvGrpSpPr/>
          <p:nvPr/>
        </p:nvGrpSpPr>
        <p:grpSpPr>
          <a:xfrm>
            <a:off x="4669526" y="152200"/>
            <a:ext cx="4234724" cy="5226201"/>
            <a:chOff x="4669526" y="152200"/>
            <a:chExt cx="4234724" cy="5226201"/>
          </a:xfrm>
        </p:grpSpPr>
        <p:pic>
          <p:nvPicPr>
            <p:cNvPr id="254" name="Google Shape;254;p28"/>
            <p:cNvPicPr preferRelativeResize="0"/>
            <p:nvPr/>
          </p:nvPicPr>
          <p:blipFill rotWithShape="1">
            <a:blip r:embed="rId3">
              <a:alphaModFix/>
            </a:blip>
            <a:srcRect t="79" b="69"/>
            <a:stretch/>
          </p:blipFill>
          <p:spPr>
            <a:xfrm>
              <a:off x="4669526" y="152200"/>
              <a:ext cx="2867148" cy="2665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81025" y="942100"/>
              <a:ext cx="3004475" cy="3510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141800" y="1032875"/>
              <a:ext cx="762450" cy="2037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2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709075" y="1790700"/>
              <a:ext cx="2195175" cy="35877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F94DE53D-418B-4E8F-A5CA-B67842D8CD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180" y="121650"/>
            <a:ext cx="1590675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>
            <a:extLst>
              <a:ext uri="{FF2B5EF4-FFF2-40B4-BE49-F238E27FC236}">
                <a16:creationId xmlns:a16="http://schemas.microsoft.com/office/drawing/2014/main" id="{C0DC9010-B179-657B-30B9-162B25EA2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084" y="587520"/>
            <a:ext cx="4468551" cy="365700"/>
          </a:xfrm>
        </p:spPr>
        <p:txBody>
          <a:bodyPr/>
          <a:lstStyle/>
          <a:p>
            <a:r>
              <a:rPr lang="es-EC" sz="2800" b="1" i="0" u="none" strike="noStrike" baseline="0" dirty="0">
                <a:latin typeface="ScalaPro-Bold"/>
              </a:rPr>
              <a:t>División del trabajo</a:t>
            </a:r>
            <a:endParaRPr lang="es-EC" sz="2800" dirty="0"/>
          </a:p>
        </p:txBody>
      </p:sp>
      <p:sp>
        <p:nvSpPr>
          <p:cNvPr id="275" name="Google Shape;275;p30"/>
          <p:cNvSpPr txBox="1">
            <a:spLocks noGrp="1"/>
          </p:cNvSpPr>
          <p:nvPr>
            <p:ph type="title" idx="2"/>
          </p:nvPr>
        </p:nvSpPr>
        <p:spPr>
          <a:xfrm>
            <a:off x="810779" y="587520"/>
            <a:ext cx="733425" cy="4667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339B28-331B-C4EA-C2D5-89D39498118B}"/>
              </a:ext>
            </a:extLst>
          </p:cNvPr>
          <p:cNvSpPr txBox="1"/>
          <p:nvPr/>
        </p:nvSpPr>
        <p:spPr>
          <a:xfrm>
            <a:off x="561111" y="1002090"/>
            <a:ext cx="7990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ScalaPro-Regular"/>
              </a:rPr>
              <a:t>Los niveles directivos y operativos y posteriormente la especialización</a:t>
            </a:r>
          </a:p>
          <a:p>
            <a:pPr algn="l"/>
            <a:r>
              <a:rPr lang="es-MX" sz="2400" b="0" i="0" u="none" strike="noStrike" baseline="0" dirty="0">
                <a:latin typeface="ScalaPro-Regular"/>
              </a:rPr>
              <a:t>y super especialización, la división del trabajo se hizo tomando en cuenta los niveles jerárquicos y sus </a:t>
            </a:r>
            <a:r>
              <a:rPr lang="es-EC" sz="2400" b="0" i="0" u="none" strike="noStrike" baseline="0" dirty="0">
                <a:latin typeface="ScalaPro-Regular"/>
              </a:rPr>
              <a:t>grados de autoridad.</a:t>
            </a:r>
            <a:endParaRPr lang="es-EC" sz="2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EC4986D-C303-A0F3-550B-7FBEDA867549}"/>
              </a:ext>
            </a:extLst>
          </p:cNvPr>
          <p:cNvSpPr txBox="1"/>
          <p:nvPr/>
        </p:nvSpPr>
        <p:spPr>
          <a:xfrm>
            <a:off x="576700" y="2941081"/>
            <a:ext cx="7990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0" i="0" u="none" strike="noStrike" baseline="0" dirty="0">
                <a:latin typeface="ScalaPro-Regular"/>
              </a:rPr>
              <a:t>En el modelo de calidad, la división del trabajo es por equipos considerando, las cadenas de cliente-proveedor </a:t>
            </a:r>
            <a:r>
              <a:rPr lang="es-EC" sz="2400" b="0" i="0" u="none" strike="noStrike" baseline="0" dirty="0">
                <a:latin typeface="ScalaPro-Regular"/>
              </a:rPr>
              <a:t>internos.</a:t>
            </a:r>
          </a:p>
          <a:p>
            <a:pPr algn="just"/>
            <a:r>
              <a:rPr lang="es-MX" sz="2400" b="0" i="0" u="none" strike="noStrike" baseline="0" dirty="0">
                <a:latin typeface="ScalaPro-Regular"/>
              </a:rPr>
              <a:t>Actualmente se orienta a lograr que todos y cada uno de los integrantes del equipo asuma su responsabilidad y realice satisfactoriamente sus tareas.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08107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DD6358D8-414D-5A18-96ED-7DF631B6E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3" y="211462"/>
            <a:ext cx="7943766" cy="47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>
            <a:extLst>
              <a:ext uri="{FF2B5EF4-FFF2-40B4-BE49-F238E27FC236}">
                <a16:creationId xmlns:a16="http://schemas.microsoft.com/office/drawing/2014/main" id="{51B808F7-FDCA-6BE3-F787-7179731D2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24" y="191963"/>
            <a:ext cx="3682385" cy="1332411"/>
          </a:xfrm>
        </p:spPr>
        <p:txBody>
          <a:bodyPr/>
          <a:lstStyle/>
          <a:p>
            <a:pPr algn="l"/>
            <a:r>
              <a:rPr lang="es-EC" sz="2400" dirty="0">
                <a:latin typeface="ScalaPro-Regular"/>
              </a:rPr>
              <a:t>A</a:t>
            </a:r>
            <a:r>
              <a:rPr lang="es-EC" sz="2400" b="0" i="0" u="none" strike="noStrike" baseline="0" dirty="0">
                <a:latin typeface="ScalaPro-Regular"/>
              </a:rPr>
              <a:t>ctualmente se </a:t>
            </a:r>
            <a:r>
              <a:rPr lang="es-MX" sz="2400" b="0" i="0" u="none" strike="noStrike" baseline="0" dirty="0">
                <a:latin typeface="ScalaPro-Regular"/>
              </a:rPr>
              <a:t>organiza </a:t>
            </a:r>
          </a:p>
          <a:p>
            <a:pPr algn="l"/>
            <a:r>
              <a:rPr lang="es-MX" sz="2400" b="0" i="0" u="none" strike="noStrike" baseline="0" dirty="0">
                <a:latin typeface="ScalaPro-Regular"/>
              </a:rPr>
              <a:t>en torno a  procesos y </a:t>
            </a:r>
          </a:p>
          <a:p>
            <a:pPr algn="l"/>
            <a:r>
              <a:rPr lang="es-MX" sz="2400" b="0" i="0" u="none" strike="noStrike" baseline="0" dirty="0">
                <a:latin typeface="ScalaPro-Regular"/>
              </a:rPr>
              <a:t>con especial énfasis en </a:t>
            </a:r>
            <a:r>
              <a:rPr lang="es-EC" sz="2400" b="0" i="0" u="none" strike="noStrike" baseline="0" dirty="0">
                <a:latin typeface="ScalaPro-Regular"/>
              </a:rPr>
              <a:t>los</a:t>
            </a:r>
          </a:p>
          <a:p>
            <a:pPr algn="l"/>
            <a:r>
              <a:rPr lang="es-EC" sz="2400" b="0" i="0" u="none" strike="noStrike" baseline="0" dirty="0">
                <a:latin typeface="ScalaPro-Regular"/>
              </a:rPr>
              <a:t>clientes.</a:t>
            </a:r>
            <a:endParaRPr lang="es-EC" sz="2400" dirty="0"/>
          </a:p>
        </p:txBody>
      </p:sp>
      <p:sp>
        <p:nvSpPr>
          <p:cNvPr id="13" name="Subtítulo 12">
            <a:extLst>
              <a:ext uri="{FF2B5EF4-FFF2-40B4-BE49-F238E27FC236}">
                <a16:creationId xmlns:a16="http://schemas.microsoft.com/office/drawing/2014/main" id="{0D3D98AD-7CEA-7084-D2BF-61639843AF3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431641" y="2176030"/>
            <a:ext cx="3357368" cy="2531052"/>
          </a:xfrm>
        </p:spPr>
        <p:txBody>
          <a:bodyPr/>
          <a:lstStyle/>
          <a:p>
            <a:pPr algn="l"/>
            <a:r>
              <a:rPr lang="es-MX" sz="2000" b="0" i="0" u="none" strike="noStrike" baseline="0" dirty="0">
                <a:latin typeface="ScalaPro-Regular"/>
              </a:rPr>
              <a:t>La idea es aprovechar al  </a:t>
            </a:r>
          </a:p>
          <a:p>
            <a:pPr algn="l"/>
            <a:r>
              <a:rPr lang="es-MX" sz="2000" dirty="0">
                <a:latin typeface="ScalaPro-Regular"/>
              </a:rPr>
              <a:t>m</a:t>
            </a:r>
            <a:r>
              <a:rPr lang="es-MX" sz="2000" b="0" i="0" u="none" strike="noStrike" baseline="0" dirty="0">
                <a:latin typeface="ScalaPro-Regular"/>
              </a:rPr>
              <a:t>áximo</a:t>
            </a:r>
            <a:r>
              <a:rPr lang="es-MX" sz="2000" dirty="0">
                <a:latin typeface="ScalaPro-Regular"/>
              </a:rPr>
              <a:t> </a:t>
            </a:r>
            <a:r>
              <a:rPr lang="es-MX" sz="2000" b="0" i="0" u="none" strike="noStrike" baseline="0" dirty="0">
                <a:latin typeface="ScalaPro-Regular"/>
              </a:rPr>
              <a:t>los recursos con que</a:t>
            </a:r>
          </a:p>
          <a:p>
            <a:pPr algn="l"/>
            <a:r>
              <a:rPr lang="es-MX" sz="2000" b="0" i="0" u="none" strike="noStrike" baseline="0" dirty="0">
                <a:latin typeface="ScalaPro-Regular"/>
              </a:rPr>
              <a:t>cuenta la  empresa, para </a:t>
            </a:r>
          </a:p>
          <a:p>
            <a:pPr algn="l"/>
            <a:r>
              <a:rPr lang="es-MX" sz="2000" b="0" i="0" u="none" strike="noStrike" baseline="0" dirty="0">
                <a:latin typeface="ScalaPro-Regular"/>
              </a:rPr>
              <a:t>ello, la estructura </a:t>
            </a:r>
          </a:p>
          <a:p>
            <a:pPr algn="l"/>
            <a:r>
              <a:rPr lang="es-MX" sz="2000" b="0" i="0" u="none" strike="noStrike" baseline="0" dirty="0">
                <a:latin typeface="ScalaPro-Regular"/>
              </a:rPr>
              <a:t>Organizacional</a:t>
            </a:r>
            <a:r>
              <a:rPr lang="es-MX" sz="2000" dirty="0">
                <a:latin typeface="ScalaPro-Regular"/>
              </a:rPr>
              <a:t>  </a:t>
            </a:r>
            <a:r>
              <a:rPr lang="es-EC" sz="2000" b="0" i="0" u="none" strike="noStrike" baseline="0" dirty="0">
                <a:latin typeface="ScalaPro-Regular"/>
              </a:rPr>
              <a:t>es  flexible y   </a:t>
            </a:r>
          </a:p>
          <a:p>
            <a:pPr algn="l"/>
            <a:r>
              <a:rPr lang="es-EC" sz="2000" b="0" i="0" u="none" strike="noStrike" baseline="0" dirty="0">
                <a:latin typeface="ScalaPro-Regular"/>
              </a:rPr>
              <a:t>adaptable.</a:t>
            </a:r>
          </a:p>
          <a:p>
            <a:pPr algn="l"/>
            <a:endParaRPr lang="es-EC" dirty="0">
              <a:latin typeface="ScalaPro-Regular"/>
            </a:endParaRPr>
          </a:p>
          <a:p>
            <a:pPr algn="l"/>
            <a:endParaRPr lang="es-EC" dirty="0">
              <a:latin typeface="ScalaPro-Regular"/>
            </a:endParaRPr>
          </a:p>
          <a:p>
            <a:pPr algn="l"/>
            <a:endParaRPr lang="es-EC" dirty="0"/>
          </a:p>
        </p:txBody>
      </p:sp>
      <p:sp>
        <p:nvSpPr>
          <p:cNvPr id="14" name="Subtítulo 13">
            <a:extLst>
              <a:ext uri="{FF2B5EF4-FFF2-40B4-BE49-F238E27FC236}">
                <a16:creationId xmlns:a16="http://schemas.microsoft.com/office/drawing/2014/main" id="{2766ACDB-9852-FF5C-D564-84123F50185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5518673" y="2265218"/>
            <a:ext cx="3357368" cy="2878282"/>
          </a:xfrm>
        </p:spPr>
        <p:txBody>
          <a:bodyPr/>
          <a:lstStyle/>
          <a:p>
            <a:pPr algn="l"/>
            <a:r>
              <a:rPr lang="es-MX" sz="2000" b="0" i="0" u="none" strike="noStrike" baseline="0" dirty="0">
                <a:latin typeface="ScalaPro-Regular"/>
              </a:rPr>
              <a:t>Actualmente se </a:t>
            </a:r>
            <a:r>
              <a:rPr lang="es-MX" sz="2000" dirty="0">
                <a:latin typeface="ScalaPro-Regular"/>
              </a:rPr>
              <a:t> </a:t>
            </a:r>
            <a:r>
              <a:rPr lang="es-MX" sz="2000" b="0" i="0" u="none" strike="noStrike" baseline="0" dirty="0">
                <a:latin typeface="ScalaPro-Regular"/>
              </a:rPr>
              <a:t>mantiene </a:t>
            </a:r>
          </a:p>
          <a:p>
            <a:pPr algn="l"/>
            <a:r>
              <a:rPr lang="es-MX" sz="2000" b="0" i="0" u="none" strike="noStrike" baseline="0" dirty="0">
                <a:latin typeface="ScalaPro-Regular"/>
              </a:rPr>
              <a:t>por el </a:t>
            </a:r>
            <a:r>
              <a:rPr lang="es-MX" sz="2000" dirty="0">
                <a:latin typeface="ScalaPro-Regular"/>
              </a:rPr>
              <a:t> t</a:t>
            </a:r>
            <a:r>
              <a:rPr lang="es-MX" sz="2000" b="0" i="0" u="none" strike="noStrike" baseline="0" dirty="0">
                <a:latin typeface="ScalaPro-Regular"/>
              </a:rPr>
              <a:t>rabajo</a:t>
            </a:r>
            <a:r>
              <a:rPr lang="es-MX" sz="2000" dirty="0">
                <a:latin typeface="ScalaPro-Regular"/>
              </a:rPr>
              <a:t> </a:t>
            </a:r>
            <a:r>
              <a:rPr lang="es-MX" sz="2000" b="0" i="0" u="none" strike="noStrike" baseline="0" dirty="0">
                <a:latin typeface="ScalaPro-Regular"/>
              </a:rPr>
              <a:t>en equipo y </a:t>
            </a:r>
          </a:p>
          <a:p>
            <a:pPr algn="l"/>
            <a:r>
              <a:rPr lang="es-MX" sz="2000" b="0" i="0" u="none" strike="noStrike" baseline="0" dirty="0">
                <a:latin typeface="ScalaPro-Regular"/>
              </a:rPr>
              <a:t>se pone especial</a:t>
            </a:r>
            <a:r>
              <a:rPr lang="es-MX" sz="2000" dirty="0">
                <a:latin typeface="ScalaPro-Regular"/>
              </a:rPr>
              <a:t> </a:t>
            </a:r>
            <a:r>
              <a:rPr lang="es-MX" sz="2000" b="0" i="0" u="none" strike="noStrike" baseline="0" dirty="0">
                <a:latin typeface="ScalaPro-Regular"/>
              </a:rPr>
              <a:t>énfasis en </a:t>
            </a:r>
          </a:p>
          <a:p>
            <a:pPr algn="l"/>
            <a:r>
              <a:rPr lang="es-MX" sz="2000" b="0" i="0" u="none" strike="noStrike" baseline="0" dirty="0">
                <a:latin typeface="ScalaPro-Regular"/>
              </a:rPr>
              <a:t>La</a:t>
            </a:r>
            <a:r>
              <a:rPr lang="es-MX" sz="2000" dirty="0">
                <a:latin typeface="ScalaPro-Regular"/>
              </a:rPr>
              <a:t> r</a:t>
            </a:r>
            <a:r>
              <a:rPr lang="es-MX" sz="2000" b="0" i="0" u="none" strike="noStrike" baseline="0" dirty="0">
                <a:latin typeface="ScalaPro-Regular"/>
              </a:rPr>
              <a:t>esponsabilidad</a:t>
            </a:r>
            <a:r>
              <a:rPr lang="es-MX" sz="2000" dirty="0">
                <a:latin typeface="ScalaPro-Regular"/>
              </a:rPr>
              <a:t> </a:t>
            </a:r>
            <a:r>
              <a:rPr lang="es-MX" sz="2000" b="0" i="0" u="none" strike="noStrike" baseline="0" dirty="0">
                <a:latin typeface="ScalaPro-Regular"/>
              </a:rPr>
              <a:t>grupal, </a:t>
            </a:r>
          </a:p>
          <a:p>
            <a:pPr algn="l"/>
            <a:r>
              <a:rPr lang="es-MX" sz="2000" b="0" i="0" u="none" strike="noStrike" baseline="0" dirty="0">
                <a:latin typeface="ScalaPro-Regular"/>
              </a:rPr>
              <a:t>para </a:t>
            </a:r>
            <a:r>
              <a:rPr lang="es-MX" sz="2000" dirty="0">
                <a:latin typeface="ScalaPro-Regular"/>
              </a:rPr>
              <a:t> </a:t>
            </a:r>
            <a:r>
              <a:rPr lang="es-MX" sz="2000" b="0" i="0" u="none" strike="noStrike" baseline="0" dirty="0">
                <a:latin typeface="ScalaPro-Regular"/>
              </a:rPr>
              <a:t>que, de forma integral </a:t>
            </a:r>
          </a:p>
          <a:p>
            <a:pPr algn="l"/>
            <a:r>
              <a:rPr lang="es-MX" sz="2000" dirty="0">
                <a:latin typeface="ScalaPro-Regular"/>
              </a:rPr>
              <a:t>t</a:t>
            </a:r>
            <a:r>
              <a:rPr lang="es-MX" sz="2000" b="0" i="0" u="none" strike="noStrike" baseline="0" dirty="0">
                <a:latin typeface="ScalaPro-Regular"/>
              </a:rPr>
              <a:t>ome</a:t>
            </a:r>
            <a:r>
              <a:rPr lang="es-MX" sz="2000" dirty="0">
                <a:latin typeface="ScalaPro-Regular"/>
              </a:rPr>
              <a:t> </a:t>
            </a:r>
            <a:r>
              <a:rPr lang="es-MX" sz="2000" b="0" i="0" u="none" strike="noStrike" baseline="0" dirty="0">
                <a:latin typeface="ScalaPro-Regular"/>
              </a:rPr>
              <a:t>bajo su cuidado todas</a:t>
            </a:r>
          </a:p>
          <a:p>
            <a:pPr algn="l"/>
            <a:r>
              <a:rPr lang="es-MX" sz="2000" b="0" i="0" u="none" strike="noStrike" baseline="0" dirty="0">
                <a:latin typeface="ScalaPro-Regular"/>
              </a:rPr>
              <a:t>las tareas y</a:t>
            </a:r>
            <a:r>
              <a:rPr lang="es-MX" sz="2000" dirty="0">
                <a:latin typeface="ScalaPro-Regular"/>
              </a:rPr>
              <a:t> </a:t>
            </a:r>
            <a:r>
              <a:rPr lang="es-MX" sz="2000" b="0" i="0" u="none" strike="noStrike" baseline="0" dirty="0">
                <a:latin typeface="ScalaPro-Regular"/>
              </a:rPr>
              <a:t>funciones que </a:t>
            </a:r>
          </a:p>
          <a:p>
            <a:pPr algn="l"/>
            <a:r>
              <a:rPr lang="es-MX" sz="2000" b="0" i="0" u="none" strike="noStrike" baseline="0" dirty="0">
                <a:latin typeface="ScalaPro-Regular"/>
              </a:rPr>
              <a:t>deben</a:t>
            </a:r>
            <a:r>
              <a:rPr lang="es-MX" sz="2000" dirty="0">
                <a:latin typeface="ScalaPro-Regular"/>
              </a:rPr>
              <a:t> </a:t>
            </a:r>
            <a:r>
              <a:rPr lang="es-MX" sz="2000" b="0" i="0" u="none" strike="noStrike" baseline="0" dirty="0">
                <a:latin typeface="ScalaPro-Regular"/>
              </a:rPr>
              <a:t>desarrollarse.</a:t>
            </a:r>
            <a:endParaRPr lang="es-EC" sz="20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8016644-A28C-1DF9-4BE7-D1E5EF5D1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325" y="32956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subTitle" idx="1"/>
          </p:nvPr>
        </p:nvSpPr>
        <p:spPr>
          <a:xfrm>
            <a:off x="928496" y="1483804"/>
            <a:ext cx="3815865" cy="32522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MX" sz="2400" dirty="0">
                <a:latin typeface="ScalaPro-Regular"/>
              </a:rPr>
              <a:t>Ha </a:t>
            </a:r>
            <a:r>
              <a:rPr lang="es-MX" sz="2400" b="0" i="0" u="none" strike="noStrike" baseline="0" dirty="0">
                <a:latin typeface="ScalaPro-Regular"/>
              </a:rPr>
              <a:t> sido el motor de los</a:t>
            </a:r>
          </a:p>
          <a:p>
            <a:pPr algn="l"/>
            <a:r>
              <a:rPr lang="es-MX" sz="2400" b="0" i="0" u="none" strike="noStrike" baseline="0" dirty="0">
                <a:latin typeface="ScalaPro-Regular"/>
              </a:rPr>
              <a:t>Nuevos</a:t>
            </a:r>
            <a:r>
              <a:rPr lang="es-MX" sz="2400" dirty="0">
                <a:latin typeface="ScalaPro-Regular"/>
              </a:rPr>
              <a:t> </a:t>
            </a:r>
            <a:r>
              <a:rPr lang="es-MX" sz="2400" b="0" i="0" u="none" strike="noStrike" baseline="0" dirty="0">
                <a:latin typeface="ScalaPro-Regular"/>
              </a:rPr>
              <a:t>modelos y teorías.</a:t>
            </a:r>
          </a:p>
          <a:p>
            <a:pPr algn="l"/>
            <a:r>
              <a:rPr lang="es-MX" sz="2400" b="0" i="0" u="none" strike="noStrike" baseline="0" dirty="0">
                <a:latin typeface="ScalaPro-Regular"/>
              </a:rPr>
              <a:t>La incesante búsqueda de</a:t>
            </a:r>
          </a:p>
          <a:p>
            <a:pPr algn="l"/>
            <a:r>
              <a:rPr lang="es-MX" sz="2400" b="0" i="0" u="none" strike="noStrike" baseline="0" dirty="0">
                <a:latin typeface="ScalaPro-Regular"/>
              </a:rPr>
              <a:t>la productividad ha</a:t>
            </a:r>
          </a:p>
          <a:p>
            <a:pPr algn="l"/>
            <a:r>
              <a:rPr lang="es-MX" sz="2400" b="0" i="0" u="none" strike="noStrike" baseline="0" dirty="0">
                <a:latin typeface="ScalaPro-Regular"/>
              </a:rPr>
              <a:t>llevado a </a:t>
            </a:r>
            <a:r>
              <a:rPr lang="es-EC" sz="2400" b="0" i="0" u="none" strike="noStrike" baseline="0" dirty="0">
                <a:latin typeface="ScalaPro-Regular"/>
              </a:rPr>
              <a:t>intentar diversas</a:t>
            </a:r>
          </a:p>
          <a:p>
            <a:pPr algn="l"/>
            <a:r>
              <a:rPr lang="es-EC" sz="2400" b="0" i="0" u="none" strike="noStrike" baseline="0" dirty="0">
                <a:latin typeface="ScalaPro-Regular"/>
              </a:rPr>
              <a:t>investigaciones</a:t>
            </a:r>
            <a:endParaRPr sz="2400" dirty="0"/>
          </a:p>
        </p:txBody>
      </p:sp>
      <p:sp>
        <p:nvSpPr>
          <p:cNvPr id="382" name="Google Shape;382;p36"/>
          <p:cNvSpPr/>
          <p:nvPr/>
        </p:nvSpPr>
        <p:spPr>
          <a:xfrm>
            <a:off x="4533606" y="4396220"/>
            <a:ext cx="337036" cy="339830"/>
          </a:xfrm>
          <a:custGeom>
            <a:avLst/>
            <a:gdLst/>
            <a:ahLst/>
            <a:cxnLst/>
            <a:rect l="l" t="t" r="r" b="b"/>
            <a:pathLst>
              <a:path w="11456" h="11551" extrusionOk="0">
                <a:moveTo>
                  <a:pt x="9717" y="715"/>
                </a:moveTo>
                <a:lnTo>
                  <a:pt x="9717" y="1501"/>
                </a:lnTo>
                <a:lnTo>
                  <a:pt x="5311" y="1501"/>
                </a:lnTo>
                <a:cubicBezTo>
                  <a:pt x="5073" y="1501"/>
                  <a:pt x="4906" y="1286"/>
                  <a:pt x="4930" y="1072"/>
                </a:cubicBezTo>
                <a:cubicBezTo>
                  <a:pt x="4954" y="881"/>
                  <a:pt x="5144" y="715"/>
                  <a:pt x="5359" y="715"/>
                </a:cubicBezTo>
                <a:close/>
                <a:moveTo>
                  <a:pt x="10764" y="3858"/>
                </a:moveTo>
                <a:lnTo>
                  <a:pt x="10764" y="4620"/>
                </a:lnTo>
                <a:lnTo>
                  <a:pt x="6359" y="4620"/>
                </a:lnTo>
                <a:cubicBezTo>
                  <a:pt x="6121" y="4620"/>
                  <a:pt x="5954" y="4406"/>
                  <a:pt x="5978" y="4215"/>
                </a:cubicBezTo>
                <a:cubicBezTo>
                  <a:pt x="6002" y="4001"/>
                  <a:pt x="6216" y="3858"/>
                  <a:pt x="6383" y="3858"/>
                </a:cubicBezTo>
                <a:close/>
                <a:moveTo>
                  <a:pt x="2072" y="4358"/>
                </a:moveTo>
                <a:cubicBezTo>
                  <a:pt x="2882" y="4358"/>
                  <a:pt x="3501" y="5001"/>
                  <a:pt x="3501" y="5787"/>
                </a:cubicBezTo>
                <a:cubicBezTo>
                  <a:pt x="3501" y="6597"/>
                  <a:pt x="2882" y="7216"/>
                  <a:pt x="2072" y="7216"/>
                </a:cubicBezTo>
                <a:cubicBezTo>
                  <a:pt x="1262" y="7216"/>
                  <a:pt x="643" y="6549"/>
                  <a:pt x="643" y="5787"/>
                </a:cubicBezTo>
                <a:cubicBezTo>
                  <a:pt x="643" y="4977"/>
                  <a:pt x="1310" y="4358"/>
                  <a:pt x="2072" y="4358"/>
                </a:cubicBezTo>
                <a:close/>
                <a:moveTo>
                  <a:pt x="10764" y="6978"/>
                </a:moveTo>
                <a:lnTo>
                  <a:pt x="10764" y="7740"/>
                </a:lnTo>
                <a:lnTo>
                  <a:pt x="6359" y="7740"/>
                </a:lnTo>
                <a:cubicBezTo>
                  <a:pt x="6121" y="7740"/>
                  <a:pt x="5954" y="7549"/>
                  <a:pt x="5978" y="7335"/>
                </a:cubicBezTo>
                <a:cubicBezTo>
                  <a:pt x="6002" y="7121"/>
                  <a:pt x="6216" y="6978"/>
                  <a:pt x="6383" y="6978"/>
                </a:cubicBezTo>
                <a:close/>
                <a:moveTo>
                  <a:pt x="9717" y="10098"/>
                </a:moveTo>
                <a:lnTo>
                  <a:pt x="9717" y="10883"/>
                </a:lnTo>
                <a:lnTo>
                  <a:pt x="5311" y="10883"/>
                </a:lnTo>
                <a:cubicBezTo>
                  <a:pt x="5073" y="10883"/>
                  <a:pt x="4906" y="10669"/>
                  <a:pt x="4930" y="10455"/>
                </a:cubicBezTo>
                <a:cubicBezTo>
                  <a:pt x="4954" y="10240"/>
                  <a:pt x="5144" y="10098"/>
                  <a:pt x="5359" y="10098"/>
                </a:cubicBezTo>
                <a:close/>
                <a:moveTo>
                  <a:pt x="5359" y="0"/>
                </a:moveTo>
                <a:cubicBezTo>
                  <a:pt x="4882" y="0"/>
                  <a:pt x="4477" y="310"/>
                  <a:pt x="4335" y="739"/>
                </a:cubicBezTo>
                <a:lnTo>
                  <a:pt x="3001" y="739"/>
                </a:lnTo>
                <a:lnTo>
                  <a:pt x="1858" y="3668"/>
                </a:lnTo>
                <a:cubicBezTo>
                  <a:pt x="834" y="3787"/>
                  <a:pt x="0" y="4668"/>
                  <a:pt x="0" y="5787"/>
                </a:cubicBezTo>
                <a:cubicBezTo>
                  <a:pt x="0" y="6883"/>
                  <a:pt x="834" y="7764"/>
                  <a:pt x="1858" y="7883"/>
                </a:cubicBezTo>
                <a:lnTo>
                  <a:pt x="3001" y="10812"/>
                </a:lnTo>
                <a:lnTo>
                  <a:pt x="4335" y="10812"/>
                </a:lnTo>
                <a:cubicBezTo>
                  <a:pt x="4477" y="11217"/>
                  <a:pt x="4882" y="11550"/>
                  <a:pt x="5359" y="11550"/>
                </a:cubicBezTo>
                <a:lnTo>
                  <a:pt x="10407" y="11550"/>
                </a:lnTo>
                <a:lnTo>
                  <a:pt x="10407" y="9383"/>
                </a:lnTo>
                <a:lnTo>
                  <a:pt x="5359" y="9383"/>
                </a:lnTo>
                <a:cubicBezTo>
                  <a:pt x="4882" y="9383"/>
                  <a:pt x="4477" y="9693"/>
                  <a:pt x="4335" y="10121"/>
                </a:cubicBezTo>
                <a:lnTo>
                  <a:pt x="3453" y="10121"/>
                </a:lnTo>
                <a:lnTo>
                  <a:pt x="2548" y="7835"/>
                </a:lnTo>
                <a:cubicBezTo>
                  <a:pt x="2929" y="7740"/>
                  <a:pt x="3287" y="7549"/>
                  <a:pt x="3572" y="7264"/>
                </a:cubicBezTo>
                <a:lnTo>
                  <a:pt x="4477" y="7668"/>
                </a:lnTo>
                <a:lnTo>
                  <a:pt x="5382" y="7668"/>
                </a:lnTo>
                <a:cubicBezTo>
                  <a:pt x="5525" y="8073"/>
                  <a:pt x="5906" y="8407"/>
                  <a:pt x="6383" y="8407"/>
                </a:cubicBezTo>
                <a:lnTo>
                  <a:pt x="11455" y="8407"/>
                </a:lnTo>
                <a:lnTo>
                  <a:pt x="11455" y="6263"/>
                </a:lnTo>
                <a:lnTo>
                  <a:pt x="6383" y="6263"/>
                </a:lnTo>
                <a:cubicBezTo>
                  <a:pt x="5906" y="6263"/>
                  <a:pt x="5525" y="6549"/>
                  <a:pt x="5382" y="7002"/>
                </a:cubicBezTo>
                <a:lnTo>
                  <a:pt x="4644" y="7002"/>
                </a:lnTo>
                <a:lnTo>
                  <a:pt x="3977" y="6740"/>
                </a:lnTo>
                <a:cubicBezTo>
                  <a:pt x="4120" y="6430"/>
                  <a:pt x="4192" y="6144"/>
                  <a:pt x="4192" y="5787"/>
                </a:cubicBezTo>
                <a:cubicBezTo>
                  <a:pt x="4192" y="5430"/>
                  <a:pt x="4096" y="5120"/>
                  <a:pt x="3977" y="4835"/>
                </a:cubicBezTo>
                <a:lnTo>
                  <a:pt x="4644" y="4549"/>
                </a:lnTo>
                <a:lnTo>
                  <a:pt x="5382" y="4549"/>
                </a:lnTo>
                <a:lnTo>
                  <a:pt x="5382" y="4573"/>
                </a:lnTo>
                <a:cubicBezTo>
                  <a:pt x="5525" y="4977"/>
                  <a:pt x="5906" y="5311"/>
                  <a:pt x="6383" y="5311"/>
                </a:cubicBezTo>
                <a:lnTo>
                  <a:pt x="11455" y="5311"/>
                </a:lnTo>
                <a:lnTo>
                  <a:pt x="11455" y="3144"/>
                </a:lnTo>
                <a:lnTo>
                  <a:pt x="6383" y="3144"/>
                </a:lnTo>
                <a:cubicBezTo>
                  <a:pt x="5906" y="3144"/>
                  <a:pt x="5525" y="3430"/>
                  <a:pt x="5382" y="3882"/>
                </a:cubicBezTo>
                <a:lnTo>
                  <a:pt x="4477" y="3882"/>
                </a:lnTo>
                <a:lnTo>
                  <a:pt x="3572" y="4263"/>
                </a:lnTo>
                <a:cubicBezTo>
                  <a:pt x="3287" y="4001"/>
                  <a:pt x="2929" y="3787"/>
                  <a:pt x="2548" y="3691"/>
                </a:cubicBezTo>
                <a:lnTo>
                  <a:pt x="3453" y="1405"/>
                </a:lnTo>
                <a:lnTo>
                  <a:pt x="4335" y="1405"/>
                </a:lnTo>
                <a:cubicBezTo>
                  <a:pt x="4477" y="1810"/>
                  <a:pt x="4882" y="2144"/>
                  <a:pt x="5359" y="2144"/>
                </a:cubicBezTo>
                <a:lnTo>
                  <a:pt x="10407" y="2144"/>
                </a:lnTo>
                <a:lnTo>
                  <a:pt x="104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6F7"/>
              </a:solidFill>
            </a:endParaRPr>
          </a:p>
        </p:txBody>
      </p:sp>
      <p:sp>
        <p:nvSpPr>
          <p:cNvPr id="383" name="Google Shape;383;p36"/>
          <p:cNvSpPr/>
          <p:nvPr/>
        </p:nvSpPr>
        <p:spPr>
          <a:xfrm>
            <a:off x="4599661" y="2580358"/>
            <a:ext cx="353380" cy="311324"/>
          </a:xfrm>
          <a:custGeom>
            <a:avLst/>
            <a:gdLst/>
            <a:ahLst/>
            <a:cxnLst/>
            <a:rect l="l" t="t" r="r" b="b"/>
            <a:pathLst>
              <a:path w="19063" h="16792" extrusionOk="0">
                <a:moveTo>
                  <a:pt x="6144" y="1117"/>
                </a:moveTo>
                <a:cubicBezTo>
                  <a:pt x="6370" y="1117"/>
                  <a:pt x="6573" y="1253"/>
                  <a:pt x="6660" y="1463"/>
                </a:cubicBezTo>
                <a:cubicBezTo>
                  <a:pt x="6747" y="1670"/>
                  <a:pt x="6699" y="1911"/>
                  <a:pt x="6539" y="2071"/>
                </a:cubicBezTo>
                <a:cubicBezTo>
                  <a:pt x="6432" y="2178"/>
                  <a:pt x="6290" y="2235"/>
                  <a:pt x="6145" y="2235"/>
                </a:cubicBezTo>
                <a:cubicBezTo>
                  <a:pt x="6073" y="2235"/>
                  <a:pt x="6000" y="2221"/>
                  <a:pt x="5931" y="2192"/>
                </a:cubicBezTo>
                <a:cubicBezTo>
                  <a:pt x="5722" y="2105"/>
                  <a:pt x="5586" y="1902"/>
                  <a:pt x="5586" y="1676"/>
                </a:cubicBezTo>
                <a:cubicBezTo>
                  <a:pt x="5587" y="1367"/>
                  <a:pt x="5837" y="1117"/>
                  <a:pt x="6144" y="1117"/>
                </a:cubicBezTo>
                <a:close/>
                <a:moveTo>
                  <a:pt x="12883" y="1117"/>
                </a:moveTo>
                <a:cubicBezTo>
                  <a:pt x="13109" y="1117"/>
                  <a:pt x="13312" y="1253"/>
                  <a:pt x="13399" y="1463"/>
                </a:cubicBezTo>
                <a:cubicBezTo>
                  <a:pt x="13485" y="1670"/>
                  <a:pt x="13438" y="1911"/>
                  <a:pt x="13278" y="2071"/>
                </a:cubicBezTo>
                <a:cubicBezTo>
                  <a:pt x="13171" y="2178"/>
                  <a:pt x="13028" y="2235"/>
                  <a:pt x="12883" y="2235"/>
                </a:cubicBezTo>
                <a:cubicBezTo>
                  <a:pt x="12811" y="2235"/>
                  <a:pt x="12739" y="2221"/>
                  <a:pt x="12669" y="2192"/>
                </a:cubicBezTo>
                <a:cubicBezTo>
                  <a:pt x="12460" y="2105"/>
                  <a:pt x="12324" y="1902"/>
                  <a:pt x="12324" y="1676"/>
                </a:cubicBezTo>
                <a:cubicBezTo>
                  <a:pt x="12326" y="1367"/>
                  <a:pt x="12575" y="1117"/>
                  <a:pt x="12883" y="1117"/>
                </a:cubicBezTo>
                <a:close/>
                <a:moveTo>
                  <a:pt x="11303" y="2235"/>
                </a:moveTo>
                <a:cubicBezTo>
                  <a:pt x="11383" y="2458"/>
                  <a:pt x="11508" y="2661"/>
                  <a:pt x="11673" y="2833"/>
                </a:cubicBezTo>
                <a:lnTo>
                  <a:pt x="9700" y="6734"/>
                </a:lnTo>
                <a:cubicBezTo>
                  <a:pt x="9632" y="6725"/>
                  <a:pt x="9564" y="6720"/>
                  <a:pt x="9495" y="6720"/>
                </a:cubicBezTo>
                <a:cubicBezTo>
                  <a:pt x="9427" y="6720"/>
                  <a:pt x="9358" y="6725"/>
                  <a:pt x="9290" y="6734"/>
                </a:cubicBezTo>
                <a:lnTo>
                  <a:pt x="7349" y="2841"/>
                </a:lnTo>
                <a:cubicBezTo>
                  <a:pt x="7515" y="2667"/>
                  <a:pt x="7643" y="2461"/>
                  <a:pt x="7724" y="2235"/>
                </a:cubicBezTo>
                <a:close/>
                <a:moveTo>
                  <a:pt x="5732" y="3299"/>
                </a:moveTo>
                <a:cubicBezTo>
                  <a:pt x="5866" y="3334"/>
                  <a:pt x="6003" y="3351"/>
                  <a:pt x="6141" y="3351"/>
                </a:cubicBezTo>
                <a:cubicBezTo>
                  <a:pt x="6210" y="3351"/>
                  <a:pt x="6280" y="3347"/>
                  <a:pt x="6349" y="3338"/>
                </a:cubicBezTo>
                <a:lnTo>
                  <a:pt x="8291" y="7233"/>
                </a:lnTo>
                <a:cubicBezTo>
                  <a:pt x="8123" y="7405"/>
                  <a:pt x="7996" y="7611"/>
                  <a:pt x="7915" y="7838"/>
                </a:cubicBezTo>
                <a:lnTo>
                  <a:pt x="3250" y="7838"/>
                </a:lnTo>
                <a:cubicBezTo>
                  <a:pt x="3190" y="7678"/>
                  <a:pt x="3108" y="7527"/>
                  <a:pt x="3003" y="7393"/>
                </a:cubicBezTo>
                <a:lnTo>
                  <a:pt x="5732" y="3299"/>
                </a:lnTo>
                <a:close/>
                <a:moveTo>
                  <a:pt x="13294" y="3299"/>
                </a:moveTo>
                <a:lnTo>
                  <a:pt x="16028" y="7400"/>
                </a:lnTo>
                <a:cubicBezTo>
                  <a:pt x="15932" y="7535"/>
                  <a:pt x="15856" y="7681"/>
                  <a:pt x="15802" y="7838"/>
                </a:cubicBezTo>
                <a:lnTo>
                  <a:pt x="11075" y="7838"/>
                </a:lnTo>
                <a:cubicBezTo>
                  <a:pt x="10994" y="7611"/>
                  <a:pt x="10866" y="7405"/>
                  <a:pt x="10700" y="7233"/>
                </a:cubicBezTo>
                <a:lnTo>
                  <a:pt x="12669" y="3337"/>
                </a:lnTo>
                <a:cubicBezTo>
                  <a:pt x="12741" y="3346"/>
                  <a:pt x="12813" y="3351"/>
                  <a:pt x="12885" y="3351"/>
                </a:cubicBezTo>
                <a:cubicBezTo>
                  <a:pt x="13022" y="3351"/>
                  <a:pt x="13160" y="3334"/>
                  <a:pt x="13294" y="3299"/>
                </a:cubicBezTo>
                <a:close/>
                <a:moveTo>
                  <a:pt x="17383" y="7817"/>
                </a:moveTo>
                <a:cubicBezTo>
                  <a:pt x="17670" y="7817"/>
                  <a:pt x="17947" y="8041"/>
                  <a:pt x="17947" y="8378"/>
                </a:cubicBezTo>
                <a:cubicBezTo>
                  <a:pt x="17945" y="8685"/>
                  <a:pt x="17695" y="8935"/>
                  <a:pt x="17388" y="8935"/>
                </a:cubicBezTo>
                <a:cubicBezTo>
                  <a:pt x="16890" y="8935"/>
                  <a:pt x="16640" y="8334"/>
                  <a:pt x="16993" y="7982"/>
                </a:cubicBezTo>
                <a:cubicBezTo>
                  <a:pt x="17106" y="7868"/>
                  <a:pt x="17246" y="7817"/>
                  <a:pt x="17383" y="7817"/>
                </a:cubicBezTo>
                <a:close/>
                <a:moveTo>
                  <a:pt x="9499" y="7836"/>
                </a:moveTo>
                <a:cubicBezTo>
                  <a:pt x="9636" y="7836"/>
                  <a:pt x="9776" y="7887"/>
                  <a:pt x="9890" y="8001"/>
                </a:cubicBezTo>
                <a:cubicBezTo>
                  <a:pt x="10050" y="8161"/>
                  <a:pt x="10097" y="8400"/>
                  <a:pt x="10011" y="8609"/>
                </a:cubicBezTo>
                <a:cubicBezTo>
                  <a:pt x="9924" y="8818"/>
                  <a:pt x="9721" y="8954"/>
                  <a:pt x="9495" y="8954"/>
                </a:cubicBezTo>
                <a:cubicBezTo>
                  <a:pt x="9186" y="8953"/>
                  <a:pt x="8936" y="8703"/>
                  <a:pt x="8936" y="8396"/>
                </a:cubicBezTo>
                <a:cubicBezTo>
                  <a:pt x="8936" y="8059"/>
                  <a:pt x="9212" y="7836"/>
                  <a:pt x="9499" y="7836"/>
                </a:cubicBezTo>
                <a:close/>
                <a:moveTo>
                  <a:pt x="1682" y="7855"/>
                </a:moveTo>
                <a:cubicBezTo>
                  <a:pt x="1819" y="7855"/>
                  <a:pt x="1959" y="7906"/>
                  <a:pt x="2072" y="8019"/>
                </a:cubicBezTo>
                <a:cubicBezTo>
                  <a:pt x="2232" y="8179"/>
                  <a:pt x="2280" y="8419"/>
                  <a:pt x="2193" y="8629"/>
                </a:cubicBezTo>
                <a:cubicBezTo>
                  <a:pt x="2108" y="8836"/>
                  <a:pt x="1903" y="8972"/>
                  <a:pt x="1677" y="8972"/>
                </a:cubicBezTo>
                <a:cubicBezTo>
                  <a:pt x="1370" y="8972"/>
                  <a:pt x="1120" y="8723"/>
                  <a:pt x="1118" y="8415"/>
                </a:cubicBezTo>
                <a:cubicBezTo>
                  <a:pt x="1118" y="8078"/>
                  <a:pt x="1395" y="7855"/>
                  <a:pt x="1682" y="7855"/>
                </a:cubicBezTo>
                <a:close/>
                <a:moveTo>
                  <a:pt x="7915" y="8954"/>
                </a:moveTo>
                <a:cubicBezTo>
                  <a:pt x="7996" y="9180"/>
                  <a:pt x="8123" y="9386"/>
                  <a:pt x="8291" y="9558"/>
                </a:cubicBezTo>
                <a:lnTo>
                  <a:pt x="6349" y="13453"/>
                </a:lnTo>
                <a:cubicBezTo>
                  <a:pt x="6281" y="13445"/>
                  <a:pt x="6213" y="13440"/>
                  <a:pt x="6145" y="13440"/>
                </a:cubicBezTo>
                <a:cubicBezTo>
                  <a:pt x="6008" y="13440"/>
                  <a:pt x="5870" y="13457"/>
                  <a:pt x="5736" y="13490"/>
                </a:cubicBezTo>
                <a:lnTo>
                  <a:pt x="3028" y="9404"/>
                </a:lnTo>
                <a:cubicBezTo>
                  <a:pt x="3129" y="9267"/>
                  <a:pt x="3208" y="9114"/>
                  <a:pt x="3263" y="8954"/>
                </a:cubicBezTo>
                <a:close/>
                <a:moveTo>
                  <a:pt x="15815" y="8954"/>
                </a:moveTo>
                <a:cubicBezTo>
                  <a:pt x="15868" y="9098"/>
                  <a:pt x="15941" y="9234"/>
                  <a:pt x="16031" y="9358"/>
                </a:cubicBezTo>
                <a:lnTo>
                  <a:pt x="13290" y="13490"/>
                </a:lnTo>
                <a:cubicBezTo>
                  <a:pt x="13158" y="13457"/>
                  <a:pt x="13022" y="13440"/>
                  <a:pt x="12886" y="13440"/>
                </a:cubicBezTo>
                <a:cubicBezTo>
                  <a:pt x="12814" y="13440"/>
                  <a:pt x="12742" y="13445"/>
                  <a:pt x="12671" y="13454"/>
                </a:cubicBezTo>
                <a:lnTo>
                  <a:pt x="10704" y="9554"/>
                </a:lnTo>
                <a:cubicBezTo>
                  <a:pt x="10869" y="9382"/>
                  <a:pt x="10994" y="9177"/>
                  <a:pt x="11075" y="8954"/>
                </a:cubicBezTo>
                <a:close/>
                <a:moveTo>
                  <a:pt x="9709" y="10059"/>
                </a:moveTo>
                <a:lnTo>
                  <a:pt x="11674" y="13960"/>
                </a:lnTo>
                <a:cubicBezTo>
                  <a:pt x="11510" y="14130"/>
                  <a:pt x="11384" y="14335"/>
                  <a:pt x="11305" y="14559"/>
                </a:cubicBezTo>
                <a:lnTo>
                  <a:pt x="7724" y="14559"/>
                </a:lnTo>
                <a:cubicBezTo>
                  <a:pt x="7645" y="14332"/>
                  <a:pt x="7516" y="14125"/>
                  <a:pt x="7349" y="13954"/>
                </a:cubicBezTo>
                <a:lnTo>
                  <a:pt x="7349" y="13952"/>
                </a:lnTo>
                <a:lnTo>
                  <a:pt x="9292" y="10059"/>
                </a:lnTo>
                <a:cubicBezTo>
                  <a:pt x="9361" y="10067"/>
                  <a:pt x="9430" y="10071"/>
                  <a:pt x="9500" y="10071"/>
                </a:cubicBezTo>
                <a:cubicBezTo>
                  <a:pt x="9569" y="10071"/>
                  <a:pt x="9639" y="10067"/>
                  <a:pt x="9709" y="10059"/>
                </a:cubicBezTo>
                <a:close/>
                <a:moveTo>
                  <a:pt x="6140" y="14556"/>
                </a:moveTo>
                <a:cubicBezTo>
                  <a:pt x="6427" y="14556"/>
                  <a:pt x="6703" y="14779"/>
                  <a:pt x="6703" y="15116"/>
                </a:cubicBezTo>
                <a:cubicBezTo>
                  <a:pt x="6702" y="15424"/>
                  <a:pt x="6452" y="15674"/>
                  <a:pt x="6144" y="15674"/>
                </a:cubicBezTo>
                <a:cubicBezTo>
                  <a:pt x="5647" y="15674"/>
                  <a:pt x="5397" y="15073"/>
                  <a:pt x="5750" y="14720"/>
                </a:cubicBezTo>
                <a:cubicBezTo>
                  <a:pt x="5863" y="14607"/>
                  <a:pt x="6003" y="14556"/>
                  <a:pt x="6140" y="14556"/>
                </a:cubicBezTo>
                <a:close/>
                <a:moveTo>
                  <a:pt x="12879" y="14556"/>
                </a:moveTo>
                <a:cubicBezTo>
                  <a:pt x="13166" y="14556"/>
                  <a:pt x="13442" y="14779"/>
                  <a:pt x="13442" y="15116"/>
                </a:cubicBezTo>
                <a:cubicBezTo>
                  <a:pt x="13441" y="15424"/>
                  <a:pt x="13191" y="15674"/>
                  <a:pt x="12883" y="15674"/>
                </a:cubicBezTo>
                <a:cubicBezTo>
                  <a:pt x="12385" y="15674"/>
                  <a:pt x="12136" y="15073"/>
                  <a:pt x="12489" y="14720"/>
                </a:cubicBezTo>
                <a:cubicBezTo>
                  <a:pt x="12602" y="14607"/>
                  <a:pt x="12742" y="14556"/>
                  <a:pt x="12879" y="14556"/>
                </a:cubicBezTo>
                <a:close/>
                <a:moveTo>
                  <a:pt x="6144" y="1"/>
                </a:moveTo>
                <a:cubicBezTo>
                  <a:pt x="4765" y="1"/>
                  <a:pt x="3979" y="1582"/>
                  <a:pt x="4804" y="2679"/>
                </a:cubicBezTo>
                <a:lnTo>
                  <a:pt x="2066" y="6786"/>
                </a:lnTo>
                <a:cubicBezTo>
                  <a:pt x="1933" y="6754"/>
                  <a:pt x="1801" y="6739"/>
                  <a:pt x="1672" y="6739"/>
                </a:cubicBezTo>
                <a:cubicBezTo>
                  <a:pt x="771" y="6739"/>
                  <a:pt x="1" y="7475"/>
                  <a:pt x="1" y="8415"/>
                </a:cubicBezTo>
                <a:cubicBezTo>
                  <a:pt x="1" y="9359"/>
                  <a:pt x="775" y="10090"/>
                  <a:pt x="1673" y="10090"/>
                </a:cubicBezTo>
                <a:cubicBezTo>
                  <a:pt x="1815" y="10090"/>
                  <a:pt x="1960" y="10072"/>
                  <a:pt x="2105" y="10034"/>
                </a:cubicBezTo>
                <a:lnTo>
                  <a:pt x="4807" y="14109"/>
                </a:lnTo>
                <a:cubicBezTo>
                  <a:pt x="3977" y="15206"/>
                  <a:pt x="4764" y="16792"/>
                  <a:pt x="6144" y="16792"/>
                </a:cubicBezTo>
                <a:cubicBezTo>
                  <a:pt x="6854" y="16790"/>
                  <a:pt x="7487" y="16343"/>
                  <a:pt x="7724" y="15674"/>
                </a:cubicBezTo>
                <a:lnTo>
                  <a:pt x="11303" y="15674"/>
                </a:lnTo>
                <a:cubicBezTo>
                  <a:pt x="11541" y="16343"/>
                  <a:pt x="12173" y="16790"/>
                  <a:pt x="12883" y="16792"/>
                </a:cubicBezTo>
                <a:cubicBezTo>
                  <a:pt x="14263" y="16792"/>
                  <a:pt x="15050" y="15206"/>
                  <a:pt x="14221" y="14109"/>
                </a:cubicBezTo>
                <a:lnTo>
                  <a:pt x="16948" y="9993"/>
                </a:lnTo>
                <a:cubicBezTo>
                  <a:pt x="17097" y="10034"/>
                  <a:pt x="17246" y="10053"/>
                  <a:pt x="17391" y="10053"/>
                </a:cubicBezTo>
                <a:cubicBezTo>
                  <a:pt x="18288" y="10053"/>
                  <a:pt x="19063" y="9322"/>
                  <a:pt x="19063" y="8378"/>
                </a:cubicBezTo>
                <a:cubicBezTo>
                  <a:pt x="19063" y="7434"/>
                  <a:pt x="18287" y="6701"/>
                  <a:pt x="17390" y="6701"/>
                </a:cubicBezTo>
                <a:cubicBezTo>
                  <a:pt x="17244" y="6701"/>
                  <a:pt x="17095" y="6721"/>
                  <a:pt x="16945" y="6762"/>
                </a:cubicBezTo>
                <a:lnTo>
                  <a:pt x="16945" y="6762"/>
                </a:lnTo>
                <a:lnTo>
                  <a:pt x="14224" y="2679"/>
                </a:lnTo>
                <a:cubicBezTo>
                  <a:pt x="15046" y="1584"/>
                  <a:pt x="14264" y="1"/>
                  <a:pt x="12883" y="1"/>
                </a:cubicBezTo>
                <a:cubicBezTo>
                  <a:pt x="12173" y="1"/>
                  <a:pt x="11541" y="448"/>
                  <a:pt x="11303" y="1117"/>
                </a:cubicBezTo>
                <a:lnTo>
                  <a:pt x="7724" y="1117"/>
                </a:lnTo>
                <a:cubicBezTo>
                  <a:pt x="7487" y="448"/>
                  <a:pt x="6854" y="1"/>
                  <a:pt x="61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" name="Google Shape;384;p36"/>
          <p:cNvGrpSpPr/>
          <p:nvPr/>
        </p:nvGrpSpPr>
        <p:grpSpPr>
          <a:xfrm>
            <a:off x="4535374" y="1451089"/>
            <a:ext cx="365770" cy="365749"/>
            <a:chOff x="-1700225" y="2768875"/>
            <a:chExt cx="291450" cy="292225"/>
          </a:xfrm>
        </p:grpSpPr>
        <p:sp>
          <p:nvSpPr>
            <p:cNvPr id="385" name="Google Shape;385;p36"/>
            <p:cNvSpPr/>
            <p:nvPr/>
          </p:nvSpPr>
          <p:spPr>
            <a:xfrm>
              <a:off x="-1700225" y="2768875"/>
              <a:ext cx="291450" cy="292225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10617" y="662"/>
                  </a:moveTo>
                  <a:cubicBezTo>
                    <a:pt x="10806" y="662"/>
                    <a:pt x="10964" y="820"/>
                    <a:pt x="10964" y="1009"/>
                  </a:cubicBezTo>
                  <a:lnTo>
                    <a:pt x="10964" y="2710"/>
                  </a:lnTo>
                  <a:lnTo>
                    <a:pt x="662" y="2710"/>
                  </a:lnTo>
                  <a:lnTo>
                    <a:pt x="662" y="1009"/>
                  </a:lnTo>
                  <a:cubicBezTo>
                    <a:pt x="662" y="820"/>
                    <a:pt x="819" y="662"/>
                    <a:pt x="1008" y="662"/>
                  </a:cubicBezTo>
                  <a:close/>
                  <a:moveTo>
                    <a:pt x="10933" y="3372"/>
                  </a:moveTo>
                  <a:lnTo>
                    <a:pt x="10933" y="9232"/>
                  </a:lnTo>
                  <a:cubicBezTo>
                    <a:pt x="10964" y="9484"/>
                    <a:pt x="10806" y="9610"/>
                    <a:pt x="10617" y="9610"/>
                  </a:cubicBezTo>
                  <a:lnTo>
                    <a:pt x="8916" y="9610"/>
                  </a:lnTo>
                  <a:lnTo>
                    <a:pt x="8570" y="9232"/>
                  </a:lnTo>
                  <a:cubicBezTo>
                    <a:pt x="8601" y="9169"/>
                    <a:pt x="8664" y="9043"/>
                    <a:pt x="8696" y="8917"/>
                  </a:cubicBezTo>
                  <a:lnTo>
                    <a:pt x="9200" y="8917"/>
                  </a:lnTo>
                  <a:cubicBezTo>
                    <a:pt x="9389" y="8917"/>
                    <a:pt x="9546" y="8759"/>
                    <a:pt x="9546" y="8570"/>
                  </a:cubicBezTo>
                  <a:lnTo>
                    <a:pt x="9546" y="7184"/>
                  </a:lnTo>
                  <a:cubicBezTo>
                    <a:pt x="9546" y="6995"/>
                    <a:pt x="9389" y="6837"/>
                    <a:pt x="9200" y="6837"/>
                  </a:cubicBezTo>
                  <a:lnTo>
                    <a:pt x="8696" y="6837"/>
                  </a:lnTo>
                  <a:cubicBezTo>
                    <a:pt x="8664" y="6711"/>
                    <a:pt x="8601" y="6648"/>
                    <a:pt x="8570" y="6522"/>
                  </a:cubicBezTo>
                  <a:lnTo>
                    <a:pt x="8916" y="6176"/>
                  </a:lnTo>
                  <a:cubicBezTo>
                    <a:pt x="9042" y="6050"/>
                    <a:pt x="9042" y="5798"/>
                    <a:pt x="8916" y="5703"/>
                  </a:cubicBezTo>
                  <a:lnTo>
                    <a:pt x="7940" y="4695"/>
                  </a:lnTo>
                  <a:cubicBezTo>
                    <a:pt x="7877" y="4648"/>
                    <a:pt x="7790" y="4624"/>
                    <a:pt x="7703" y="4624"/>
                  </a:cubicBezTo>
                  <a:cubicBezTo>
                    <a:pt x="7617" y="4624"/>
                    <a:pt x="7530" y="4648"/>
                    <a:pt x="7467" y="4695"/>
                  </a:cubicBezTo>
                  <a:lnTo>
                    <a:pt x="7120" y="5073"/>
                  </a:lnTo>
                  <a:cubicBezTo>
                    <a:pt x="7026" y="5041"/>
                    <a:pt x="6931" y="4978"/>
                    <a:pt x="6805" y="4947"/>
                  </a:cubicBezTo>
                  <a:lnTo>
                    <a:pt x="6805" y="4443"/>
                  </a:lnTo>
                  <a:cubicBezTo>
                    <a:pt x="6805" y="4222"/>
                    <a:pt x="6648" y="4065"/>
                    <a:pt x="6459" y="4065"/>
                  </a:cubicBezTo>
                  <a:lnTo>
                    <a:pt x="5073" y="4065"/>
                  </a:lnTo>
                  <a:cubicBezTo>
                    <a:pt x="4884" y="4065"/>
                    <a:pt x="4726" y="4222"/>
                    <a:pt x="4726" y="4443"/>
                  </a:cubicBezTo>
                  <a:lnTo>
                    <a:pt x="4726" y="4947"/>
                  </a:lnTo>
                  <a:cubicBezTo>
                    <a:pt x="4600" y="4978"/>
                    <a:pt x="4506" y="5010"/>
                    <a:pt x="4411" y="5073"/>
                  </a:cubicBezTo>
                  <a:lnTo>
                    <a:pt x="4033" y="4695"/>
                  </a:lnTo>
                  <a:cubicBezTo>
                    <a:pt x="3986" y="4648"/>
                    <a:pt x="3899" y="4624"/>
                    <a:pt x="3808" y="4624"/>
                  </a:cubicBezTo>
                  <a:cubicBezTo>
                    <a:pt x="3718" y="4624"/>
                    <a:pt x="3623" y="4648"/>
                    <a:pt x="3560" y="4695"/>
                  </a:cubicBezTo>
                  <a:lnTo>
                    <a:pt x="2584" y="5703"/>
                  </a:lnTo>
                  <a:cubicBezTo>
                    <a:pt x="2458" y="5829"/>
                    <a:pt x="2458" y="6050"/>
                    <a:pt x="2584" y="6176"/>
                  </a:cubicBezTo>
                  <a:lnTo>
                    <a:pt x="2930" y="6522"/>
                  </a:lnTo>
                  <a:cubicBezTo>
                    <a:pt x="2899" y="6585"/>
                    <a:pt x="2867" y="6711"/>
                    <a:pt x="2836" y="6837"/>
                  </a:cubicBezTo>
                  <a:lnTo>
                    <a:pt x="2300" y="6837"/>
                  </a:lnTo>
                  <a:cubicBezTo>
                    <a:pt x="2111" y="6837"/>
                    <a:pt x="1954" y="6995"/>
                    <a:pt x="1954" y="7184"/>
                  </a:cubicBezTo>
                  <a:lnTo>
                    <a:pt x="1954" y="8570"/>
                  </a:lnTo>
                  <a:cubicBezTo>
                    <a:pt x="1954" y="8759"/>
                    <a:pt x="2111" y="8917"/>
                    <a:pt x="2300" y="8917"/>
                  </a:cubicBezTo>
                  <a:lnTo>
                    <a:pt x="2836" y="8917"/>
                  </a:lnTo>
                  <a:cubicBezTo>
                    <a:pt x="2867" y="9043"/>
                    <a:pt x="2899" y="9137"/>
                    <a:pt x="2930" y="9232"/>
                  </a:cubicBezTo>
                  <a:lnTo>
                    <a:pt x="2584" y="9610"/>
                  </a:lnTo>
                  <a:lnTo>
                    <a:pt x="977" y="9610"/>
                  </a:lnTo>
                  <a:cubicBezTo>
                    <a:pt x="788" y="9610"/>
                    <a:pt x="630" y="9452"/>
                    <a:pt x="630" y="9232"/>
                  </a:cubicBezTo>
                  <a:lnTo>
                    <a:pt x="630" y="3372"/>
                  </a:lnTo>
                  <a:close/>
                  <a:moveTo>
                    <a:pt x="6112" y="4726"/>
                  </a:moveTo>
                  <a:lnTo>
                    <a:pt x="6112" y="5136"/>
                  </a:lnTo>
                  <a:cubicBezTo>
                    <a:pt x="6112" y="5294"/>
                    <a:pt x="6207" y="5420"/>
                    <a:pt x="6364" y="5451"/>
                  </a:cubicBezTo>
                  <a:cubicBezTo>
                    <a:pt x="6553" y="5514"/>
                    <a:pt x="6805" y="5609"/>
                    <a:pt x="6994" y="5735"/>
                  </a:cubicBezTo>
                  <a:cubicBezTo>
                    <a:pt x="7041" y="5769"/>
                    <a:pt x="7096" y="5783"/>
                    <a:pt x="7153" y="5783"/>
                  </a:cubicBezTo>
                  <a:cubicBezTo>
                    <a:pt x="7251" y="5783"/>
                    <a:pt x="7356" y="5743"/>
                    <a:pt x="7435" y="5703"/>
                  </a:cubicBezTo>
                  <a:lnTo>
                    <a:pt x="7751" y="5388"/>
                  </a:lnTo>
                  <a:lnTo>
                    <a:pt x="8223" y="5861"/>
                  </a:lnTo>
                  <a:lnTo>
                    <a:pt x="7908" y="6176"/>
                  </a:lnTo>
                  <a:cubicBezTo>
                    <a:pt x="7782" y="6302"/>
                    <a:pt x="7782" y="6459"/>
                    <a:pt x="7877" y="6617"/>
                  </a:cubicBezTo>
                  <a:cubicBezTo>
                    <a:pt x="7971" y="6806"/>
                    <a:pt x="8066" y="6995"/>
                    <a:pt x="8129" y="7247"/>
                  </a:cubicBezTo>
                  <a:cubicBezTo>
                    <a:pt x="8192" y="7404"/>
                    <a:pt x="8286" y="7499"/>
                    <a:pt x="8444" y="7499"/>
                  </a:cubicBezTo>
                  <a:lnTo>
                    <a:pt x="8885" y="7499"/>
                  </a:lnTo>
                  <a:lnTo>
                    <a:pt x="8885" y="8192"/>
                  </a:lnTo>
                  <a:lnTo>
                    <a:pt x="8444" y="8192"/>
                  </a:lnTo>
                  <a:cubicBezTo>
                    <a:pt x="8286" y="8192"/>
                    <a:pt x="8192" y="8286"/>
                    <a:pt x="8129" y="8444"/>
                  </a:cubicBezTo>
                  <a:cubicBezTo>
                    <a:pt x="8097" y="8665"/>
                    <a:pt x="7971" y="8885"/>
                    <a:pt x="7877" y="9074"/>
                  </a:cubicBezTo>
                  <a:cubicBezTo>
                    <a:pt x="7782" y="9200"/>
                    <a:pt x="7814" y="9389"/>
                    <a:pt x="7908" y="9515"/>
                  </a:cubicBezTo>
                  <a:lnTo>
                    <a:pt x="8223" y="9830"/>
                  </a:lnTo>
                  <a:lnTo>
                    <a:pt x="7751" y="10303"/>
                  </a:lnTo>
                  <a:lnTo>
                    <a:pt x="7435" y="9988"/>
                  </a:lnTo>
                  <a:cubicBezTo>
                    <a:pt x="7368" y="9920"/>
                    <a:pt x="7291" y="9889"/>
                    <a:pt x="7211" y="9889"/>
                  </a:cubicBezTo>
                  <a:cubicBezTo>
                    <a:pt x="7141" y="9889"/>
                    <a:pt x="7068" y="9912"/>
                    <a:pt x="6994" y="9956"/>
                  </a:cubicBezTo>
                  <a:cubicBezTo>
                    <a:pt x="6805" y="10082"/>
                    <a:pt x="6616" y="10145"/>
                    <a:pt x="6364" y="10208"/>
                  </a:cubicBezTo>
                  <a:cubicBezTo>
                    <a:pt x="6207" y="10271"/>
                    <a:pt x="6112" y="10366"/>
                    <a:pt x="6112" y="10555"/>
                  </a:cubicBezTo>
                  <a:lnTo>
                    <a:pt x="6112" y="10964"/>
                  </a:lnTo>
                  <a:lnTo>
                    <a:pt x="5419" y="10964"/>
                  </a:lnTo>
                  <a:lnTo>
                    <a:pt x="5419" y="10555"/>
                  </a:lnTo>
                  <a:cubicBezTo>
                    <a:pt x="5419" y="10366"/>
                    <a:pt x="5325" y="10271"/>
                    <a:pt x="5167" y="10208"/>
                  </a:cubicBezTo>
                  <a:cubicBezTo>
                    <a:pt x="4947" y="10177"/>
                    <a:pt x="4726" y="10051"/>
                    <a:pt x="4537" y="9956"/>
                  </a:cubicBezTo>
                  <a:cubicBezTo>
                    <a:pt x="4491" y="9921"/>
                    <a:pt x="4436" y="9908"/>
                    <a:pt x="4379" y="9908"/>
                  </a:cubicBezTo>
                  <a:cubicBezTo>
                    <a:pt x="4281" y="9908"/>
                    <a:pt x="4176" y="9948"/>
                    <a:pt x="4096" y="9988"/>
                  </a:cubicBezTo>
                  <a:lnTo>
                    <a:pt x="3781" y="10303"/>
                  </a:lnTo>
                  <a:lnTo>
                    <a:pt x="3308" y="9830"/>
                  </a:lnTo>
                  <a:lnTo>
                    <a:pt x="3623" y="9515"/>
                  </a:lnTo>
                  <a:cubicBezTo>
                    <a:pt x="3749" y="9389"/>
                    <a:pt x="3749" y="9232"/>
                    <a:pt x="3655" y="9074"/>
                  </a:cubicBezTo>
                  <a:cubicBezTo>
                    <a:pt x="3529" y="8885"/>
                    <a:pt x="3466" y="8696"/>
                    <a:pt x="3371" y="8444"/>
                  </a:cubicBezTo>
                  <a:cubicBezTo>
                    <a:pt x="3340" y="8286"/>
                    <a:pt x="3214" y="8192"/>
                    <a:pt x="3056" y="8192"/>
                  </a:cubicBezTo>
                  <a:lnTo>
                    <a:pt x="2647" y="8192"/>
                  </a:lnTo>
                  <a:lnTo>
                    <a:pt x="2647" y="7499"/>
                  </a:lnTo>
                  <a:lnTo>
                    <a:pt x="3056" y="7499"/>
                  </a:lnTo>
                  <a:cubicBezTo>
                    <a:pt x="3214" y="7499"/>
                    <a:pt x="3340" y="7404"/>
                    <a:pt x="3371" y="7247"/>
                  </a:cubicBezTo>
                  <a:cubicBezTo>
                    <a:pt x="3434" y="7026"/>
                    <a:pt x="3529" y="6806"/>
                    <a:pt x="3655" y="6617"/>
                  </a:cubicBezTo>
                  <a:cubicBezTo>
                    <a:pt x="3749" y="6491"/>
                    <a:pt x="3686" y="6302"/>
                    <a:pt x="3623" y="6176"/>
                  </a:cubicBezTo>
                  <a:lnTo>
                    <a:pt x="3308" y="5861"/>
                  </a:lnTo>
                  <a:lnTo>
                    <a:pt x="3781" y="5388"/>
                  </a:lnTo>
                  <a:lnTo>
                    <a:pt x="4096" y="5703"/>
                  </a:lnTo>
                  <a:cubicBezTo>
                    <a:pt x="4163" y="5771"/>
                    <a:pt x="4240" y="5802"/>
                    <a:pt x="4321" y="5802"/>
                  </a:cubicBezTo>
                  <a:cubicBezTo>
                    <a:pt x="4391" y="5802"/>
                    <a:pt x="4464" y="5778"/>
                    <a:pt x="4537" y="5735"/>
                  </a:cubicBezTo>
                  <a:cubicBezTo>
                    <a:pt x="4726" y="5609"/>
                    <a:pt x="4915" y="5546"/>
                    <a:pt x="5167" y="5451"/>
                  </a:cubicBezTo>
                  <a:cubicBezTo>
                    <a:pt x="5325" y="5420"/>
                    <a:pt x="5419" y="5294"/>
                    <a:pt x="5419" y="5136"/>
                  </a:cubicBezTo>
                  <a:lnTo>
                    <a:pt x="5419" y="4726"/>
                  </a:lnTo>
                  <a:close/>
                  <a:moveTo>
                    <a:pt x="1008" y="1"/>
                  </a:moveTo>
                  <a:cubicBezTo>
                    <a:pt x="473" y="1"/>
                    <a:pt x="0" y="473"/>
                    <a:pt x="0" y="1009"/>
                  </a:cubicBezTo>
                  <a:lnTo>
                    <a:pt x="0" y="9295"/>
                  </a:lnTo>
                  <a:cubicBezTo>
                    <a:pt x="0" y="9830"/>
                    <a:pt x="473" y="10303"/>
                    <a:pt x="1008" y="10303"/>
                  </a:cubicBezTo>
                  <a:lnTo>
                    <a:pt x="2867" y="10303"/>
                  </a:lnTo>
                  <a:lnTo>
                    <a:pt x="3623" y="11059"/>
                  </a:lnTo>
                  <a:cubicBezTo>
                    <a:pt x="3671" y="11122"/>
                    <a:pt x="3757" y="11153"/>
                    <a:pt x="3848" y="11153"/>
                  </a:cubicBezTo>
                  <a:cubicBezTo>
                    <a:pt x="3938" y="11153"/>
                    <a:pt x="4033" y="11122"/>
                    <a:pt x="4096" y="11059"/>
                  </a:cubicBezTo>
                  <a:lnTo>
                    <a:pt x="4442" y="10712"/>
                  </a:lnTo>
                  <a:cubicBezTo>
                    <a:pt x="4506" y="10744"/>
                    <a:pt x="4632" y="10775"/>
                    <a:pt x="4758" y="10807"/>
                  </a:cubicBezTo>
                  <a:lnTo>
                    <a:pt x="4758" y="11342"/>
                  </a:lnTo>
                  <a:cubicBezTo>
                    <a:pt x="4758" y="11531"/>
                    <a:pt x="4915" y="11689"/>
                    <a:pt x="5104" y="11689"/>
                  </a:cubicBezTo>
                  <a:lnTo>
                    <a:pt x="6490" y="11689"/>
                  </a:lnTo>
                  <a:cubicBezTo>
                    <a:pt x="6679" y="11689"/>
                    <a:pt x="6837" y="11531"/>
                    <a:pt x="6837" y="11342"/>
                  </a:cubicBezTo>
                  <a:lnTo>
                    <a:pt x="6837" y="10807"/>
                  </a:lnTo>
                  <a:cubicBezTo>
                    <a:pt x="6963" y="10775"/>
                    <a:pt x="7026" y="10744"/>
                    <a:pt x="7152" y="10712"/>
                  </a:cubicBezTo>
                  <a:lnTo>
                    <a:pt x="7498" y="11059"/>
                  </a:lnTo>
                  <a:cubicBezTo>
                    <a:pt x="7561" y="11122"/>
                    <a:pt x="7656" y="11153"/>
                    <a:pt x="7747" y="11153"/>
                  </a:cubicBezTo>
                  <a:cubicBezTo>
                    <a:pt x="7837" y="11153"/>
                    <a:pt x="7924" y="11122"/>
                    <a:pt x="7971" y="11059"/>
                  </a:cubicBezTo>
                  <a:lnTo>
                    <a:pt x="8727" y="10303"/>
                  </a:lnTo>
                  <a:lnTo>
                    <a:pt x="10617" y="10303"/>
                  </a:lnTo>
                  <a:cubicBezTo>
                    <a:pt x="11185" y="10303"/>
                    <a:pt x="11657" y="9830"/>
                    <a:pt x="11657" y="9295"/>
                  </a:cubicBezTo>
                  <a:lnTo>
                    <a:pt x="11657" y="1009"/>
                  </a:lnTo>
                  <a:cubicBezTo>
                    <a:pt x="11657" y="473"/>
                    <a:pt x="11216" y="1"/>
                    <a:pt x="10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6"/>
            <p:cNvSpPr/>
            <p:nvPr/>
          </p:nvSpPr>
          <p:spPr>
            <a:xfrm>
              <a:off x="-1667150" y="280195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6"/>
                    <a:pt x="347" y="726"/>
                  </a:cubicBezTo>
                  <a:cubicBezTo>
                    <a:pt x="568" y="726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6"/>
            <p:cNvSpPr/>
            <p:nvPr/>
          </p:nvSpPr>
          <p:spPr>
            <a:xfrm>
              <a:off x="-1632500" y="28019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6" y="726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6"/>
            <p:cNvSpPr/>
            <p:nvPr/>
          </p:nvSpPr>
          <p:spPr>
            <a:xfrm>
              <a:off x="-1597850" y="2801950"/>
              <a:ext cx="17375" cy="18150"/>
            </a:xfrm>
            <a:custGeom>
              <a:avLst/>
              <a:gdLst/>
              <a:ahLst/>
              <a:cxnLst/>
              <a:rect l="l" t="t" r="r" b="b"/>
              <a:pathLst>
                <a:path w="69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7" y="726"/>
                    <a:pt x="694" y="568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6"/>
            <p:cNvSpPr/>
            <p:nvPr/>
          </p:nvSpPr>
          <p:spPr>
            <a:xfrm>
              <a:off x="-1564750" y="2801950"/>
              <a:ext cx="120525" cy="18150"/>
            </a:xfrm>
            <a:custGeom>
              <a:avLst/>
              <a:gdLst/>
              <a:ahLst/>
              <a:cxnLst/>
              <a:rect l="l" t="t" r="r" b="b"/>
              <a:pathLst>
                <a:path w="4821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32" y="568"/>
                    <a:pt x="189" y="726"/>
                    <a:pt x="347" y="726"/>
                  </a:cubicBezTo>
                  <a:lnTo>
                    <a:pt x="4442" y="726"/>
                  </a:lnTo>
                  <a:cubicBezTo>
                    <a:pt x="4663" y="726"/>
                    <a:pt x="4820" y="568"/>
                    <a:pt x="4820" y="347"/>
                  </a:cubicBezTo>
                  <a:cubicBezTo>
                    <a:pt x="4820" y="158"/>
                    <a:pt x="4663" y="1"/>
                    <a:pt x="4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-1597850" y="2924050"/>
              <a:ext cx="85100" cy="85075"/>
            </a:xfrm>
            <a:custGeom>
              <a:avLst/>
              <a:gdLst/>
              <a:ahLst/>
              <a:cxnLst/>
              <a:rect l="l" t="t" r="r" b="b"/>
              <a:pathLst>
                <a:path w="3404" h="3403" extrusionOk="0">
                  <a:moveTo>
                    <a:pt x="1671" y="662"/>
                  </a:moveTo>
                  <a:cubicBezTo>
                    <a:pt x="2238" y="662"/>
                    <a:pt x="2710" y="1134"/>
                    <a:pt x="2710" y="1701"/>
                  </a:cubicBezTo>
                  <a:cubicBezTo>
                    <a:pt x="2710" y="2237"/>
                    <a:pt x="2269" y="2710"/>
                    <a:pt x="1671" y="2710"/>
                  </a:cubicBezTo>
                  <a:cubicBezTo>
                    <a:pt x="1135" y="2710"/>
                    <a:pt x="663" y="2237"/>
                    <a:pt x="663" y="1701"/>
                  </a:cubicBezTo>
                  <a:cubicBezTo>
                    <a:pt x="663" y="1134"/>
                    <a:pt x="1135" y="662"/>
                    <a:pt x="1671" y="662"/>
                  </a:cubicBezTo>
                  <a:close/>
                  <a:moveTo>
                    <a:pt x="1671" y="0"/>
                  </a:moveTo>
                  <a:cubicBezTo>
                    <a:pt x="726" y="0"/>
                    <a:pt x="1" y="756"/>
                    <a:pt x="1" y="1701"/>
                  </a:cubicBezTo>
                  <a:cubicBezTo>
                    <a:pt x="1" y="2647"/>
                    <a:pt x="726" y="3403"/>
                    <a:pt x="1671" y="3403"/>
                  </a:cubicBezTo>
                  <a:cubicBezTo>
                    <a:pt x="2616" y="3403"/>
                    <a:pt x="3372" y="2647"/>
                    <a:pt x="3372" y="1701"/>
                  </a:cubicBezTo>
                  <a:cubicBezTo>
                    <a:pt x="3403" y="756"/>
                    <a:pt x="2616" y="0"/>
                    <a:pt x="1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36"/>
          <p:cNvGrpSpPr/>
          <p:nvPr/>
        </p:nvGrpSpPr>
        <p:grpSpPr>
          <a:xfrm>
            <a:off x="769319" y="1474747"/>
            <a:ext cx="355063" cy="351984"/>
            <a:chOff x="-22859750" y="2335900"/>
            <a:chExt cx="296950" cy="294375"/>
          </a:xfrm>
        </p:grpSpPr>
        <p:sp>
          <p:nvSpPr>
            <p:cNvPr id="392" name="Google Shape;392;p36"/>
            <p:cNvSpPr/>
            <p:nvPr/>
          </p:nvSpPr>
          <p:spPr>
            <a:xfrm>
              <a:off x="-22859750" y="2335900"/>
              <a:ext cx="296950" cy="294375"/>
            </a:xfrm>
            <a:custGeom>
              <a:avLst/>
              <a:gdLst/>
              <a:ahLst/>
              <a:cxnLst/>
              <a:rect l="l" t="t" r="r" b="b"/>
              <a:pathLst>
                <a:path w="11878" h="11775" extrusionOk="0">
                  <a:moveTo>
                    <a:pt x="7306" y="663"/>
                  </a:moveTo>
                  <a:cubicBezTo>
                    <a:pt x="7389" y="663"/>
                    <a:pt x="7475" y="671"/>
                    <a:pt x="7562" y="685"/>
                  </a:cubicBezTo>
                  <a:cubicBezTo>
                    <a:pt x="7814" y="780"/>
                    <a:pt x="8034" y="937"/>
                    <a:pt x="8192" y="1126"/>
                  </a:cubicBezTo>
                  <a:cubicBezTo>
                    <a:pt x="7908" y="1189"/>
                    <a:pt x="7656" y="1347"/>
                    <a:pt x="7467" y="1567"/>
                  </a:cubicBezTo>
                  <a:cubicBezTo>
                    <a:pt x="7341" y="1662"/>
                    <a:pt x="7341" y="1914"/>
                    <a:pt x="7467" y="2008"/>
                  </a:cubicBezTo>
                  <a:cubicBezTo>
                    <a:pt x="7530" y="2071"/>
                    <a:pt x="7617" y="2103"/>
                    <a:pt x="7703" y="2103"/>
                  </a:cubicBezTo>
                  <a:cubicBezTo>
                    <a:pt x="7790" y="2103"/>
                    <a:pt x="7877" y="2071"/>
                    <a:pt x="7940" y="2008"/>
                  </a:cubicBezTo>
                  <a:cubicBezTo>
                    <a:pt x="8129" y="1819"/>
                    <a:pt x="8412" y="1693"/>
                    <a:pt x="8696" y="1693"/>
                  </a:cubicBezTo>
                  <a:cubicBezTo>
                    <a:pt x="8979" y="1693"/>
                    <a:pt x="9231" y="1819"/>
                    <a:pt x="9452" y="2008"/>
                  </a:cubicBezTo>
                  <a:cubicBezTo>
                    <a:pt x="9767" y="2355"/>
                    <a:pt x="9830" y="2764"/>
                    <a:pt x="9673" y="3174"/>
                  </a:cubicBezTo>
                  <a:cubicBezTo>
                    <a:pt x="9389" y="3237"/>
                    <a:pt x="9137" y="3395"/>
                    <a:pt x="8885" y="3584"/>
                  </a:cubicBezTo>
                  <a:cubicBezTo>
                    <a:pt x="8759" y="3710"/>
                    <a:pt x="8759" y="3962"/>
                    <a:pt x="8885" y="4056"/>
                  </a:cubicBezTo>
                  <a:cubicBezTo>
                    <a:pt x="8948" y="4119"/>
                    <a:pt x="9035" y="4151"/>
                    <a:pt x="9121" y="4151"/>
                  </a:cubicBezTo>
                  <a:cubicBezTo>
                    <a:pt x="9208" y="4151"/>
                    <a:pt x="9294" y="4119"/>
                    <a:pt x="9358" y="4056"/>
                  </a:cubicBezTo>
                  <a:cubicBezTo>
                    <a:pt x="9547" y="3867"/>
                    <a:pt x="9830" y="3741"/>
                    <a:pt x="10114" y="3741"/>
                  </a:cubicBezTo>
                  <a:cubicBezTo>
                    <a:pt x="10397" y="3741"/>
                    <a:pt x="10649" y="3867"/>
                    <a:pt x="10870" y="4056"/>
                  </a:cubicBezTo>
                  <a:cubicBezTo>
                    <a:pt x="11059" y="4277"/>
                    <a:pt x="11185" y="4529"/>
                    <a:pt x="11185" y="4812"/>
                  </a:cubicBezTo>
                  <a:cubicBezTo>
                    <a:pt x="11185" y="5096"/>
                    <a:pt x="11059" y="5379"/>
                    <a:pt x="10870" y="5568"/>
                  </a:cubicBezTo>
                  <a:cubicBezTo>
                    <a:pt x="10649" y="5757"/>
                    <a:pt x="10397" y="5883"/>
                    <a:pt x="10114" y="5883"/>
                  </a:cubicBezTo>
                  <a:cubicBezTo>
                    <a:pt x="9925" y="5883"/>
                    <a:pt x="9767" y="6041"/>
                    <a:pt x="9767" y="6230"/>
                  </a:cubicBezTo>
                  <a:cubicBezTo>
                    <a:pt x="9767" y="6451"/>
                    <a:pt x="9925" y="6608"/>
                    <a:pt x="10114" y="6608"/>
                  </a:cubicBezTo>
                  <a:cubicBezTo>
                    <a:pt x="10429" y="6608"/>
                    <a:pt x="10712" y="6514"/>
                    <a:pt x="10964" y="6356"/>
                  </a:cubicBezTo>
                  <a:cubicBezTo>
                    <a:pt x="11090" y="6514"/>
                    <a:pt x="11122" y="6703"/>
                    <a:pt x="11122" y="6955"/>
                  </a:cubicBezTo>
                  <a:cubicBezTo>
                    <a:pt x="11122" y="7270"/>
                    <a:pt x="11027" y="7553"/>
                    <a:pt x="10807" y="7742"/>
                  </a:cubicBezTo>
                  <a:cubicBezTo>
                    <a:pt x="10618" y="7931"/>
                    <a:pt x="10366" y="8057"/>
                    <a:pt x="10082" y="8057"/>
                  </a:cubicBezTo>
                  <a:cubicBezTo>
                    <a:pt x="9799" y="8057"/>
                    <a:pt x="9515" y="7931"/>
                    <a:pt x="9326" y="7742"/>
                  </a:cubicBezTo>
                  <a:cubicBezTo>
                    <a:pt x="9137" y="7553"/>
                    <a:pt x="9011" y="7270"/>
                    <a:pt x="9011" y="6986"/>
                  </a:cubicBezTo>
                  <a:cubicBezTo>
                    <a:pt x="9011" y="6703"/>
                    <a:pt x="9137" y="6419"/>
                    <a:pt x="9326" y="6230"/>
                  </a:cubicBezTo>
                  <a:cubicBezTo>
                    <a:pt x="9452" y="6104"/>
                    <a:pt x="9452" y="5883"/>
                    <a:pt x="9326" y="5757"/>
                  </a:cubicBezTo>
                  <a:cubicBezTo>
                    <a:pt x="9263" y="5694"/>
                    <a:pt x="9176" y="5663"/>
                    <a:pt x="9090" y="5663"/>
                  </a:cubicBezTo>
                  <a:cubicBezTo>
                    <a:pt x="9003" y="5663"/>
                    <a:pt x="8916" y="5694"/>
                    <a:pt x="8853" y="5757"/>
                  </a:cubicBezTo>
                  <a:cubicBezTo>
                    <a:pt x="8538" y="6072"/>
                    <a:pt x="8349" y="6514"/>
                    <a:pt x="8349" y="6986"/>
                  </a:cubicBezTo>
                  <a:cubicBezTo>
                    <a:pt x="8349" y="7112"/>
                    <a:pt x="8349" y="7207"/>
                    <a:pt x="8381" y="7333"/>
                  </a:cubicBezTo>
                  <a:cubicBezTo>
                    <a:pt x="7562" y="7459"/>
                    <a:pt x="6932" y="8215"/>
                    <a:pt x="6932" y="9034"/>
                  </a:cubicBezTo>
                  <a:cubicBezTo>
                    <a:pt x="6932" y="9223"/>
                    <a:pt x="7089" y="9381"/>
                    <a:pt x="7278" y="9381"/>
                  </a:cubicBezTo>
                  <a:cubicBezTo>
                    <a:pt x="7467" y="9381"/>
                    <a:pt x="7625" y="9223"/>
                    <a:pt x="7625" y="9034"/>
                  </a:cubicBezTo>
                  <a:cubicBezTo>
                    <a:pt x="7625" y="8435"/>
                    <a:pt x="8097" y="8026"/>
                    <a:pt x="8664" y="8026"/>
                  </a:cubicBezTo>
                  <a:lnTo>
                    <a:pt x="8696" y="8026"/>
                  </a:lnTo>
                  <a:cubicBezTo>
                    <a:pt x="8727" y="8089"/>
                    <a:pt x="8822" y="8120"/>
                    <a:pt x="8853" y="8215"/>
                  </a:cubicBezTo>
                  <a:cubicBezTo>
                    <a:pt x="9074" y="8435"/>
                    <a:pt x="9326" y="8561"/>
                    <a:pt x="9641" y="8656"/>
                  </a:cubicBezTo>
                  <a:cubicBezTo>
                    <a:pt x="9673" y="8750"/>
                    <a:pt x="9704" y="8908"/>
                    <a:pt x="9704" y="9034"/>
                  </a:cubicBezTo>
                  <a:cubicBezTo>
                    <a:pt x="9704" y="9507"/>
                    <a:pt x="9452" y="9853"/>
                    <a:pt x="9011" y="10011"/>
                  </a:cubicBezTo>
                  <a:cubicBezTo>
                    <a:pt x="8979" y="9853"/>
                    <a:pt x="8853" y="9759"/>
                    <a:pt x="8664" y="9759"/>
                  </a:cubicBezTo>
                  <a:cubicBezTo>
                    <a:pt x="8444" y="9759"/>
                    <a:pt x="8286" y="9916"/>
                    <a:pt x="8286" y="10105"/>
                  </a:cubicBezTo>
                  <a:cubicBezTo>
                    <a:pt x="8286" y="10704"/>
                    <a:pt x="7814" y="11113"/>
                    <a:pt x="7278" y="11113"/>
                  </a:cubicBezTo>
                  <a:cubicBezTo>
                    <a:pt x="6711" y="11113"/>
                    <a:pt x="6239" y="10641"/>
                    <a:pt x="6239" y="10105"/>
                  </a:cubicBezTo>
                  <a:lnTo>
                    <a:pt x="6239" y="6640"/>
                  </a:lnTo>
                  <a:cubicBezTo>
                    <a:pt x="6522" y="6860"/>
                    <a:pt x="6932" y="6986"/>
                    <a:pt x="7278" y="6986"/>
                  </a:cubicBezTo>
                  <a:cubicBezTo>
                    <a:pt x="7467" y="6986"/>
                    <a:pt x="7625" y="6829"/>
                    <a:pt x="7625" y="6640"/>
                  </a:cubicBezTo>
                  <a:cubicBezTo>
                    <a:pt x="7625" y="6451"/>
                    <a:pt x="7467" y="6293"/>
                    <a:pt x="7278" y="6293"/>
                  </a:cubicBezTo>
                  <a:cubicBezTo>
                    <a:pt x="6680" y="6293"/>
                    <a:pt x="6239" y="5820"/>
                    <a:pt x="6239" y="5253"/>
                  </a:cubicBezTo>
                  <a:lnTo>
                    <a:pt x="6239" y="1788"/>
                  </a:lnTo>
                  <a:lnTo>
                    <a:pt x="6239" y="1756"/>
                  </a:lnTo>
                  <a:lnTo>
                    <a:pt x="6239" y="1725"/>
                  </a:lnTo>
                  <a:cubicBezTo>
                    <a:pt x="6239" y="1441"/>
                    <a:pt x="6365" y="1158"/>
                    <a:pt x="6554" y="969"/>
                  </a:cubicBezTo>
                  <a:cubicBezTo>
                    <a:pt x="6772" y="750"/>
                    <a:pt x="7027" y="663"/>
                    <a:pt x="7306" y="663"/>
                  </a:cubicBezTo>
                  <a:close/>
                  <a:moveTo>
                    <a:pt x="4492" y="726"/>
                  </a:moveTo>
                  <a:cubicBezTo>
                    <a:pt x="4756" y="726"/>
                    <a:pt x="5012" y="813"/>
                    <a:pt x="5230" y="1032"/>
                  </a:cubicBezTo>
                  <a:cubicBezTo>
                    <a:pt x="5419" y="1221"/>
                    <a:pt x="5545" y="1504"/>
                    <a:pt x="5545" y="1788"/>
                  </a:cubicBezTo>
                  <a:lnTo>
                    <a:pt x="5545" y="1819"/>
                  </a:lnTo>
                  <a:lnTo>
                    <a:pt x="5545" y="5285"/>
                  </a:lnTo>
                  <a:cubicBezTo>
                    <a:pt x="5545" y="5883"/>
                    <a:pt x="5073" y="6325"/>
                    <a:pt x="4506" y="6325"/>
                  </a:cubicBezTo>
                  <a:cubicBezTo>
                    <a:pt x="4317" y="6325"/>
                    <a:pt x="4159" y="6482"/>
                    <a:pt x="4159" y="6671"/>
                  </a:cubicBezTo>
                  <a:cubicBezTo>
                    <a:pt x="4159" y="6860"/>
                    <a:pt x="4317" y="7018"/>
                    <a:pt x="4506" y="7018"/>
                  </a:cubicBezTo>
                  <a:cubicBezTo>
                    <a:pt x="4915" y="7018"/>
                    <a:pt x="5262" y="6892"/>
                    <a:pt x="5545" y="6671"/>
                  </a:cubicBezTo>
                  <a:lnTo>
                    <a:pt x="5545" y="10105"/>
                  </a:lnTo>
                  <a:lnTo>
                    <a:pt x="5545" y="10137"/>
                  </a:lnTo>
                  <a:cubicBezTo>
                    <a:pt x="5545" y="10704"/>
                    <a:pt x="5073" y="11176"/>
                    <a:pt x="4506" y="11176"/>
                  </a:cubicBezTo>
                  <a:cubicBezTo>
                    <a:pt x="3939" y="11176"/>
                    <a:pt x="3498" y="10704"/>
                    <a:pt x="3498" y="10137"/>
                  </a:cubicBezTo>
                  <a:cubicBezTo>
                    <a:pt x="3498" y="9948"/>
                    <a:pt x="3340" y="9790"/>
                    <a:pt x="3151" y="9790"/>
                  </a:cubicBezTo>
                  <a:cubicBezTo>
                    <a:pt x="2994" y="9790"/>
                    <a:pt x="2836" y="9916"/>
                    <a:pt x="2773" y="10074"/>
                  </a:cubicBezTo>
                  <a:cubicBezTo>
                    <a:pt x="2395" y="9916"/>
                    <a:pt x="2080" y="9538"/>
                    <a:pt x="2080" y="9065"/>
                  </a:cubicBezTo>
                  <a:cubicBezTo>
                    <a:pt x="2080" y="8908"/>
                    <a:pt x="2111" y="8813"/>
                    <a:pt x="2143" y="8687"/>
                  </a:cubicBezTo>
                  <a:cubicBezTo>
                    <a:pt x="2426" y="8593"/>
                    <a:pt x="2710" y="8435"/>
                    <a:pt x="2930" y="8246"/>
                  </a:cubicBezTo>
                  <a:cubicBezTo>
                    <a:pt x="2994" y="8215"/>
                    <a:pt x="3057" y="8120"/>
                    <a:pt x="3088" y="8057"/>
                  </a:cubicBezTo>
                  <a:lnTo>
                    <a:pt x="3151" y="8057"/>
                  </a:lnTo>
                  <a:cubicBezTo>
                    <a:pt x="3718" y="8057"/>
                    <a:pt x="4159" y="8530"/>
                    <a:pt x="4159" y="9065"/>
                  </a:cubicBezTo>
                  <a:cubicBezTo>
                    <a:pt x="4159" y="9286"/>
                    <a:pt x="4317" y="9444"/>
                    <a:pt x="4506" y="9444"/>
                  </a:cubicBezTo>
                  <a:cubicBezTo>
                    <a:pt x="4726" y="9444"/>
                    <a:pt x="4884" y="9286"/>
                    <a:pt x="4884" y="9065"/>
                  </a:cubicBezTo>
                  <a:cubicBezTo>
                    <a:pt x="4884" y="8215"/>
                    <a:pt x="4254" y="7490"/>
                    <a:pt x="3403" y="7396"/>
                  </a:cubicBezTo>
                  <a:cubicBezTo>
                    <a:pt x="3466" y="7270"/>
                    <a:pt x="3466" y="7144"/>
                    <a:pt x="3466" y="7018"/>
                  </a:cubicBezTo>
                  <a:cubicBezTo>
                    <a:pt x="3466" y="6545"/>
                    <a:pt x="3246" y="6104"/>
                    <a:pt x="2930" y="5820"/>
                  </a:cubicBezTo>
                  <a:cubicBezTo>
                    <a:pt x="2883" y="5757"/>
                    <a:pt x="2797" y="5726"/>
                    <a:pt x="2706" y="5726"/>
                  </a:cubicBezTo>
                  <a:cubicBezTo>
                    <a:pt x="2615" y="5726"/>
                    <a:pt x="2521" y="5757"/>
                    <a:pt x="2458" y="5820"/>
                  </a:cubicBezTo>
                  <a:cubicBezTo>
                    <a:pt x="2363" y="5915"/>
                    <a:pt x="2363" y="6167"/>
                    <a:pt x="2458" y="6262"/>
                  </a:cubicBezTo>
                  <a:cubicBezTo>
                    <a:pt x="2678" y="6482"/>
                    <a:pt x="2773" y="6734"/>
                    <a:pt x="2773" y="7018"/>
                  </a:cubicBezTo>
                  <a:cubicBezTo>
                    <a:pt x="2773" y="7301"/>
                    <a:pt x="2678" y="7585"/>
                    <a:pt x="2458" y="7774"/>
                  </a:cubicBezTo>
                  <a:cubicBezTo>
                    <a:pt x="2269" y="7963"/>
                    <a:pt x="1985" y="8089"/>
                    <a:pt x="1733" y="8089"/>
                  </a:cubicBezTo>
                  <a:cubicBezTo>
                    <a:pt x="1450" y="8089"/>
                    <a:pt x="1166" y="7963"/>
                    <a:pt x="977" y="7774"/>
                  </a:cubicBezTo>
                  <a:cubicBezTo>
                    <a:pt x="788" y="7585"/>
                    <a:pt x="662" y="7301"/>
                    <a:pt x="662" y="7018"/>
                  </a:cubicBezTo>
                  <a:cubicBezTo>
                    <a:pt x="662" y="6829"/>
                    <a:pt x="725" y="6640"/>
                    <a:pt x="820" y="6419"/>
                  </a:cubicBezTo>
                  <a:cubicBezTo>
                    <a:pt x="1103" y="6608"/>
                    <a:pt x="1355" y="6671"/>
                    <a:pt x="1670" y="6671"/>
                  </a:cubicBezTo>
                  <a:cubicBezTo>
                    <a:pt x="1891" y="6671"/>
                    <a:pt x="2048" y="6514"/>
                    <a:pt x="2048" y="6325"/>
                  </a:cubicBezTo>
                  <a:cubicBezTo>
                    <a:pt x="2048" y="6104"/>
                    <a:pt x="1891" y="5946"/>
                    <a:pt x="1670" y="5946"/>
                  </a:cubicBezTo>
                  <a:cubicBezTo>
                    <a:pt x="1418" y="5946"/>
                    <a:pt x="1135" y="5852"/>
                    <a:pt x="946" y="5631"/>
                  </a:cubicBezTo>
                  <a:cubicBezTo>
                    <a:pt x="725" y="5442"/>
                    <a:pt x="631" y="5159"/>
                    <a:pt x="631" y="4907"/>
                  </a:cubicBezTo>
                  <a:cubicBezTo>
                    <a:pt x="631" y="4623"/>
                    <a:pt x="725" y="4340"/>
                    <a:pt x="946" y="4151"/>
                  </a:cubicBezTo>
                  <a:cubicBezTo>
                    <a:pt x="1135" y="3962"/>
                    <a:pt x="1418" y="3836"/>
                    <a:pt x="1670" y="3836"/>
                  </a:cubicBezTo>
                  <a:cubicBezTo>
                    <a:pt x="1954" y="3836"/>
                    <a:pt x="2237" y="3962"/>
                    <a:pt x="2426" y="4151"/>
                  </a:cubicBezTo>
                  <a:cubicBezTo>
                    <a:pt x="2489" y="4214"/>
                    <a:pt x="2576" y="4245"/>
                    <a:pt x="2663" y="4245"/>
                  </a:cubicBezTo>
                  <a:cubicBezTo>
                    <a:pt x="2749" y="4245"/>
                    <a:pt x="2836" y="4214"/>
                    <a:pt x="2899" y="4151"/>
                  </a:cubicBezTo>
                  <a:cubicBezTo>
                    <a:pt x="3025" y="4025"/>
                    <a:pt x="3025" y="3804"/>
                    <a:pt x="2899" y="3678"/>
                  </a:cubicBezTo>
                  <a:cubicBezTo>
                    <a:pt x="2678" y="3426"/>
                    <a:pt x="2426" y="3332"/>
                    <a:pt x="2111" y="3237"/>
                  </a:cubicBezTo>
                  <a:cubicBezTo>
                    <a:pt x="1954" y="2859"/>
                    <a:pt x="2048" y="2418"/>
                    <a:pt x="2363" y="2103"/>
                  </a:cubicBezTo>
                  <a:cubicBezTo>
                    <a:pt x="2552" y="1914"/>
                    <a:pt x="2836" y="1788"/>
                    <a:pt x="3088" y="1788"/>
                  </a:cubicBezTo>
                  <a:cubicBezTo>
                    <a:pt x="3372" y="1788"/>
                    <a:pt x="3655" y="1914"/>
                    <a:pt x="3844" y="2103"/>
                  </a:cubicBezTo>
                  <a:cubicBezTo>
                    <a:pt x="3907" y="2166"/>
                    <a:pt x="3994" y="2197"/>
                    <a:pt x="4080" y="2197"/>
                  </a:cubicBezTo>
                  <a:cubicBezTo>
                    <a:pt x="4167" y="2197"/>
                    <a:pt x="4254" y="2166"/>
                    <a:pt x="4317" y="2103"/>
                  </a:cubicBezTo>
                  <a:cubicBezTo>
                    <a:pt x="4443" y="1977"/>
                    <a:pt x="4443" y="1756"/>
                    <a:pt x="4317" y="1630"/>
                  </a:cubicBezTo>
                  <a:cubicBezTo>
                    <a:pt x="4128" y="1441"/>
                    <a:pt x="3876" y="1284"/>
                    <a:pt x="3624" y="1189"/>
                  </a:cubicBezTo>
                  <a:cubicBezTo>
                    <a:pt x="3781" y="969"/>
                    <a:pt x="3970" y="811"/>
                    <a:pt x="4254" y="748"/>
                  </a:cubicBezTo>
                  <a:cubicBezTo>
                    <a:pt x="4333" y="734"/>
                    <a:pt x="4413" y="726"/>
                    <a:pt x="4492" y="726"/>
                  </a:cubicBezTo>
                  <a:close/>
                  <a:moveTo>
                    <a:pt x="7254" y="0"/>
                  </a:moveTo>
                  <a:cubicBezTo>
                    <a:pt x="6817" y="0"/>
                    <a:pt x="6387" y="190"/>
                    <a:pt x="6049" y="528"/>
                  </a:cubicBezTo>
                  <a:cubicBezTo>
                    <a:pt x="6018" y="559"/>
                    <a:pt x="5923" y="654"/>
                    <a:pt x="5892" y="717"/>
                  </a:cubicBezTo>
                  <a:cubicBezTo>
                    <a:pt x="5860" y="654"/>
                    <a:pt x="5766" y="622"/>
                    <a:pt x="5734" y="528"/>
                  </a:cubicBezTo>
                  <a:cubicBezTo>
                    <a:pt x="5391" y="185"/>
                    <a:pt x="4972" y="13"/>
                    <a:pt x="4521" y="13"/>
                  </a:cubicBezTo>
                  <a:cubicBezTo>
                    <a:pt x="4392" y="13"/>
                    <a:pt x="4261" y="27"/>
                    <a:pt x="4128" y="55"/>
                  </a:cubicBezTo>
                  <a:cubicBezTo>
                    <a:pt x="3561" y="181"/>
                    <a:pt x="3151" y="559"/>
                    <a:pt x="2899" y="1126"/>
                  </a:cubicBezTo>
                  <a:cubicBezTo>
                    <a:pt x="2552" y="1158"/>
                    <a:pt x="2206" y="1347"/>
                    <a:pt x="1922" y="1599"/>
                  </a:cubicBezTo>
                  <a:cubicBezTo>
                    <a:pt x="1481" y="2040"/>
                    <a:pt x="1324" y="2607"/>
                    <a:pt x="1450" y="3206"/>
                  </a:cubicBezTo>
                  <a:cubicBezTo>
                    <a:pt x="1103" y="3237"/>
                    <a:pt x="788" y="3458"/>
                    <a:pt x="505" y="3678"/>
                  </a:cubicBezTo>
                  <a:cubicBezTo>
                    <a:pt x="190" y="3993"/>
                    <a:pt x="1" y="4434"/>
                    <a:pt x="1" y="4907"/>
                  </a:cubicBezTo>
                  <a:cubicBezTo>
                    <a:pt x="1" y="5285"/>
                    <a:pt x="127" y="5663"/>
                    <a:pt x="347" y="5915"/>
                  </a:cubicBezTo>
                  <a:cubicBezTo>
                    <a:pt x="127" y="6230"/>
                    <a:pt x="1" y="6608"/>
                    <a:pt x="1" y="6955"/>
                  </a:cubicBezTo>
                  <a:cubicBezTo>
                    <a:pt x="1" y="7427"/>
                    <a:pt x="190" y="7868"/>
                    <a:pt x="505" y="8183"/>
                  </a:cubicBezTo>
                  <a:cubicBezTo>
                    <a:pt x="788" y="8435"/>
                    <a:pt x="1103" y="8593"/>
                    <a:pt x="1450" y="8624"/>
                  </a:cubicBezTo>
                  <a:cubicBezTo>
                    <a:pt x="1418" y="8750"/>
                    <a:pt x="1418" y="8876"/>
                    <a:pt x="1418" y="9002"/>
                  </a:cubicBezTo>
                  <a:cubicBezTo>
                    <a:pt x="1418" y="9916"/>
                    <a:pt x="2080" y="10609"/>
                    <a:pt x="2962" y="10735"/>
                  </a:cubicBezTo>
                  <a:cubicBezTo>
                    <a:pt x="3214" y="11365"/>
                    <a:pt x="3813" y="11775"/>
                    <a:pt x="4569" y="11775"/>
                  </a:cubicBezTo>
                  <a:cubicBezTo>
                    <a:pt x="5104" y="11775"/>
                    <a:pt x="5640" y="11523"/>
                    <a:pt x="5955" y="11082"/>
                  </a:cubicBezTo>
                  <a:cubicBezTo>
                    <a:pt x="6270" y="11523"/>
                    <a:pt x="6774" y="11775"/>
                    <a:pt x="7310" y="11775"/>
                  </a:cubicBezTo>
                  <a:cubicBezTo>
                    <a:pt x="8034" y="11775"/>
                    <a:pt x="8664" y="11365"/>
                    <a:pt x="8948" y="10735"/>
                  </a:cubicBezTo>
                  <a:cubicBezTo>
                    <a:pt x="9799" y="10609"/>
                    <a:pt x="10460" y="9916"/>
                    <a:pt x="10460" y="9002"/>
                  </a:cubicBezTo>
                  <a:cubicBezTo>
                    <a:pt x="10460" y="8876"/>
                    <a:pt x="10460" y="8750"/>
                    <a:pt x="10429" y="8624"/>
                  </a:cubicBezTo>
                  <a:cubicBezTo>
                    <a:pt x="10775" y="8593"/>
                    <a:pt x="11090" y="8404"/>
                    <a:pt x="11374" y="8183"/>
                  </a:cubicBezTo>
                  <a:cubicBezTo>
                    <a:pt x="11689" y="7837"/>
                    <a:pt x="11878" y="7427"/>
                    <a:pt x="11878" y="6955"/>
                  </a:cubicBezTo>
                  <a:cubicBezTo>
                    <a:pt x="11878" y="6545"/>
                    <a:pt x="11783" y="6199"/>
                    <a:pt x="11531" y="5915"/>
                  </a:cubicBezTo>
                  <a:cubicBezTo>
                    <a:pt x="11689" y="5663"/>
                    <a:pt x="11815" y="5285"/>
                    <a:pt x="11815" y="4907"/>
                  </a:cubicBezTo>
                  <a:cubicBezTo>
                    <a:pt x="11815" y="4434"/>
                    <a:pt x="11594" y="3993"/>
                    <a:pt x="11279" y="3678"/>
                  </a:cubicBezTo>
                  <a:cubicBezTo>
                    <a:pt x="11027" y="3395"/>
                    <a:pt x="10712" y="3237"/>
                    <a:pt x="10334" y="3206"/>
                  </a:cubicBezTo>
                  <a:cubicBezTo>
                    <a:pt x="10460" y="2670"/>
                    <a:pt x="10303" y="2040"/>
                    <a:pt x="9862" y="1599"/>
                  </a:cubicBezTo>
                  <a:cubicBezTo>
                    <a:pt x="9610" y="1315"/>
                    <a:pt x="9231" y="1158"/>
                    <a:pt x="8885" y="1126"/>
                  </a:cubicBezTo>
                  <a:cubicBezTo>
                    <a:pt x="8664" y="559"/>
                    <a:pt x="8223" y="181"/>
                    <a:pt x="7656" y="55"/>
                  </a:cubicBezTo>
                  <a:cubicBezTo>
                    <a:pt x="7523" y="18"/>
                    <a:pt x="7388" y="0"/>
                    <a:pt x="7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6"/>
            <p:cNvSpPr/>
            <p:nvPr/>
          </p:nvSpPr>
          <p:spPr>
            <a:xfrm>
              <a:off x="-22685675" y="24081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740" y="1"/>
                  </a:moveTo>
                  <a:cubicBezTo>
                    <a:pt x="654" y="1"/>
                    <a:pt x="567" y="32"/>
                    <a:pt x="504" y="95"/>
                  </a:cubicBezTo>
                  <a:cubicBezTo>
                    <a:pt x="189" y="410"/>
                    <a:pt x="0" y="820"/>
                    <a:pt x="0" y="1292"/>
                  </a:cubicBezTo>
                  <a:cubicBezTo>
                    <a:pt x="0" y="1765"/>
                    <a:pt x="189" y="2206"/>
                    <a:pt x="504" y="2521"/>
                  </a:cubicBezTo>
                  <a:cubicBezTo>
                    <a:pt x="599" y="2584"/>
                    <a:pt x="662" y="2647"/>
                    <a:pt x="756" y="2647"/>
                  </a:cubicBezTo>
                  <a:cubicBezTo>
                    <a:pt x="819" y="2647"/>
                    <a:pt x="945" y="2615"/>
                    <a:pt x="977" y="2521"/>
                  </a:cubicBezTo>
                  <a:cubicBezTo>
                    <a:pt x="1103" y="2395"/>
                    <a:pt x="1103" y="2174"/>
                    <a:pt x="977" y="2048"/>
                  </a:cubicBezTo>
                  <a:cubicBezTo>
                    <a:pt x="788" y="1859"/>
                    <a:pt x="662" y="1576"/>
                    <a:pt x="662" y="1292"/>
                  </a:cubicBezTo>
                  <a:cubicBezTo>
                    <a:pt x="662" y="1040"/>
                    <a:pt x="788" y="757"/>
                    <a:pt x="977" y="536"/>
                  </a:cubicBezTo>
                  <a:cubicBezTo>
                    <a:pt x="1103" y="442"/>
                    <a:pt x="1103" y="253"/>
                    <a:pt x="977" y="95"/>
                  </a:cubicBezTo>
                  <a:cubicBezTo>
                    <a:pt x="914" y="32"/>
                    <a:pt x="827" y="1"/>
                    <a:pt x="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6"/>
            <p:cNvSpPr/>
            <p:nvPr/>
          </p:nvSpPr>
          <p:spPr>
            <a:xfrm>
              <a:off x="-22766800" y="24089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362" y="0"/>
                  </a:moveTo>
                  <a:cubicBezTo>
                    <a:pt x="276" y="0"/>
                    <a:pt x="189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cubicBezTo>
                    <a:pt x="315" y="756"/>
                    <a:pt x="441" y="1040"/>
                    <a:pt x="441" y="1323"/>
                  </a:cubicBezTo>
                  <a:cubicBezTo>
                    <a:pt x="441" y="1575"/>
                    <a:pt x="315" y="1859"/>
                    <a:pt x="126" y="2048"/>
                  </a:cubicBezTo>
                  <a:cubicBezTo>
                    <a:pt x="0" y="2174"/>
                    <a:pt x="0" y="2426"/>
                    <a:pt x="126" y="2520"/>
                  </a:cubicBezTo>
                  <a:cubicBezTo>
                    <a:pt x="221" y="2615"/>
                    <a:pt x="284" y="2646"/>
                    <a:pt x="378" y="2646"/>
                  </a:cubicBezTo>
                  <a:cubicBezTo>
                    <a:pt x="441" y="2646"/>
                    <a:pt x="567" y="2615"/>
                    <a:pt x="599" y="2520"/>
                  </a:cubicBezTo>
                  <a:cubicBezTo>
                    <a:pt x="977" y="2174"/>
                    <a:pt x="1103" y="1733"/>
                    <a:pt x="1103" y="1323"/>
                  </a:cubicBezTo>
                  <a:cubicBezTo>
                    <a:pt x="1103" y="851"/>
                    <a:pt x="914" y="410"/>
                    <a:pt x="599" y="95"/>
                  </a:cubicBezTo>
                  <a:cubicBezTo>
                    <a:pt x="536" y="32"/>
                    <a:pt x="449" y="0"/>
                    <a:pt x="3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36"/>
          <p:cNvGrpSpPr/>
          <p:nvPr/>
        </p:nvGrpSpPr>
        <p:grpSpPr>
          <a:xfrm>
            <a:off x="4559179" y="3536543"/>
            <a:ext cx="354136" cy="334348"/>
            <a:chOff x="-25844850" y="2357750"/>
            <a:chExt cx="296175" cy="279625"/>
          </a:xfrm>
        </p:grpSpPr>
        <p:sp>
          <p:nvSpPr>
            <p:cNvPr id="396" name="Google Shape;396;p36"/>
            <p:cNvSpPr/>
            <p:nvPr/>
          </p:nvSpPr>
          <p:spPr>
            <a:xfrm>
              <a:off x="-25792075" y="2428625"/>
              <a:ext cx="191425" cy="208750"/>
            </a:xfrm>
            <a:custGeom>
              <a:avLst/>
              <a:gdLst/>
              <a:ahLst/>
              <a:cxnLst/>
              <a:rect l="l" t="t" r="r" b="b"/>
              <a:pathLst>
                <a:path w="7657" h="8350" extrusionOk="0">
                  <a:moveTo>
                    <a:pt x="3781" y="2773"/>
                  </a:moveTo>
                  <a:cubicBezTo>
                    <a:pt x="3970" y="2773"/>
                    <a:pt x="4128" y="2931"/>
                    <a:pt x="4128" y="3120"/>
                  </a:cubicBezTo>
                  <a:cubicBezTo>
                    <a:pt x="4128" y="3309"/>
                    <a:pt x="3970" y="3466"/>
                    <a:pt x="3781" y="3466"/>
                  </a:cubicBezTo>
                  <a:cubicBezTo>
                    <a:pt x="3592" y="3466"/>
                    <a:pt x="3435" y="3309"/>
                    <a:pt x="3435" y="3120"/>
                  </a:cubicBezTo>
                  <a:cubicBezTo>
                    <a:pt x="3435" y="2931"/>
                    <a:pt x="3592" y="2773"/>
                    <a:pt x="3781" y="2773"/>
                  </a:cubicBezTo>
                  <a:close/>
                  <a:moveTo>
                    <a:pt x="3813" y="694"/>
                  </a:moveTo>
                  <a:cubicBezTo>
                    <a:pt x="5167" y="694"/>
                    <a:pt x="6270" y="1796"/>
                    <a:pt x="6270" y="3120"/>
                  </a:cubicBezTo>
                  <a:lnTo>
                    <a:pt x="6270" y="6239"/>
                  </a:lnTo>
                  <a:lnTo>
                    <a:pt x="4191" y="6239"/>
                  </a:lnTo>
                  <a:lnTo>
                    <a:pt x="4191" y="4096"/>
                  </a:lnTo>
                  <a:cubicBezTo>
                    <a:pt x="4569" y="3939"/>
                    <a:pt x="4884" y="3592"/>
                    <a:pt x="4884" y="3120"/>
                  </a:cubicBezTo>
                  <a:cubicBezTo>
                    <a:pt x="4884" y="2521"/>
                    <a:pt x="4411" y="2111"/>
                    <a:pt x="3876" y="2111"/>
                  </a:cubicBezTo>
                  <a:cubicBezTo>
                    <a:pt x="3277" y="2111"/>
                    <a:pt x="2836" y="2584"/>
                    <a:pt x="2836" y="3120"/>
                  </a:cubicBezTo>
                  <a:cubicBezTo>
                    <a:pt x="2836" y="3561"/>
                    <a:pt x="3120" y="3939"/>
                    <a:pt x="3561" y="4096"/>
                  </a:cubicBezTo>
                  <a:lnTo>
                    <a:pt x="3561" y="6239"/>
                  </a:lnTo>
                  <a:lnTo>
                    <a:pt x="1450" y="6239"/>
                  </a:lnTo>
                  <a:lnTo>
                    <a:pt x="1450" y="3120"/>
                  </a:lnTo>
                  <a:lnTo>
                    <a:pt x="1387" y="3120"/>
                  </a:lnTo>
                  <a:cubicBezTo>
                    <a:pt x="1387" y="1796"/>
                    <a:pt x="2489" y="694"/>
                    <a:pt x="3813" y="694"/>
                  </a:cubicBezTo>
                  <a:close/>
                  <a:moveTo>
                    <a:pt x="6585" y="6932"/>
                  </a:moveTo>
                  <a:cubicBezTo>
                    <a:pt x="6774" y="6932"/>
                    <a:pt x="6932" y="7089"/>
                    <a:pt x="6932" y="7310"/>
                  </a:cubicBezTo>
                  <a:lnTo>
                    <a:pt x="6932" y="7625"/>
                  </a:lnTo>
                  <a:lnTo>
                    <a:pt x="662" y="7625"/>
                  </a:lnTo>
                  <a:lnTo>
                    <a:pt x="662" y="7310"/>
                  </a:lnTo>
                  <a:cubicBezTo>
                    <a:pt x="662" y="7089"/>
                    <a:pt x="820" y="6932"/>
                    <a:pt x="1040" y="6932"/>
                  </a:cubicBezTo>
                  <a:close/>
                  <a:moveTo>
                    <a:pt x="3813" y="1"/>
                  </a:moveTo>
                  <a:cubicBezTo>
                    <a:pt x="2080" y="1"/>
                    <a:pt x="725" y="1418"/>
                    <a:pt x="725" y="3120"/>
                  </a:cubicBezTo>
                  <a:lnTo>
                    <a:pt x="725" y="6302"/>
                  </a:lnTo>
                  <a:cubicBezTo>
                    <a:pt x="316" y="6459"/>
                    <a:pt x="1" y="6837"/>
                    <a:pt x="1" y="7310"/>
                  </a:cubicBezTo>
                  <a:lnTo>
                    <a:pt x="1" y="8003"/>
                  </a:lnTo>
                  <a:cubicBezTo>
                    <a:pt x="1" y="8192"/>
                    <a:pt x="158" y="8349"/>
                    <a:pt x="347" y="8349"/>
                  </a:cubicBezTo>
                  <a:lnTo>
                    <a:pt x="7278" y="8349"/>
                  </a:lnTo>
                  <a:cubicBezTo>
                    <a:pt x="7499" y="8349"/>
                    <a:pt x="7656" y="8192"/>
                    <a:pt x="7656" y="8003"/>
                  </a:cubicBezTo>
                  <a:lnTo>
                    <a:pt x="7656" y="7310"/>
                  </a:lnTo>
                  <a:cubicBezTo>
                    <a:pt x="7593" y="6837"/>
                    <a:pt x="7341" y="6428"/>
                    <a:pt x="6932" y="6302"/>
                  </a:cubicBezTo>
                  <a:lnTo>
                    <a:pt x="6932" y="3120"/>
                  </a:lnTo>
                  <a:cubicBezTo>
                    <a:pt x="6932" y="1387"/>
                    <a:pt x="5514" y="1"/>
                    <a:pt x="3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-25602250" y="2497950"/>
              <a:ext cx="53575" cy="17350"/>
            </a:xfrm>
            <a:custGeom>
              <a:avLst/>
              <a:gdLst/>
              <a:ahLst/>
              <a:cxnLst/>
              <a:rect l="l" t="t" r="r" b="b"/>
              <a:pathLst>
                <a:path w="2143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lnTo>
                    <a:pt x="1796" y="693"/>
                  </a:lnTo>
                  <a:cubicBezTo>
                    <a:pt x="1985" y="693"/>
                    <a:pt x="2143" y="536"/>
                    <a:pt x="2143" y="347"/>
                  </a:cubicBez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6"/>
            <p:cNvSpPr/>
            <p:nvPr/>
          </p:nvSpPr>
          <p:spPr>
            <a:xfrm>
              <a:off x="-25844850" y="2497950"/>
              <a:ext cx="52800" cy="17350"/>
            </a:xfrm>
            <a:custGeom>
              <a:avLst/>
              <a:gdLst/>
              <a:ahLst/>
              <a:cxnLst/>
              <a:rect l="l" t="t" r="r" b="b"/>
              <a:pathLst>
                <a:path w="2112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65" y="693"/>
                  </a:lnTo>
                  <a:cubicBezTo>
                    <a:pt x="1954" y="693"/>
                    <a:pt x="2112" y="536"/>
                    <a:pt x="2112" y="347"/>
                  </a:cubicBezTo>
                  <a:cubicBezTo>
                    <a:pt x="2080" y="158"/>
                    <a:pt x="1923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6"/>
            <p:cNvSpPr/>
            <p:nvPr/>
          </p:nvSpPr>
          <p:spPr>
            <a:xfrm>
              <a:off x="-25706225" y="2357750"/>
              <a:ext cx="17350" cy="53575"/>
            </a:xfrm>
            <a:custGeom>
              <a:avLst/>
              <a:gdLst/>
              <a:ahLst/>
              <a:cxnLst/>
              <a:rect l="l" t="t" r="r" b="b"/>
              <a:pathLst>
                <a:path w="694" h="2143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4"/>
                  </a:lnTo>
                  <a:cubicBezTo>
                    <a:pt x="1" y="1985"/>
                    <a:pt x="158" y="2143"/>
                    <a:pt x="347" y="2143"/>
                  </a:cubicBezTo>
                  <a:cubicBezTo>
                    <a:pt x="536" y="2143"/>
                    <a:pt x="694" y="1985"/>
                    <a:pt x="694" y="1764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6"/>
            <p:cNvSpPr/>
            <p:nvPr/>
          </p:nvSpPr>
          <p:spPr>
            <a:xfrm>
              <a:off x="-25804675" y="2400275"/>
              <a:ext cx="42550" cy="41775"/>
            </a:xfrm>
            <a:custGeom>
              <a:avLst/>
              <a:gdLst/>
              <a:ahLst/>
              <a:cxnLst/>
              <a:rect l="l" t="t" r="r" b="b"/>
              <a:pathLst>
                <a:path w="1702" h="1671" extrusionOk="0">
                  <a:moveTo>
                    <a:pt x="351" y="0"/>
                  </a:moveTo>
                  <a:cubicBezTo>
                    <a:pt x="260" y="0"/>
                    <a:pt x="174" y="32"/>
                    <a:pt x="127" y="95"/>
                  </a:cubicBezTo>
                  <a:cubicBezTo>
                    <a:pt x="0" y="189"/>
                    <a:pt x="0" y="442"/>
                    <a:pt x="127" y="568"/>
                  </a:cubicBezTo>
                  <a:lnTo>
                    <a:pt x="1103" y="1544"/>
                  </a:lnTo>
                  <a:cubicBezTo>
                    <a:pt x="1166" y="1607"/>
                    <a:pt x="1261" y="1670"/>
                    <a:pt x="1324" y="1670"/>
                  </a:cubicBezTo>
                  <a:cubicBezTo>
                    <a:pt x="1418" y="1670"/>
                    <a:pt x="1544" y="1607"/>
                    <a:pt x="1576" y="1544"/>
                  </a:cubicBezTo>
                  <a:cubicBezTo>
                    <a:pt x="1702" y="1418"/>
                    <a:pt x="1702" y="1198"/>
                    <a:pt x="1576" y="1072"/>
                  </a:cubicBezTo>
                  <a:lnTo>
                    <a:pt x="599" y="95"/>
                  </a:lnTo>
                  <a:cubicBezTo>
                    <a:pt x="536" y="32"/>
                    <a:pt x="442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6"/>
            <p:cNvSpPr/>
            <p:nvPr/>
          </p:nvSpPr>
          <p:spPr>
            <a:xfrm>
              <a:off x="-25632175" y="2400275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1327" y="0"/>
                  </a:moveTo>
                  <a:cubicBezTo>
                    <a:pt x="1237" y="0"/>
                    <a:pt x="1150" y="32"/>
                    <a:pt x="1103" y="95"/>
                  </a:cubicBezTo>
                  <a:lnTo>
                    <a:pt x="95" y="1072"/>
                  </a:lnTo>
                  <a:cubicBezTo>
                    <a:pt x="0" y="1198"/>
                    <a:pt x="0" y="1418"/>
                    <a:pt x="95" y="1544"/>
                  </a:cubicBezTo>
                  <a:cubicBezTo>
                    <a:pt x="158" y="1607"/>
                    <a:pt x="252" y="1670"/>
                    <a:pt x="347" y="1670"/>
                  </a:cubicBezTo>
                  <a:cubicBezTo>
                    <a:pt x="410" y="1670"/>
                    <a:pt x="536" y="1607"/>
                    <a:pt x="567" y="1544"/>
                  </a:cubicBezTo>
                  <a:lnTo>
                    <a:pt x="1575" y="568"/>
                  </a:lnTo>
                  <a:cubicBezTo>
                    <a:pt x="1670" y="442"/>
                    <a:pt x="1670" y="189"/>
                    <a:pt x="1575" y="95"/>
                  </a:cubicBezTo>
                  <a:cubicBezTo>
                    <a:pt x="1512" y="32"/>
                    <a:pt x="1418" y="0"/>
                    <a:pt x="1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" name="Google Shape;402;p36"/>
          <p:cNvSpPr/>
          <p:nvPr/>
        </p:nvSpPr>
        <p:spPr>
          <a:xfrm>
            <a:off x="6620343" y="459726"/>
            <a:ext cx="353180" cy="353180"/>
          </a:xfrm>
          <a:custGeom>
            <a:avLst/>
            <a:gdLst/>
            <a:ahLst/>
            <a:cxnLst/>
            <a:rect l="l" t="t" r="r" b="b"/>
            <a:pathLst>
              <a:path w="11815" h="11815" extrusionOk="0">
                <a:moveTo>
                  <a:pt x="6270" y="662"/>
                </a:moveTo>
                <a:lnTo>
                  <a:pt x="6270" y="2048"/>
                </a:lnTo>
                <a:cubicBezTo>
                  <a:pt x="6270" y="2678"/>
                  <a:pt x="6616" y="3245"/>
                  <a:pt x="7247" y="3497"/>
                </a:cubicBezTo>
                <a:cubicBezTo>
                  <a:pt x="7467" y="3623"/>
                  <a:pt x="7625" y="3875"/>
                  <a:pt x="7625" y="4127"/>
                </a:cubicBezTo>
                <a:cubicBezTo>
                  <a:pt x="7625" y="4537"/>
                  <a:pt x="7310" y="4852"/>
                  <a:pt x="6931" y="4852"/>
                </a:cubicBezTo>
                <a:cubicBezTo>
                  <a:pt x="6711" y="4852"/>
                  <a:pt x="6522" y="4758"/>
                  <a:pt x="6396" y="4600"/>
                </a:cubicBezTo>
                <a:cubicBezTo>
                  <a:pt x="6301" y="4443"/>
                  <a:pt x="6081" y="4380"/>
                  <a:pt x="5892" y="4380"/>
                </a:cubicBezTo>
                <a:cubicBezTo>
                  <a:pt x="5703" y="4380"/>
                  <a:pt x="5514" y="4443"/>
                  <a:pt x="5388" y="4600"/>
                </a:cubicBezTo>
                <a:cubicBezTo>
                  <a:pt x="5262" y="4758"/>
                  <a:pt x="5073" y="4852"/>
                  <a:pt x="4884" y="4852"/>
                </a:cubicBezTo>
                <a:cubicBezTo>
                  <a:pt x="4663" y="4852"/>
                  <a:pt x="4474" y="4758"/>
                  <a:pt x="4348" y="4600"/>
                </a:cubicBezTo>
                <a:cubicBezTo>
                  <a:pt x="4254" y="4443"/>
                  <a:pt x="4159" y="4285"/>
                  <a:pt x="4159" y="4096"/>
                </a:cubicBezTo>
                <a:cubicBezTo>
                  <a:pt x="4159" y="3875"/>
                  <a:pt x="4348" y="3623"/>
                  <a:pt x="4600" y="3497"/>
                </a:cubicBezTo>
                <a:cubicBezTo>
                  <a:pt x="5136" y="3277"/>
                  <a:pt x="5545" y="2647"/>
                  <a:pt x="5545" y="1922"/>
                </a:cubicBezTo>
                <a:lnTo>
                  <a:pt x="5545" y="662"/>
                </a:lnTo>
                <a:close/>
                <a:moveTo>
                  <a:pt x="6963" y="788"/>
                </a:moveTo>
                <a:cubicBezTo>
                  <a:pt x="7940" y="977"/>
                  <a:pt x="8885" y="1513"/>
                  <a:pt x="9609" y="2206"/>
                </a:cubicBezTo>
                <a:cubicBezTo>
                  <a:pt x="10586" y="3182"/>
                  <a:pt x="11153" y="4506"/>
                  <a:pt x="11153" y="5923"/>
                </a:cubicBezTo>
                <a:cubicBezTo>
                  <a:pt x="11122" y="7278"/>
                  <a:pt x="10586" y="8633"/>
                  <a:pt x="9609" y="9609"/>
                </a:cubicBezTo>
                <a:cubicBezTo>
                  <a:pt x="8853" y="10365"/>
                  <a:pt x="7940" y="10838"/>
                  <a:pt x="6963" y="11027"/>
                </a:cubicBezTo>
                <a:lnTo>
                  <a:pt x="6963" y="9735"/>
                </a:lnTo>
                <a:cubicBezTo>
                  <a:pt x="6963" y="9357"/>
                  <a:pt x="7215" y="9074"/>
                  <a:pt x="7562" y="8916"/>
                </a:cubicBezTo>
                <a:cubicBezTo>
                  <a:pt x="8034" y="8664"/>
                  <a:pt x="8349" y="8192"/>
                  <a:pt x="8349" y="7656"/>
                </a:cubicBezTo>
                <a:cubicBezTo>
                  <a:pt x="8349" y="6900"/>
                  <a:pt x="7719" y="6270"/>
                  <a:pt x="6963" y="6270"/>
                </a:cubicBezTo>
                <a:cubicBezTo>
                  <a:pt x="6585" y="6270"/>
                  <a:pt x="6175" y="6427"/>
                  <a:pt x="5955" y="6742"/>
                </a:cubicBezTo>
                <a:cubicBezTo>
                  <a:pt x="5671" y="6427"/>
                  <a:pt x="5325" y="6270"/>
                  <a:pt x="4915" y="6270"/>
                </a:cubicBezTo>
                <a:cubicBezTo>
                  <a:pt x="4537" y="6270"/>
                  <a:pt x="4159" y="6427"/>
                  <a:pt x="3907" y="6711"/>
                </a:cubicBezTo>
                <a:cubicBezTo>
                  <a:pt x="3623" y="6963"/>
                  <a:pt x="3497" y="7372"/>
                  <a:pt x="3529" y="7751"/>
                </a:cubicBezTo>
                <a:cubicBezTo>
                  <a:pt x="3592" y="8286"/>
                  <a:pt x="3907" y="8696"/>
                  <a:pt x="4380" y="8948"/>
                </a:cubicBezTo>
                <a:cubicBezTo>
                  <a:pt x="4695" y="9105"/>
                  <a:pt x="4915" y="9483"/>
                  <a:pt x="4915" y="9924"/>
                </a:cubicBezTo>
                <a:lnTo>
                  <a:pt x="4915" y="11059"/>
                </a:lnTo>
                <a:cubicBezTo>
                  <a:pt x="3939" y="10870"/>
                  <a:pt x="2993" y="10365"/>
                  <a:pt x="2269" y="9641"/>
                </a:cubicBezTo>
                <a:cubicBezTo>
                  <a:pt x="1292" y="8664"/>
                  <a:pt x="757" y="7372"/>
                  <a:pt x="757" y="5955"/>
                </a:cubicBezTo>
                <a:cubicBezTo>
                  <a:pt x="757" y="4569"/>
                  <a:pt x="1292" y="3214"/>
                  <a:pt x="2269" y="2237"/>
                </a:cubicBezTo>
                <a:cubicBezTo>
                  <a:pt x="3025" y="1481"/>
                  <a:pt x="3939" y="1040"/>
                  <a:pt x="4915" y="819"/>
                </a:cubicBezTo>
                <a:lnTo>
                  <a:pt x="4915" y="1985"/>
                </a:lnTo>
                <a:cubicBezTo>
                  <a:pt x="4915" y="2395"/>
                  <a:pt x="4695" y="2804"/>
                  <a:pt x="4380" y="2962"/>
                </a:cubicBezTo>
                <a:cubicBezTo>
                  <a:pt x="3907" y="3151"/>
                  <a:pt x="3592" y="3623"/>
                  <a:pt x="3529" y="4127"/>
                </a:cubicBezTo>
                <a:cubicBezTo>
                  <a:pt x="3497" y="4537"/>
                  <a:pt x="3655" y="4884"/>
                  <a:pt x="3907" y="5199"/>
                </a:cubicBezTo>
                <a:cubicBezTo>
                  <a:pt x="4159" y="5482"/>
                  <a:pt x="4537" y="5640"/>
                  <a:pt x="4915" y="5640"/>
                </a:cubicBezTo>
                <a:cubicBezTo>
                  <a:pt x="5325" y="5640"/>
                  <a:pt x="5703" y="5482"/>
                  <a:pt x="5955" y="5167"/>
                </a:cubicBezTo>
                <a:cubicBezTo>
                  <a:pt x="6207" y="5482"/>
                  <a:pt x="6585" y="5640"/>
                  <a:pt x="6963" y="5640"/>
                </a:cubicBezTo>
                <a:cubicBezTo>
                  <a:pt x="7719" y="5640"/>
                  <a:pt x="8349" y="5010"/>
                  <a:pt x="8349" y="4253"/>
                </a:cubicBezTo>
                <a:cubicBezTo>
                  <a:pt x="8349" y="3749"/>
                  <a:pt x="8034" y="3245"/>
                  <a:pt x="7562" y="2993"/>
                </a:cubicBezTo>
                <a:cubicBezTo>
                  <a:pt x="7152" y="2804"/>
                  <a:pt x="6963" y="2489"/>
                  <a:pt x="6963" y="2174"/>
                </a:cubicBezTo>
                <a:lnTo>
                  <a:pt x="6963" y="788"/>
                </a:lnTo>
                <a:close/>
                <a:moveTo>
                  <a:pt x="6931" y="6900"/>
                </a:moveTo>
                <a:cubicBezTo>
                  <a:pt x="7310" y="6900"/>
                  <a:pt x="7625" y="7215"/>
                  <a:pt x="7625" y="7593"/>
                </a:cubicBezTo>
                <a:cubicBezTo>
                  <a:pt x="7625" y="7877"/>
                  <a:pt x="7467" y="8129"/>
                  <a:pt x="7247" y="8223"/>
                </a:cubicBezTo>
                <a:cubicBezTo>
                  <a:pt x="6616" y="8538"/>
                  <a:pt x="6270" y="9105"/>
                  <a:pt x="6270" y="9735"/>
                </a:cubicBezTo>
                <a:lnTo>
                  <a:pt x="6270" y="11090"/>
                </a:lnTo>
                <a:lnTo>
                  <a:pt x="5545" y="11090"/>
                </a:lnTo>
                <a:lnTo>
                  <a:pt x="5545" y="9861"/>
                </a:lnTo>
                <a:cubicBezTo>
                  <a:pt x="5545" y="9137"/>
                  <a:pt x="5136" y="8507"/>
                  <a:pt x="4600" y="8223"/>
                </a:cubicBezTo>
                <a:cubicBezTo>
                  <a:pt x="4348" y="8129"/>
                  <a:pt x="4191" y="7877"/>
                  <a:pt x="4159" y="7656"/>
                </a:cubicBezTo>
                <a:cubicBezTo>
                  <a:pt x="4159" y="7435"/>
                  <a:pt x="4191" y="7246"/>
                  <a:pt x="4348" y="7120"/>
                </a:cubicBezTo>
                <a:cubicBezTo>
                  <a:pt x="4474" y="6963"/>
                  <a:pt x="4695" y="6900"/>
                  <a:pt x="4884" y="6900"/>
                </a:cubicBezTo>
                <a:cubicBezTo>
                  <a:pt x="5073" y="6900"/>
                  <a:pt x="5262" y="6963"/>
                  <a:pt x="5388" y="7120"/>
                </a:cubicBezTo>
                <a:cubicBezTo>
                  <a:pt x="5514" y="7278"/>
                  <a:pt x="5703" y="7372"/>
                  <a:pt x="5892" y="7372"/>
                </a:cubicBezTo>
                <a:cubicBezTo>
                  <a:pt x="6112" y="7372"/>
                  <a:pt x="6301" y="7278"/>
                  <a:pt x="6427" y="7120"/>
                </a:cubicBezTo>
                <a:cubicBezTo>
                  <a:pt x="6522" y="6963"/>
                  <a:pt x="6742" y="6900"/>
                  <a:pt x="6931" y="6900"/>
                </a:cubicBezTo>
                <a:close/>
                <a:moveTo>
                  <a:pt x="5892" y="0"/>
                </a:moveTo>
                <a:cubicBezTo>
                  <a:pt x="4317" y="0"/>
                  <a:pt x="2836" y="630"/>
                  <a:pt x="1733" y="1733"/>
                </a:cubicBezTo>
                <a:cubicBezTo>
                  <a:pt x="630" y="2836"/>
                  <a:pt x="0" y="4348"/>
                  <a:pt x="0" y="5923"/>
                </a:cubicBezTo>
                <a:cubicBezTo>
                  <a:pt x="0" y="7498"/>
                  <a:pt x="630" y="8979"/>
                  <a:pt x="1733" y="10082"/>
                </a:cubicBezTo>
                <a:cubicBezTo>
                  <a:pt x="2836" y="11185"/>
                  <a:pt x="4317" y="11815"/>
                  <a:pt x="5892" y="11815"/>
                </a:cubicBezTo>
                <a:cubicBezTo>
                  <a:pt x="7467" y="11815"/>
                  <a:pt x="8979" y="11185"/>
                  <a:pt x="10082" y="10082"/>
                </a:cubicBezTo>
                <a:cubicBezTo>
                  <a:pt x="11185" y="8979"/>
                  <a:pt x="11815" y="7498"/>
                  <a:pt x="11815" y="5923"/>
                </a:cubicBezTo>
                <a:cubicBezTo>
                  <a:pt x="11815" y="4348"/>
                  <a:pt x="11216" y="2836"/>
                  <a:pt x="10082" y="1733"/>
                </a:cubicBezTo>
                <a:cubicBezTo>
                  <a:pt x="8979" y="630"/>
                  <a:pt x="7467" y="0"/>
                  <a:pt x="58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6455419-C539-E4E5-6FE9-4018DE38228C}"/>
              </a:ext>
            </a:extLst>
          </p:cNvPr>
          <p:cNvSpPr txBox="1"/>
          <p:nvPr/>
        </p:nvSpPr>
        <p:spPr>
          <a:xfrm>
            <a:off x="694023" y="524928"/>
            <a:ext cx="966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Cairo Medium" panose="020B0604020202020204" charset="-78"/>
                <a:cs typeface="Cairo Medium" panose="020B0604020202020204" charset="-78"/>
              </a:rPr>
              <a:t>03</a:t>
            </a:r>
            <a:endParaRPr lang="es-EC" sz="3200" dirty="0">
              <a:latin typeface="Cairo Medium" panose="020B0604020202020204" charset="-78"/>
              <a:cs typeface="Cairo Medium" panose="020B0604020202020204" charset="-78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250393-1B13-66F2-3CA2-825F5CECE44E}"/>
              </a:ext>
            </a:extLst>
          </p:cNvPr>
          <p:cNvSpPr txBox="1"/>
          <p:nvPr/>
        </p:nvSpPr>
        <p:spPr>
          <a:xfrm>
            <a:off x="1660377" y="492464"/>
            <a:ext cx="4509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i="0" u="none" strike="noStrike" baseline="0" dirty="0">
                <a:latin typeface="ScalaPro-Bold"/>
              </a:rPr>
              <a:t>Productividad</a:t>
            </a:r>
            <a:endParaRPr lang="es-EC" sz="28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2B64C49-A09D-A741-FCB0-B0C895FE733D}"/>
              </a:ext>
            </a:extLst>
          </p:cNvPr>
          <p:cNvSpPr txBox="1"/>
          <p:nvPr/>
        </p:nvSpPr>
        <p:spPr>
          <a:xfrm>
            <a:off x="5351283" y="2150918"/>
            <a:ext cx="3574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ScalaPro-Regular"/>
              </a:rPr>
              <a:t>El modelo de calidad concibe la productividad como el cumplimiento de los requisitos y expectativas de los</a:t>
            </a:r>
          </a:p>
          <a:p>
            <a:pPr algn="l"/>
            <a:r>
              <a:rPr lang="es-EC" sz="2400" b="0" i="0" u="none" strike="noStrike" baseline="0" dirty="0">
                <a:latin typeface="ScalaPro-Regular"/>
              </a:rPr>
              <a:t>clientes</a:t>
            </a:r>
            <a:endParaRPr lang="es-EC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37"/>
          <p:cNvGrpSpPr/>
          <p:nvPr/>
        </p:nvGrpSpPr>
        <p:grpSpPr>
          <a:xfrm flipH="1">
            <a:off x="-645412" y="108027"/>
            <a:ext cx="5031404" cy="5035288"/>
            <a:chOff x="-576724" y="-151900"/>
            <a:chExt cx="5291202" cy="5295287"/>
          </a:xfrm>
        </p:grpSpPr>
        <p:pic>
          <p:nvPicPr>
            <p:cNvPr id="408" name="Google Shape;408;p37"/>
            <p:cNvPicPr preferRelativeResize="0"/>
            <p:nvPr/>
          </p:nvPicPr>
          <p:blipFill rotWithShape="1">
            <a:blip r:embed="rId3">
              <a:alphaModFix/>
            </a:blip>
            <a:srcRect t="79" b="69"/>
            <a:stretch/>
          </p:blipFill>
          <p:spPr>
            <a:xfrm>
              <a:off x="-457316" y="-151900"/>
              <a:ext cx="2746440" cy="25533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-576724" y="712458"/>
              <a:ext cx="5291202" cy="1036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70539" y="1348669"/>
              <a:ext cx="2989131" cy="2884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1" name="Google Shape;411;p3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765895" y="812791"/>
              <a:ext cx="1798405" cy="43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p3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259495" y="1536009"/>
              <a:ext cx="3664277" cy="36073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3" name="Google Shape;413;p37"/>
          <p:cNvSpPr txBox="1">
            <a:spLocks noGrp="1"/>
          </p:cNvSpPr>
          <p:nvPr>
            <p:ph type="subTitle" idx="3"/>
          </p:nvPr>
        </p:nvSpPr>
        <p:spPr>
          <a:xfrm>
            <a:off x="1975280" y="87180"/>
            <a:ext cx="4934970" cy="16855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Se busca que las  personas sean racionales, autónomas y responsables; para ello, se establecen programas de educación integral que destacan sus habilidades y creatividad.</a:t>
            </a:r>
            <a:endParaRPr sz="2000" dirty="0"/>
          </a:p>
        </p:txBody>
      </p:sp>
      <p:sp>
        <p:nvSpPr>
          <p:cNvPr id="415" name="Google Shape;415;p37"/>
          <p:cNvSpPr txBox="1">
            <a:spLocks noGrp="1"/>
          </p:cNvSpPr>
          <p:nvPr>
            <p:ph type="subTitle" idx="1"/>
          </p:nvPr>
        </p:nvSpPr>
        <p:spPr>
          <a:xfrm>
            <a:off x="4272447" y="1534918"/>
            <a:ext cx="4934970" cy="22580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MX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El cambio en los factores de motivación, </a:t>
            </a:r>
          </a:p>
          <a:p>
            <a:pPr algn="l"/>
            <a:r>
              <a:rPr lang="es-MX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es la búsqueda</a:t>
            </a:r>
            <a:r>
              <a:rPr lang="es-MX" sz="2000" dirty="0">
                <a:latin typeface="Cairo Medium" panose="020B0604020202020204" charset="-78"/>
                <a:cs typeface="Cairo Medium" panose="020B0604020202020204" charset="-78"/>
              </a:rPr>
              <a:t> </a:t>
            </a:r>
            <a:r>
              <a:rPr lang="es-MX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de la excelencia y los </a:t>
            </a:r>
          </a:p>
          <a:p>
            <a:pPr algn="l"/>
            <a:r>
              <a:rPr lang="es-MX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valores organizacionales se orientan a la </a:t>
            </a:r>
          </a:p>
          <a:p>
            <a:pPr algn="l"/>
            <a:r>
              <a:rPr lang="es-MX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satisfacción del cliente. Se apoya el</a:t>
            </a:r>
          </a:p>
          <a:p>
            <a:pPr algn="l"/>
            <a:r>
              <a:rPr lang="es-MX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Liderazgo</a:t>
            </a:r>
            <a:r>
              <a:rPr lang="es-MX" sz="2000" dirty="0">
                <a:latin typeface="Cairo Medium" panose="020B0604020202020204" charset="-78"/>
                <a:cs typeface="Cairo Medium" panose="020B0604020202020204" charset="-78"/>
              </a:rPr>
              <a:t> </a:t>
            </a:r>
            <a:r>
              <a:rPr lang="es-MX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y el impulso en la conducción</a:t>
            </a:r>
            <a:endParaRPr lang="es-MX" sz="2000" dirty="0">
              <a:latin typeface="Cairo Medium" panose="020B0604020202020204" charset="-78"/>
              <a:cs typeface="Cairo Medium" panose="020B0604020202020204" charset="-78"/>
            </a:endParaRPr>
          </a:p>
          <a:p>
            <a:pPr algn="l"/>
            <a:r>
              <a:rPr lang="es-MX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grupal</a:t>
            </a:r>
            <a:endParaRPr sz="2000" dirty="0">
              <a:latin typeface="Cairo Medium" panose="020B0604020202020204" charset="-78"/>
              <a:cs typeface="Cairo Medium" panose="020B0604020202020204" charset="-78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0E2F8F-0EE7-970B-9AFA-B9E8EAED9EF1}"/>
              </a:ext>
            </a:extLst>
          </p:cNvPr>
          <p:cNvSpPr txBox="1"/>
          <p:nvPr/>
        </p:nvSpPr>
        <p:spPr>
          <a:xfrm>
            <a:off x="4411759" y="3584967"/>
            <a:ext cx="4795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b="1" i="0" u="none" strike="noStrike" baseline="0" dirty="0">
                <a:solidFill>
                  <a:srgbClr val="FF0000"/>
                </a:solidFill>
                <a:latin typeface="ScalaPro-Regular"/>
              </a:rPr>
              <a:t>La productividad es ahora hacer las cosas bien desde </a:t>
            </a:r>
            <a:r>
              <a:rPr lang="es-EC" sz="2800" b="1" i="0" u="none" strike="noStrike" baseline="0" dirty="0">
                <a:solidFill>
                  <a:srgbClr val="FF0000"/>
                </a:solidFill>
                <a:latin typeface="ScalaPro-Regular"/>
              </a:rPr>
              <a:t>el principio.</a:t>
            </a:r>
            <a:endParaRPr lang="es-EC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8"/>
          <p:cNvSpPr txBox="1">
            <a:spLocks noGrp="1"/>
          </p:cNvSpPr>
          <p:nvPr>
            <p:ph type="subTitle" idx="1"/>
          </p:nvPr>
        </p:nvSpPr>
        <p:spPr>
          <a:xfrm>
            <a:off x="7052" y="1113964"/>
            <a:ext cx="5013194" cy="21713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MX" sz="2000" dirty="0">
                <a:latin typeface="ScalaPro-Regular"/>
              </a:rPr>
              <a:t>Es </a:t>
            </a:r>
            <a:r>
              <a:rPr lang="es-MX" sz="2000" b="0" i="0" u="none" strike="noStrike" baseline="0" dirty="0">
                <a:latin typeface="ScalaPro-Regular"/>
              </a:rPr>
              <a:t>necesario considerar no solo el </a:t>
            </a:r>
          </a:p>
          <a:p>
            <a:pPr algn="l"/>
            <a:r>
              <a:rPr lang="es-MX" sz="2000" b="0" i="0" u="none" strike="noStrike" baseline="0" dirty="0">
                <a:latin typeface="ScalaPro-Regular"/>
              </a:rPr>
              <a:t>ambiente dentro de la organización, </a:t>
            </a:r>
            <a:r>
              <a:rPr lang="es-EC" sz="2000" b="0" i="0" u="none" strike="noStrike" baseline="0" dirty="0">
                <a:latin typeface="ScalaPro-Regular"/>
              </a:rPr>
              <a:t>sino  </a:t>
            </a:r>
          </a:p>
          <a:p>
            <a:pPr algn="l"/>
            <a:r>
              <a:rPr lang="es-EC" sz="2000" b="0" i="0" u="none" strike="noStrike" baseline="0" dirty="0">
                <a:latin typeface="ScalaPro-Regular"/>
              </a:rPr>
              <a:t>también el  </a:t>
            </a:r>
            <a:r>
              <a:rPr lang="es-EC" sz="2000" b="0" i="0" u="none" strike="noStrike" baseline="0" dirty="0" err="1">
                <a:latin typeface="ScalaPro-Regular"/>
              </a:rPr>
              <a:t>macroambiente</a:t>
            </a:r>
            <a:r>
              <a:rPr lang="es-EC" sz="2000" b="0" i="0" u="none" strike="noStrike" baseline="0" dirty="0">
                <a:latin typeface="ScalaPro-Regular"/>
              </a:rPr>
              <a:t>. es decir,  </a:t>
            </a:r>
            <a:r>
              <a:rPr lang="es-EC" sz="2000" dirty="0">
                <a:latin typeface="ScalaPro-Regular"/>
              </a:rPr>
              <a:t>e</a:t>
            </a:r>
            <a:r>
              <a:rPr lang="es-EC" sz="2000" b="0" i="0" u="none" strike="noStrike" baseline="0" dirty="0">
                <a:latin typeface="ScalaPro-Regular"/>
              </a:rPr>
              <a:t>l  </a:t>
            </a:r>
          </a:p>
          <a:p>
            <a:pPr algn="l"/>
            <a:r>
              <a:rPr lang="es-MX" sz="2000" b="0" i="0" u="none" strike="noStrike" baseline="0" dirty="0">
                <a:latin typeface="ScalaPro-Regular"/>
              </a:rPr>
              <a:t>surgimiento de  organizaciones similares  </a:t>
            </a:r>
          </a:p>
          <a:p>
            <a:pPr algn="l"/>
            <a:r>
              <a:rPr lang="es-MX" sz="2000" b="0" i="0" u="none" strike="noStrike" baseline="0" dirty="0">
                <a:latin typeface="ScalaPro-Regular"/>
              </a:rPr>
              <a:t>y la competencia  por ofertar  sus     </a:t>
            </a:r>
          </a:p>
          <a:p>
            <a:pPr algn="l"/>
            <a:r>
              <a:rPr lang="es-MX" sz="2000" b="0" i="0" u="none" strike="noStrike" baseline="0" dirty="0">
                <a:latin typeface="ScalaPro-Regular"/>
              </a:rPr>
              <a:t>productos y  servicios.</a:t>
            </a:r>
          </a:p>
          <a:p>
            <a:pPr algn="l"/>
            <a:endParaRPr lang="es-EC" sz="2000" b="0" i="0" u="none" strike="noStrike" baseline="0" dirty="0">
              <a:latin typeface="ScalaPro-Regular"/>
            </a:endParaRPr>
          </a:p>
          <a:p>
            <a:pPr algn="l"/>
            <a:r>
              <a:rPr lang="es-EC" sz="2000" b="0" i="0" u="none" strike="noStrike" baseline="0" dirty="0">
                <a:latin typeface="ScalaPro-Regular"/>
              </a:rPr>
              <a:t>Hoy se </a:t>
            </a:r>
            <a:r>
              <a:rPr lang="es-MX" sz="2000" b="0" i="0" u="none" strike="noStrike" baseline="0" dirty="0">
                <a:latin typeface="ScalaPro-Regular"/>
              </a:rPr>
              <a:t>considera, que para obtener el  </a:t>
            </a:r>
          </a:p>
          <a:p>
            <a:pPr algn="l"/>
            <a:r>
              <a:rPr lang="es-MX" sz="2000" b="0" i="0" u="none" strike="noStrike" baseline="0" dirty="0">
                <a:latin typeface="ScalaPro-Regular"/>
              </a:rPr>
              <a:t>éxito,  las organizaciones </a:t>
            </a:r>
            <a:r>
              <a:rPr lang="es-EC" sz="2000" b="0" i="0" u="none" strike="noStrike" baseline="0" dirty="0">
                <a:latin typeface="ScalaPro-Regular"/>
              </a:rPr>
              <a:t>requieren mostrar </a:t>
            </a:r>
            <a:r>
              <a:rPr lang="es-EC" sz="2000" dirty="0">
                <a:latin typeface="ScalaPro-Regular"/>
              </a:rPr>
              <a:t> </a:t>
            </a:r>
          </a:p>
          <a:p>
            <a:pPr algn="l"/>
            <a:r>
              <a:rPr lang="es-EC" sz="2000" b="0" i="0" u="none" strike="noStrike" baseline="0" dirty="0">
                <a:latin typeface="ScalaPro-Regular"/>
              </a:rPr>
              <a:t>competitividad.</a:t>
            </a:r>
            <a:endParaRPr sz="2000" dirty="0"/>
          </a:p>
        </p:txBody>
      </p:sp>
      <p:grpSp>
        <p:nvGrpSpPr>
          <p:cNvPr id="425" name="Google Shape;425;p38"/>
          <p:cNvGrpSpPr/>
          <p:nvPr/>
        </p:nvGrpSpPr>
        <p:grpSpPr>
          <a:xfrm>
            <a:off x="4076584" y="359295"/>
            <a:ext cx="8126932" cy="4784042"/>
            <a:chOff x="3668988" y="149198"/>
            <a:chExt cx="8484113" cy="4994302"/>
          </a:xfrm>
        </p:grpSpPr>
        <p:pic>
          <p:nvPicPr>
            <p:cNvPr id="426" name="Google Shape;426;p38"/>
            <p:cNvPicPr preferRelativeResize="0"/>
            <p:nvPr/>
          </p:nvPicPr>
          <p:blipFill rotWithShape="1">
            <a:blip r:embed="rId3">
              <a:alphaModFix/>
            </a:blip>
            <a:srcRect t="79" b="69"/>
            <a:stretch/>
          </p:blipFill>
          <p:spPr>
            <a:xfrm>
              <a:off x="3668988" y="341525"/>
              <a:ext cx="2867148" cy="2665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95875" y="2685072"/>
              <a:ext cx="6857226" cy="225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8" name="Google Shape;428;p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98012" y="870575"/>
              <a:ext cx="4879299" cy="1696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3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995568" y="1548277"/>
              <a:ext cx="4199665" cy="18451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3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622933" y="261967"/>
              <a:ext cx="2312934" cy="7172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3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517690" y="149198"/>
              <a:ext cx="1039521" cy="9095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3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343694" y="1704525"/>
              <a:ext cx="3779304" cy="3438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99AB8F19-DFFB-F9C9-40EB-AF8B95DEB288}"/>
              </a:ext>
            </a:extLst>
          </p:cNvPr>
          <p:cNvSpPr/>
          <p:nvPr/>
        </p:nvSpPr>
        <p:spPr>
          <a:xfrm>
            <a:off x="688489" y="173467"/>
            <a:ext cx="2867101" cy="6441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AMBIENTE</a:t>
            </a:r>
            <a:endParaRPr lang="es-EC" sz="2000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6FC31D6-565F-816A-77C5-A4DDA64E31EF}"/>
              </a:ext>
            </a:extLst>
          </p:cNvPr>
          <p:cNvSpPr/>
          <p:nvPr/>
        </p:nvSpPr>
        <p:spPr>
          <a:xfrm>
            <a:off x="867550" y="247426"/>
            <a:ext cx="434125" cy="4948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4</a:t>
            </a:r>
            <a:endParaRPr lang="es-EC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2"/>
          <p:cNvSpPr/>
          <p:nvPr/>
        </p:nvSpPr>
        <p:spPr>
          <a:xfrm>
            <a:off x="965800" y="3282725"/>
            <a:ext cx="3510300" cy="13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iro Medium"/>
              <a:ea typeface="Cairo Medium"/>
              <a:cs typeface="Cairo Medium"/>
              <a:sym typeface="Cairo Medium"/>
            </a:endParaRPr>
          </a:p>
        </p:txBody>
      </p:sp>
      <p:sp>
        <p:nvSpPr>
          <p:cNvPr id="489" name="Google Shape;489;p42"/>
          <p:cNvSpPr/>
          <p:nvPr/>
        </p:nvSpPr>
        <p:spPr>
          <a:xfrm>
            <a:off x="965800" y="2923025"/>
            <a:ext cx="3510300" cy="35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iro Medium"/>
              <a:ea typeface="Cairo Medium"/>
              <a:cs typeface="Cairo Medium"/>
              <a:sym typeface="Cairo Medium"/>
            </a:endParaRPr>
          </a:p>
        </p:txBody>
      </p:sp>
      <p:sp>
        <p:nvSpPr>
          <p:cNvPr id="490" name="Google Shape;490;p42"/>
          <p:cNvSpPr/>
          <p:nvPr/>
        </p:nvSpPr>
        <p:spPr>
          <a:xfrm>
            <a:off x="4667899" y="3521674"/>
            <a:ext cx="3863037" cy="15283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s-MX" sz="1800" b="1" i="0" u="none" strike="noStrike" baseline="0" dirty="0" err="1">
                <a:latin typeface="ScalaPro-Bold"/>
              </a:rPr>
              <a:t>Macroambiente</a:t>
            </a:r>
            <a:r>
              <a:rPr lang="es-MX" sz="1800" b="1" i="0" u="none" strike="noStrike" baseline="0" dirty="0">
                <a:latin typeface="ScalaPro-Bold"/>
              </a:rPr>
              <a:t>. </a:t>
            </a:r>
            <a:r>
              <a:rPr lang="es-MX" sz="1800" b="0" i="0" u="none" strike="noStrike" baseline="0" dirty="0">
                <a:latin typeface="ScalaPro-Regular"/>
              </a:rPr>
              <a:t>Es el conjunto de condiciones tecnológicas,</a:t>
            </a:r>
          </a:p>
          <a:p>
            <a:pPr algn="l"/>
            <a:r>
              <a:rPr lang="es-EC" sz="1800" b="0" i="0" u="none" strike="noStrike" baseline="0" dirty="0">
                <a:latin typeface="ScalaPro-Regular"/>
              </a:rPr>
              <a:t>legales, políticas, sociales, culturales, económicas, demográficas, ecológicas e históricas, que son comunes</a:t>
            </a:r>
          </a:p>
          <a:p>
            <a:pPr algn="l"/>
            <a:r>
              <a:rPr lang="es-EC" sz="1800" b="0" i="0" u="none" strike="noStrike" baseline="0" dirty="0">
                <a:latin typeface="ScalaPro-Regular"/>
              </a:rPr>
              <a:t>a todas las organizaciones.</a:t>
            </a:r>
            <a:endParaRPr dirty="0">
              <a:latin typeface="Cairo Medium"/>
              <a:ea typeface="Cairo Medium"/>
              <a:cs typeface="Cairo Medium"/>
              <a:sym typeface="Cairo Medium"/>
            </a:endParaRPr>
          </a:p>
        </p:txBody>
      </p:sp>
      <p:sp>
        <p:nvSpPr>
          <p:cNvPr id="491" name="Google Shape;491;p42"/>
          <p:cNvSpPr/>
          <p:nvPr/>
        </p:nvSpPr>
        <p:spPr>
          <a:xfrm>
            <a:off x="4670275" y="2923025"/>
            <a:ext cx="3707172" cy="4045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iro Medium"/>
              <a:ea typeface="Cairo Medium"/>
              <a:cs typeface="Cairo Medium"/>
              <a:sym typeface="Cairo Medium"/>
            </a:endParaRPr>
          </a:p>
        </p:txBody>
      </p:sp>
      <p:sp>
        <p:nvSpPr>
          <p:cNvPr id="492" name="Google Shape;492;p42"/>
          <p:cNvSpPr/>
          <p:nvPr/>
        </p:nvSpPr>
        <p:spPr>
          <a:xfrm>
            <a:off x="965800" y="1425425"/>
            <a:ext cx="3510300" cy="13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iro Medium"/>
              <a:ea typeface="Cairo Medium"/>
              <a:cs typeface="Cairo Medium"/>
              <a:sym typeface="Cairo Medium"/>
            </a:endParaRPr>
          </a:p>
        </p:txBody>
      </p:sp>
      <p:sp>
        <p:nvSpPr>
          <p:cNvPr id="493" name="Google Shape;493;p42"/>
          <p:cNvSpPr/>
          <p:nvPr/>
        </p:nvSpPr>
        <p:spPr>
          <a:xfrm>
            <a:off x="965800" y="1065725"/>
            <a:ext cx="3510300" cy="35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iro Medium"/>
              <a:ea typeface="Cairo Medium"/>
              <a:cs typeface="Cairo Medium"/>
              <a:sym typeface="Cairo Medium"/>
            </a:endParaRPr>
          </a:p>
        </p:txBody>
      </p:sp>
      <p:sp>
        <p:nvSpPr>
          <p:cNvPr id="494" name="Google Shape;494;p42"/>
          <p:cNvSpPr/>
          <p:nvPr/>
        </p:nvSpPr>
        <p:spPr>
          <a:xfrm>
            <a:off x="4667900" y="1495925"/>
            <a:ext cx="3510300" cy="13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iro Medium"/>
              <a:ea typeface="Cairo Medium"/>
              <a:cs typeface="Cairo Medium"/>
              <a:sym typeface="Cairo Medium"/>
            </a:endParaRPr>
          </a:p>
        </p:txBody>
      </p:sp>
      <p:sp>
        <p:nvSpPr>
          <p:cNvPr id="498" name="Google Shape;498;p42"/>
          <p:cNvSpPr/>
          <p:nvPr/>
        </p:nvSpPr>
        <p:spPr>
          <a:xfrm>
            <a:off x="963413" y="1473425"/>
            <a:ext cx="3512600" cy="1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MX" sz="1800" b="0" i="0" u="none" strike="noStrike" baseline="0" dirty="0">
                <a:latin typeface="ScalaPro-Regular"/>
              </a:rPr>
              <a:t>Los estudios sobre el ambiente y su influencia en las organizaciones son sumamente complejos y variados</a:t>
            </a:r>
            <a:endParaRPr sz="1000" dirty="0">
              <a:solidFill>
                <a:schemeClr val="dk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  <p:sp>
        <p:nvSpPr>
          <p:cNvPr id="500" name="Google Shape;500;p42"/>
          <p:cNvSpPr/>
          <p:nvPr/>
        </p:nvSpPr>
        <p:spPr>
          <a:xfrm>
            <a:off x="4736885" y="1473425"/>
            <a:ext cx="3377100" cy="1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MX" sz="1800" b="0" i="0" u="none" strike="noStrike" baseline="0" dirty="0">
                <a:latin typeface="ScalaPro-Regular"/>
              </a:rPr>
              <a:t>Hay que reconocer que su consideración es indispensable</a:t>
            </a:r>
          </a:p>
          <a:p>
            <a:pPr algn="l"/>
            <a:r>
              <a:rPr lang="es-MX" sz="1800" b="0" i="0" u="none" strike="noStrike" baseline="0" dirty="0">
                <a:latin typeface="ScalaPro-Regular"/>
              </a:rPr>
              <a:t>en el logro de los objetivos organizacionales</a:t>
            </a:r>
            <a:endParaRPr sz="1000" dirty="0">
              <a:solidFill>
                <a:schemeClr val="dk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  <p:sp>
        <p:nvSpPr>
          <p:cNvPr id="502" name="Google Shape;502;p42"/>
          <p:cNvSpPr/>
          <p:nvPr/>
        </p:nvSpPr>
        <p:spPr>
          <a:xfrm>
            <a:off x="1030025" y="3329075"/>
            <a:ext cx="3377100" cy="1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MX" sz="1800" b="0" i="0" u="none" strike="noStrike" baseline="0" dirty="0">
                <a:latin typeface="ScalaPro-Regular"/>
              </a:rPr>
              <a:t>El ambiente se define como el contexto dentro del cual se desarrolla la organización o sistema.</a:t>
            </a:r>
            <a:endParaRPr sz="1000" dirty="0">
              <a:solidFill>
                <a:schemeClr val="dk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  <p:sp>
        <p:nvSpPr>
          <p:cNvPr id="504" name="Google Shape;504;p42"/>
          <p:cNvSpPr/>
          <p:nvPr/>
        </p:nvSpPr>
        <p:spPr>
          <a:xfrm>
            <a:off x="4736885" y="3329075"/>
            <a:ext cx="3377100" cy="1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endParaRPr sz="1000" dirty="0">
              <a:solidFill>
                <a:schemeClr val="dk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  <p:cxnSp>
        <p:nvCxnSpPr>
          <p:cNvPr id="505" name="Google Shape;505;p42"/>
          <p:cNvCxnSpPr>
            <a:stCxn id="492" idx="3"/>
            <a:endCxn id="494" idx="1"/>
          </p:cNvCxnSpPr>
          <p:nvPr/>
        </p:nvCxnSpPr>
        <p:spPr>
          <a:xfrm>
            <a:off x="4476100" y="2077175"/>
            <a:ext cx="191800" cy="70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6" name="Google Shape;506;p42"/>
          <p:cNvCxnSpPr>
            <a:stCxn id="494" idx="3"/>
            <a:endCxn id="488" idx="1"/>
          </p:cNvCxnSpPr>
          <p:nvPr/>
        </p:nvCxnSpPr>
        <p:spPr>
          <a:xfrm flipH="1">
            <a:off x="965800" y="2147675"/>
            <a:ext cx="7212400" cy="1786800"/>
          </a:xfrm>
          <a:prstGeom prst="bentConnector5">
            <a:avLst>
              <a:gd name="adj1" fmla="val -3170"/>
              <a:gd name="adj2" fmla="val 50000"/>
              <a:gd name="adj3" fmla="val 1031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7" name="Google Shape;507;p42"/>
          <p:cNvCxnSpPr>
            <a:cxnSpLocks/>
            <a:stCxn id="488" idx="3"/>
            <a:endCxn id="490" idx="1"/>
          </p:cNvCxnSpPr>
          <p:nvPr/>
        </p:nvCxnSpPr>
        <p:spPr>
          <a:xfrm>
            <a:off x="4476100" y="3934475"/>
            <a:ext cx="191799" cy="35135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" name="Google Shape;493;p42">
            <a:extLst>
              <a:ext uri="{FF2B5EF4-FFF2-40B4-BE49-F238E27FC236}">
                <a16:creationId xmlns:a16="http://schemas.microsoft.com/office/drawing/2014/main" id="{692E36EA-CAE1-EEBD-9747-1D6E55E31B99}"/>
              </a:ext>
            </a:extLst>
          </p:cNvPr>
          <p:cNvSpPr/>
          <p:nvPr/>
        </p:nvSpPr>
        <p:spPr>
          <a:xfrm>
            <a:off x="4667900" y="1102886"/>
            <a:ext cx="3510300" cy="35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iro Medium"/>
              <a:ea typeface="Cairo Medium"/>
              <a:cs typeface="Cairo Medium"/>
              <a:sym typeface="Cairo Medium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90386D-1DCD-C10A-AE74-54A9DE276D12}"/>
              </a:ext>
            </a:extLst>
          </p:cNvPr>
          <p:cNvSpPr txBox="1"/>
          <p:nvPr/>
        </p:nvSpPr>
        <p:spPr>
          <a:xfrm>
            <a:off x="4667900" y="2924493"/>
            <a:ext cx="337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sz="1800" b="0" i="0" u="none" strike="noStrike" baseline="0" dirty="0">
                <a:latin typeface="ScalaPro-Regular"/>
              </a:rPr>
              <a:t>Se clasifica </a:t>
            </a:r>
            <a:r>
              <a:rPr lang="es-MX" sz="1800" b="0" i="0" u="none" strike="noStrike" baseline="0" dirty="0">
                <a:latin typeface="ScalaPro-Regular"/>
              </a:rPr>
              <a:t>al ambiente como:</a:t>
            </a:r>
            <a:endParaRPr lang="es-EC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4"/>
          <p:cNvSpPr txBox="1">
            <a:spLocks noGrp="1"/>
          </p:cNvSpPr>
          <p:nvPr>
            <p:ph type="subTitle" idx="5"/>
          </p:nvPr>
        </p:nvSpPr>
        <p:spPr>
          <a:xfrm>
            <a:off x="477982" y="529400"/>
            <a:ext cx="7990608" cy="118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" sz="2000" dirty="0">
                <a:latin typeface="Cairo Medium" panose="020B0604020202020204" charset="-78"/>
                <a:cs typeface="Cairo Medium" panose="020B0604020202020204" charset="-78"/>
              </a:rPr>
              <a:t> </a:t>
            </a:r>
            <a:r>
              <a:rPr lang="es-MX" sz="2000" b="1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Ambiente de tarea. </a:t>
            </a:r>
            <a:r>
              <a:rPr lang="es-MX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Es el ambiente de operaciones de las   </a:t>
            </a:r>
          </a:p>
          <a:p>
            <a:pPr algn="l"/>
            <a:r>
              <a:rPr lang="es-MX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organizaciones </a:t>
            </a:r>
            <a:r>
              <a:rPr lang="es-MX" sz="2000" dirty="0">
                <a:latin typeface="Cairo Medium" panose="020B0604020202020204" charset="-78"/>
                <a:cs typeface="Cairo Medium" panose="020B0604020202020204" charset="-78"/>
              </a:rPr>
              <a:t> </a:t>
            </a:r>
            <a:r>
              <a:rPr lang="es-MX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y esta compuesto por: proveedores, </a:t>
            </a:r>
            <a:r>
              <a:rPr lang="es-EC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usuarios o </a:t>
            </a:r>
          </a:p>
          <a:p>
            <a:pPr algn="l"/>
            <a:r>
              <a:rPr lang="es-EC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clientes, competidores y  entidades reguladoras tales como sindicatos, </a:t>
            </a:r>
          </a:p>
          <a:p>
            <a:pPr algn="l"/>
            <a:r>
              <a:rPr lang="es-EC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asociaciones</a:t>
            </a:r>
            <a:r>
              <a:rPr lang="es-EC" sz="2000" b="0" i="0" u="none" strike="noStrike" baseline="0" dirty="0">
                <a:latin typeface="ScalaPro-Regular"/>
              </a:rPr>
              <a:t>.</a:t>
            </a:r>
            <a:endParaRPr sz="2000" dirty="0"/>
          </a:p>
        </p:txBody>
      </p:sp>
      <p:sp>
        <p:nvSpPr>
          <p:cNvPr id="527" name="Google Shape;527;p44"/>
          <p:cNvSpPr txBox="1">
            <a:spLocks noGrp="1"/>
          </p:cNvSpPr>
          <p:nvPr>
            <p:ph type="subTitle" idx="6"/>
          </p:nvPr>
        </p:nvSpPr>
        <p:spPr>
          <a:xfrm>
            <a:off x="675410" y="1714500"/>
            <a:ext cx="7266104" cy="24730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Todas las organizaciones buscan aumentar su poder sobre el ambiente de tarea y reducir su dependencia. Cuanto más estable es su ambiente de tarea, menores contingencias se presentan.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Las</a:t>
            </a:r>
            <a:r>
              <a:rPr lang="es-EC" sz="2000" dirty="0">
                <a:latin typeface="Cairo Medium" panose="020B0604020202020204" charset="-78"/>
                <a:cs typeface="Cairo Medium" panose="020B0604020202020204" charset="-78"/>
              </a:rPr>
              <a:t> </a:t>
            </a:r>
            <a:r>
              <a:rPr lang="es-MX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empresas que mas se ajustan a las condiciones del ambiente, </a:t>
            </a:r>
            <a:r>
              <a:rPr lang="es-EC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están mas cerca del éxito.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iro Medium" panose="020B0604020202020204" charset="-78"/>
              <a:cs typeface="Cairo Medium" panose="020B0604020202020204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5"/>
          <p:cNvSpPr txBox="1">
            <a:spLocks noGrp="1"/>
          </p:cNvSpPr>
          <p:nvPr>
            <p:ph type="subTitle" idx="4294967295"/>
          </p:nvPr>
        </p:nvSpPr>
        <p:spPr>
          <a:xfrm>
            <a:off x="944475" y="542040"/>
            <a:ext cx="2093700" cy="51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 b="1" i="0" u="none" strike="noStrike" baseline="0" dirty="0">
                <a:latin typeface="ScalaPro-Bold"/>
              </a:rPr>
              <a:t>e. Tecnología</a:t>
            </a:r>
            <a:endParaRPr sz="2400" dirty="0"/>
          </a:p>
        </p:txBody>
      </p:sp>
      <p:sp>
        <p:nvSpPr>
          <p:cNvPr id="543" name="Google Shape;543;p45"/>
          <p:cNvSpPr txBox="1">
            <a:spLocks noGrp="1"/>
          </p:cNvSpPr>
          <p:nvPr>
            <p:ph type="subTitle" idx="4294967295"/>
          </p:nvPr>
        </p:nvSpPr>
        <p:spPr>
          <a:xfrm>
            <a:off x="797195" y="1248978"/>
            <a:ext cx="7034645" cy="1282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l">
              <a:buNone/>
            </a:pPr>
            <a:r>
              <a:rPr lang="es-EC" sz="1800" b="0" i="0" u="none" strike="noStrike" baseline="0" dirty="0">
                <a:latin typeface="ScalaPro-Regular"/>
              </a:rPr>
              <a:t>La tecnología se define como una variable ambiental sobre </a:t>
            </a:r>
            <a:r>
              <a:rPr lang="es-MX" sz="1800" b="0" i="0" u="none" strike="noStrike" baseline="0" dirty="0">
                <a:latin typeface="ScalaPro-Regular"/>
              </a:rPr>
              <a:t>la cual las organizaciones tienen poco control, su impacto produce modificaciones a los sistemas.</a:t>
            </a:r>
          </a:p>
          <a:p>
            <a:pPr marL="152400" indent="0" algn="l">
              <a:buNone/>
            </a:pPr>
            <a:r>
              <a:rPr lang="es-MX" sz="1800" b="0" i="0" u="none" strike="noStrike" baseline="0" dirty="0">
                <a:latin typeface="ScalaPro-Regular"/>
              </a:rPr>
              <a:t>Se considera que la tecnología influye en:</a:t>
            </a:r>
            <a:endParaRPr dirty="0"/>
          </a:p>
        </p:txBody>
      </p:sp>
      <p:sp>
        <p:nvSpPr>
          <p:cNvPr id="545" name="Google Shape;545;p45"/>
          <p:cNvSpPr txBox="1"/>
          <p:nvPr/>
        </p:nvSpPr>
        <p:spPr>
          <a:xfrm flipH="1">
            <a:off x="685800" y="2891910"/>
            <a:ext cx="3810075" cy="1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C" sz="1800" b="0" i="0" u="none" strike="noStrike" baseline="0" dirty="0">
                <a:latin typeface="ScalaPro-Regular"/>
              </a:rPr>
              <a:t>La estructura de organización.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800" b="0" i="0" u="none" strike="noStrike" baseline="0" dirty="0">
                <a:latin typeface="ScalaPro-Regular"/>
              </a:rPr>
              <a:t>La importancia de la organización.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800" b="0" i="0" u="none" strike="noStrike" baseline="0" dirty="0">
                <a:latin typeface="ScalaPro-Regular"/>
              </a:rPr>
              <a:t>La eficiencia de las funciones.</a:t>
            </a:r>
            <a:endParaRPr sz="1200" dirty="0">
              <a:solidFill>
                <a:schemeClr val="dk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CC222D-2F5B-C144-EE35-0FCB26C68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683" y="2098964"/>
            <a:ext cx="3155122" cy="27016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6DBEF7E-A969-2ADF-58AA-E588EECCF2CA}"/>
              </a:ext>
            </a:extLst>
          </p:cNvPr>
          <p:cNvSpPr txBox="1"/>
          <p:nvPr/>
        </p:nvSpPr>
        <p:spPr>
          <a:xfrm>
            <a:off x="1091046" y="682579"/>
            <a:ext cx="50084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800" b="1" dirty="0"/>
              <a:t>Tipos de tecnología</a:t>
            </a:r>
          </a:p>
          <a:p>
            <a:endParaRPr lang="es-EC" sz="20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4E24923-972C-A565-FE8C-4BABD2D88577}"/>
              </a:ext>
            </a:extLst>
          </p:cNvPr>
          <p:cNvSpPr/>
          <p:nvPr/>
        </p:nvSpPr>
        <p:spPr>
          <a:xfrm>
            <a:off x="426026" y="1390465"/>
            <a:ext cx="8375074" cy="35244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MX" sz="24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ScalaPro-Bold"/>
              </a:rPr>
              <a:t>De anillos: </a:t>
            </a:r>
            <a:r>
              <a:rPr lang="es-MX" sz="24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ScalaPro-Regular"/>
              </a:rPr>
              <a:t>serie de tareas interdependientes para terminar</a:t>
            </a:r>
          </a:p>
          <a:p>
            <a:pPr algn="l"/>
            <a:r>
              <a:rPr lang="es-EC" sz="24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ScalaPro-Regular"/>
              </a:rPr>
              <a:t>un producto.</a:t>
            </a:r>
          </a:p>
          <a:p>
            <a:pPr algn="l"/>
            <a:r>
              <a:rPr lang="es-MX" sz="24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ScalaPro-Bold"/>
              </a:rPr>
              <a:t>Mediadora: </a:t>
            </a:r>
            <a:r>
              <a:rPr lang="es-MX" sz="24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ScalaPro-Regular"/>
              </a:rPr>
              <a:t>une a clientes con necesidades comunes.</a:t>
            </a:r>
          </a:p>
          <a:p>
            <a:pPr algn="l"/>
            <a:r>
              <a:rPr lang="es-EC" sz="24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ScalaPro-Bold"/>
              </a:rPr>
              <a:t>Intensiva: </a:t>
            </a:r>
            <a:r>
              <a:rPr lang="es-EC" sz="24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ScalaPro-Regular"/>
              </a:rPr>
              <a:t>centraliza recursos sobre un cliente</a:t>
            </a:r>
            <a:r>
              <a:rPr lang="es-EC" sz="24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ScalaPro-Bold"/>
              </a:rPr>
              <a:t>.</a:t>
            </a:r>
          </a:p>
          <a:p>
            <a:pPr algn="l"/>
            <a:r>
              <a:rPr lang="es-MX" sz="24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ScalaPro-Bold"/>
              </a:rPr>
              <a:t>Flexible: </a:t>
            </a:r>
            <a:r>
              <a:rPr lang="es-MX" sz="24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ScalaPro-Regular"/>
              </a:rPr>
              <a:t>amplia sus servicios en la utilización de maquinas, conocimientos y materias primas, ofrece otros productos diferentes a los iniciales.</a:t>
            </a:r>
          </a:p>
          <a:p>
            <a:pPr algn="l"/>
            <a:r>
              <a:rPr lang="es-MX" sz="24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ScalaPro-Bold"/>
              </a:rPr>
              <a:t>Fija</a:t>
            </a:r>
            <a:r>
              <a:rPr lang="es-MX" sz="24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ScalaPro-Regular"/>
              </a:rPr>
              <a:t>: no permite aplicaciones diferentes a las originales.</a:t>
            </a:r>
            <a:endParaRPr lang="es-EC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5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>
            <a:spLocks noGrp="1"/>
          </p:cNvSpPr>
          <p:nvPr>
            <p:ph type="body" idx="1"/>
          </p:nvPr>
        </p:nvSpPr>
        <p:spPr>
          <a:xfrm>
            <a:off x="114300" y="249382"/>
            <a:ext cx="8873836" cy="11595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buNone/>
            </a:pPr>
            <a:endParaRPr lang="es-MX" sz="2400" b="0" i="0" u="none" strike="noStrike" baseline="0" dirty="0">
              <a:latin typeface="ScalaPro-Regular"/>
            </a:endParaRPr>
          </a:p>
          <a:p>
            <a:pPr marL="139700" indent="0" algn="l">
              <a:buNone/>
            </a:pPr>
            <a:endParaRPr lang="es-MX" sz="2400" dirty="0">
              <a:latin typeface="ScalaPro-Regular"/>
            </a:endParaRPr>
          </a:p>
          <a:p>
            <a:pPr marL="139700" indent="0" algn="l">
              <a:buNone/>
            </a:pPr>
            <a:r>
              <a:rPr lang="es-MX" sz="2400" b="0" i="0" u="none" strike="noStrike" baseline="0" dirty="0">
                <a:latin typeface="ScalaPro-Regular"/>
              </a:rPr>
              <a:t>A partir del modelo clásico en la teoría general de la administración, se han identificado a la fecha cinco variables de estudio en la ciencia administrativa:</a:t>
            </a:r>
            <a:endParaRPr sz="2400" dirty="0"/>
          </a:p>
        </p:txBody>
      </p:sp>
      <p:graphicFrame>
        <p:nvGraphicFramePr>
          <p:cNvPr id="264" name="Google Shape;264;p29"/>
          <p:cNvGraphicFramePr/>
          <p:nvPr>
            <p:extLst>
              <p:ext uri="{D42A27DB-BD31-4B8C-83A1-F6EECF244321}">
                <p14:modId xmlns:p14="http://schemas.microsoft.com/office/powerpoint/2010/main" val="1758962080"/>
              </p:ext>
            </p:extLst>
          </p:nvPr>
        </p:nvGraphicFramePr>
        <p:xfrm>
          <a:off x="914175" y="2358498"/>
          <a:ext cx="7544250" cy="2089875"/>
        </p:xfrm>
        <a:graphic>
          <a:graphicData uri="http://schemas.openxmlformats.org/drawingml/2006/table">
            <a:tbl>
              <a:tblPr>
                <a:noFill/>
                <a:tableStyleId>{5E55F3DB-57FE-4541-B29B-D255D8FC4E43}</a:tableStyleId>
              </a:tblPr>
              <a:tblGrid>
                <a:gridCol w="176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u="sng" dirty="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1</a:t>
                      </a:r>
                      <a:endParaRPr sz="1200" b="1" u="sng" dirty="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-EC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Estructura de organización</a:t>
                      </a:r>
                      <a:endParaRPr sz="1800" dirty="0">
                        <a:solidFill>
                          <a:schemeClr val="dk1"/>
                        </a:solidFill>
                        <a:latin typeface="Cairo Medium"/>
                        <a:ea typeface="Cairo Medium"/>
                        <a:cs typeface="Cairo Medium"/>
                        <a:sym typeface="Cairo Medium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u="sng" dirty="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2</a:t>
                      </a:r>
                      <a:endParaRPr sz="1200" b="1" u="sng" dirty="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-EC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División del trabajo</a:t>
                      </a:r>
                      <a:endParaRPr sz="1800" dirty="0">
                        <a:solidFill>
                          <a:schemeClr val="dk1"/>
                        </a:solidFill>
                        <a:latin typeface="Cairo Medium"/>
                        <a:ea typeface="Cairo Medium"/>
                        <a:cs typeface="Cairo Medium"/>
                        <a:sym typeface="Cairo Medium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u="sng" dirty="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3</a:t>
                      </a:r>
                      <a:endParaRPr sz="1200" b="1" u="sng" dirty="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-EC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Productividad.</a:t>
                      </a:r>
                      <a:endParaRPr sz="1800" dirty="0">
                        <a:solidFill>
                          <a:schemeClr val="dk1"/>
                        </a:solidFill>
                        <a:latin typeface="Cairo Medium"/>
                        <a:ea typeface="Cairo Medium"/>
                        <a:cs typeface="Cairo Medium"/>
                        <a:sym typeface="Cairo Medium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u="sng" dirty="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4</a:t>
                      </a:r>
                      <a:endParaRPr sz="1200" b="1" u="sng" dirty="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-EC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Ambiente.</a:t>
                      </a:r>
                      <a:endParaRPr sz="1800" dirty="0">
                        <a:solidFill>
                          <a:schemeClr val="dk1"/>
                        </a:solidFill>
                        <a:latin typeface="Cairo Medium"/>
                        <a:ea typeface="Cairo Medium"/>
                        <a:cs typeface="Cairo Medium"/>
                        <a:sym typeface="Cairo Medium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u="sng" dirty="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5</a:t>
                      </a:r>
                      <a:endParaRPr sz="1200" b="1" u="sng" dirty="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0" i="0" u="none" strike="noStrike" cap="none" baseline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Tecnología.</a:t>
                      </a:r>
                      <a:endParaRPr sz="1800" dirty="0">
                        <a:solidFill>
                          <a:schemeClr val="dk1"/>
                        </a:solidFill>
                        <a:latin typeface="Cairo Medium"/>
                        <a:ea typeface="Cairo Medium"/>
                        <a:cs typeface="Cairo Medium"/>
                        <a:sym typeface="Cairo Medium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67" name="Google Shape;2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252336">
            <a:off x="7471675" y="31775"/>
            <a:ext cx="2151749" cy="10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D3CD1EB-38D0-B3ED-96EA-E2B020680FE0}"/>
              </a:ext>
            </a:extLst>
          </p:cNvPr>
          <p:cNvSpPr txBox="1"/>
          <p:nvPr/>
        </p:nvSpPr>
        <p:spPr>
          <a:xfrm>
            <a:off x="270164" y="196213"/>
            <a:ext cx="827116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400" b="0" i="0" u="none" strike="noStrike" baseline="0" dirty="0">
              <a:latin typeface="Cairo Medium" panose="020B0604020202020204" charset="-78"/>
              <a:cs typeface="Cairo Medium" panose="020B0604020202020204" charset="-78"/>
            </a:endParaRPr>
          </a:p>
          <a:p>
            <a:pPr algn="just"/>
            <a:r>
              <a:rPr lang="es-MX" sz="24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Hoy día no se conciben las empresas sin sistemas computarizados. Los antiguos sistemas de archivo están </a:t>
            </a:r>
            <a:r>
              <a:rPr lang="es-EC" sz="24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siendo sustituidos por archivos comprimidos, que se </a:t>
            </a:r>
            <a:r>
              <a:rPr lang="es-MX" sz="24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guardan en discos compactos o disquetes; el Internet y su enorme difusión mundial que conecta a las personas o instituciones, se hacen indispensables en un mundo </a:t>
            </a:r>
            <a:r>
              <a:rPr lang="es-EC" sz="24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globalizado</a:t>
            </a:r>
            <a:r>
              <a:rPr lang="es-EC" sz="1800" b="0" i="0" u="none" strike="noStrike" baseline="0" dirty="0">
                <a:latin typeface="ScalaPro-Regular"/>
              </a:rPr>
              <a:t>.</a:t>
            </a:r>
          </a:p>
          <a:p>
            <a:pPr algn="just"/>
            <a:endParaRPr lang="es-EC" sz="1800" dirty="0">
              <a:latin typeface="ScalaPro-Regular"/>
            </a:endParaRPr>
          </a:p>
          <a:p>
            <a:pPr algn="just"/>
            <a:endParaRPr lang="es-EC" sz="1800" dirty="0">
              <a:latin typeface="ScalaPro-Regular"/>
            </a:endParaRPr>
          </a:p>
          <a:p>
            <a:pPr algn="just"/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2A3EEF0-8BAD-9815-D144-150FBB9AE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7" y="2804162"/>
            <a:ext cx="2495118" cy="22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95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oogle Shape;591;p48"/>
          <p:cNvGrpSpPr/>
          <p:nvPr/>
        </p:nvGrpSpPr>
        <p:grpSpPr>
          <a:xfrm>
            <a:off x="1671991" y="2385316"/>
            <a:ext cx="2251888" cy="2223067"/>
            <a:chOff x="719834" y="1701790"/>
            <a:chExt cx="3485895" cy="3441280"/>
          </a:xfrm>
        </p:grpSpPr>
        <p:pic>
          <p:nvPicPr>
            <p:cNvPr id="592" name="Google Shape;592;p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28732" y="1701790"/>
              <a:ext cx="3260585" cy="2483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3" name="Google Shape;593;p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52740" y="3041607"/>
              <a:ext cx="1553270" cy="721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4" name="Google Shape;594;p4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24880" y="4065845"/>
              <a:ext cx="2729195" cy="1077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5" name="Google Shape;595;p4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287504" y="3091937"/>
              <a:ext cx="1918225" cy="20511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6" name="Google Shape;596;p4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19834" y="2991125"/>
              <a:ext cx="1811592" cy="21519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7" name="Google Shape;597;p48"/>
          <p:cNvGrpSpPr/>
          <p:nvPr/>
        </p:nvGrpSpPr>
        <p:grpSpPr>
          <a:xfrm>
            <a:off x="4850792" y="2417947"/>
            <a:ext cx="2621217" cy="2190337"/>
            <a:chOff x="4473725" y="2098703"/>
            <a:chExt cx="2867225" cy="2395906"/>
          </a:xfrm>
        </p:grpSpPr>
        <p:pic>
          <p:nvPicPr>
            <p:cNvPr id="598" name="Google Shape;598;p48"/>
            <p:cNvPicPr preferRelativeResize="0"/>
            <p:nvPr/>
          </p:nvPicPr>
          <p:blipFill rotWithShape="1">
            <a:blip r:embed="rId8">
              <a:alphaModFix/>
            </a:blip>
            <a:srcRect b="9518"/>
            <a:stretch/>
          </p:blipFill>
          <p:spPr>
            <a:xfrm>
              <a:off x="4473725" y="2098703"/>
              <a:ext cx="2168796" cy="23959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9" name="Google Shape;599;p4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128500" y="2292450"/>
              <a:ext cx="2212450" cy="1927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0" name="Google Shape;600;p48"/>
          <p:cNvSpPr txBox="1">
            <a:spLocks noGrp="1"/>
          </p:cNvSpPr>
          <p:nvPr>
            <p:ph type="subTitle" idx="1"/>
          </p:nvPr>
        </p:nvSpPr>
        <p:spPr>
          <a:xfrm>
            <a:off x="714900" y="466000"/>
            <a:ext cx="7713900" cy="1761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u="none" dirty="0"/>
              <a:t>La forma de conceptuar al hombre en empresas según los diversos modelos administrativos, también ha evolucionado.</a:t>
            </a:r>
          </a:p>
          <a:p>
            <a:pPr algn="l"/>
            <a:r>
              <a:rPr lang="es-EC" sz="1800" b="0" i="0" u="none" strike="noStrike" baseline="0" dirty="0">
                <a:latin typeface="ScalaPro-Regular"/>
              </a:rPr>
              <a:t>El modelo clásico          concibe al hombre </a:t>
            </a:r>
            <a:r>
              <a:rPr lang="es-MX" sz="1800" b="0" i="0" u="none" strike="noStrike" baseline="0" dirty="0">
                <a:latin typeface="ScalaPro-Regular"/>
              </a:rPr>
              <a:t>como una </a:t>
            </a:r>
            <a:r>
              <a:rPr lang="es-MX" sz="1800" b="1" i="0" u="none" strike="noStrike" baseline="0" dirty="0">
                <a:latin typeface="ScalaPro-Bold"/>
              </a:rPr>
              <a:t>máquina, </a:t>
            </a:r>
            <a:r>
              <a:rPr lang="es-MX" sz="1800" b="0" i="0" u="none" strike="noStrike" baseline="0" dirty="0">
                <a:latin typeface="ScalaPro-Regular"/>
              </a:rPr>
              <a:t>por ello la búsqueda del aumento en la producción fue el objetivo a lograr.</a:t>
            </a:r>
          </a:p>
          <a:p>
            <a:pPr algn="l"/>
            <a:r>
              <a:rPr lang="es-MX" sz="1800" u="none" dirty="0">
                <a:latin typeface="ScalaPro-Regular"/>
              </a:rPr>
              <a:t>E</a:t>
            </a:r>
            <a:r>
              <a:rPr lang="es-MX" sz="1800" b="0" i="0" u="none" strike="noStrike" baseline="0" dirty="0">
                <a:latin typeface="ScalaPro-Regular"/>
              </a:rPr>
              <a:t>l modelo neoclásico        se conceptúa al hombre como el </a:t>
            </a:r>
            <a:r>
              <a:rPr lang="es-MX" sz="1800" b="1" i="0" u="none" strike="noStrike" baseline="0" dirty="0">
                <a:latin typeface="ScalaPro-Bold"/>
              </a:rPr>
              <a:t>elemento núcleo </a:t>
            </a:r>
            <a:r>
              <a:rPr lang="es-MX" sz="1800" b="0" i="0" u="none" strike="noStrike" baseline="0" dirty="0">
                <a:latin typeface="ScalaPro-Regular"/>
              </a:rPr>
              <a:t>de la empresa, por tanto, el objetivo a lograr fue la motivación.</a:t>
            </a:r>
            <a:endParaRPr sz="1800" u="none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A0E24230-F53D-B15D-0223-579A4DEBF633}"/>
              </a:ext>
            </a:extLst>
          </p:cNvPr>
          <p:cNvSpPr/>
          <p:nvPr/>
        </p:nvSpPr>
        <p:spPr>
          <a:xfrm>
            <a:off x="2923696" y="1255222"/>
            <a:ext cx="384463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451C0798-FF65-73BA-C2AD-986C77DABEB0}"/>
              </a:ext>
            </a:extLst>
          </p:cNvPr>
          <p:cNvSpPr/>
          <p:nvPr/>
        </p:nvSpPr>
        <p:spPr>
          <a:xfrm>
            <a:off x="3304291" y="1766513"/>
            <a:ext cx="301353" cy="936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9"/>
          <p:cNvSpPr txBox="1">
            <a:spLocks noGrp="1"/>
          </p:cNvSpPr>
          <p:nvPr>
            <p:ph type="subTitle" idx="1"/>
          </p:nvPr>
        </p:nvSpPr>
        <p:spPr>
          <a:xfrm>
            <a:off x="0" y="340428"/>
            <a:ext cx="4168649" cy="18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l">
              <a:buNone/>
            </a:pPr>
            <a:r>
              <a:rPr lang="es-EC" sz="1800" b="0" i="0" u="none" strike="noStrike" baseline="0" dirty="0">
                <a:latin typeface="ScalaPro-Regular"/>
              </a:rPr>
              <a:t>El paradigma burocrático administrativo aplica un </a:t>
            </a:r>
            <a:r>
              <a:rPr lang="es-MX" sz="1800" b="0" i="0" u="none" strike="noStrike" baseline="0" dirty="0">
                <a:latin typeface="ScalaPro-Regular"/>
              </a:rPr>
              <a:t>concepto del hombre       como un </a:t>
            </a:r>
            <a:r>
              <a:rPr lang="es-MX" sz="1800" b="1" i="0" u="none" strike="noStrike" baseline="0" dirty="0">
                <a:latin typeface="ScalaPro-Bold"/>
              </a:rPr>
              <a:t>Ser social</a:t>
            </a:r>
            <a:r>
              <a:rPr lang="es-MX" sz="1800" b="0" i="0" u="none" strike="noStrike" baseline="0" dirty="0">
                <a:latin typeface="ScalaPro-Regular"/>
              </a:rPr>
              <a:t>. El contexto histórico del modelo se ubica en el desarrollo de la sociología, </a:t>
            </a:r>
            <a:r>
              <a:rPr lang="es-EC" sz="1800" b="0" i="0" u="none" strike="noStrike" baseline="0" dirty="0">
                <a:latin typeface="ScalaPro-Regular"/>
              </a:rPr>
              <a:t>es un servidor publico</a:t>
            </a:r>
            <a:endParaRPr dirty="0"/>
          </a:p>
        </p:txBody>
      </p:sp>
      <p:sp>
        <p:nvSpPr>
          <p:cNvPr id="607" name="Google Shape;607;p49"/>
          <p:cNvSpPr txBox="1">
            <a:spLocks noGrp="1"/>
          </p:cNvSpPr>
          <p:nvPr>
            <p:ph type="subTitle" idx="2"/>
          </p:nvPr>
        </p:nvSpPr>
        <p:spPr>
          <a:xfrm>
            <a:off x="4281055" y="1505025"/>
            <a:ext cx="4665517" cy="2133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l">
              <a:buNone/>
            </a:pPr>
            <a:r>
              <a:rPr lang="es-EC" sz="1800" b="0" i="0" u="none" strike="noStrike" baseline="0" dirty="0">
                <a:latin typeface="ScalaPro-Regular"/>
              </a:rPr>
              <a:t>Con la teoría sistémica, el hombre se considera un       </a:t>
            </a:r>
            <a:r>
              <a:rPr lang="es-EC" sz="1800" b="1" i="0" u="none" strike="noStrike" baseline="0" dirty="0">
                <a:latin typeface="ScalaPro-Bold"/>
              </a:rPr>
              <a:t>elemento </a:t>
            </a:r>
            <a:r>
              <a:rPr lang="es-EC" sz="1800" b="0" i="0" u="none" strike="noStrike" baseline="0" dirty="0">
                <a:latin typeface="ScalaPro-Regular"/>
              </a:rPr>
              <a:t>del sistema.</a:t>
            </a:r>
            <a:endParaRPr lang="es-MX" sz="1800" b="0" i="0" u="none" strike="noStrike" baseline="0" dirty="0">
              <a:latin typeface="ScalaPro-Regular"/>
            </a:endParaRPr>
          </a:p>
          <a:p>
            <a:pPr marL="152400" indent="0" algn="l">
              <a:buNone/>
            </a:pPr>
            <a:r>
              <a:rPr lang="es-MX" sz="1800" b="0" i="0" u="none" strike="noStrike" baseline="0" dirty="0">
                <a:latin typeface="ScalaPro-Regular"/>
              </a:rPr>
              <a:t>Los elementos de los sistemas actúan</a:t>
            </a:r>
          </a:p>
          <a:p>
            <a:pPr marL="152400" indent="0" algn="l">
              <a:buNone/>
            </a:pPr>
            <a:r>
              <a:rPr lang="es-MX" sz="1800" b="0" i="0" u="none" strike="noStrike" baseline="0" dirty="0">
                <a:latin typeface="ScalaPro-Regular"/>
              </a:rPr>
              <a:t>en forma interrelacionada e interdependiente</a:t>
            </a:r>
            <a:endParaRPr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BF6CFF68-6248-9A6C-A4A6-8E85CC444271}"/>
              </a:ext>
            </a:extLst>
          </p:cNvPr>
          <p:cNvSpPr/>
          <p:nvPr/>
        </p:nvSpPr>
        <p:spPr>
          <a:xfrm>
            <a:off x="3190008" y="862446"/>
            <a:ext cx="259773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318F653B-A67D-E76D-886E-ED9431DD5181}"/>
              </a:ext>
            </a:extLst>
          </p:cNvPr>
          <p:cNvSpPr/>
          <p:nvPr/>
        </p:nvSpPr>
        <p:spPr>
          <a:xfrm>
            <a:off x="5777346" y="1998368"/>
            <a:ext cx="280555" cy="798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63966-DF83-041D-FEFF-388DEB69218F}"/>
              </a:ext>
            </a:extLst>
          </p:cNvPr>
          <p:cNvSpPr txBox="1"/>
          <p:nvPr/>
        </p:nvSpPr>
        <p:spPr>
          <a:xfrm>
            <a:off x="592281" y="3054926"/>
            <a:ext cx="45408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600" dirty="0"/>
              <a:t>En el modelo de calidad, el hombre es considerado como un           Ser racional. Si el hombre tiene la capacidad de crear, innovar, transformar, razonar y hacer una síntesis </a:t>
            </a:r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de su participación en las empresas, entonces puede hacer </a:t>
            </a:r>
            <a:r>
              <a:rPr lang="es-EC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su trabajo añadiendo valor.</a:t>
            </a:r>
            <a:endParaRPr lang="es-EC" sz="1800" dirty="0">
              <a:latin typeface="Cairo Medium" panose="020B0604020202020204" charset="-78"/>
              <a:cs typeface="Cairo Medium" panose="020B0604020202020204" charset="-78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5ECD255E-F974-4709-CE19-30E09A02504E}"/>
              </a:ext>
            </a:extLst>
          </p:cNvPr>
          <p:cNvSpPr/>
          <p:nvPr/>
        </p:nvSpPr>
        <p:spPr>
          <a:xfrm>
            <a:off x="2763981" y="3472219"/>
            <a:ext cx="301336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623401B-C5E4-0ADA-BC3F-8250BED5F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01336"/>
            <a:ext cx="7907482" cy="45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81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7"/>
          <p:cNvSpPr txBox="1">
            <a:spLocks noGrp="1"/>
          </p:cNvSpPr>
          <p:nvPr>
            <p:ph type="ctrTitle"/>
          </p:nvPr>
        </p:nvSpPr>
        <p:spPr>
          <a:xfrm>
            <a:off x="715100" y="874650"/>
            <a:ext cx="2870400" cy="80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Gracias</a:t>
            </a:r>
            <a:endParaRPr dirty="0"/>
          </a:p>
        </p:txBody>
      </p:sp>
      <p:grpSp>
        <p:nvGrpSpPr>
          <p:cNvPr id="568" name="Google Shape;568;p47"/>
          <p:cNvGrpSpPr/>
          <p:nvPr/>
        </p:nvGrpSpPr>
        <p:grpSpPr>
          <a:xfrm>
            <a:off x="4116398" y="638179"/>
            <a:ext cx="4436501" cy="4505416"/>
            <a:chOff x="3524175" y="220625"/>
            <a:chExt cx="4847575" cy="4922875"/>
          </a:xfrm>
        </p:grpSpPr>
        <p:pic>
          <p:nvPicPr>
            <p:cNvPr id="569" name="Google Shape;569;p4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81400" y="1939600"/>
              <a:ext cx="4666524" cy="1473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0" name="Google Shape;570;p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24175" y="220625"/>
              <a:ext cx="4408550" cy="3534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1" name="Google Shape;571;p4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88050" y="1962150"/>
              <a:ext cx="3083700" cy="31813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474ECFEE-9DF2-1B44-6D8F-593CFA52BF16}"/>
              </a:ext>
            </a:extLst>
          </p:cNvPr>
          <p:cNvSpPr/>
          <p:nvPr/>
        </p:nvSpPr>
        <p:spPr>
          <a:xfrm>
            <a:off x="498764" y="1995055"/>
            <a:ext cx="3329164" cy="2795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367CDF-19C4-5CDC-387A-C07AF2C0A5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3155" y="2086407"/>
            <a:ext cx="1857375" cy="2466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>
            <a:spLocks noGrp="1"/>
          </p:cNvSpPr>
          <p:nvPr>
            <p:ph type="title" idx="2"/>
          </p:nvPr>
        </p:nvSpPr>
        <p:spPr>
          <a:xfrm>
            <a:off x="296141" y="301693"/>
            <a:ext cx="734700" cy="46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79" name="Google Shape;279;p30"/>
          <p:cNvSpPr txBox="1">
            <a:spLocks noGrp="1"/>
          </p:cNvSpPr>
          <p:nvPr>
            <p:ph type="subTitle" idx="1"/>
          </p:nvPr>
        </p:nvSpPr>
        <p:spPr>
          <a:xfrm>
            <a:off x="893618" y="181777"/>
            <a:ext cx="3021341" cy="9233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 i="0" u="none" strike="noStrike" baseline="0" dirty="0">
                <a:latin typeface="ScalaPro-Bold"/>
              </a:rPr>
              <a:t>Estructura de organización</a:t>
            </a:r>
            <a:endParaRPr sz="3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85C9B8-2BB0-8E21-DB88-04949BA79DA6}"/>
              </a:ext>
            </a:extLst>
          </p:cNvPr>
          <p:cNvSpPr txBox="1"/>
          <p:nvPr/>
        </p:nvSpPr>
        <p:spPr>
          <a:xfrm>
            <a:off x="3429000" y="306710"/>
            <a:ext cx="5465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sz="2000" b="0" i="0" u="none" strike="noStrike" baseline="0" dirty="0">
                <a:latin typeface="ScalaPro-Regular"/>
              </a:rPr>
              <a:t>La estructura de organización</a:t>
            </a:r>
            <a:r>
              <a:rPr lang="es-EC" sz="2000" dirty="0">
                <a:latin typeface="ScalaPro-Regular"/>
              </a:rPr>
              <a:t> </a:t>
            </a:r>
            <a:r>
              <a:rPr lang="es-MX" sz="2000" b="0" i="0" u="none" strike="noStrike" baseline="0" dirty="0">
                <a:latin typeface="ScalaPro-Regular"/>
              </a:rPr>
              <a:t>formal ha evolucionado porque se identifico la existencia de estructuras informales de la organización y el </a:t>
            </a:r>
            <a:r>
              <a:rPr lang="es-EC" sz="2000" b="0" i="0" u="none" strike="noStrike" baseline="0" dirty="0">
                <a:latin typeface="ScalaPro-Regular"/>
              </a:rPr>
              <a:t>conflicto entre ambas</a:t>
            </a:r>
            <a:r>
              <a:rPr lang="es-EC" sz="1800" b="0" i="0" u="none" strike="noStrike" baseline="0" dirty="0">
                <a:latin typeface="ScalaPro-Regular"/>
              </a:rPr>
              <a:t>.</a:t>
            </a:r>
            <a:endParaRPr lang="es-EC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A425C3D-997D-F55B-4DB3-EA401BCF45A6}"/>
              </a:ext>
            </a:extLst>
          </p:cNvPr>
          <p:cNvSpPr txBox="1"/>
          <p:nvPr/>
        </p:nvSpPr>
        <p:spPr>
          <a:xfrm>
            <a:off x="505025" y="1725573"/>
            <a:ext cx="8098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dirty="0">
                <a:latin typeface="ScalaPro-Regular"/>
              </a:rPr>
              <a:t>Para </a:t>
            </a:r>
            <a:r>
              <a:rPr lang="es-MX" sz="2000" b="0" i="0" u="none" strike="noStrike" baseline="0" dirty="0">
                <a:latin typeface="ScalaPro-Regular"/>
              </a:rPr>
              <a:t>reducir la ineficiencia causada por los conflictos entre la estructura formal e informal de la organización provoco que se buscaran otras formas de organización </a:t>
            </a:r>
            <a:r>
              <a:rPr lang="es-EC" sz="2000" b="0" i="0" u="none" strike="noStrike" baseline="0" dirty="0">
                <a:latin typeface="ScalaPro-Regular"/>
              </a:rPr>
              <a:t>entre ellas</a:t>
            </a:r>
            <a:endParaRPr lang="es-EC" sz="20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258282E-F611-A896-C83F-662F038A9C82}"/>
              </a:ext>
            </a:extLst>
          </p:cNvPr>
          <p:cNvSpPr txBox="1"/>
          <p:nvPr/>
        </p:nvSpPr>
        <p:spPr>
          <a:xfrm>
            <a:off x="296141" y="3047293"/>
            <a:ext cx="8551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b="0" i="0" u="none" strike="noStrike" baseline="0" dirty="0">
                <a:latin typeface="ScalaPro-Regular"/>
              </a:rPr>
              <a:t>Dentro de la teoría clásica identificamos tres divisiones en la estructura de organización que son: la organización</a:t>
            </a:r>
            <a:r>
              <a:rPr lang="es-MX" sz="2000" dirty="0">
                <a:latin typeface="ScalaPro-Regular"/>
              </a:rPr>
              <a:t> </a:t>
            </a:r>
            <a:r>
              <a:rPr lang="es-MX" sz="2000" b="0" i="0" u="none" strike="noStrike" baseline="0" dirty="0">
                <a:latin typeface="ScalaPro-Regular"/>
              </a:rPr>
              <a:t>científica, la organización formal (conocida algunas veces como teoría administrativa), y la burocracia.</a:t>
            </a:r>
            <a:endParaRPr lang="es-EC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D4D686E-96CD-2030-0F8D-2E809D138A9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81430" y="296795"/>
            <a:ext cx="734700" cy="466200"/>
          </a:xfrm>
        </p:spPr>
        <p:txBody>
          <a:bodyPr/>
          <a:lstStyle/>
          <a:p>
            <a:r>
              <a:rPr lang="es-MX" dirty="0"/>
              <a:t>1</a:t>
            </a:r>
            <a:endParaRPr lang="es-EC" dirty="0"/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9A60F8E0-D579-27F1-EF3D-FB584741B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037" y="311550"/>
            <a:ext cx="6131098" cy="365700"/>
          </a:xfrm>
        </p:spPr>
        <p:txBody>
          <a:bodyPr/>
          <a:lstStyle/>
          <a:p>
            <a:r>
              <a:rPr lang="es-EC" sz="2400" b="1" i="0" u="none" strike="noStrike" baseline="0" dirty="0">
                <a:latin typeface="Taz-Light"/>
              </a:rPr>
              <a:t>La organización científica</a:t>
            </a:r>
            <a:endParaRPr lang="es-EC" sz="24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EDEEC3D-D67A-6BC7-C4C0-4FB9391C77DB}"/>
              </a:ext>
            </a:extLst>
          </p:cNvPr>
          <p:cNvSpPr txBox="1"/>
          <p:nvPr/>
        </p:nvSpPr>
        <p:spPr>
          <a:xfrm>
            <a:off x="405246" y="842229"/>
            <a:ext cx="8156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b="0" i="0" u="none" strike="noStrike" baseline="0" dirty="0">
                <a:latin typeface="ScalaPro-Regular"/>
              </a:rPr>
              <a:t>Las ideas sobre estructura jerárquica y la división del trabajo caracterizadas por la descomposición del proceso  de producción en numerosas labores sencillas</a:t>
            </a:r>
            <a:endParaRPr lang="es-EC" sz="20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09E2E3-3679-445A-1D80-3DA21A4B73C2}"/>
              </a:ext>
            </a:extLst>
          </p:cNvPr>
          <p:cNvSpPr txBox="1"/>
          <p:nvPr/>
        </p:nvSpPr>
        <p:spPr>
          <a:xfrm>
            <a:off x="405246" y="1739883"/>
            <a:ext cx="808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b="0" i="0" u="none" strike="noStrike" baseline="0" dirty="0">
                <a:latin typeface="ScalaPro-Regular"/>
              </a:rPr>
              <a:t>Taylor centro su atención en la forma de controlar y coordinar la ejecución de las diferentes tareas a fin de mejorar la eficiencia de la organización</a:t>
            </a:r>
            <a:endParaRPr lang="es-EC" sz="20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45BDE95-D0EE-7C92-6475-54EBCB755DB0}"/>
              </a:ext>
            </a:extLst>
          </p:cNvPr>
          <p:cNvSpPr txBox="1"/>
          <p:nvPr/>
        </p:nvSpPr>
        <p:spPr>
          <a:xfrm>
            <a:off x="369108" y="2451304"/>
            <a:ext cx="8156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dirty="0">
                <a:latin typeface="ScalaPro-Regular"/>
              </a:rPr>
              <a:t>A </a:t>
            </a:r>
            <a:r>
              <a:rPr lang="es-MX" sz="2000" b="0" i="0" u="none" strike="noStrike" baseline="0" dirty="0">
                <a:latin typeface="ScalaPro-Regular"/>
              </a:rPr>
              <a:t> la administración científica se le conozca también</a:t>
            </a:r>
            <a:r>
              <a:rPr lang="es-MX" sz="2000" dirty="0">
                <a:latin typeface="ScalaPro-Regular"/>
              </a:rPr>
              <a:t> </a:t>
            </a:r>
            <a:r>
              <a:rPr lang="es-EC" sz="2000" b="0" i="0" u="none" strike="noStrike" baseline="0" dirty="0">
                <a:latin typeface="ScalaPro-Regular"/>
              </a:rPr>
              <a:t>como administración de tareas</a:t>
            </a:r>
            <a:endParaRPr lang="es-EC" sz="20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CAAD2C2-92A0-DE4C-0EDF-D2883BAB065B}"/>
              </a:ext>
            </a:extLst>
          </p:cNvPr>
          <p:cNvSpPr txBox="1"/>
          <p:nvPr/>
        </p:nvSpPr>
        <p:spPr>
          <a:xfrm>
            <a:off x="369108" y="3159190"/>
            <a:ext cx="8156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b="0" i="0" u="none" strike="noStrike" baseline="0" dirty="0">
                <a:latin typeface="ScalaPro-Regular"/>
              </a:rPr>
              <a:t>Mediante el uso de métodos científicos, tales como los estudios de tiempo y movimientos, se analizaron las </a:t>
            </a:r>
            <a:r>
              <a:rPr lang="es-EC" sz="2000" b="0" i="0" u="none" strike="noStrike" baseline="0" dirty="0">
                <a:latin typeface="ScalaPro-Regular"/>
              </a:rPr>
              <a:t>formas mas eficientes para la realización de determinadas tareas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42031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3"/>
          <p:cNvSpPr txBox="1">
            <a:spLocks noGrp="1"/>
          </p:cNvSpPr>
          <p:nvPr>
            <p:ph type="subTitle" idx="1"/>
          </p:nvPr>
        </p:nvSpPr>
        <p:spPr>
          <a:xfrm>
            <a:off x="4572000" y="2059712"/>
            <a:ext cx="4436918" cy="26058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MX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Pero los trabajadores no siempre se </a:t>
            </a:r>
          </a:p>
          <a:p>
            <a:pPr algn="l"/>
            <a:r>
              <a:rPr lang="es-MX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comportan en forma   </a:t>
            </a:r>
          </a:p>
          <a:p>
            <a:pPr algn="l"/>
            <a:r>
              <a:rPr lang="es-MX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económicamente</a:t>
            </a:r>
            <a:r>
              <a:rPr lang="es-MX" sz="2000" dirty="0">
                <a:latin typeface="Cairo Medium" panose="020B0604020202020204" charset="-78"/>
                <a:cs typeface="Cairo Medium" panose="020B0604020202020204" charset="-78"/>
              </a:rPr>
              <a:t> </a:t>
            </a:r>
            <a:r>
              <a:rPr lang="es-MX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racional; de tal</a:t>
            </a:r>
          </a:p>
          <a:p>
            <a:pPr algn="l"/>
            <a:r>
              <a:rPr lang="es-MX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manera que en los casos  en que el </a:t>
            </a:r>
          </a:p>
          <a:p>
            <a:pPr algn="l"/>
            <a:r>
              <a:rPr lang="es-MX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aumento de la producción</a:t>
            </a:r>
            <a:r>
              <a:rPr lang="es-MX" sz="2000" dirty="0">
                <a:latin typeface="Cairo Medium" panose="020B0604020202020204" charset="-78"/>
                <a:cs typeface="Cairo Medium" panose="020B0604020202020204" charset="-78"/>
              </a:rPr>
              <a:t>   </a:t>
            </a:r>
            <a:r>
              <a:rPr lang="es-MX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parecía </a:t>
            </a:r>
          </a:p>
          <a:p>
            <a:pPr algn="l"/>
            <a:r>
              <a:rPr lang="es-MX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ventajoso para ellos, se hacían</a:t>
            </a:r>
          </a:p>
          <a:p>
            <a:pPr algn="l"/>
            <a:r>
              <a:rPr lang="es-MX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presentes las normas de grupo para </a:t>
            </a:r>
          </a:p>
          <a:p>
            <a:pPr algn="l"/>
            <a:r>
              <a:rPr lang="es-MX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Limitar</a:t>
            </a:r>
            <a:r>
              <a:rPr lang="es-MX" sz="2000" dirty="0">
                <a:latin typeface="Cairo Medium" panose="020B0604020202020204" charset="-78"/>
                <a:cs typeface="Cairo Medium" panose="020B0604020202020204" charset="-78"/>
              </a:rPr>
              <a:t> </a:t>
            </a:r>
            <a:r>
              <a:rPr lang="es-MX" sz="20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el aumento de la producción.</a:t>
            </a:r>
            <a:endParaRPr sz="2000" dirty="0">
              <a:latin typeface="Cairo Medium" panose="020B0604020202020204" charset="-78"/>
              <a:cs typeface="Cairo Medium" panose="020B0604020202020204" charset="-78"/>
            </a:endParaRPr>
          </a:p>
        </p:txBody>
      </p:sp>
      <p:sp>
        <p:nvSpPr>
          <p:cNvPr id="309" name="Google Shape;309;p33"/>
          <p:cNvSpPr txBox="1">
            <a:spLocks noGrp="1"/>
          </p:cNvSpPr>
          <p:nvPr>
            <p:ph type="subTitle" idx="2"/>
          </p:nvPr>
        </p:nvSpPr>
        <p:spPr>
          <a:xfrm>
            <a:off x="415636" y="1584363"/>
            <a:ext cx="4156364" cy="28372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Taylor introdujo incentivos como la remuneración por resultados.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Así, las organizaciones podían aumentar sus niveles de producción con la mayor eficiencia posible, al tiempo que los trabajadores mejoraban sus niveles de ingresos económicos.</a:t>
            </a:r>
            <a:endParaRPr sz="2000" dirty="0"/>
          </a:p>
        </p:txBody>
      </p:sp>
      <p:pic>
        <p:nvPicPr>
          <p:cNvPr id="311" name="Google Shape;31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252336">
            <a:off x="7471675" y="31775"/>
            <a:ext cx="2151749" cy="1006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2" name="Google Shape;312;p33"/>
          <p:cNvGrpSpPr/>
          <p:nvPr/>
        </p:nvGrpSpPr>
        <p:grpSpPr>
          <a:xfrm>
            <a:off x="5019980" y="1593480"/>
            <a:ext cx="347467" cy="347485"/>
            <a:chOff x="-1333200" y="2770450"/>
            <a:chExt cx="291450" cy="292225"/>
          </a:xfrm>
        </p:grpSpPr>
        <p:sp>
          <p:nvSpPr>
            <p:cNvPr id="313" name="Google Shape;313;p33"/>
            <p:cNvSpPr/>
            <p:nvPr/>
          </p:nvSpPr>
          <p:spPr>
            <a:xfrm>
              <a:off x="-1299325" y="2808250"/>
              <a:ext cx="222925" cy="134725"/>
            </a:xfrm>
            <a:custGeom>
              <a:avLst/>
              <a:gdLst/>
              <a:ahLst/>
              <a:cxnLst/>
              <a:rect l="l" t="t" r="r" b="b"/>
              <a:pathLst>
                <a:path w="8917" h="5389" extrusionOk="0">
                  <a:moveTo>
                    <a:pt x="7877" y="631"/>
                  </a:moveTo>
                  <a:cubicBezTo>
                    <a:pt x="8066" y="631"/>
                    <a:pt x="8223" y="789"/>
                    <a:pt x="8223" y="978"/>
                  </a:cubicBezTo>
                  <a:cubicBezTo>
                    <a:pt x="8223" y="1167"/>
                    <a:pt x="8066" y="1324"/>
                    <a:pt x="7877" y="1324"/>
                  </a:cubicBezTo>
                  <a:cubicBezTo>
                    <a:pt x="7656" y="1324"/>
                    <a:pt x="7498" y="1167"/>
                    <a:pt x="7498" y="978"/>
                  </a:cubicBezTo>
                  <a:cubicBezTo>
                    <a:pt x="7498" y="789"/>
                    <a:pt x="7656" y="631"/>
                    <a:pt x="7877" y="631"/>
                  </a:cubicBezTo>
                  <a:close/>
                  <a:moveTo>
                    <a:pt x="3056" y="1293"/>
                  </a:moveTo>
                  <a:cubicBezTo>
                    <a:pt x="3245" y="1293"/>
                    <a:pt x="3403" y="1450"/>
                    <a:pt x="3403" y="1639"/>
                  </a:cubicBezTo>
                  <a:cubicBezTo>
                    <a:pt x="3403" y="1828"/>
                    <a:pt x="3245" y="1986"/>
                    <a:pt x="3056" y="1986"/>
                  </a:cubicBezTo>
                  <a:cubicBezTo>
                    <a:pt x="2867" y="1986"/>
                    <a:pt x="2710" y="1828"/>
                    <a:pt x="2710" y="1639"/>
                  </a:cubicBezTo>
                  <a:cubicBezTo>
                    <a:pt x="2741" y="1450"/>
                    <a:pt x="2899" y="1293"/>
                    <a:pt x="3056" y="1293"/>
                  </a:cubicBezTo>
                  <a:close/>
                  <a:moveTo>
                    <a:pt x="5797" y="3340"/>
                  </a:moveTo>
                  <a:cubicBezTo>
                    <a:pt x="6018" y="3340"/>
                    <a:pt x="6175" y="3498"/>
                    <a:pt x="6175" y="3687"/>
                  </a:cubicBezTo>
                  <a:cubicBezTo>
                    <a:pt x="6175" y="3876"/>
                    <a:pt x="6018" y="4034"/>
                    <a:pt x="5797" y="4034"/>
                  </a:cubicBezTo>
                  <a:cubicBezTo>
                    <a:pt x="5608" y="4034"/>
                    <a:pt x="5451" y="3876"/>
                    <a:pt x="5451" y="3687"/>
                  </a:cubicBezTo>
                  <a:cubicBezTo>
                    <a:pt x="5451" y="3498"/>
                    <a:pt x="5608" y="3340"/>
                    <a:pt x="5797" y="3340"/>
                  </a:cubicBezTo>
                  <a:close/>
                  <a:moveTo>
                    <a:pt x="1008" y="4034"/>
                  </a:moveTo>
                  <a:cubicBezTo>
                    <a:pt x="1198" y="4034"/>
                    <a:pt x="1355" y="4191"/>
                    <a:pt x="1355" y="4412"/>
                  </a:cubicBezTo>
                  <a:cubicBezTo>
                    <a:pt x="1355" y="4601"/>
                    <a:pt x="1198" y="4758"/>
                    <a:pt x="1008" y="4758"/>
                  </a:cubicBezTo>
                  <a:cubicBezTo>
                    <a:pt x="819" y="4758"/>
                    <a:pt x="662" y="4601"/>
                    <a:pt x="662" y="4412"/>
                  </a:cubicBezTo>
                  <a:cubicBezTo>
                    <a:pt x="662" y="4191"/>
                    <a:pt x="819" y="4034"/>
                    <a:pt x="1008" y="4034"/>
                  </a:cubicBezTo>
                  <a:close/>
                  <a:moveTo>
                    <a:pt x="7908" y="1"/>
                  </a:moveTo>
                  <a:cubicBezTo>
                    <a:pt x="7341" y="1"/>
                    <a:pt x="6868" y="474"/>
                    <a:pt x="6868" y="1009"/>
                  </a:cubicBezTo>
                  <a:cubicBezTo>
                    <a:pt x="6868" y="1198"/>
                    <a:pt x="6963" y="1419"/>
                    <a:pt x="7026" y="1576"/>
                  </a:cubicBezTo>
                  <a:lnTo>
                    <a:pt x="6112" y="2742"/>
                  </a:lnTo>
                  <a:cubicBezTo>
                    <a:pt x="6032" y="2722"/>
                    <a:pt x="5943" y="2711"/>
                    <a:pt x="5850" y="2711"/>
                  </a:cubicBezTo>
                  <a:cubicBezTo>
                    <a:pt x="5650" y="2711"/>
                    <a:pt x="5434" y="2760"/>
                    <a:pt x="5262" y="2868"/>
                  </a:cubicBezTo>
                  <a:lnTo>
                    <a:pt x="4096" y="1954"/>
                  </a:lnTo>
                  <a:cubicBezTo>
                    <a:pt x="4127" y="1891"/>
                    <a:pt x="4127" y="1765"/>
                    <a:pt x="4127" y="1639"/>
                  </a:cubicBezTo>
                  <a:cubicBezTo>
                    <a:pt x="4127" y="1104"/>
                    <a:pt x="3655" y="631"/>
                    <a:pt x="3088" y="631"/>
                  </a:cubicBezTo>
                  <a:cubicBezTo>
                    <a:pt x="2552" y="631"/>
                    <a:pt x="2080" y="1104"/>
                    <a:pt x="2080" y="1639"/>
                  </a:cubicBezTo>
                  <a:cubicBezTo>
                    <a:pt x="2080" y="1828"/>
                    <a:pt x="2143" y="2049"/>
                    <a:pt x="2237" y="2206"/>
                  </a:cubicBezTo>
                  <a:lnTo>
                    <a:pt x="1324" y="3372"/>
                  </a:lnTo>
                  <a:cubicBezTo>
                    <a:pt x="1261" y="3340"/>
                    <a:pt x="1134" y="3340"/>
                    <a:pt x="1008" y="3340"/>
                  </a:cubicBezTo>
                  <a:cubicBezTo>
                    <a:pt x="441" y="3340"/>
                    <a:pt x="0" y="3813"/>
                    <a:pt x="0" y="4349"/>
                  </a:cubicBezTo>
                  <a:cubicBezTo>
                    <a:pt x="0" y="4947"/>
                    <a:pt x="441" y="5388"/>
                    <a:pt x="1008" y="5388"/>
                  </a:cubicBezTo>
                  <a:cubicBezTo>
                    <a:pt x="1576" y="5388"/>
                    <a:pt x="2017" y="4916"/>
                    <a:pt x="2017" y="4349"/>
                  </a:cubicBezTo>
                  <a:cubicBezTo>
                    <a:pt x="2017" y="4160"/>
                    <a:pt x="1954" y="3971"/>
                    <a:pt x="1859" y="3813"/>
                  </a:cubicBezTo>
                  <a:lnTo>
                    <a:pt x="2773" y="2616"/>
                  </a:lnTo>
                  <a:cubicBezTo>
                    <a:pt x="2875" y="2650"/>
                    <a:pt x="2980" y="2667"/>
                    <a:pt x="3087" y="2667"/>
                  </a:cubicBezTo>
                  <a:cubicBezTo>
                    <a:pt x="3278" y="2667"/>
                    <a:pt x="3473" y="2611"/>
                    <a:pt x="3655" y="2490"/>
                  </a:cubicBezTo>
                  <a:lnTo>
                    <a:pt x="4821" y="3403"/>
                  </a:lnTo>
                  <a:cubicBezTo>
                    <a:pt x="4789" y="3498"/>
                    <a:pt x="4789" y="3624"/>
                    <a:pt x="4789" y="3719"/>
                  </a:cubicBezTo>
                  <a:cubicBezTo>
                    <a:pt x="4789" y="4286"/>
                    <a:pt x="5262" y="4758"/>
                    <a:pt x="5797" y="4758"/>
                  </a:cubicBezTo>
                  <a:cubicBezTo>
                    <a:pt x="6364" y="4758"/>
                    <a:pt x="6837" y="4286"/>
                    <a:pt x="6837" y="3719"/>
                  </a:cubicBezTo>
                  <a:cubicBezTo>
                    <a:pt x="6837" y="3529"/>
                    <a:pt x="6742" y="3340"/>
                    <a:pt x="6679" y="3183"/>
                  </a:cubicBezTo>
                  <a:lnTo>
                    <a:pt x="7593" y="1986"/>
                  </a:lnTo>
                  <a:cubicBezTo>
                    <a:pt x="7656" y="2049"/>
                    <a:pt x="7782" y="2049"/>
                    <a:pt x="7908" y="2049"/>
                  </a:cubicBezTo>
                  <a:cubicBezTo>
                    <a:pt x="8444" y="2049"/>
                    <a:pt x="8916" y="1576"/>
                    <a:pt x="8916" y="1009"/>
                  </a:cubicBez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3"/>
            <p:cNvSpPr/>
            <p:nvPr/>
          </p:nvSpPr>
          <p:spPr>
            <a:xfrm>
              <a:off x="-1333200" y="2770450"/>
              <a:ext cx="291450" cy="292225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10586" y="725"/>
                  </a:moveTo>
                  <a:cubicBezTo>
                    <a:pt x="10807" y="725"/>
                    <a:pt x="10964" y="883"/>
                    <a:pt x="10964" y="1072"/>
                  </a:cubicBezTo>
                  <a:lnTo>
                    <a:pt x="10964" y="7593"/>
                  </a:lnTo>
                  <a:lnTo>
                    <a:pt x="631" y="7593"/>
                  </a:lnTo>
                  <a:lnTo>
                    <a:pt x="631" y="1072"/>
                  </a:lnTo>
                  <a:cubicBezTo>
                    <a:pt x="662" y="883"/>
                    <a:pt x="820" y="725"/>
                    <a:pt x="977" y="725"/>
                  </a:cubicBezTo>
                  <a:close/>
                  <a:moveTo>
                    <a:pt x="10996" y="8286"/>
                  </a:moveTo>
                  <a:lnTo>
                    <a:pt x="10996" y="8633"/>
                  </a:lnTo>
                  <a:cubicBezTo>
                    <a:pt x="10996" y="8822"/>
                    <a:pt x="10838" y="8980"/>
                    <a:pt x="10618" y="8980"/>
                  </a:cubicBezTo>
                  <a:lnTo>
                    <a:pt x="1009" y="8980"/>
                  </a:lnTo>
                  <a:cubicBezTo>
                    <a:pt x="820" y="8980"/>
                    <a:pt x="662" y="8822"/>
                    <a:pt x="662" y="8633"/>
                  </a:cubicBezTo>
                  <a:lnTo>
                    <a:pt x="662" y="8286"/>
                  </a:lnTo>
                  <a:close/>
                  <a:moveTo>
                    <a:pt x="6617" y="9641"/>
                  </a:moveTo>
                  <a:lnTo>
                    <a:pt x="6932" y="11027"/>
                  </a:lnTo>
                  <a:lnTo>
                    <a:pt x="4632" y="11027"/>
                  </a:lnTo>
                  <a:lnTo>
                    <a:pt x="4947" y="9641"/>
                  </a:ln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8570"/>
                  </a:lnTo>
                  <a:cubicBezTo>
                    <a:pt x="1" y="9137"/>
                    <a:pt x="473" y="9610"/>
                    <a:pt x="1009" y="9610"/>
                  </a:cubicBezTo>
                  <a:lnTo>
                    <a:pt x="4285" y="9610"/>
                  </a:lnTo>
                  <a:lnTo>
                    <a:pt x="3970" y="10996"/>
                  </a:lnTo>
                  <a:lnTo>
                    <a:pt x="3057" y="10996"/>
                  </a:lnTo>
                  <a:cubicBezTo>
                    <a:pt x="2868" y="10996"/>
                    <a:pt x="2710" y="11153"/>
                    <a:pt x="2710" y="11342"/>
                  </a:cubicBezTo>
                  <a:cubicBezTo>
                    <a:pt x="2710" y="11531"/>
                    <a:pt x="2868" y="11689"/>
                    <a:pt x="3057" y="11689"/>
                  </a:cubicBezTo>
                  <a:lnTo>
                    <a:pt x="8538" y="11689"/>
                  </a:lnTo>
                  <a:cubicBezTo>
                    <a:pt x="8727" y="11689"/>
                    <a:pt x="8885" y="11531"/>
                    <a:pt x="8885" y="11342"/>
                  </a:cubicBezTo>
                  <a:cubicBezTo>
                    <a:pt x="8885" y="11153"/>
                    <a:pt x="8727" y="10996"/>
                    <a:pt x="8538" y="10996"/>
                  </a:cubicBezTo>
                  <a:lnTo>
                    <a:pt x="7625" y="10996"/>
                  </a:lnTo>
                  <a:lnTo>
                    <a:pt x="7310" y="9610"/>
                  </a:lnTo>
                  <a:lnTo>
                    <a:pt x="10618" y="9610"/>
                  </a:lnTo>
                  <a:cubicBezTo>
                    <a:pt x="11185" y="9610"/>
                    <a:pt x="11657" y="9137"/>
                    <a:pt x="11657" y="8570"/>
                  </a:cubicBezTo>
                  <a:lnTo>
                    <a:pt x="11657" y="1040"/>
                  </a:lnTo>
                  <a:cubicBezTo>
                    <a:pt x="11657" y="473"/>
                    <a:pt x="11185" y="1"/>
                    <a:pt x="10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33"/>
          <p:cNvSpPr/>
          <p:nvPr/>
        </p:nvSpPr>
        <p:spPr>
          <a:xfrm>
            <a:off x="911888" y="721841"/>
            <a:ext cx="347484" cy="324309"/>
          </a:xfrm>
          <a:custGeom>
            <a:avLst/>
            <a:gdLst/>
            <a:ahLst/>
            <a:cxnLst/>
            <a:rect l="l" t="t" r="r" b="b"/>
            <a:pathLst>
              <a:path w="12477" h="11792" extrusionOk="0">
                <a:moveTo>
                  <a:pt x="10845" y="690"/>
                </a:moveTo>
                <a:cubicBezTo>
                  <a:pt x="11072" y="690"/>
                  <a:pt x="11264" y="705"/>
                  <a:pt x="11406" y="733"/>
                </a:cubicBezTo>
                <a:cubicBezTo>
                  <a:pt x="11469" y="1049"/>
                  <a:pt x="11469" y="1616"/>
                  <a:pt x="11374" y="2246"/>
                </a:cubicBezTo>
                <a:lnTo>
                  <a:pt x="9894" y="765"/>
                </a:lnTo>
                <a:cubicBezTo>
                  <a:pt x="10240" y="713"/>
                  <a:pt x="10568" y="690"/>
                  <a:pt x="10845" y="690"/>
                </a:cubicBezTo>
                <a:close/>
                <a:moveTo>
                  <a:pt x="9106" y="923"/>
                </a:moveTo>
                <a:lnTo>
                  <a:pt x="11280" y="3096"/>
                </a:lnTo>
                <a:cubicBezTo>
                  <a:pt x="11185" y="3317"/>
                  <a:pt x="11091" y="3569"/>
                  <a:pt x="10996" y="3789"/>
                </a:cubicBezTo>
                <a:lnTo>
                  <a:pt x="8350" y="1143"/>
                </a:lnTo>
                <a:cubicBezTo>
                  <a:pt x="8602" y="1049"/>
                  <a:pt x="8822" y="954"/>
                  <a:pt x="9106" y="923"/>
                </a:cubicBezTo>
                <a:close/>
                <a:moveTo>
                  <a:pt x="7720" y="1458"/>
                </a:moveTo>
                <a:lnTo>
                  <a:pt x="10618" y="4388"/>
                </a:lnTo>
                <a:cubicBezTo>
                  <a:pt x="10555" y="4451"/>
                  <a:pt x="10461" y="4577"/>
                  <a:pt x="10398" y="4672"/>
                </a:cubicBezTo>
                <a:cubicBezTo>
                  <a:pt x="10303" y="4766"/>
                  <a:pt x="10240" y="4861"/>
                  <a:pt x="10114" y="4892"/>
                </a:cubicBezTo>
                <a:lnTo>
                  <a:pt x="7216" y="1994"/>
                </a:lnTo>
                <a:cubicBezTo>
                  <a:pt x="7279" y="1899"/>
                  <a:pt x="7373" y="1773"/>
                  <a:pt x="7436" y="1710"/>
                </a:cubicBezTo>
                <a:cubicBezTo>
                  <a:pt x="7531" y="1616"/>
                  <a:pt x="7594" y="1553"/>
                  <a:pt x="7720" y="1458"/>
                </a:cubicBezTo>
                <a:close/>
                <a:moveTo>
                  <a:pt x="6901" y="2655"/>
                </a:moveTo>
                <a:lnTo>
                  <a:pt x="9515" y="5270"/>
                </a:lnTo>
                <a:cubicBezTo>
                  <a:pt x="9263" y="5365"/>
                  <a:pt x="9011" y="5459"/>
                  <a:pt x="8791" y="5522"/>
                </a:cubicBezTo>
                <a:lnTo>
                  <a:pt x="6649" y="3411"/>
                </a:lnTo>
                <a:cubicBezTo>
                  <a:pt x="6680" y="3159"/>
                  <a:pt x="6775" y="2876"/>
                  <a:pt x="6901" y="2655"/>
                </a:cubicBezTo>
                <a:close/>
                <a:moveTo>
                  <a:pt x="6491" y="4231"/>
                </a:moveTo>
                <a:lnTo>
                  <a:pt x="7877" y="5617"/>
                </a:lnTo>
                <a:cubicBezTo>
                  <a:pt x="7638" y="5643"/>
                  <a:pt x="7409" y="5653"/>
                  <a:pt x="7204" y="5653"/>
                </a:cubicBezTo>
                <a:cubicBezTo>
                  <a:pt x="6923" y="5653"/>
                  <a:pt x="6686" y="5635"/>
                  <a:pt x="6523" y="5617"/>
                </a:cubicBezTo>
                <a:cubicBezTo>
                  <a:pt x="6491" y="5333"/>
                  <a:pt x="6460" y="4829"/>
                  <a:pt x="6491" y="4231"/>
                </a:cubicBezTo>
                <a:close/>
                <a:moveTo>
                  <a:pt x="4982" y="6171"/>
                </a:moveTo>
                <a:cubicBezTo>
                  <a:pt x="5371" y="6171"/>
                  <a:pt x="5708" y="6201"/>
                  <a:pt x="5892" y="6247"/>
                </a:cubicBezTo>
                <a:cubicBezTo>
                  <a:pt x="5955" y="6499"/>
                  <a:pt x="5987" y="7034"/>
                  <a:pt x="5955" y="7602"/>
                </a:cubicBezTo>
                <a:lnTo>
                  <a:pt x="4538" y="6184"/>
                </a:lnTo>
                <a:cubicBezTo>
                  <a:pt x="4690" y="6175"/>
                  <a:pt x="4839" y="6171"/>
                  <a:pt x="4982" y="6171"/>
                </a:cubicBezTo>
                <a:close/>
                <a:moveTo>
                  <a:pt x="3719" y="6310"/>
                </a:moveTo>
                <a:lnTo>
                  <a:pt x="5829" y="8452"/>
                </a:lnTo>
                <a:cubicBezTo>
                  <a:pt x="5798" y="8673"/>
                  <a:pt x="5703" y="8956"/>
                  <a:pt x="5609" y="9177"/>
                </a:cubicBezTo>
                <a:lnTo>
                  <a:pt x="2962" y="6562"/>
                </a:lnTo>
                <a:cubicBezTo>
                  <a:pt x="3183" y="6436"/>
                  <a:pt x="3435" y="6341"/>
                  <a:pt x="3719" y="6310"/>
                </a:cubicBezTo>
                <a:close/>
                <a:moveTo>
                  <a:pt x="2332" y="6908"/>
                </a:moveTo>
                <a:lnTo>
                  <a:pt x="5231" y="9807"/>
                </a:lnTo>
                <a:cubicBezTo>
                  <a:pt x="5168" y="9901"/>
                  <a:pt x="5073" y="10027"/>
                  <a:pt x="5010" y="10090"/>
                </a:cubicBezTo>
                <a:cubicBezTo>
                  <a:pt x="4916" y="10185"/>
                  <a:pt x="4853" y="10248"/>
                  <a:pt x="4727" y="10342"/>
                </a:cubicBezTo>
                <a:lnTo>
                  <a:pt x="1797" y="7412"/>
                </a:lnTo>
                <a:cubicBezTo>
                  <a:pt x="1891" y="7349"/>
                  <a:pt x="1954" y="7223"/>
                  <a:pt x="2049" y="7129"/>
                </a:cubicBezTo>
                <a:cubicBezTo>
                  <a:pt x="2112" y="7066"/>
                  <a:pt x="2206" y="6971"/>
                  <a:pt x="2332" y="6908"/>
                </a:cubicBezTo>
                <a:close/>
                <a:moveTo>
                  <a:pt x="1450" y="8011"/>
                </a:moveTo>
                <a:lnTo>
                  <a:pt x="4097" y="10657"/>
                </a:lnTo>
                <a:cubicBezTo>
                  <a:pt x="3908" y="10752"/>
                  <a:pt x="3624" y="10847"/>
                  <a:pt x="3372" y="10910"/>
                </a:cubicBezTo>
                <a:lnTo>
                  <a:pt x="1230" y="8767"/>
                </a:lnTo>
                <a:cubicBezTo>
                  <a:pt x="1293" y="8515"/>
                  <a:pt x="1387" y="8232"/>
                  <a:pt x="1450" y="8011"/>
                </a:cubicBezTo>
                <a:close/>
                <a:moveTo>
                  <a:pt x="1072" y="9586"/>
                </a:moveTo>
                <a:lnTo>
                  <a:pt x="2553" y="11067"/>
                </a:lnTo>
                <a:cubicBezTo>
                  <a:pt x="2175" y="11124"/>
                  <a:pt x="1831" y="11135"/>
                  <a:pt x="1534" y="11135"/>
                </a:cubicBezTo>
                <a:cubicBezTo>
                  <a:pt x="1337" y="11135"/>
                  <a:pt x="1160" y="11130"/>
                  <a:pt x="1009" y="11130"/>
                </a:cubicBezTo>
                <a:cubicBezTo>
                  <a:pt x="978" y="10815"/>
                  <a:pt x="978" y="10216"/>
                  <a:pt x="1072" y="9586"/>
                </a:cubicBezTo>
                <a:close/>
                <a:moveTo>
                  <a:pt x="10872" y="1"/>
                </a:moveTo>
                <a:cubicBezTo>
                  <a:pt x="9797" y="1"/>
                  <a:pt x="8028" y="173"/>
                  <a:pt x="6964" y="1238"/>
                </a:cubicBezTo>
                <a:cubicBezTo>
                  <a:pt x="6775" y="1427"/>
                  <a:pt x="6617" y="1616"/>
                  <a:pt x="6491" y="1836"/>
                </a:cubicBezTo>
                <a:cubicBezTo>
                  <a:pt x="5735" y="3033"/>
                  <a:pt x="5735" y="4703"/>
                  <a:pt x="5829" y="5491"/>
                </a:cubicBezTo>
                <a:cubicBezTo>
                  <a:pt x="5619" y="5469"/>
                  <a:pt x="5344" y="5450"/>
                  <a:pt x="5031" y="5450"/>
                </a:cubicBezTo>
                <a:cubicBezTo>
                  <a:pt x="3989" y="5450"/>
                  <a:pt x="2521" y="5655"/>
                  <a:pt x="1576" y="6625"/>
                </a:cubicBezTo>
                <a:cubicBezTo>
                  <a:pt x="1" y="8200"/>
                  <a:pt x="348" y="11319"/>
                  <a:pt x="379" y="11445"/>
                </a:cubicBezTo>
                <a:cubicBezTo>
                  <a:pt x="442" y="11603"/>
                  <a:pt x="568" y="11697"/>
                  <a:pt x="726" y="11760"/>
                </a:cubicBezTo>
                <a:cubicBezTo>
                  <a:pt x="757" y="11760"/>
                  <a:pt x="1135" y="11792"/>
                  <a:pt x="1671" y="11792"/>
                </a:cubicBezTo>
                <a:cubicBezTo>
                  <a:pt x="2710" y="11792"/>
                  <a:pt x="4443" y="11603"/>
                  <a:pt x="5514" y="10531"/>
                </a:cubicBezTo>
                <a:cubicBezTo>
                  <a:pt x="6775" y="9271"/>
                  <a:pt x="6743" y="7192"/>
                  <a:pt x="6649" y="6278"/>
                </a:cubicBezTo>
                <a:cubicBezTo>
                  <a:pt x="6869" y="6278"/>
                  <a:pt x="7121" y="6310"/>
                  <a:pt x="7405" y="6310"/>
                </a:cubicBezTo>
                <a:cubicBezTo>
                  <a:pt x="8476" y="6310"/>
                  <a:pt x="9925" y="6121"/>
                  <a:pt x="10902" y="5144"/>
                </a:cubicBezTo>
                <a:cubicBezTo>
                  <a:pt x="12477" y="3600"/>
                  <a:pt x="12099" y="481"/>
                  <a:pt x="12099" y="355"/>
                </a:cubicBezTo>
                <a:cubicBezTo>
                  <a:pt x="12036" y="198"/>
                  <a:pt x="11941" y="103"/>
                  <a:pt x="11784" y="40"/>
                </a:cubicBezTo>
                <a:cubicBezTo>
                  <a:pt x="11743" y="40"/>
                  <a:pt x="11387" y="1"/>
                  <a:pt x="108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CA5A67-9C2F-F977-B801-023AC1B43BE8}"/>
              </a:ext>
            </a:extLst>
          </p:cNvPr>
          <p:cNvSpPr txBox="1"/>
          <p:nvPr/>
        </p:nvSpPr>
        <p:spPr>
          <a:xfrm>
            <a:off x="1828800" y="721841"/>
            <a:ext cx="1797627" cy="618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ACD365-01E2-EA74-BC9D-9EA8B464A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819" y="203997"/>
            <a:ext cx="2065384" cy="1380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31"/>
          <p:cNvGrpSpPr/>
          <p:nvPr/>
        </p:nvGrpSpPr>
        <p:grpSpPr>
          <a:xfrm>
            <a:off x="-451418" y="215893"/>
            <a:ext cx="4576921" cy="4928012"/>
            <a:chOff x="-506050" y="-222950"/>
            <a:chExt cx="4984124" cy="5366451"/>
          </a:xfrm>
        </p:grpSpPr>
        <p:pic>
          <p:nvPicPr>
            <p:cNvPr id="292" name="Google Shape;292;p31"/>
            <p:cNvPicPr preferRelativeResize="0"/>
            <p:nvPr/>
          </p:nvPicPr>
          <p:blipFill rotWithShape="1">
            <a:blip r:embed="rId3">
              <a:alphaModFix/>
            </a:blip>
            <a:srcRect t="79" b="69"/>
            <a:stretch/>
          </p:blipFill>
          <p:spPr>
            <a:xfrm>
              <a:off x="1610926" y="237925"/>
              <a:ext cx="2867148" cy="2665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954639" y="1533525"/>
              <a:ext cx="2973174" cy="3609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-506050" y="-222950"/>
              <a:ext cx="3347776" cy="3676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669AC88-0F20-F69A-8C3E-CFFDD35EAFDE}"/>
              </a:ext>
            </a:extLst>
          </p:cNvPr>
          <p:cNvSpPr txBox="1"/>
          <p:nvPr/>
        </p:nvSpPr>
        <p:spPr>
          <a:xfrm>
            <a:off x="3314700" y="841664"/>
            <a:ext cx="57357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400" b="0" i="0" u="none" strike="noStrike" baseline="0" dirty="0">
                <a:latin typeface="ScalaPro-Regular"/>
              </a:rPr>
              <a:t>Las otras dos divisiones de la teoría clásica</a:t>
            </a:r>
            <a:r>
              <a:rPr lang="es-MX" sz="2400" dirty="0">
                <a:latin typeface="ScalaPro-Regular"/>
              </a:rPr>
              <a:t>:</a:t>
            </a:r>
          </a:p>
          <a:p>
            <a:pPr algn="l"/>
            <a:r>
              <a:rPr lang="es-MX" sz="2400" dirty="0">
                <a:latin typeface="ScalaPro-Regular"/>
              </a:rPr>
              <a:t>L</a:t>
            </a:r>
            <a:r>
              <a:rPr lang="es-MX" sz="2400" b="0" i="0" u="none" strike="noStrike" baseline="0" dirty="0">
                <a:latin typeface="ScalaPro-Regular"/>
              </a:rPr>
              <a:t>a organización</a:t>
            </a:r>
            <a:r>
              <a:rPr lang="es-MX" sz="2400" dirty="0">
                <a:latin typeface="ScalaPro-Regular"/>
              </a:rPr>
              <a:t> </a:t>
            </a:r>
            <a:r>
              <a:rPr lang="es-MX" sz="2400" b="0" i="0" u="none" strike="noStrike" baseline="0" dirty="0">
                <a:latin typeface="ScalaPro-Regular"/>
              </a:rPr>
              <a:t>formal y </a:t>
            </a:r>
          </a:p>
          <a:p>
            <a:pPr algn="l"/>
            <a:r>
              <a:rPr lang="es-MX" sz="2400" dirty="0">
                <a:latin typeface="ScalaPro-Regular"/>
              </a:rPr>
              <a:t>L</a:t>
            </a:r>
            <a:r>
              <a:rPr lang="es-MX" sz="2400" b="0" i="0" u="none" strike="noStrike" baseline="0" dirty="0">
                <a:latin typeface="ScalaPro-Regular"/>
              </a:rPr>
              <a:t>a burocracia: consideran un macroenfoque, ya que se relacionan con la estructura y el desarrollo de principios aplicables a los niveles mas altos de autoridad </a:t>
            </a:r>
            <a:r>
              <a:rPr lang="es-EC" sz="2400" b="0" i="0" u="none" strike="noStrike" baseline="0" dirty="0">
                <a:latin typeface="ScalaPro-Regular"/>
              </a:rPr>
              <a:t>dentro de la organización.</a:t>
            </a:r>
            <a:endParaRPr lang="es-EC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"/>
          <p:cNvSpPr txBox="1">
            <a:spLocks noGrp="1"/>
          </p:cNvSpPr>
          <p:nvPr>
            <p:ph type="body" idx="1"/>
          </p:nvPr>
        </p:nvSpPr>
        <p:spPr>
          <a:xfrm>
            <a:off x="207818" y="405550"/>
            <a:ext cx="4707081" cy="21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buNone/>
            </a:pPr>
            <a:r>
              <a:rPr lang="es-EC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La organización podía</a:t>
            </a:r>
            <a:r>
              <a:rPr lang="es-EC" sz="1800" dirty="0">
                <a:latin typeface="Cairo Medium" panose="020B0604020202020204" charset="-78"/>
                <a:cs typeface="Cairo Medium" panose="020B0604020202020204" charset="-78"/>
              </a:rPr>
              <a:t> </a:t>
            </a:r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 tornarse mas eficiente mediante la aplicación de ciertos principios universales, los cuales, suministraban las directrices para estructurar la organización formal, estos </a:t>
            </a:r>
            <a:r>
              <a:rPr lang="es-EC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principios eran:</a:t>
            </a:r>
            <a:endParaRPr dirty="0">
              <a:solidFill>
                <a:schemeClr val="dk1"/>
              </a:solidFill>
              <a:latin typeface="Cairo Medium" panose="020B0604020202020204" charset="-78"/>
              <a:cs typeface="Cairo Medium" panose="020B0604020202020204" charset="-78"/>
            </a:endParaRPr>
          </a:p>
        </p:txBody>
      </p:sp>
      <p:pic>
        <p:nvPicPr>
          <p:cNvPr id="301" name="Google Shape;301;p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9404" t="10048" r="4972" b="1573"/>
          <a:stretch/>
        </p:blipFill>
        <p:spPr>
          <a:xfrm>
            <a:off x="5094219" y="535000"/>
            <a:ext cx="3150600" cy="4068900"/>
          </a:xfrm>
          <a:prstGeom prst="snip2DiagRect">
            <a:avLst>
              <a:gd name="adj1" fmla="val 0"/>
              <a:gd name="adj2" fmla="val 7740"/>
            </a:avLst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D0B9D6-D2A4-7A56-1813-E4DB3EFFD96C}"/>
              </a:ext>
            </a:extLst>
          </p:cNvPr>
          <p:cNvSpPr txBox="1"/>
          <p:nvPr/>
        </p:nvSpPr>
        <p:spPr>
          <a:xfrm>
            <a:off x="342900" y="2337955"/>
            <a:ext cx="457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rgbClr val="FF0000"/>
                </a:solidFill>
                <a:latin typeface="Cairo Medium" panose="020B0604020202020204" charset="-78"/>
                <a:cs typeface="Cairo Medium" panose="020B0604020202020204" charset="-78"/>
              </a:rPr>
              <a:t>1. Especialización por función y división del trabajo</a:t>
            </a:r>
          </a:p>
          <a:p>
            <a:r>
              <a:rPr lang="es-MX" sz="1800" dirty="0">
                <a:latin typeface="Cairo Medium" panose="020B0604020202020204" charset="-78"/>
                <a:cs typeface="Cairo Medium" panose="020B0604020202020204" charset="-78"/>
              </a:rPr>
              <a:t>Dependiendo del tipo de tarea, la especialidad se producía por la subdivisión de labores. Los trabajadores que las realizaban eran asignados a departamentos funcionales.</a:t>
            </a:r>
            <a:endParaRPr lang="es-EC" sz="1800" dirty="0">
              <a:latin typeface="Cairo Medium" panose="020B0604020202020204" charset="-78"/>
              <a:cs typeface="Cairo Medium" panose="020B0604020202020204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4"/>
          <p:cNvSpPr txBox="1">
            <a:spLocks noGrp="1"/>
          </p:cNvSpPr>
          <p:nvPr>
            <p:ph type="subTitle" idx="1"/>
          </p:nvPr>
        </p:nvSpPr>
        <p:spPr>
          <a:xfrm>
            <a:off x="74370" y="1161994"/>
            <a:ext cx="3002973" cy="22952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EC" sz="1800" b="1" i="0" u="none" strike="noStrike" baseline="0" dirty="0">
                <a:solidFill>
                  <a:srgbClr val="FF0000"/>
                </a:solidFill>
                <a:latin typeface="Cairo Medium" panose="020B0604020202020204" charset="-78"/>
                <a:cs typeface="Cairo Medium" panose="020B0604020202020204" charset="-78"/>
              </a:rPr>
              <a:t>2. El principio escalar</a:t>
            </a:r>
          </a:p>
          <a:p>
            <a:pPr algn="l"/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La cadena de mando era </a:t>
            </a:r>
          </a:p>
          <a:p>
            <a:pPr algn="l"/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una línea de autoridad que</a:t>
            </a:r>
          </a:p>
          <a:p>
            <a:pPr algn="l"/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descendía a través de la  </a:t>
            </a:r>
          </a:p>
          <a:p>
            <a:pPr algn="l"/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estructura de organización,</a:t>
            </a:r>
          </a:p>
          <a:p>
            <a:pPr algn="l"/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por los diferentes niveles </a:t>
            </a:r>
          </a:p>
          <a:p>
            <a:pPr algn="l"/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de </a:t>
            </a:r>
            <a:r>
              <a:rPr lang="es-MX" sz="1800" dirty="0">
                <a:latin typeface="Cairo Medium" panose="020B0604020202020204" charset="-78"/>
                <a:cs typeface="Cairo Medium" panose="020B0604020202020204" charset="-78"/>
              </a:rPr>
              <a:t> </a:t>
            </a:r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responsabilidad</a:t>
            </a:r>
            <a:endParaRPr dirty="0">
              <a:latin typeface="Cairo Medium" panose="020B0604020202020204" charset="-78"/>
              <a:cs typeface="Cairo Medium" panose="020B0604020202020204" charset="-78"/>
            </a:endParaRPr>
          </a:p>
        </p:txBody>
      </p:sp>
      <p:sp>
        <p:nvSpPr>
          <p:cNvPr id="324" name="Google Shape;324;p34"/>
          <p:cNvSpPr txBox="1">
            <a:spLocks noGrp="1"/>
          </p:cNvSpPr>
          <p:nvPr>
            <p:ph type="subTitle" idx="2"/>
          </p:nvPr>
        </p:nvSpPr>
        <p:spPr>
          <a:xfrm>
            <a:off x="2986498" y="1568905"/>
            <a:ext cx="2841068" cy="16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EC" sz="2000" b="1" i="0" u="none" strike="noStrike" baseline="0" dirty="0">
                <a:solidFill>
                  <a:srgbClr val="FF0000"/>
                </a:solidFill>
                <a:latin typeface="Cairo Medium" panose="020B0604020202020204" charset="-78"/>
                <a:cs typeface="Cairo Medium" panose="020B0604020202020204" charset="-78"/>
              </a:rPr>
              <a:t>3. Unidad de mando</a:t>
            </a:r>
          </a:p>
          <a:p>
            <a:pPr algn="l"/>
            <a:r>
              <a:rPr lang="es-MX" sz="1800" dirty="0">
                <a:latin typeface="Cairo Medium" panose="020B0604020202020204" charset="-78"/>
                <a:cs typeface="Cairo Medium" panose="020B0604020202020204" charset="-78"/>
              </a:rPr>
              <a:t>Es l</a:t>
            </a:r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a idea según la cual </a:t>
            </a:r>
          </a:p>
          <a:p>
            <a:pPr algn="l"/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los empleados tenían</a:t>
            </a:r>
            <a:r>
              <a:rPr lang="es-MX" sz="1800" dirty="0">
                <a:latin typeface="Cairo Medium" panose="020B0604020202020204" charset="-78"/>
                <a:cs typeface="Cairo Medium" panose="020B0604020202020204" charset="-78"/>
              </a:rPr>
              <a:t> </a:t>
            </a:r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que </a:t>
            </a:r>
          </a:p>
          <a:p>
            <a:pPr algn="l"/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reportar a un solo   jefe, </a:t>
            </a:r>
          </a:p>
          <a:p>
            <a:pPr algn="l"/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ya que la  existencia de </a:t>
            </a:r>
          </a:p>
          <a:p>
            <a:pPr algn="l"/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dos o  mas</a:t>
            </a:r>
            <a:r>
              <a:rPr lang="es-MX" sz="1800" dirty="0">
                <a:latin typeface="Cairo Medium" panose="020B0604020202020204" charset="-78"/>
                <a:cs typeface="Cairo Medium" panose="020B0604020202020204" charset="-78"/>
              </a:rPr>
              <a:t> </a:t>
            </a:r>
            <a:r>
              <a:rPr lang="es-EC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jefes  impedía </a:t>
            </a:r>
          </a:p>
          <a:p>
            <a:pPr algn="l"/>
            <a:r>
              <a:rPr lang="es-EC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la  productividad</a:t>
            </a:r>
            <a:endParaRPr dirty="0">
              <a:latin typeface="Cairo Medium" panose="020B0604020202020204" charset="-78"/>
              <a:cs typeface="Cairo Medium" panose="020B0604020202020204" charset="-78"/>
            </a:endParaRPr>
          </a:p>
        </p:txBody>
      </p:sp>
      <p:sp>
        <p:nvSpPr>
          <p:cNvPr id="325" name="Google Shape;325;p34"/>
          <p:cNvSpPr txBox="1">
            <a:spLocks noGrp="1"/>
          </p:cNvSpPr>
          <p:nvPr>
            <p:ph type="subTitle" idx="3"/>
          </p:nvPr>
        </p:nvSpPr>
        <p:spPr>
          <a:xfrm>
            <a:off x="5736720" y="1894400"/>
            <a:ext cx="3332910" cy="18189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EC" sz="2000" b="1" i="0" u="none" strike="noStrike" baseline="0" dirty="0">
                <a:solidFill>
                  <a:srgbClr val="FF0000"/>
                </a:solidFill>
                <a:latin typeface="Cairo Medium" panose="020B0604020202020204" charset="-78"/>
                <a:cs typeface="Cairo Medium" panose="020B0604020202020204" charset="-78"/>
              </a:rPr>
              <a:t>4. Tramo de control</a:t>
            </a:r>
          </a:p>
          <a:p>
            <a:pPr algn="l"/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Determinada por el nivel </a:t>
            </a:r>
          </a:p>
          <a:p>
            <a:pPr algn="l"/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optimo de supervisión</a:t>
            </a:r>
            <a:r>
              <a:rPr lang="es-MX" sz="1800" dirty="0">
                <a:latin typeface="Cairo Medium" panose="020B0604020202020204" charset="-78"/>
                <a:cs typeface="Cairo Medium" panose="020B0604020202020204" charset="-78"/>
              </a:rPr>
              <a:t>  </a:t>
            </a:r>
          </a:p>
          <a:p>
            <a:pPr algn="l"/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Efectiva</a:t>
            </a:r>
            <a:r>
              <a:rPr lang="es-MX" sz="1800" dirty="0">
                <a:latin typeface="Cairo Medium" panose="020B0604020202020204" charset="-78"/>
                <a:cs typeface="Cairo Medium" panose="020B0604020202020204" charset="-78"/>
              </a:rPr>
              <a:t> </a:t>
            </a:r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la cual, aunque </a:t>
            </a:r>
          </a:p>
          <a:p>
            <a:pPr algn="l"/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variable, debía tener de</a:t>
            </a:r>
          </a:p>
          <a:p>
            <a:pPr algn="l"/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cinco a </a:t>
            </a:r>
            <a:r>
              <a:rPr lang="es-EC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seis subalternos </a:t>
            </a:r>
          </a:p>
          <a:p>
            <a:pPr algn="l"/>
            <a:r>
              <a:rPr lang="es-EC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por supervisor.</a:t>
            </a:r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El control a </a:t>
            </a:r>
          </a:p>
          <a:p>
            <a:pPr algn="l"/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través de capataces,       </a:t>
            </a:r>
          </a:p>
          <a:p>
            <a:pPr algn="l"/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supervisores, jefes de tarea, </a:t>
            </a:r>
          </a:p>
          <a:p>
            <a:pPr algn="l"/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jefes de servicio etc.</a:t>
            </a:r>
            <a:endParaRPr dirty="0">
              <a:latin typeface="Cairo Medium" panose="020B0604020202020204" charset="-78"/>
              <a:cs typeface="Cairo Medium" panose="020B0604020202020204" charset="-78"/>
            </a:endParaRPr>
          </a:p>
        </p:txBody>
      </p:sp>
      <p:grpSp>
        <p:nvGrpSpPr>
          <p:cNvPr id="327" name="Google Shape;327;p34"/>
          <p:cNvGrpSpPr/>
          <p:nvPr/>
        </p:nvGrpSpPr>
        <p:grpSpPr>
          <a:xfrm>
            <a:off x="3823272" y="1116804"/>
            <a:ext cx="355063" cy="354136"/>
            <a:chOff x="-23229925" y="1970225"/>
            <a:chExt cx="296950" cy="296175"/>
          </a:xfrm>
        </p:grpSpPr>
        <p:sp>
          <p:nvSpPr>
            <p:cNvPr id="328" name="Google Shape;328;p34"/>
            <p:cNvSpPr/>
            <p:nvPr/>
          </p:nvSpPr>
          <p:spPr>
            <a:xfrm>
              <a:off x="-23229925" y="1970225"/>
              <a:ext cx="296950" cy="296175"/>
            </a:xfrm>
            <a:custGeom>
              <a:avLst/>
              <a:gdLst/>
              <a:ahLst/>
              <a:cxnLst/>
              <a:rect l="l" t="t" r="r" b="b"/>
              <a:pathLst>
                <a:path w="11878" h="11847" extrusionOk="0">
                  <a:moveTo>
                    <a:pt x="10145" y="694"/>
                  </a:moveTo>
                  <a:cubicBezTo>
                    <a:pt x="10743" y="694"/>
                    <a:pt x="11184" y="1167"/>
                    <a:pt x="11184" y="1734"/>
                  </a:cubicBezTo>
                  <a:lnTo>
                    <a:pt x="11184" y="10114"/>
                  </a:lnTo>
                  <a:cubicBezTo>
                    <a:pt x="11184" y="10712"/>
                    <a:pt x="10712" y="11122"/>
                    <a:pt x="10145" y="11122"/>
                  </a:cubicBezTo>
                  <a:lnTo>
                    <a:pt x="1764" y="11122"/>
                  </a:lnTo>
                  <a:cubicBezTo>
                    <a:pt x="1166" y="11122"/>
                    <a:pt x="725" y="10681"/>
                    <a:pt x="725" y="10114"/>
                  </a:cubicBezTo>
                  <a:lnTo>
                    <a:pt x="725" y="1734"/>
                  </a:lnTo>
                  <a:cubicBezTo>
                    <a:pt x="725" y="1135"/>
                    <a:pt x="1197" y="694"/>
                    <a:pt x="1764" y="694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lnTo>
                    <a:pt x="0" y="10114"/>
                  </a:lnTo>
                  <a:cubicBezTo>
                    <a:pt x="0" y="11059"/>
                    <a:pt x="788" y="11847"/>
                    <a:pt x="1733" y="11847"/>
                  </a:cubicBezTo>
                  <a:lnTo>
                    <a:pt x="10113" y="11847"/>
                  </a:lnTo>
                  <a:cubicBezTo>
                    <a:pt x="11058" y="11847"/>
                    <a:pt x="11846" y="11059"/>
                    <a:pt x="11846" y="10114"/>
                  </a:cubicBezTo>
                  <a:lnTo>
                    <a:pt x="11846" y="1734"/>
                  </a:lnTo>
                  <a:cubicBezTo>
                    <a:pt x="11878" y="788"/>
                    <a:pt x="11090" y="1"/>
                    <a:pt x="10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4"/>
            <p:cNvSpPr/>
            <p:nvPr/>
          </p:nvSpPr>
          <p:spPr>
            <a:xfrm>
              <a:off x="-23196075" y="2005675"/>
              <a:ext cx="227650" cy="192200"/>
            </a:xfrm>
            <a:custGeom>
              <a:avLst/>
              <a:gdLst/>
              <a:ahLst/>
              <a:cxnLst/>
              <a:rect l="l" t="t" r="r" b="b"/>
              <a:pathLst>
                <a:path w="9106" h="7688" extrusionOk="0">
                  <a:moveTo>
                    <a:pt x="8444" y="662"/>
                  </a:moveTo>
                  <a:lnTo>
                    <a:pt x="8444" y="3435"/>
                  </a:lnTo>
                  <a:lnTo>
                    <a:pt x="6144" y="3435"/>
                  </a:lnTo>
                  <a:cubicBezTo>
                    <a:pt x="5987" y="3435"/>
                    <a:pt x="5892" y="3498"/>
                    <a:pt x="5829" y="3624"/>
                  </a:cubicBezTo>
                  <a:lnTo>
                    <a:pt x="5357" y="4852"/>
                  </a:lnTo>
                  <a:lnTo>
                    <a:pt x="4317" y="1576"/>
                  </a:lnTo>
                  <a:cubicBezTo>
                    <a:pt x="4254" y="1450"/>
                    <a:pt x="4160" y="1324"/>
                    <a:pt x="4002" y="1324"/>
                  </a:cubicBezTo>
                  <a:cubicBezTo>
                    <a:pt x="3845" y="1324"/>
                    <a:pt x="3718" y="1418"/>
                    <a:pt x="3624" y="1544"/>
                  </a:cubicBezTo>
                  <a:lnTo>
                    <a:pt x="2805" y="3435"/>
                  </a:lnTo>
                  <a:lnTo>
                    <a:pt x="757" y="3435"/>
                  </a:lnTo>
                  <a:lnTo>
                    <a:pt x="757" y="662"/>
                  </a:lnTo>
                  <a:close/>
                  <a:moveTo>
                    <a:pt x="3876" y="2678"/>
                  </a:moveTo>
                  <a:lnTo>
                    <a:pt x="4947" y="5986"/>
                  </a:lnTo>
                  <a:cubicBezTo>
                    <a:pt x="4979" y="6144"/>
                    <a:pt x="5105" y="6207"/>
                    <a:pt x="5262" y="6207"/>
                  </a:cubicBezTo>
                  <a:cubicBezTo>
                    <a:pt x="5420" y="6207"/>
                    <a:pt x="5514" y="6144"/>
                    <a:pt x="5577" y="6018"/>
                  </a:cubicBezTo>
                  <a:lnTo>
                    <a:pt x="6333" y="4159"/>
                  </a:lnTo>
                  <a:lnTo>
                    <a:pt x="8413" y="4159"/>
                  </a:lnTo>
                  <a:lnTo>
                    <a:pt x="8413" y="6995"/>
                  </a:lnTo>
                  <a:lnTo>
                    <a:pt x="757" y="6995"/>
                  </a:lnTo>
                  <a:lnTo>
                    <a:pt x="757" y="6963"/>
                  </a:lnTo>
                  <a:lnTo>
                    <a:pt x="757" y="4128"/>
                  </a:lnTo>
                  <a:lnTo>
                    <a:pt x="2994" y="4128"/>
                  </a:lnTo>
                  <a:cubicBezTo>
                    <a:pt x="3120" y="4128"/>
                    <a:pt x="3277" y="4065"/>
                    <a:pt x="3309" y="3939"/>
                  </a:cubicBezTo>
                  <a:lnTo>
                    <a:pt x="3876" y="2678"/>
                  </a:lnTo>
                  <a:close/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7310"/>
                  </a:lnTo>
                  <a:cubicBezTo>
                    <a:pt x="1" y="7530"/>
                    <a:pt x="158" y="7688"/>
                    <a:pt x="379" y="7688"/>
                  </a:cubicBezTo>
                  <a:lnTo>
                    <a:pt x="8759" y="7688"/>
                  </a:lnTo>
                  <a:cubicBezTo>
                    <a:pt x="8948" y="7688"/>
                    <a:pt x="9106" y="7530"/>
                    <a:pt x="9106" y="7310"/>
                  </a:cubicBezTo>
                  <a:lnTo>
                    <a:pt x="9106" y="347"/>
                  </a:lnTo>
                  <a:cubicBezTo>
                    <a:pt x="9106" y="158"/>
                    <a:pt x="8948" y="1"/>
                    <a:pt x="8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-23142500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-23177150" y="22144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662" y="158"/>
                    <a:pt x="504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34"/>
          <p:cNvSpPr/>
          <p:nvPr/>
        </p:nvSpPr>
        <p:spPr>
          <a:xfrm>
            <a:off x="1007858" y="425877"/>
            <a:ext cx="314589" cy="354136"/>
          </a:xfrm>
          <a:custGeom>
            <a:avLst/>
            <a:gdLst/>
            <a:ahLst/>
            <a:cxnLst/>
            <a:rect l="l" t="t" r="r" b="b"/>
            <a:pathLst>
              <a:path w="10524" h="11847" extrusionOk="0">
                <a:moveTo>
                  <a:pt x="7278" y="662"/>
                </a:moveTo>
                <a:cubicBezTo>
                  <a:pt x="7499" y="662"/>
                  <a:pt x="7656" y="820"/>
                  <a:pt x="7656" y="1009"/>
                </a:cubicBezTo>
                <a:lnTo>
                  <a:pt x="7656" y="3151"/>
                </a:lnTo>
                <a:cubicBezTo>
                  <a:pt x="7404" y="3057"/>
                  <a:pt x="7184" y="2994"/>
                  <a:pt x="6932" y="2994"/>
                </a:cubicBezTo>
                <a:lnTo>
                  <a:pt x="6932" y="1009"/>
                </a:lnTo>
                <a:cubicBezTo>
                  <a:pt x="6932" y="820"/>
                  <a:pt x="7089" y="662"/>
                  <a:pt x="7278" y="662"/>
                </a:cubicBezTo>
                <a:close/>
                <a:moveTo>
                  <a:pt x="3120" y="662"/>
                </a:moveTo>
                <a:cubicBezTo>
                  <a:pt x="3309" y="662"/>
                  <a:pt x="3466" y="820"/>
                  <a:pt x="3466" y="1009"/>
                </a:cubicBezTo>
                <a:lnTo>
                  <a:pt x="3466" y="2994"/>
                </a:lnTo>
                <a:cubicBezTo>
                  <a:pt x="3246" y="3025"/>
                  <a:pt x="2994" y="3057"/>
                  <a:pt x="2773" y="3183"/>
                </a:cubicBezTo>
                <a:lnTo>
                  <a:pt x="2773" y="1009"/>
                </a:lnTo>
                <a:cubicBezTo>
                  <a:pt x="2773" y="820"/>
                  <a:pt x="2931" y="662"/>
                  <a:pt x="3120" y="662"/>
                </a:cubicBezTo>
                <a:close/>
                <a:moveTo>
                  <a:pt x="4506" y="1702"/>
                </a:moveTo>
                <a:cubicBezTo>
                  <a:pt x="4695" y="1702"/>
                  <a:pt x="4852" y="1860"/>
                  <a:pt x="4852" y="2049"/>
                </a:cubicBezTo>
                <a:lnTo>
                  <a:pt x="4852" y="3309"/>
                </a:lnTo>
                <a:cubicBezTo>
                  <a:pt x="4663" y="3183"/>
                  <a:pt x="4411" y="3057"/>
                  <a:pt x="4128" y="3025"/>
                </a:cubicBezTo>
                <a:lnTo>
                  <a:pt x="4128" y="2049"/>
                </a:lnTo>
                <a:cubicBezTo>
                  <a:pt x="4128" y="1860"/>
                  <a:pt x="4285" y="1702"/>
                  <a:pt x="4506" y="1702"/>
                </a:cubicBezTo>
                <a:close/>
                <a:moveTo>
                  <a:pt x="5861" y="1702"/>
                </a:moveTo>
                <a:cubicBezTo>
                  <a:pt x="6081" y="1702"/>
                  <a:pt x="6239" y="1860"/>
                  <a:pt x="6239" y="2049"/>
                </a:cubicBezTo>
                <a:lnTo>
                  <a:pt x="6239" y="3025"/>
                </a:lnTo>
                <a:cubicBezTo>
                  <a:pt x="5987" y="3120"/>
                  <a:pt x="5766" y="3183"/>
                  <a:pt x="5514" y="3340"/>
                </a:cubicBezTo>
                <a:lnTo>
                  <a:pt x="5514" y="2049"/>
                </a:lnTo>
                <a:cubicBezTo>
                  <a:pt x="5546" y="1860"/>
                  <a:pt x="5703" y="1702"/>
                  <a:pt x="5861" y="1702"/>
                </a:cubicBezTo>
                <a:close/>
                <a:moveTo>
                  <a:pt x="1733" y="1324"/>
                </a:moveTo>
                <a:cubicBezTo>
                  <a:pt x="1922" y="1324"/>
                  <a:pt x="2080" y="1482"/>
                  <a:pt x="2080" y="1702"/>
                </a:cubicBezTo>
                <a:lnTo>
                  <a:pt x="2080" y="3624"/>
                </a:lnTo>
                <a:cubicBezTo>
                  <a:pt x="2017" y="3687"/>
                  <a:pt x="1922" y="3781"/>
                  <a:pt x="1859" y="3907"/>
                </a:cubicBezTo>
                <a:cubicBezTo>
                  <a:pt x="1733" y="3687"/>
                  <a:pt x="1576" y="3529"/>
                  <a:pt x="1387" y="3435"/>
                </a:cubicBezTo>
                <a:lnTo>
                  <a:pt x="1387" y="1702"/>
                </a:lnTo>
                <a:cubicBezTo>
                  <a:pt x="1387" y="1482"/>
                  <a:pt x="1544" y="1324"/>
                  <a:pt x="1733" y="1324"/>
                </a:cubicBezTo>
                <a:close/>
                <a:moveTo>
                  <a:pt x="8665" y="1324"/>
                </a:moveTo>
                <a:cubicBezTo>
                  <a:pt x="8854" y="1324"/>
                  <a:pt x="9011" y="1482"/>
                  <a:pt x="9011" y="1702"/>
                </a:cubicBezTo>
                <a:lnTo>
                  <a:pt x="9011" y="3466"/>
                </a:lnTo>
                <a:cubicBezTo>
                  <a:pt x="8854" y="3592"/>
                  <a:pt x="8759" y="3750"/>
                  <a:pt x="8633" y="3907"/>
                </a:cubicBezTo>
                <a:cubicBezTo>
                  <a:pt x="8539" y="3781"/>
                  <a:pt x="8476" y="3687"/>
                  <a:pt x="8381" y="3592"/>
                </a:cubicBezTo>
                <a:lnTo>
                  <a:pt x="8349" y="3529"/>
                </a:lnTo>
                <a:lnTo>
                  <a:pt x="8349" y="1702"/>
                </a:lnTo>
                <a:cubicBezTo>
                  <a:pt x="8318" y="1482"/>
                  <a:pt x="8476" y="1324"/>
                  <a:pt x="8665" y="1324"/>
                </a:cubicBezTo>
                <a:close/>
                <a:moveTo>
                  <a:pt x="6774" y="3647"/>
                </a:moveTo>
                <a:cubicBezTo>
                  <a:pt x="7160" y="3647"/>
                  <a:pt x="7546" y="3797"/>
                  <a:pt x="7845" y="4096"/>
                </a:cubicBezTo>
                <a:cubicBezTo>
                  <a:pt x="8318" y="4569"/>
                  <a:pt x="8444" y="5294"/>
                  <a:pt x="8066" y="5892"/>
                </a:cubicBezTo>
                <a:cubicBezTo>
                  <a:pt x="7089" y="6176"/>
                  <a:pt x="6333" y="7058"/>
                  <a:pt x="6239" y="8098"/>
                </a:cubicBezTo>
                <a:lnTo>
                  <a:pt x="5199" y="9043"/>
                </a:lnTo>
                <a:lnTo>
                  <a:pt x="4128" y="8035"/>
                </a:lnTo>
                <a:cubicBezTo>
                  <a:pt x="4065" y="6995"/>
                  <a:pt x="3309" y="6144"/>
                  <a:pt x="2332" y="5892"/>
                </a:cubicBezTo>
                <a:cubicBezTo>
                  <a:pt x="1985" y="5325"/>
                  <a:pt x="2112" y="4569"/>
                  <a:pt x="2553" y="4096"/>
                </a:cubicBezTo>
                <a:cubicBezTo>
                  <a:pt x="2836" y="3813"/>
                  <a:pt x="3246" y="3655"/>
                  <a:pt x="3624" y="3655"/>
                </a:cubicBezTo>
                <a:cubicBezTo>
                  <a:pt x="4033" y="3655"/>
                  <a:pt x="4411" y="3813"/>
                  <a:pt x="4695" y="4096"/>
                </a:cubicBezTo>
                <a:lnTo>
                  <a:pt x="4915" y="4317"/>
                </a:lnTo>
                <a:lnTo>
                  <a:pt x="4978" y="4348"/>
                </a:lnTo>
                <a:cubicBezTo>
                  <a:pt x="5026" y="4411"/>
                  <a:pt x="5112" y="4443"/>
                  <a:pt x="5203" y="4443"/>
                </a:cubicBezTo>
                <a:cubicBezTo>
                  <a:pt x="5294" y="4443"/>
                  <a:pt x="5388" y="4411"/>
                  <a:pt x="5451" y="4348"/>
                </a:cubicBezTo>
                <a:lnTo>
                  <a:pt x="5703" y="4096"/>
                </a:lnTo>
                <a:cubicBezTo>
                  <a:pt x="6002" y="3797"/>
                  <a:pt x="6388" y="3647"/>
                  <a:pt x="6774" y="3647"/>
                </a:cubicBezTo>
                <a:close/>
                <a:moveTo>
                  <a:pt x="662" y="3813"/>
                </a:moveTo>
                <a:cubicBezTo>
                  <a:pt x="1103" y="3970"/>
                  <a:pt x="1418" y="4380"/>
                  <a:pt x="1418" y="4884"/>
                </a:cubicBezTo>
                <a:lnTo>
                  <a:pt x="1418" y="6176"/>
                </a:lnTo>
                <a:cubicBezTo>
                  <a:pt x="1418" y="6365"/>
                  <a:pt x="1576" y="6522"/>
                  <a:pt x="1765" y="6522"/>
                </a:cubicBezTo>
                <a:cubicBezTo>
                  <a:pt x="2679" y="6522"/>
                  <a:pt x="3435" y="7247"/>
                  <a:pt x="3435" y="8161"/>
                </a:cubicBezTo>
                <a:lnTo>
                  <a:pt x="3435" y="8224"/>
                </a:lnTo>
                <a:lnTo>
                  <a:pt x="3435" y="8980"/>
                </a:lnTo>
                <a:cubicBezTo>
                  <a:pt x="3435" y="9169"/>
                  <a:pt x="3592" y="9326"/>
                  <a:pt x="3781" y="9326"/>
                </a:cubicBezTo>
                <a:cubicBezTo>
                  <a:pt x="3970" y="9326"/>
                  <a:pt x="4128" y="9169"/>
                  <a:pt x="4128" y="8980"/>
                </a:cubicBezTo>
                <a:lnTo>
                  <a:pt x="4852" y="9610"/>
                </a:lnTo>
                <a:lnTo>
                  <a:pt x="4852" y="11059"/>
                </a:lnTo>
                <a:lnTo>
                  <a:pt x="2080" y="11059"/>
                </a:lnTo>
                <a:lnTo>
                  <a:pt x="2080" y="9925"/>
                </a:lnTo>
                <a:cubicBezTo>
                  <a:pt x="2080" y="9673"/>
                  <a:pt x="1985" y="9421"/>
                  <a:pt x="1765" y="9200"/>
                </a:cubicBezTo>
                <a:lnTo>
                  <a:pt x="1198" y="8633"/>
                </a:lnTo>
                <a:cubicBezTo>
                  <a:pt x="883" y="8287"/>
                  <a:pt x="662" y="7877"/>
                  <a:pt x="662" y="7404"/>
                </a:cubicBezTo>
                <a:lnTo>
                  <a:pt x="662" y="3813"/>
                </a:lnTo>
                <a:close/>
                <a:moveTo>
                  <a:pt x="9767" y="3844"/>
                </a:moveTo>
                <a:lnTo>
                  <a:pt x="9767" y="7436"/>
                </a:lnTo>
                <a:cubicBezTo>
                  <a:pt x="9767" y="7909"/>
                  <a:pt x="9578" y="8350"/>
                  <a:pt x="9263" y="8665"/>
                </a:cubicBezTo>
                <a:lnTo>
                  <a:pt x="8665" y="9263"/>
                </a:lnTo>
                <a:cubicBezTo>
                  <a:pt x="8476" y="9452"/>
                  <a:pt x="8349" y="9704"/>
                  <a:pt x="8349" y="9988"/>
                </a:cubicBezTo>
                <a:lnTo>
                  <a:pt x="8349" y="11153"/>
                </a:lnTo>
                <a:lnTo>
                  <a:pt x="5514" y="11153"/>
                </a:lnTo>
                <a:lnTo>
                  <a:pt x="5514" y="9736"/>
                </a:lnTo>
                <a:lnTo>
                  <a:pt x="6239" y="9043"/>
                </a:lnTo>
                <a:cubicBezTo>
                  <a:pt x="6270" y="9200"/>
                  <a:pt x="6396" y="9326"/>
                  <a:pt x="6585" y="9326"/>
                </a:cubicBezTo>
                <a:cubicBezTo>
                  <a:pt x="6774" y="9326"/>
                  <a:pt x="6932" y="9169"/>
                  <a:pt x="6932" y="8980"/>
                </a:cubicBezTo>
                <a:lnTo>
                  <a:pt x="6932" y="8255"/>
                </a:lnTo>
                <a:cubicBezTo>
                  <a:pt x="6932" y="7404"/>
                  <a:pt x="7530" y="6711"/>
                  <a:pt x="8349" y="6554"/>
                </a:cubicBezTo>
                <a:lnTo>
                  <a:pt x="8665" y="6554"/>
                </a:lnTo>
                <a:cubicBezTo>
                  <a:pt x="8854" y="6554"/>
                  <a:pt x="9011" y="6396"/>
                  <a:pt x="9011" y="6207"/>
                </a:cubicBezTo>
                <a:lnTo>
                  <a:pt x="9011" y="4916"/>
                </a:lnTo>
                <a:cubicBezTo>
                  <a:pt x="9011" y="4443"/>
                  <a:pt x="9326" y="4002"/>
                  <a:pt x="9767" y="3844"/>
                </a:cubicBezTo>
                <a:close/>
                <a:moveTo>
                  <a:pt x="3120" y="1"/>
                </a:moveTo>
                <a:cubicBezTo>
                  <a:pt x="2647" y="1"/>
                  <a:pt x="2238" y="316"/>
                  <a:pt x="2143" y="757"/>
                </a:cubicBezTo>
                <a:cubicBezTo>
                  <a:pt x="2017" y="694"/>
                  <a:pt x="1891" y="662"/>
                  <a:pt x="1733" y="662"/>
                </a:cubicBezTo>
                <a:cubicBezTo>
                  <a:pt x="1135" y="662"/>
                  <a:pt x="725" y="1135"/>
                  <a:pt x="725" y="1702"/>
                </a:cubicBezTo>
                <a:lnTo>
                  <a:pt x="725" y="3120"/>
                </a:lnTo>
                <a:cubicBezTo>
                  <a:pt x="599" y="3057"/>
                  <a:pt x="473" y="3057"/>
                  <a:pt x="347" y="3057"/>
                </a:cubicBezTo>
                <a:cubicBezTo>
                  <a:pt x="158" y="3057"/>
                  <a:pt x="1" y="3214"/>
                  <a:pt x="1" y="3435"/>
                </a:cubicBezTo>
                <a:lnTo>
                  <a:pt x="1" y="7436"/>
                </a:lnTo>
                <a:cubicBezTo>
                  <a:pt x="1" y="8066"/>
                  <a:pt x="253" y="8696"/>
                  <a:pt x="725" y="9169"/>
                </a:cubicBezTo>
                <a:lnTo>
                  <a:pt x="1292" y="9767"/>
                </a:lnTo>
                <a:cubicBezTo>
                  <a:pt x="1387" y="9830"/>
                  <a:pt x="1418" y="9925"/>
                  <a:pt x="1418" y="9988"/>
                </a:cubicBezTo>
                <a:lnTo>
                  <a:pt x="1418" y="11153"/>
                </a:lnTo>
                <a:lnTo>
                  <a:pt x="1072" y="11153"/>
                </a:lnTo>
                <a:cubicBezTo>
                  <a:pt x="883" y="11153"/>
                  <a:pt x="725" y="11311"/>
                  <a:pt x="725" y="11500"/>
                </a:cubicBezTo>
                <a:cubicBezTo>
                  <a:pt x="725" y="11689"/>
                  <a:pt x="883" y="11847"/>
                  <a:pt x="1072" y="11847"/>
                </a:cubicBezTo>
                <a:lnTo>
                  <a:pt x="9389" y="11847"/>
                </a:lnTo>
                <a:cubicBezTo>
                  <a:pt x="9578" y="11847"/>
                  <a:pt x="9736" y="11689"/>
                  <a:pt x="9736" y="11500"/>
                </a:cubicBezTo>
                <a:cubicBezTo>
                  <a:pt x="9736" y="11311"/>
                  <a:pt x="9578" y="11153"/>
                  <a:pt x="9389" y="11153"/>
                </a:cubicBezTo>
                <a:lnTo>
                  <a:pt x="9106" y="11153"/>
                </a:lnTo>
                <a:lnTo>
                  <a:pt x="9106" y="9988"/>
                </a:lnTo>
                <a:cubicBezTo>
                  <a:pt x="9106" y="9925"/>
                  <a:pt x="9137" y="9799"/>
                  <a:pt x="9232" y="9767"/>
                </a:cubicBezTo>
                <a:lnTo>
                  <a:pt x="9830" y="9169"/>
                </a:lnTo>
                <a:cubicBezTo>
                  <a:pt x="10271" y="8696"/>
                  <a:pt x="10523" y="8098"/>
                  <a:pt x="10523" y="7436"/>
                </a:cubicBezTo>
                <a:lnTo>
                  <a:pt x="10523" y="3466"/>
                </a:lnTo>
                <a:cubicBezTo>
                  <a:pt x="10492" y="3214"/>
                  <a:pt x="10334" y="3057"/>
                  <a:pt x="10114" y="3057"/>
                </a:cubicBezTo>
                <a:cubicBezTo>
                  <a:pt x="9956" y="3057"/>
                  <a:pt x="9862" y="3057"/>
                  <a:pt x="9704" y="3120"/>
                </a:cubicBezTo>
                <a:lnTo>
                  <a:pt x="9704" y="1702"/>
                </a:lnTo>
                <a:cubicBezTo>
                  <a:pt x="9704" y="1103"/>
                  <a:pt x="9232" y="662"/>
                  <a:pt x="8665" y="662"/>
                </a:cubicBezTo>
                <a:cubicBezTo>
                  <a:pt x="8539" y="662"/>
                  <a:pt x="8413" y="694"/>
                  <a:pt x="8286" y="757"/>
                </a:cubicBezTo>
                <a:cubicBezTo>
                  <a:pt x="8160" y="316"/>
                  <a:pt x="7751" y="1"/>
                  <a:pt x="7278" y="1"/>
                </a:cubicBezTo>
                <a:cubicBezTo>
                  <a:pt x="6711" y="1"/>
                  <a:pt x="6270" y="473"/>
                  <a:pt x="6270" y="1009"/>
                </a:cubicBezTo>
                <a:lnTo>
                  <a:pt x="6270" y="1103"/>
                </a:lnTo>
                <a:cubicBezTo>
                  <a:pt x="6144" y="1072"/>
                  <a:pt x="6050" y="1009"/>
                  <a:pt x="5924" y="1009"/>
                </a:cubicBezTo>
                <a:cubicBezTo>
                  <a:pt x="5640" y="1009"/>
                  <a:pt x="5388" y="1135"/>
                  <a:pt x="5199" y="1292"/>
                </a:cubicBezTo>
                <a:cubicBezTo>
                  <a:pt x="5010" y="1135"/>
                  <a:pt x="4758" y="1009"/>
                  <a:pt x="4506" y="1009"/>
                </a:cubicBezTo>
                <a:cubicBezTo>
                  <a:pt x="4380" y="1009"/>
                  <a:pt x="4254" y="1072"/>
                  <a:pt x="4128" y="1103"/>
                </a:cubicBezTo>
                <a:lnTo>
                  <a:pt x="4128" y="1009"/>
                </a:lnTo>
                <a:cubicBezTo>
                  <a:pt x="4128" y="442"/>
                  <a:pt x="3655" y="1"/>
                  <a:pt x="31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34"/>
          <p:cNvGrpSpPr/>
          <p:nvPr/>
        </p:nvGrpSpPr>
        <p:grpSpPr>
          <a:xfrm>
            <a:off x="7016390" y="1314467"/>
            <a:ext cx="306516" cy="358349"/>
            <a:chOff x="-48237000" y="2342650"/>
            <a:chExt cx="256800" cy="300225"/>
          </a:xfrm>
        </p:grpSpPr>
        <p:sp>
          <p:nvSpPr>
            <p:cNvPr id="334" name="Google Shape;334;p34"/>
            <p:cNvSpPr/>
            <p:nvPr/>
          </p:nvSpPr>
          <p:spPr>
            <a:xfrm>
              <a:off x="-48237000" y="2342650"/>
              <a:ext cx="256800" cy="300225"/>
            </a:xfrm>
            <a:custGeom>
              <a:avLst/>
              <a:gdLst/>
              <a:ahLst/>
              <a:cxnLst/>
              <a:rect l="l" t="t" r="r" b="b"/>
              <a:pathLst>
                <a:path w="10272" h="12009" extrusionOk="0">
                  <a:moveTo>
                    <a:pt x="4507" y="679"/>
                  </a:moveTo>
                  <a:cubicBezTo>
                    <a:pt x="4774" y="679"/>
                    <a:pt x="5048" y="706"/>
                    <a:pt x="5325" y="762"/>
                  </a:cubicBezTo>
                  <a:cubicBezTo>
                    <a:pt x="6774" y="1077"/>
                    <a:pt x="7940" y="2274"/>
                    <a:pt x="8255" y="3723"/>
                  </a:cubicBezTo>
                  <a:cubicBezTo>
                    <a:pt x="8381" y="4227"/>
                    <a:pt x="8381" y="4763"/>
                    <a:pt x="8318" y="5267"/>
                  </a:cubicBezTo>
                  <a:cubicBezTo>
                    <a:pt x="8318" y="5330"/>
                    <a:pt x="8318" y="5424"/>
                    <a:pt x="8350" y="5487"/>
                  </a:cubicBezTo>
                  <a:lnTo>
                    <a:pt x="9263" y="7220"/>
                  </a:lnTo>
                  <a:cubicBezTo>
                    <a:pt x="9389" y="7441"/>
                    <a:pt x="9232" y="7756"/>
                    <a:pt x="8980" y="7756"/>
                  </a:cubicBezTo>
                  <a:lnTo>
                    <a:pt x="8034" y="7756"/>
                  </a:lnTo>
                  <a:cubicBezTo>
                    <a:pt x="7845" y="7756"/>
                    <a:pt x="7688" y="7913"/>
                    <a:pt x="7688" y="8102"/>
                  </a:cubicBezTo>
                  <a:lnTo>
                    <a:pt x="7688" y="9867"/>
                  </a:lnTo>
                  <a:lnTo>
                    <a:pt x="5892" y="9867"/>
                  </a:lnTo>
                  <a:cubicBezTo>
                    <a:pt x="5703" y="9867"/>
                    <a:pt x="5546" y="10024"/>
                    <a:pt x="5546" y="10213"/>
                  </a:cubicBezTo>
                  <a:lnTo>
                    <a:pt x="5546" y="11284"/>
                  </a:lnTo>
                  <a:lnTo>
                    <a:pt x="2049" y="11284"/>
                  </a:lnTo>
                  <a:lnTo>
                    <a:pt x="2049" y="7693"/>
                  </a:lnTo>
                  <a:cubicBezTo>
                    <a:pt x="2049" y="7598"/>
                    <a:pt x="2017" y="7504"/>
                    <a:pt x="1923" y="7441"/>
                  </a:cubicBezTo>
                  <a:cubicBezTo>
                    <a:pt x="1103" y="6685"/>
                    <a:pt x="631" y="5645"/>
                    <a:pt x="631" y="4542"/>
                  </a:cubicBezTo>
                  <a:cubicBezTo>
                    <a:pt x="631" y="2387"/>
                    <a:pt x="2372" y="679"/>
                    <a:pt x="4507" y="679"/>
                  </a:cubicBezTo>
                  <a:close/>
                  <a:moveTo>
                    <a:pt x="4570" y="0"/>
                  </a:moveTo>
                  <a:cubicBezTo>
                    <a:pt x="2059" y="0"/>
                    <a:pt x="1" y="1999"/>
                    <a:pt x="1" y="4542"/>
                  </a:cubicBezTo>
                  <a:cubicBezTo>
                    <a:pt x="1" y="5802"/>
                    <a:pt x="505" y="7000"/>
                    <a:pt x="1418" y="7850"/>
                  </a:cubicBezTo>
                  <a:lnTo>
                    <a:pt x="1418" y="11631"/>
                  </a:lnTo>
                  <a:cubicBezTo>
                    <a:pt x="1418" y="11851"/>
                    <a:pt x="1576" y="12009"/>
                    <a:pt x="1765" y="12009"/>
                  </a:cubicBezTo>
                  <a:lnTo>
                    <a:pt x="5987" y="12009"/>
                  </a:lnTo>
                  <a:cubicBezTo>
                    <a:pt x="6176" y="12009"/>
                    <a:pt x="6333" y="11851"/>
                    <a:pt x="6333" y="11631"/>
                  </a:cubicBezTo>
                  <a:lnTo>
                    <a:pt x="6333" y="10591"/>
                  </a:lnTo>
                  <a:lnTo>
                    <a:pt x="8097" y="10591"/>
                  </a:lnTo>
                  <a:cubicBezTo>
                    <a:pt x="8287" y="10591"/>
                    <a:pt x="8444" y="10434"/>
                    <a:pt x="8444" y="10213"/>
                  </a:cubicBezTo>
                  <a:lnTo>
                    <a:pt x="8444" y="8449"/>
                  </a:lnTo>
                  <a:lnTo>
                    <a:pt x="9043" y="8449"/>
                  </a:lnTo>
                  <a:cubicBezTo>
                    <a:pt x="9799" y="8417"/>
                    <a:pt x="10271" y="7598"/>
                    <a:pt x="9925" y="6874"/>
                  </a:cubicBezTo>
                  <a:lnTo>
                    <a:pt x="9043" y="5267"/>
                  </a:lnTo>
                  <a:cubicBezTo>
                    <a:pt x="9137" y="4700"/>
                    <a:pt x="9137" y="4164"/>
                    <a:pt x="9011" y="3597"/>
                  </a:cubicBezTo>
                  <a:cubicBezTo>
                    <a:pt x="8665" y="1864"/>
                    <a:pt x="7247" y="510"/>
                    <a:pt x="5546" y="100"/>
                  </a:cubicBezTo>
                  <a:cubicBezTo>
                    <a:pt x="5215" y="33"/>
                    <a:pt x="4889" y="0"/>
                    <a:pt x="4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4"/>
            <p:cNvSpPr/>
            <p:nvPr/>
          </p:nvSpPr>
          <p:spPr>
            <a:xfrm>
              <a:off x="-48195250" y="2377425"/>
              <a:ext cx="144150" cy="140225"/>
            </a:xfrm>
            <a:custGeom>
              <a:avLst/>
              <a:gdLst/>
              <a:ahLst/>
              <a:cxnLst/>
              <a:rect l="l" t="t" r="r" b="b"/>
              <a:pathLst>
                <a:path w="5766" h="5609" extrusionOk="0">
                  <a:moveTo>
                    <a:pt x="3214" y="757"/>
                  </a:moveTo>
                  <a:lnTo>
                    <a:pt x="3214" y="883"/>
                  </a:lnTo>
                  <a:cubicBezTo>
                    <a:pt x="3214" y="1040"/>
                    <a:pt x="3277" y="1135"/>
                    <a:pt x="3435" y="1198"/>
                  </a:cubicBezTo>
                  <a:cubicBezTo>
                    <a:pt x="3624" y="1261"/>
                    <a:pt x="3844" y="1387"/>
                    <a:pt x="4002" y="1513"/>
                  </a:cubicBezTo>
                  <a:cubicBezTo>
                    <a:pt x="4061" y="1553"/>
                    <a:pt x="4146" y="1593"/>
                    <a:pt x="4233" y="1593"/>
                  </a:cubicBezTo>
                  <a:cubicBezTo>
                    <a:pt x="4283" y="1593"/>
                    <a:pt x="4333" y="1579"/>
                    <a:pt x="4380" y="1545"/>
                  </a:cubicBezTo>
                  <a:lnTo>
                    <a:pt x="4506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32" y="2206"/>
                    <a:pt x="4537" y="2364"/>
                    <a:pt x="4569" y="2490"/>
                  </a:cubicBezTo>
                  <a:cubicBezTo>
                    <a:pt x="4632" y="2710"/>
                    <a:pt x="4632" y="2899"/>
                    <a:pt x="4569" y="3120"/>
                  </a:cubicBezTo>
                  <a:cubicBezTo>
                    <a:pt x="4537" y="3277"/>
                    <a:pt x="4632" y="3403"/>
                    <a:pt x="4726" y="3466"/>
                  </a:cubicBezTo>
                  <a:lnTo>
                    <a:pt x="4852" y="3561"/>
                  </a:lnTo>
                  <a:lnTo>
                    <a:pt x="4506" y="4159"/>
                  </a:lnTo>
                  <a:lnTo>
                    <a:pt x="4380" y="4065"/>
                  </a:lnTo>
                  <a:cubicBezTo>
                    <a:pt x="4323" y="4037"/>
                    <a:pt x="4260" y="4021"/>
                    <a:pt x="4199" y="4021"/>
                  </a:cubicBezTo>
                  <a:cubicBezTo>
                    <a:pt x="4125" y="4021"/>
                    <a:pt x="4054" y="4044"/>
                    <a:pt x="4002" y="4096"/>
                  </a:cubicBezTo>
                  <a:cubicBezTo>
                    <a:pt x="3844" y="4254"/>
                    <a:pt x="3624" y="4348"/>
                    <a:pt x="3435" y="4411"/>
                  </a:cubicBezTo>
                  <a:cubicBezTo>
                    <a:pt x="3277" y="4475"/>
                    <a:pt x="3214" y="4632"/>
                    <a:pt x="3214" y="4727"/>
                  </a:cubicBezTo>
                  <a:lnTo>
                    <a:pt x="3214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426" y="4475"/>
                    <a:pt x="2269" y="4411"/>
                  </a:cubicBezTo>
                  <a:cubicBezTo>
                    <a:pt x="2048" y="4348"/>
                    <a:pt x="1859" y="4222"/>
                    <a:pt x="1702" y="4096"/>
                  </a:cubicBezTo>
                  <a:cubicBezTo>
                    <a:pt x="1622" y="4057"/>
                    <a:pt x="1530" y="4017"/>
                    <a:pt x="1449" y="4017"/>
                  </a:cubicBezTo>
                  <a:cubicBezTo>
                    <a:pt x="1402" y="4017"/>
                    <a:pt x="1358" y="4030"/>
                    <a:pt x="1324" y="4065"/>
                  </a:cubicBezTo>
                  <a:lnTo>
                    <a:pt x="1198" y="4159"/>
                  </a:lnTo>
                  <a:lnTo>
                    <a:pt x="851" y="3561"/>
                  </a:lnTo>
                  <a:lnTo>
                    <a:pt x="946" y="3466"/>
                  </a:lnTo>
                  <a:cubicBezTo>
                    <a:pt x="1072" y="3403"/>
                    <a:pt x="1166" y="3246"/>
                    <a:pt x="1103" y="3120"/>
                  </a:cubicBezTo>
                  <a:cubicBezTo>
                    <a:pt x="1072" y="2899"/>
                    <a:pt x="1072" y="2710"/>
                    <a:pt x="1103" y="2490"/>
                  </a:cubicBezTo>
                  <a:cubicBezTo>
                    <a:pt x="1166" y="2332"/>
                    <a:pt x="1072" y="2206"/>
                    <a:pt x="946" y="2143"/>
                  </a:cubicBezTo>
                  <a:lnTo>
                    <a:pt x="851" y="2049"/>
                  </a:lnTo>
                  <a:lnTo>
                    <a:pt x="1198" y="1482"/>
                  </a:lnTo>
                  <a:lnTo>
                    <a:pt x="1324" y="1545"/>
                  </a:lnTo>
                  <a:cubicBezTo>
                    <a:pt x="1366" y="1573"/>
                    <a:pt x="1421" y="1588"/>
                    <a:pt x="1481" y="1588"/>
                  </a:cubicBezTo>
                  <a:cubicBezTo>
                    <a:pt x="1553" y="1588"/>
                    <a:pt x="1632" y="1565"/>
                    <a:pt x="1702" y="1513"/>
                  </a:cubicBezTo>
                  <a:cubicBezTo>
                    <a:pt x="1859" y="1356"/>
                    <a:pt x="2048" y="1261"/>
                    <a:pt x="2269" y="1198"/>
                  </a:cubicBezTo>
                  <a:cubicBezTo>
                    <a:pt x="2426" y="1135"/>
                    <a:pt x="2489" y="977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85" y="1"/>
                    <a:pt x="1828" y="158"/>
                    <a:pt x="1828" y="379"/>
                  </a:cubicBezTo>
                  <a:lnTo>
                    <a:pt x="1828" y="599"/>
                  </a:lnTo>
                  <a:cubicBezTo>
                    <a:pt x="1702" y="631"/>
                    <a:pt x="1576" y="725"/>
                    <a:pt x="1513" y="788"/>
                  </a:cubicBezTo>
                  <a:lnTo>
                    <a:pt x="1324" y="694"/>
                  </a:lnTo>
                  <a:cubicBezTo>
                    <a:pt x="1265" y="658"/>
                    <a:pt x="1192" y="641"/>
                    <a:pt x="1122" y="641"/>
                  </a:cubicBezTo>
                  <a:cubicBezTo>
                    <a:pt x="1004" y="641"/>
                    <a:pt x="890" y="690"/>
                    <a:pt x="851" y="788"/>
                  </a:cubicBezTo>
                  <a:lnTo>
                    <a:pt x="126" y="2017"/>
                  </a:lnTo>
                  <a:cubicBezTo>
                    <a:pt x="63" y="2175"/>
                    <a:pt x="95" y="2427"/>
                    <a:pt x="253" y="2490"/>
                  </a:cubicBezTo>
                  <a:lnTo>
                    <a:pt x="442" y="2616"/>
                  </a:lnTo>
                  <a:lnTo>
                    <a:pt x="442" y="2994"/>
                  </a:lnTo>
                  <a:lnTo>
                    <a:pt x="253" y="3120"/>
                  </a:lnTo>
                  <a:cubicBezTo>
                    <a:pt x="95" y="3214"/>
                    <a:pt x="0" y="3435"/>
                    <a:pt x="126" y="3592"/>
                  </a:cubicBezTo>
                  <a:lnTo>
                    <a:pt x="851" y="4821"/>
                  </a:lnTo>
                  <a:cubicBezTo>
                    <a:pt x="894" y="4928"/>
                    <a:pt x="1024" y="4991"/>
                    <a:pt x="1152" y="4991"/>
                  </a:cubicBezTo>
                  <a:cubicBezTo>
                    <a:pt x="1213" y="4991"/>
                    <a:pt x="1273" y="4977"/>
                    <a:pt x="1324" y="4947"/>
                  </a:cubicBezTo>
                  <a:lnTo>
                    <a:pt x="1513" y="4821"/>
                  </a:lnTo>
                  <a:cubicBezTo>
                    <a:pt x="1639" y="4884"/>
                    <a:pt x="1733" y="4979"/>
                    <a:pt x="1828" y="5010"/>
                  </a:cubicBezTo>
                  <a:lnTo>
                    <a:pt x="1828" y="5262"/>
                  </a:lnTo>
                  <a:cubicBezTo>
                    <a:pt x="1828" y="5451"/>
                    <a:pt x="1985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9" y="5451"/>
                    <a:pt x="3939" y="5262"/>
                  </a:cubicBezTo>
                  <a:lnTo>
                    <a:pt x="3939" y="5010"/>
                  </a:lnTo>
                  <a:cubicBezTo>
                    <a:pt x="4065" y="4979"/>
                    <a:pt x="4191" y="4884"/>
                    <a:pt x="4254" y="4821"/>
                  </a:cubicBezTo>
                  <a:lnTo>
                    <a:pt x="4474" y="4947"/>
                  </a:lnTo>
                  <a:cubicBezTo>
                    <a:pt x="4524" y="4967"/>
                    <a:pt x="4580" y="4978"/>
                    <a:pt x="4637" y="4978"/>
                  </a:cubicBezTo>
                  <a:cubicBezTo>
                    <a:pt x="4759" y="4978"/>
                    <a:pt x="4882" y="4929"/>
                    <a:pt x="4947" y="4821"/>
                  </a:cubicBezTo>
                  <a:lnTo>
                    <a:pt x="5640" y="3592"/>
                  </a:lnTo>
                  <a:cubicBezTo>
                    <a:pt x="5734" y="3435"/>
                    <a:pt x="5671" y="3214"/>
                    <a:pt x="5514" y="3120"/>
                  </a:cubicBezTo>
                  <a:lnTo>
                    <a:pt x="5325" y="2994"/>
                  </a:lnTo>
                  <a:lnTo>
                    <a:pt x="5325" y="2616"/>
                  </a:lnTo>
                  <a:lnTo>
                    <a:pt x="5514" y="2490"/>
                  </a:lnTo>
                  <a:cubicBezTo>
                    <a:pt x="5671" y="2427"/>
                    <a:pt x="5766" y="2206"/>
                    <a:pt x="5640" y="2017"/>
                  </a:cubicBezTo>
                  <a:lnTo>
                    <a:pt x="4947" y="788"/>
                  </a:lnTo>
                  <a:cubicBezTo>
                    <a:pt x="4887" y="689"/>
                    <a:pt x="4777" y="627"/>
                    <a:pt x="4664" y="627"/>
                  </a:cubicBezTo>
                  <a:cubicBezTo>
                    <a:pt x="4598" y="627"/>
                    <a:pt x="4532" y="648"/>
                    <a:pt x="4474" y="694"/>
                  </a:cubicBezTo>
                  <a:lnTo>
                    <a:pt x="4254" y="788"/>
                  </a:lnTo>
                  <a:cubicBezTo>
                    <a:pt x="4159" y="725"/>
                    <a:pt x="4033" y="631"/>
                    <a:pt x="3939" y="599"/>
                  </a:cubicBezTo>
                  <a:lnTo>
                    <a:pt x="3939" y="379"/>
                  </a:lnTo>
                  <a:cubicBezTo>
                    <a:pt x="3939" y="158"/>
                    <a:pt x="3781" y="1"/>
                    <a:pt x="3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4"/>
            <p:cNvSpPr/>
            <p:nvPr/>
          </p:nvSpPr>
          <p:spPr>
            <a:xfrm>
              <a:off x="-48150350" y="2422325"/>
              <a:ext cx="52775" cy="52800"/>
            </a:xfrm>
            <a:custGeom>
              <a:avLst/>
              <a:gdLst/>
              <a:ahLst/>
              <a:cxnLst/>
              <a:rect l="l" t="t" r="r" b="b"/>
              <a:pathLst>
                <a:path w="2111" h="2112" extrusionOk="0">
                  <a:moveTo>
                    <a:pt x="1040" y="662"/>
                  </a:moveTo>
                  <a:cubicBezTo>
                    <a:pt x="1260" y="662"/>
                    <a:pt x="1418" y="820"/>
                    <a:pt x="1418" y="1009"/>
                  </a:cubicBezTo>
                  <a:cubicBezTo>
                    <a:pt x="1418" y="1198"/>
                    <a:pt x="1260" y="1355"/>
                    <a:pt x="1040" y="1355"/>
                  </a:cubicBezTo>
                  <a:cubicBezTo>
                    <a:pt x="851" y="1355"/>
                    <a:pt x="693" y="1198"/>
                    <a:pt x="693" y="1009"/>
                  </a:cubicBezTo>
                  <a:cubicBezTo>
                    <a:pt x="693" y="820"/>
                    <a:pt x="851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1"/>
                    <a:pt x="1040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5"/>
          <p:cNvSpPr txBox="1">
            <a:spLocks noGrp="1"/>
          </p:cNvSpPr>
          <p:nvPr>
            <p:ph type="subTitle" idx="2"/>
          </p:nvPr>
        </p:nvSpPr>
        <p:spPr>
          <a:xfrm>
            <a:off x="816362" y="612316"/>
            <a:ext cx="3755638" cy="9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EC" sz="1800" b="1" i="0" u="none" strike="noStrike" baseline="0" dirty="0">
                <a:solidFill>
                  <a:srgbClr val="FF0000"/>
                </a:solidFill>
                <a:latin typeface="Cairo Medium" panose="020B0604020202020204" charset="-78"/>
                <a:cs typeface="Cairo Medium" panose="020B0604020202020204" charset="-78"/>
              </a:rPr>
              <a:t>5. Comunicación vertical</a:t>
            </a:r>
          </a:p>
          <a:p>
            <a:pPr algn="l"/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La cadena de mando era el canal</a:t>
            </a:r>
          </a:p>
          <a:p>
            <a:pPr algn="l"/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oficial de comunicación. Por lo</a:t>
            </a:r>
          </a:p>
          <a:p>
            <a:pPr algn="l"/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mismo se producen barreras en la </a:t>
            </a:r>
          </a:p>
          <a:p>
            <a:pPr algn="l"/>
            <a:r>
              <a:rPr lang="es-MX" sz="1800" dirty="0">
                <a:latin typeface="Cairo Medium" panose="020B0604020202020204" charset="-78"/>
                <a:cs typeface="Cairo Medium" panose="020B0604020202020204" charset="-78"/>
              </a:rPr>
              <a:t>c</a:t>
            </a:r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omunicación</a:t>
            </a:r>
            <a:r>
              <a:rPr lang="es-MX" sz="1800" dirty="0">
                <a:latin typeface="Cairo Medium" panose="020B0604020202020204" charset="-78"/>
                <a:cs typeface="Cairo Medium" panose="020B0604020202020204" charset="-78"/>
              </a:rPr>
              <a:t> </a:t>
            </a:r>
            <a:r>
              <a:rPr lang="es-EC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horizontal y general</a:t>
            </a:r>
            <a:r>
              <a:rPr lang="es-EC" sz="1800" b="0" i="0" u="none" strike="noStrike" baseline="0" dirty="0">
                <a:latin typeface="ScalaPro-Regular"/>
              </a:rPr>
              <a:t>.</a:t>
            </a:r>
            <a:endParaRPr dirty="0"/>
          </a:p>
        </p:txBody>
      </p:sp>
      <p:sp>
        <p:nvSpPr>
          <p:cNvPr id="343" name="Google Shape;343;p35"/>
          <p:cNvSpPr txBox="1">
            <a:spLocks noGrp="1"/>
          </p:cNvSpPr>
          <p:nvPr>
            <p:ph type="subTitle" idx="4"/>
          </p:nvPr>
        </p:nvSpPr>
        <p:spPr>
          <a:xfrm>
            <a:off x="1425580" y="2851400"/>
            <a:ext cx="3715408" cy="9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rgbClr val="FF0000"/>
                </a:solidFill>
              </a:rPr>
              <a:t>7. Departamentos de línea y de ”staff”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Los departamentos de línea eran los responsables directos de la toma de decisiones relativas a la producción de un bien o servicio</a:t>
            </a:r>
            <a:endParaRPr sz="2000" dirty="0"/>
          </a:p>
        </p:txBody>
      </p:sp>
      <p:sp>
        <p:nvSpPr>
          <p:cNvPr id="344" name="Google Shape;344;p35"/>
          <p:cNvSpPr txBox="1">
            <a:spLocks noGrp="1"/>
          </p:cNvSpPr>
          <p:nvPr>
            <p:ph type="subTitle" idx="5"/>
          </p:nvPr>
        </p:nvSpPr>
        <p:spPr>
          <a:xfrm>
            <a:off x="5140988" y="1076257"/>
            <a:ext cx="3755638" cy="9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EC" sz="1800" b="1" i="0" u="none" strike="noStrike" baseline="0" dirty="0">
                <a:solidFill>
                  <a:srgbClr val="FF0000"/>
                </a:solidFill>
                <a:latin typeface="Cairo Medium" panose="020B0604020202020204" charset="-78"/>
                <a:cs typeface="Cairo Medium" panose="020B0604020202020204" charset="-78"/>
              </a:rPr>
              <a:t>6. Niveles mínimos de  </a:t>
            </a:r>
          </a:p>
          <a:p>
            <a:pPr algn="l"/>
            <a:r>
              <a:rPr lang="es-EC" sz="1800" b="1" i="0" u="none" strike="noStrike" baseline="0" dirty="0">
                <a:solidFill>
                  <a:srgbClr val="FF0000"/>
                </a:solidFill>
                <a:latin typeface="Cairo Medium" panose="020B0604020202020204" charset="-78"/>
                <a:cs typeface="Cairo Medium" panose="020B0604020202020204" charset="-78"/>
              </a:rPr>
              <a:t>autoridad</a:t>
            </a:r>
          </a:p>
          <a:p>
            <a:pPr algn="l"/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La reducción en el numero de</a:t>
            </a:r>
          </a:p>
          <a:p>
            <a:pPr algn="l"/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niveles de autoridad facilitaba </a:t>
            </a:r>
          </a:p>
          <a:p>
            <a:pPr algn="l"/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la comunicación y el  control a la</a:t>
            </a:r>
          </a:p>
          <a:p>
            <a:pPr algn="l"/>
            <a:r>
              <a:rPr lang="es-MX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vez que mejoraba</a:t>
            </a:r>
          </a:p>
          <a:p>
            <a:pPr algn="l"/>
            <a:r>
              <a:rPr lang="es-EC" sz="1800" b="0" i="0" u="none" strike="noStrike" baseline="0" dirty="0">
                <a:latin typeface="Cairo Medium" panose="020B0604020202020204" charset="-78"/>
                <a:cs typeface="Cairo Medium" panose="020B0604020202020204" charset="-78"/>
              </a:rPr>
              <a:t>la eficiencia</a:t>
            </a:r>
            <a:r>
              <a:rPr lang="es-EC" sz="1800" b="0" i="0" u="none" strike="noStrike" baseline="0" dirty="0">
                <a:latin typeface="ScalaPro-Regular"/>
              </a:rPr>
              <a:t>.</a:t>
            </a:r>
            <a:endParaRPr dirty="0"/>
          </a:p>
        </p:txBody>
      </p:sp>
      <p:pic>
        <p:nvPicPr>
          <p:cNvPr id="350" name="Google Shape;35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252336">
            <a:off x="7471675" y="31775"/>
            <a:ext cx="2151749" cy="1006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2" name="Google Shape;352;p35"/>
          <p:cNvGrpSpPr/>
          <p:nvPr/>
        </p:nvGrpSpPr>
        <p:grpSpPr>
          <a:xfrm>
            <a:off x="359364" y="543768"/>
            <a:ext cx="347460" cy="347484"/>
            <a:chOff x="6475850" y="2546300"/>
            <a:chExt cx="411975" cy="410350"/>
          </a:xfrm>
        </p:grpSpPr>
        <p:sp>
          <p:nvSpPr>
            <p:cNvPr id="353" name="Google Shape;353;p35"/>
            <p:cNvSpPr/>
            <p:nvPr/>
          </p:nvSpPr>
          <p:spPr>
            <a:xfrm>
              <a:off x="6476700" y="2546300"/>
              <a:ext cx="104450" cy="104225"/>
            </a:xfrm>
            <a:custGeom>
              <a:avLst/>
              <a:gdLst/>
              <a:ahLst/>
              <a:cxnLst/>
              <a:rect l="l" t="t" r="r" b="b"/>
              <a:pathLst>
                <a:path w="4178" h="4169" extrusionOk="0">
                  <a:moveTo>
                    <a:pt x="3695" y="1"/>
                  </a:moveTo>
                  <a:cubicBezTo>
                    <a:pt x="3692" y="1"/>
                    <a:pt x="3689" y="1"/>
                    <a:pt x="3687" y="1"/>
                  </a:cubicBezTo>
                  <a:lnTo>
                    <a:pt x="481" y="1"/>
                  </a:lnTo>
                  <a:cubicBezTo>
                    <a:pt x="216" y="1"/>
                    <a:pt x="0" y="216"/>
                    <a:pt x="0" y="483"/>
                  </a:cubicBezTo>
                  <a:lnTo>
                    <a:pt x="0" y="3687"/>
                  </a:lnTo>
                  <a:cubicBezTo>
                    <a:pt x="0" y="3953"/>
                    <a:pt x="216" y="4169"/>
                    <a:pt x="481" y="4169"/>
                  </a:cubicBezTo>
                  <a:cubicBezTo>
                    <a:pt x="746" y="4169"/>
                    <a:pt x="961" y="3953"/>
                    <a:pt x="961" y="3687"/>
                  </a:cubicBezTo>
                  <a:lnTo>
                    <a:pt x="961" y="963"/>
                  </a:lnTo>
                  <a:lnTo>
                    <a:pt x="3687" y="963"/>
                  </a:lnTo>
                  <a:cubicBezTo>
                    <a:pt x="3690" y="963"/>
                    <a:pt x="3694" y="963"/>
                    <a:pt x="3697" y="963"/>
                  </a:cubicBezTo>
                  <a:cubicBezTo>
                    <a:pt x="3962" y="963"/>
                    <a:pt x="4177" y="748"/>
                    <a:pt x="4177" y="483"/>
                  </a:cubicBezTo>
                  <a:cubicBezTo>
                    <a:pt x="4177" y="216"/>
                    <a:pt x="3960" y="1"/>
                    <a:pt x="3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6782550" y="2546300"/>
              <a:ext cx="104450" cy="104225"/>
            </a:xfrm>
            <a:custGeom>
              <a:avLst/>
              <a:gdLst/>
              <a:ahLst/>
              <a:cxnLst/>
              <a:rect l="l" t="t" r="r" b="b"/>
              <a:pathLst>
                <a:path w="4178" h="4169" extrusionOk="0">
                  <a:moveTo>
                    <a:pt x="483" y="1"/>
                  </a:moveTo>
                  <a:cubicBezTo>
                    <a:pt x="217" y="1"/>
                    <a:pt x="1" y="216"/>
                    <a:pt x="1" y="483"/>
                  </a:cubicBezTo>
                  <a:cubicBezTo>
                    <a:pt x="1" y="748"/>
                    <a:pt x="216" y="963"/>
                    <a:pt x="481" y="963"/>
                  </a:cubicBezTo>
                  <a:cubicBezTo>
                    <a:pt x="484" y="963"/>
                    <a:pt x="488" y="963"/>
                    <a:pt x="491" y="963"/>
                  </a:cubicBezTo>
                  <a:lnTo>
                    <a:pt x="3215" y="963"/>
                  </a:lnTo>
                  <a:lnTo>
                    <a:pt x="3215" y="3687"/>
                  </a:lnTo>
                  <a:cubicBezTo>
                    <a:pt x="3215" y="3953"/>
                    <a:pt x="3430" y="4169"/>
                    <a:pt x="3697" y="4169"/>
                  </a:cubicBezTo>
                  <a:cubicBezTo>
                    <a:pt x="3962" y="4169"/>
                    <a:pt x="4177" y="3953"/>
                    <a:pt x="4177" y="3687"/>
                  </a:cubicBezTo>
                  <a:lnTo>
                    <a:pt x="4177" y="483"/>
                  </a:lnTo>
                  <a:cubicBezTo>
                    <a:pt x="4177" y="216"/>
                    <a:pt x="3962" y="1"/>
                    <a:pt x="3697" y="1"/>
                  </a:cubicBezTo>
                  <a:lnTo>
                    <a:pt x="491" y="1"/>
                  </a:lnTo>
                  <a:cubicBezTo>
                    <a:pt x="489" y="1"/>
                    <a:pt x="486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6476700" y="2852625"/>
              <a:ext cx="104450" cy="104025"/>
            </a:xfrm>
            <a:custGeom>
              <a:avLst/>
              <a:gdLst/>
              <a:ahLst/>
              <a:cxnLst/>
              <a:rect l="l" t="t" r="r" b="b"/>
              <a:pathLst>
                <a:path w="4178" h="4161" extrusionOk="0">
                  <a:moveTo>
                    <a:pt x="481" y="1"/>
                  </a:moveTo>
                  <a:cubicBezTo>
                    <a:pt x="219" y="1"/>
                    <a:pt x="5" y="212"/>
                    <a:pt x="0" y="472"/>
                  </a:cubicBezTo>
                  <a:lnTo>
                    <a:pt x="0" y="3680"/>
                  </a:lnTo>
                  <a:cubicBezTo>
                    <a:pt x="0" y="3945"/>
                    <a:pt x="216" y="4160"/>
                    <a:pt x="481" y="4160"/>
                  </a:cubicBezTo>
                  <a:lnTo>
                    <a:pt x="3687" y="4160"/>
                  </a:lnTo>
                  <a:cubicBezTo>
                    <a:pt x="3689" y="4160"/>
                    <a:pt x="3692" y="4160"/>
                    <a:pt x="3695" y="4160"/>
                  </a:cubicBezTo>
                  <a:cubicBezTo>
                    <a:pt x="3960" y="4160"/>
                    <a:pt x="4177" y="3945"/>
                    <a:pt x="4177" y="3678"/>
                  </a:cubicBezTo>
                  <a:cubicBezTo>
                    <a:pt x="4177" y="3413"/>
                    <a:pt x="3960" y="3198"/>
                    <a:pt x="3695" y="3198"/>
                  </a:cubicBezTo>
                  <a:cubicBezTo>
                    <a:pt x="3692" y="3198"/>
                    <a:pt x="3689" y="3198"/>
                    <a:pt x="3687" y="3198"/>
                  </a:cubicBezTo>
                  <a:lnTo>
                    <a:pt x="961" y="3198"/>
                  </a:lnTo>
                  <a:lnTo>
                    <a:pt x="961" y="472"/>
                  </a:lnTo>
                  <a:cubicBezTo>
                    <a:pt x="957" y="212"/>
                    <a:pt x="74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6782550" y="2852425"/>
              <a:ext cx="104450" cy="104175"/>
            </a:xfrm>
            <a:custGeom>
              <a:avLst/>
              <a:gdLst/>
              <a:ahLst/>
              <a:cxnLst/>
              <a:rect l="l" t="t" r="r" b="b"/>
              <a:pathLst>
                <a:path w="4178" h="4167" extrusionOk="0">
                  <a:moveTo>
                    <a:pt x="3697" y="0"/>
                  </a:moveTo>
                  <a:cubicBezTo>
                    <a:pt x="3430" y="0"/>
                    <a:pt x="3215" y="215"/>
                    <a:pt x="3215" y="480"/>
                  </a:cubicBezTo>
                  <a:lnTo>
                    <a:pt x="3215" y="3206"/>
                  </a:lnTo>
                  <a:lnTo>
                    <a:pt x="491" y="3206"/>
                  </a:lnTo>
                  <a:cubicBezTo>
                    <a:pt x="488" y="3206"/>
                    <a:pt x="484" y="3206"/>
                    <a:pt x="481" y="3206"/>
                  </a:cubicBezTo>
                  <a:cubicBezTo>
                    <a:pt x="216" y="3206"/>
                    <a:pt x="1" y="3420"/>
                    <a:pt x="1" y="3686"/>
                  </a:cubicBezTo>
                  <a:cubicBezTo>
                    <a:pt x="1" y="3952"/>
                    <a:pt x="216" y="4167"/>
                    <a:pt x="481" y="4167"/>
                  </a:cubicBezTo>
                  <a:cubicBezTo>
                    <a:pt x="484" y="4167"/>
                    <a:pt x="488" y="4167"/>
                    <a:pt x="491" y="4167"/>
                  </a:cubicBezTo>
                  <a:lnTo>
                    <a:pt x="3697" y="4167"/>
                  </a:lnTo>
                  <a:cubicBezTo>
                    <a:pt x="3962" y="4167"/>
                    <a:pt x="4177" y="3951"/>
                    <a:pt x="4177" y="3686"/>
                  </a:cubicBezTo>
                  <a:lnTo>
                    <a:pt x="4177" y="480"/>
                  </a:lnTo>
                  <a:cubicBezTo>
                    <a:pt x="4177" y="215"/>
                    <a:pt x="3962" y="0"/>
                    <a:pt x="3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6475850" y="2627250"/>
              <a:ext cx="411975" cy="248400"/>
            </a:xfrm>
            <a:custGeom>
              <a:avLst/>
              <a:gdLst/>
              <a:ahLst/>
              <a:cxnLst/>
              <a:rect l="l" t="t" r="r" b="b"/>
              <a:pathLst>
                <a:path w="16479" h="9936" extrusionOk="0">
                  <a:moveTo>
                    <a:pt x="3958" y="2455"/>
                  </a:moveTo>
                  <a:lnTo>
                    <a:pt x="3958" y="2455"/>
                  </a:lnTo>
                  <a:cubicBezTo>
                    <a:pt x="3044" y="4006"/>
                    <a:pt x="3044" y="5932"/>
                    <a:pt x="3958" y="7483"/>
                  </a:cubicBezTo>
                  <a:cubicBezTo>
                    <a:pt x="3643" y="7273"/>
                    <a:pt x="3354" y="7058"/>
                    <a:pt x="3097" y="6851"/>
                  </a:cubicBezTo>
                  <a:cubicBezTo>
                    <a:pt x="2389" y="6283"/>
                    <a:pt x="1735" y="5654"/>
                    <a:pt x="1140" y="4970"/>
                  </a:cubicBezTo>
                  <a:cubicBezTo>
                    <a:pt x="1729" y="4290"/>
                    <a:pt x="2378" y="3665"/>
                    <a:pt x="3079" y="3101"/>
                  </a:cubicBezTo>
                  <a:cubicBezTo>
                    <a:pt x="3341" y="2889"/>
                    <a:pt x="3636" y="2669"/>
                    <a:pt x="3958" y="2455"/>
                  </a:cubicBezTo>
                  <a:close/>
                  <a:moveTo>
                    <a:pt x="12523" y="2455"/>
                  </a:moveTo>
                  <a:lnTo>
                    <a:pt x="12523" y="2455"/>
                  </a:lnTo>
                  <a:cubicBezTo>
                    <a:pt x="12837" y="2666"/>
                    <a:pt x="13125" y="2880"/>
                    <a:pt x="13385" y="3086"/>
                  </a:cubicBezTo>
                  <a:cubicBezTo>
                    <a:pt x="14090" y="3655"/>
                    <a:pt x="14745" y="4284"/>
                    <a:pt x="15340" y="4970"/>
                  </a:cubicBezTo>
                  <a:cubicBezTo>
                    <a:pt x="14749" y="5648"/>
                    <a:pt x="14101" y="6273"/>
                    <a:pt x="13401" y="6838"/>
                  </a:cubicBezTo>
                  <a:cubicBezTo>
                    <a:pt x="13139" y="7048"/>
                    <a:pt x="12844" y="7267"/>
                    <a:pt x="12523" y="7483"/>
                  </a:cubicBezTo>
                  <a:cubicBezTo>
                    <a:pt x="13436" y="5930"/>
                    <a:pt x="13436" y="4006"/>
                    <a:pt x="12523" y="2455"/>
                  </a:cubicBezTo>
                  <a:close/>
                  <a:moveTo>
                    <a:pt x="8240" y="961"/>
                  </a:moveTo>
                  <a:cubicBezTo>
                    <a:pt x="10448" y="961"/>
                    <a:pt x="12247" y="2760"/>
                    <a:pt x="12247" y="4968"/>
                  </a:cubicBezTo>
                  <a:cubicBezTo>
                    <a:pt x="12247" y="7178"/>
                    <a:pt x="10448" y="8975"/>
                    <a:pt x="8240" y="8975"/>
                  </a:cubicBezTo>
                  <a:cubicBezTo>
                    <a:pt x="6030" y="8975"/>
                    <a:pt x="4233" y="7178"/>
                    <a:pt x="4233" y="4968"/>
                  </a:cubicBezTo>
                  <a:cubicBezTo>
                    <a:pt x="4233" y="2760"/>
                    <a:pt x="6030" y="961"/>
                    <a:pt x="8240" y="961"/>
                  </a:cubicBezTo>
                  <a:close/>
                  <a:moveTo>
                    <a:pt x="8240" y="1"/>
                  </a:moveTo>
                  <a:cubicBezTo>
                    <a:pt x="7197" y="1"/>
                    <a:pt x="6118" y="251"/>
                    <a:pt x="5034" y="745"/>
                  </a:cubicBezTo>
                  <a:cubicBezTo>
                    <a:pt x="4180" y="1134"/>
                    <a:pt x="3319" y="1675"/>
                    <a:pt x="2477" y="2350"/>
                  </a:cubicBezTo>
                  <a:cubicBezTo>
                    <a:pt x="1051" y="3495"/>
                    <a:pt x="171" y="4627"/>
                    <a:pt x="134" y="4675"/>
                  </a:cubicBezTo>
                  <a:cubicBezTo>
                    <a:pt x="1" y="4848"/>
                    <a:pt x="1" y="5088"/>
                    <a:pt x="134" y="5263"/>
                  </a:cubicBezTo>
                  <a:cubicBezTo>
                    <a:pt x="171" y="5309"/>
                    <a:pt x="1049" y="6443"/>
                    <a:pt x="2477" y="7587"/>
                  </a:cubicBezTo>
                  <a:cubicBezTo>
                    <a:pt x="3319" y="8263"/>
                    <a:pt x="4179" y="8804"/>
                    <a:pt x="5034" y="9192"/>
                  </a:cubicBezTo>
                  <a:cubicBezTo>
                    <a:pt x="6119" y="9685"/>
                    <a:pt x="7197" y="9936"/>
                    <a:pt x="8240" y="9936"/>
                  </a:cubicBezTo>
                  <a:cubicBezTo>
                    <a:pt x="9281" y="9936"/>
                    <a:pt x="10360" y="9685"/>
                    <a:pt x="11446" y="9192"/>
                  </a:cubicBezTo>
                  <a:cubicBezTo>
                    <a:pt x="12299" y="8804"/>
                    <a:pt x="13159" y="8263"/>
                    <a:pt x="14003" y="7587"/>
                  </a:cubicBezTo>
                  <a:cubicBezTo>
                    <a:pt x="15429" y="6443"/>
                    <a:pt x="16309" y="5309"/>
                    <a:pt x="16346" y="5263"/>
                  </a:cubicBezTo>
                  <a:cubicBezTo>
                    <a:pt x="16479" y="5088"/>
                    <a:pt x="16479" y="4848"/>
                    <a:pt x="16346" y="4675"/>
                  </a:cubicBezTo>
                  <a:cubicBezTo>
                    <a:pt x="16309" y="4627"/>
                    <a:pt x="15430" y="3495"/>
                    <a:pt x="14003" y="2350"/>
                  </a:cubicBezTo>
                  <a:cubicBezTo>
                    <a:pt x="13160" y="1675"/>
                    <a:pt x="12301" y="1134"/>
                    <a:pt x="11446" y="745"/>
                  </a:cubicBezTo>
                  <a:cubicBezTo>
                    <a:pt x="10360" y="251"/>
                    <a:pt x="9283" y="1"/>
                    <a:pt x="8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6605725" y="2675325"/>
              <a:ext cx="152250" cy="152300"/>
            </a:xfrm>
            <a:custGeom>
              <a:avLst/>
              <a:gdLst/>
              <a:ahLst/>
              <a:cxnLst/>
              <a:rect l="l" t="t" r="r" b="b"/>
              <a:pathLst>
                <a:path w="6090" h="6092" extrusionOk="0">
                  <a:moveTo>
                    <a:pt x="3046" y="962"/>
                  </a:moveTo>
                  <a:cubicBezTo>
                    <a:pt x="3314" y="962"/>
                    <a:pt x="3584" y="1014"/>
                    <a:pt x="3842" y="1121"/>
                  </a:cubicBezTo>
                  <a:cubicBezTo>
                    <a:pt x="4621" y="1443"/>
                    <a:pt x="5129" y="2203"/>
                    <a:pt x="5129" y="3047"/>
                  </a:cubicBezTo>
                  <a:cubicBezTo>
                    <a:pt x="5127" y="4196"/>
                    <a:pt x="4194" y="5128"/>
                    <a:pt x="3045" y="5129"/>
                  </a:cubicBezTo>
                  <a:cubicBezTo>
                    <a:pt x="2201" y="5129"/>
                    <a:pt x="1443" y="4621"/>
                    <a:pt x="1121" y="3843"/>
                  </a:cubicBezTo>
                  <a:cubicBezTo>
                    <a:pt x="797" y="3064"/>
                    <a:pt x="976" y="2168"/>
                    <a:pt x="1572" y="1572"/>
                  </a:cubicBezTo>
                  <a:cubicBezTo>
                    <a:pt x="1970" y="1174"/>
                    <a:pt x="2504" y="962"/>
                    <a:pt x="3046" y="962"/>
                  </a:cubicBezTo>
                  <a:close/>
                  <a:moveTo>
                    <a:pt x="3045" y="1"/>
                  </a:moveTo>
                  <a:cubicBezTo>
                    <a:pt x="1365" y="1"/>
                    <a:pt x="0" y="1367"/>
                    <a:pt x="0" y="3045"/>
                  </a:cubicBezTo>
                  <a:cubicBezTo>
                    <a:pt x="0" y="4725"/>
                    <a:pt x="1365" y="6091"/>
                    <a:pt x="3045" y="6091"/>
                  </a:cubicBezTo>
                  <a:cubicBezTo>
                    <a:pt x="4723" y="6091"/>
                    <a:pt x="6090" y="4725"/>
                    <a:pt x="6090" y="3045"/>
                  </a:cubicBezTo>
                  <a:cubicBezTo>
                    <a:pt x="6090" y="1367"/>
                    <a:pt x="4723" y="1"/>
                    <a:pt x="3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35"/>
          <p:cNvGrpSpPr/>
          <p:nvPr/>
        </p:nvGrpSpPr>
        <p:grpSpPr>
          <a:xfrm>
            <a:off x="4940188" y="731187"/>
            <a:ext cx="347479" cy="347479"/>
            <a:chOff x="-24338900" y="2710600"/>
            <a:chExt cx="295375" cy="295375"/>
          </a:xfrm>
        </p:grpSpPr>
        <p:sp>
          <p:nvSpPr>
            <p:cNvPr id="360" name="Google Shape;360;p35"/>
            <p:cNvSpPr/>
            <p:nvPr/>
          </p:nvSpPr>
          <p:spPr>
            <a:xfrm>
              <a:off x="-24250700" y="281692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3403" y="662"/>
                  </a:moveTo>
                  <a:cubicBezTo>
                    <a:pt x="3813" y="662"/>
                    <a:pt x="4128" y="977"/>
                    <a:pt x="4128" y="1387"/>
                  </a:cubicBezTo>
                  <a:cubicBezTo>
                    <a:pt x="4128" y="1922"/>
                    <a:pt x="3561" y="2363"/>
                    <a:pt x="2710" y="3025"/>
                  </a:cubicBezTo>
                  <a:cubicBezTo>
                    <a:pt x="2584" y="3119"/>
                    <a:pt x="2490" y="3182"/>
                    <a:pt x="2395" y="3309"/>
                  </a:cubicBezTo>
                  <a:cubicBezTo>
                    <a:pt x="2269" y="3214"/>
                    <a:pt x="2143" y="3151"/>
                    <a:pt x="2080" y="3025"/>
                  </a:cubicBezTo>
                  <a:cubicBezTo>
                    <a:pt x="1198" y="2363"/>
                    <a:pt x="662" y="1891"/>
                    <a:pt x="662" y="1387"/>
                  </a:cubicBezTo>
                  <a:cubicBezTo>
                    <a:pt x="662" y="946"/>
                    <a:pt x="977" y="662"/>
                    <a:pt x="1355" y="662"/>
                  </a:cubicBezTo>
                  <a:cubicBezTo>
                    <a:pt x="1860" y="662"/>
                    <a:pt x="2080" y="1229"/>
                    <a:pt x="2080" y="1261"/>
                  </a:cubicBezTo>
                  <a:cubicBezTo>
                    <a:pt x="2112" y="1418"/>
                    <a:pt x="2238" y="1481"/>
                    <a:pt x="2395" y="1481"/>
                  </a:cubicBezTo>
                  <a:cubicBezTo>
                    <a:pt x="2553" y="1481"/>
                    <a:pt x="2647" y="1355"/>
                    <a:pt x="2710" y="1261"/>
                  </a:cubicBezTo>
                  <a:cubicBezTo>
                    <a:pt x="2710" y="1229"/>
                    <a:pt x="2899" y="662"/>
                    <a:pt x="3403" y="662"/>
                  </a:cubicBezTo>
                  <a:close/>
                  <a:moveTo>
                    <a:pt x="1355" y="1"/>
                  </a:moveTo>
                  <a:cubicBezTo>
                    <a:pt x="568" y="1"/>
                    <a:pt x="1" y="631"/>
                    <a:pt x="1" y="1418"/>
                  </a:cubicBezTo>
                  <a:cubicBezTo>
                    <a:pt x="1" y="2269"/>
                    <a:pt x="694" y="2836"/>
                    <a:pt x="1671" y="3624"/>
                  </a:cubicBezTo>
                  <a:cubicBezTo>
                    <a:pt x="1828" y="3750"/>
                    <a:pt x="2049" y="3907"/>
                    <a:pt x="2238" y="4065"/>
                  </a:cubicBezTo>
                  <a:cubicBezTo>
                    <a:pt x="2301" y="4096"/>
                    <a:pt x="2395" y="4128"/>
                    <a:pt x="2458" y="4128"/>
                  </a:cubicBezTo>
                  <a:cubicBezTo>
                    <a:pt x="2553" y="4128"/>
                    <a:pt x="2616" y="4096"/>
                    <a:pt x="2710" y="4065"/>
                  </a:cubicBezTo>
                  <a:cubicBezTo>
                    <a:pt x="2899" y="3907"/>
                    <a:pt x="3057" y="3718"/>
                    <a:pt x="3246" y="3624"/>
                  </a:cubicBezTo>
                  <a:cubicBezTo>
                    <a:pt x="4254" y="2836"/>
                    <a:pt x="4947" y="2269"/>
                    <a:pt x="4947" y="1418"/>
                  </a:cubicBezTo>
                  <a:cubicBezTo>
                    <a:pt x="4821" y="599"/>
                    <a:pt x="4191" y="1"/>
                    <a:pt x="3403" y="1"/>
                  </a:cubicBezTo>
                  <a:cubicBezTo>
                    <a:pt x="3025" y="1"/>
                    <a:pt x="2616" y="158"/>
                    <a:pt x="2395" y="505"/>
                  </a:cubicBezTo>
                  <a:cubicBezTo>
                    <a:pt x="2112" y="190"/>
                    <a:pt x="1765" y="1"/>
                    <a:pt x="1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-24338900" y="2710600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341" y="725"/>
                  </a:moveTo>
                  <a:cubicBezTo>
                    <a:pt x="7530" y="725"/>
                    <a:pt x="7687" y="882"/>
                    <a:pt x="7687" y="1103"/>
                  </a:cubicBezTo>
                  <a:lnTo>
                    <a:pt x="7687" y="3844"/>
                  </a:lnTo>
                  <a:cubicBezTo>
                    <a:pt x="7687" y="4033"/>
                    <a:pt x="7845" y="4222"/>
                    <a:pt x="8034" y="4222"/>
                  </a:cubicBezTo>
                  <a:lnTo>
                    <a:pt x="10806" y="4222"/>
                  </a:lnTo>
                  <a:cubicBezTo>
                    <a:pt x="10995" y="4222"/>
                    <a:pt x="11153" y="4380"/>
                    <a:pt x="11153" y="4569"/>
                  </a:cubicBezTo>
                  <a:lnTo>
                    <a:pt x="11153" y="7309"/>
                  </a:lnTo>
                  <a:cubicBezTo>
                    <a:pt x="11153" y="7530"/>
                    <a:pt x="10995" y="7688"/>
                    <a:pt x="10806" y="7688"/>
                  </a:cubicBezTo>
                  <a:lnTo>
                    <a:pt x="8034" y="7688"/>
                  </a:lnTo>
                  <a:cubicBezTo>
                    <a:pt x="7845" y="7688"/>
                    <a:pt x="7687" y="7845"/>
                    <a:pt x="7687" y="8034"/>
                  </a:cubicBezTo>
                  <a:lnTo>
                    <a:pt x="7687" y="10775"/>
                  </a:lnTo>
                  <a:cubicBezTo>
                    <a:pt x="7687" y="10996"/>
                    <a:pt x="7530" y="11153"/>
                    <a:pt x="7341" y="11153"/>
                  </a:cubicBezTo>
                  <a:lnTo>
                    <a:pt x="4568" y="11153"/>
                  </a:lnTo>
                  <a:cubicBezTo>
                    <a:pt x="4379" y="11153"/>
                    <a:pt x="4222" y="10996"/>
                    <a:pt x="4222" y="10775"/>
                  </a:cubicBezTo>
                  <a:lnTo>
                    <a:pt x="4222" y="8034"/>
                  </a:lnTo>
                  <a:cubicBezTo>
                    <a:pt x="4222" y="7845"/>
                    <a:pt x="4064" y="7688"/>
                    <a:pt x="3875" y="7688"/>
                  </a:cubicBezTo>
                  <a:lnTo>
                    <a:pt x="1103" y="7688"/>
                  </a:lnTo>
                  <a:cubicBezTo>
                    <a:pt x="914" y="7688"/>
                    <a:pt x="756" y="7530"/>
                    <a:pt x="756" y="7309"/>
                  </a:cubicBezTo>
                  <a:lnTo>
                    <a:pt x="756" y="4569"/>
                  </a:lnTo>
                  <a:cubicBezTo>
                    <a:pt x="756" y="4380"/>
                    <a:pt x="914" y="4222"/>
                    <a:pt x="1103" y="4222"/>
                  </a:cubicBezTo>
                  <a:lnTo>
                    <a:pt x="3875" y="4222"/>
                  </a:lnTo>
                  <a:cubicBezTo>
                    <a:pt x="4064" y="4222"/>
                    <a:pt x="4222" y="4033"/>
                    <a:pt x="4222" y="3844"/>
                  </a:cubicBezTo>
                  <a:lnTo>
                    <a:pt x="4222" y="1103"/>
                  </a:lnTo>
                  <a:cubicBezTo>
                    <a:pt x="4222" y="882"/>
                    <a:pt x="4379" y="725"/>
                    <a:pt x="4568" y="725"/>
                  </a:cubicBezTo>
                  <a:close/>
                  <a:moveTo>
                    <a:pt x="4537" y="0"/>
                  </a:moveTo>
                  <a:cubicBezTo>
                    <a:pt x="3938" y="0"/>
                    <a:pt x="3466" y="473"/>
                    <a:pt x="3466" y="1072"/>
                  </a:cubicBezTo>
                  <a:lnTo>
                    <a:pt x="3466" y="3466"/>
                  </a:lnTo>
                  <a:lnTo>
                    <a:pt x="1071" y="3466"/>
                  </a:lnTo>
                  <a:cubicBezTo>
                    <a:pt x="473" y="3466"/>
                    <a:pt x="0" y="3938"/>
                    <a:pt x="0" y="4537"/>
                  </a:cubicBezTo>
                  <a:lnTo>
                    <a:pt x="0" y="7278"/>
                  </a:lnTo>
                  <a:cubicBezTo>
                    <a:pt x="0" y="7877"/>
                    <a:pt x="473" y="8349"/>
                    <a:pt x="1071" y="8349"/>
                  </a:cubicBezTo>
                  <a:lnTo>
                    <a:pt x="3466" y="8349"/>
                  </a:lnTo>
                  <a:lnTo>
                    <a:pt x="3466" y="10743"/>
                  </a:lnTo>
                  <a:cubicBezTo>
                    <a:pt x="3466" y="11342"/>
                    <a:pt x="3938" y="11815"/>
                    <a:pt x="4537" y="11815"/>
                  </a:cubicBezTo>
                  <a:lnTo>
                    <a:pt x="7309" y="11815"/>
                  </a:lnTo>
                  <a:cubicBezTo>
                    <a:pt x="7876" y="11815"/>
                    <a:pt x="8349" y="11342"/>
                    <a:pt x="8349" y="10743"/>
                  </a:cubicBezTo>
                  <a:lnTo>
                    <a:pt x="8349" y="8349"/>
                  </a:lnTo>
                  <a:lnTo>
                    <a:pt x="10743" y="8349"/>
                  </a:lnTo>
                  <a:cubicBezTo>
                    <a:pt x="11342" y="8349"/>
                    <a:pt x="11815" y="7877"/>
                    <a:pt x="11815" y="7278"/>
                  </a:cubicBezTo>
                  <a:lnTo>
                    <a:pt x="11815" y="4537"/>
                  </a:lnTo>
                  <a:cubicBezTo>
                    <a:pt x="11815" y="3938"/>
                    <a:pt x="11342" y="3466"/>
                    <a:pt x="10743" y="3466"/>
                  </a:cubicBezTo>
                  <a:lnTo>
                    <a:pt x="8349" y="3466"/>
                  </a:lnTo>
                  <a:lnTo>
                    <a:pt x="8349" y="1072"/>
                  </a:lnTo>
                  <a:cubicBezTo>
                    <a:pt x="8349" y="473"/>
                    <a:pt x="7876" y="0"/>
                    <a:pt x="7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35"/>
          <p:cNvGrpSpPr/>
          <p:nvPr/>
        </p:nvGrpSpPr>
        <p:grpSpPr>
          <a:xfrm>
            <a:off x="1079017" y="2679511"/>
            <a:ext cx="347473" cy="347473"/>
            <a:chOff x="-23229150" y="2710600"/>
            <a:chExt cx="296175" cy="296175"/>
          </a:xfrm>
        </p:grpSpPr>
        <p:sp>
          <p:nvSpPr>
            <p:cNvPr id="363" name="Google Shape;363;p35"/>
            <p:cNvSpPr/>
            <p:nvPr/>
          </p:nvSpPr>
          <p:spPr>
            <a:xfrm>
              <a:off x="-23177150" y="2727925"/>
              <a:ext cx="191400" cy="258375"/>
            </a:xfrm>
            <a:custGeom>
              <a:avLst/>
              <a:gdLst/>
              <a:ahLst/>
              <a:cxnLst/>
              <a:rect l="l" t="t" r="r" b="b"/>
              <a:pathLst>
                <a:path w="7656" h="10335" extrusionOk="0">
                  <a:moveTo>
                    <a:pt x="3812" y="725"/>
                  </a:moveTo>
                  <a:cubicBezTo>
                    <a:pt x="4033" y="725"/>
                    <a:pt x="4190" y="883"/>
                    <a:pt x="4190" y="1072"/>
                  </a:cubicBezTo>
                  <a:lnTo>
                    <a:pt x="4190" y="1418"/>
                  </a:lnTo>
                  <a:lnTo>
                    <a:pt x="3466" y="1418"/>
                  </a:lnTo>
                  <a:lnTo>
                    <a:pt x="3466" y="1072"/>
                  </a:lnTo>
                  <a:cubicBezTo>
                    <a:pt x="3466" y="883"/>
                    <a:pt x="3623" y="725"/>
                    <a:pt x="3812" y="725"/>
                  </a:cubicBezTo>
                  <a:close/>
                  <a:moveTo>
                    <a:pt x="6238" y="1387"/>
                  </a:moveTo>
                  <a:cubicBezTo>
                    <a:pt x="6648" y="1418"/>
                    <a:pt x="6931" y="1702"/>
                    <a:pt x="6931" y="2111"/>
                  </a:cubicBezTo>
                  <a:cubicBezTo>
                    <a:pt x="6931" y="2206"/>
                    <a:pt x="6900" y="2363"/>
                    <a:pt x="6805" y="2458"/>
                  </a:cubicBezTo>
                  <a:cubicBezTo>
                    <a:pt x="6585" y="2206"/>
                    <a:pt x="6238" y="2111"/>
                    <a:pt x="5860" y="2111"/>
                  </a:cubicBezTo>
                  <a:lnTo>
                    <a:pt x="4852" y="2111"/>
                  </a:lnTo>
                  <a:lnTo>
                    <a:pt x="4852" y="1387"/>
                  </a:lnTo>
                  <a:close/>
                  <a:moveTo>
                    <a:pt x="2804" y="1418"/>
                  </a:moveTo>
                  <a:lnTo>
                    <a:pt x="2804" y="2143"/>
                  </a:lnTo>
                  <a:lnTo>
                    <a:pt x="1796" y="2143"/>
                  </a:lnTo>
                  <a:cubicBezTo>
                    <a:pt x="1418" y="2143"/>
                    <a:pt x="1071" y="2300"/>
                    <a:pt x="851" y="2489"/>
                  </a:cubicBezTo>
                  <a:cubicBezTo>
                    <a:pt x="756" y="2363"/>
                    <a:pt x="725" y="2269"/>
                    <a:pt x="725" y="2143"/>
                  </a:cubicBezTo>
                  <a:cubicBezTo>
                    <a:pt x="725" y="1702"/>
                    <a:pt x="1040" y="1418"/>
                    <a:pt x="1418" y="1418"/>
                  </a:cubicBezTo>
                  <a:close/>
                  <a:moveTo>
                    <a:pt x="4190" y="2111"/>
                  </a:moveTo>
                  <a:lnTo>
                    <a:pt x="4190" y="2804"/>
                  </a:lnTo>
                  <a:lnTo>
                    <a:pt x="3466" y="2804"/>
                  </a:lnTo>
                  <a:lnTo>
                    <a:pt x="3466" y="2111"/>
                  </a:lnTo>
                  <a:close/>
                  <a:moveTo>
                    <a:pt x="2772" y="2773"/>
                  </a:moveTo>
                  <a:lnTo>
                    <a:pt x="2772" y="3466"/>
                  </a:lnTo>
                  <a:lnTo>
                    <a:pt x="2079" y="3466"/>
                  </a:lnTo>
                  <a:cubicBezTo>
                    <a:pt x="1733" y="3466"/>
                    <a:pt x="1386" y="3624"/>
                    <a:pt x="1134" y="3844"/>
                  </a:cubicBezTo>
                  <a:cubicBezTo>
                    <a:pt x="1071" y="3718"/>
                    <a:pt x="1040" y="3592"/>
                    <a:pt x="1040" y="3466"/>
                  </a:cubicBezTo>
                  <a:cubicBezTo>
                    <a:pt x="1040" y="3088"/>
                    <a:pt x="1355" y="2773"/>
                    <a:pt x="1733" y="2773"/>
                  </a:cubicBezTo>
                  <a:close/>
                  <a:moveTo>
                    <a:pt x="5860" y="2804"/>
                  </a:moveTo>
                  <a:cubicBezTo>
                    <a:pt x="6270" y="2804"/>
                    <a:pt x="6585" y="3119"/>
                    <a:pt x="6585" y="3529"/>
                  </a:cubicBezTo>
                  <a:cubicBezTo>
                    <a:pt x="6585" y="3624"/>
                    <a:pt x="6553" y="3781"/>
                    <a:pt x="6459" y="3876"/>
                  </a:cubicBezTo>
                  <a:cubicBezTo>
                    <a:pt x="6270" y="3624"/>
                    <a:pt x="5923" y="3466"/>
                    <a:pt x="5576" y="3466"/>
                  </a:cubicBezTo>
                  <a:lnTo>
                    <a:pt x="4852" y="3466"/>
                  </a:lnTo>
                  <a:lnTo>
                    <a:pt x="4852" y="2804"/>
                  </a:lnTo>
                  <a:close/>
                  <a:moveTo>
                    <a:pt x="4190" y="3466"/>
                  </a:moveTo>
                  <a:lnTo>
                    <a:pt x="4190" y="4191"/>
                  </a:lnTo>
                  <a:lnTo>
                    <a:pt x="3466" y="4191"/>
                  </a:lnTo>
                  <a:lnTo>
                    <a:pt x="3466" y="3466"/>
                  </a:lnTo>
                  <a:close/>
                  <a:moveTo>
                    <a:pt x="4190" y="4884"/>
                  </a:moveTo>
                  <a:lnTo>
                    <a:pt x="4190" y="5608"/>
                  </a:lnTo>
                  <a:lnTo>
                    <a:pt x="3466" y="5608"/>
                  </a:lnTo>
                  <a:lnTo>
                    <a:pt x="3466" y="4884"/>
                  </a:lnTo>
                  <a:close/>
                  <a:moveTo>
                    <a:pt x="4190" y="6270"/>
                  </a:moveTo>
                  <a:lnTo>
                    <a:pt x="4190" y="7152"/>
                  </a:lnTo>
                  <a:lnTo>
                    <a:pt x="4190" y="7310"/>
                  </a:lnTo>
                  <a:cubicBezTo>
                    <a:pt x="4190" y="7499"/>
                    <a:pt x="4033" y="7656"/>
                    <a:pt x="3812" y="7656"/>
                  </a:cubicBezTo>
                  <a:cubicBezTo>
                    <a:pt x="3623" y="7656"/>
                    <a:pt x="3466" y="7499"/>
                    <a:pt x="3466" y="7310"/>
                  </a:cubicBezTo>
                  <a:lnTo>
                    <a:pt x="3466" y="7152"/>
                  </a:lnTo>
                  <a:lnTo>
                    <a:pt x="3466" y="6270"/>
                  </a:lnTo>
                  <a:close/>
                  <a:moveTo>
                    <a:pt x="5923" y="7656"/>
                  </a:moveTo>
                  <a:cubicBezTo>
                    <a:pt x="6112" y="7656"/>
                    <a:pt x="6270" y="7814"/>
                    <a:pt x="6270" y="8003"/>
                  </a:cubicBezTo>
                  <a:cubicBezTo>
                    <a:pt x="6270" y="8192"/>
                    <a:pt x="6144" y="8286"/>
                    <a:pt x="5986" y="8318"/>
                  </a:cubicBezTo>
                  <a:cubicBezTo>
                    <a:pt x="5734" y="8412"/>
                    <a:pt x="5450" y="8475"/>
                    <a:pt x="5198" y="8633"/>
                  </a:cubicBezTo>
                  <a:cubicBezTo>
                    <a:pt x="4789" y="8885"/>
                    <a:pt x="4411" y="9200"/>
                    <a:pt x="4096" y="9578"/>
                  </a:cubicBezTo>
                  <a:cubicBezTo>
                    <a:pt x="4064" y="9609"/>
                    <a:pt x="3938" y="9735"/>
                    <a:pt x="3812" y="9735"/>
                  </a:cubicBezTo>
                  <a:cubicBezTo>
                    <a:pt x="3655" y="9735"/>
                    <a:pt x="3592" y="9672"/>
                    <a:pt x="3560" y="9578"/>
                  </a:cubicBezTo>
                  <a:cubicBezTo>
                    <a:pt x="3088" y="8948"/>
                    <a:pt x="2426" y="8507"/>
                    <a:pt x="1670" y="8349"/>
                  </a:cubicBezTo>
                  <a:cubicBezTo>
                    <a:pt x="1544" y="8318"/>
                    <a:pt x="1386" y="8192"/>
                    <a:pt x="1386" y="8003"/>
                  </a:cubicBezTo>
                  <a:cubicBezTo>
                    <a:pt x="1386" y="7814"/>
                    <a:pt x="1544" y="7656"/>
                    <a:pt x="1733" y="7656"/>
                  </a:cubicBezTo>
                  <a:lnTo>
                    <a:pt x="2835" y="7656"/>
                  </a:lnTo>
                  <a:cubicBezTo>
                    <a:pt x="2993" y="8034"/>
                    <a:pt x="3371" y="8349"/>
                    <a:pt x="3844" y="8349"/>
                  </a:cubicBezTo>
                  <a:cubicBezTo>
                    <a:pt x="4316" y="8349"/>
                    <a:pt x="4663" y="8097"/>
                    <a:pt x="4820" y="7656"/>
                  </a:cubicBezTo>
                  <a:close/>
                  <a:moveTo>
                    <a:pt x="3812" y="0"/>
                  </a:moveTo>
                  <a:cubicBezTo>
                    <a:pt x="3371" y="0"/>
                    <a:pt x="2993" y="284"/>
                    <a:pt x="2835" y="725"/>
                  </a:cubicBezTo>
                  <a:lnTo>
                    <a:pt x="1386" y="725"/>
                  </a:lnTo>
                  <a:cubicBezTo>
                    <a:pt x="630" y="725"/>
                    <a:pt x="0" y="1355"/>
                    <a:pt x="0" y="2111"/>
                  </a:cubicBezTo>
                  <a:cubicBezTo>
                    <a:pt x="0" y="2489"/>
                    <a:pt x="158" y="2804"/>
                    <a:pt x="410" y="3088"/>
                  </a:cubicBezTo>
                  <a:cubicBezTo>
                    <a:pt x="378" y="3214"/>
                    <a:pt x="315" y="3340"/>
                    <a:pt x="315" y="3466"/>
                  </a:cubicBezTo>
                  <a:cubicBezTo>
                    <a:pt x="315" y="3876"/>
                    <a:pt x="473" y="4191"/>
                    <a:pt x="725" y="4474"/>
                  </a:cubicBezTo>
                  <a:cubicBezTo>
                    <a:pt x="693" y="4569"/>
                    <a:pt x="630" y="4726"/>
                    <a:pt x="630" y="4852"/>
                  </a:cubicBezTo>
                  <a:cubicBezTo>
                    <a:pt x="630" y="5608"/>
                    <a:pt x="1260" y="6238"/>
                    <a:pt x="2016" y="6238"/>
                  </a:cubicBezTo>
                  <a:cubicBezTo>
                    <a:pt x="2205" y="6238"/>
                    <a:pt x="2363" y="6081"/>
                    <a:pt x="2363" y="5892"/>
                  </a:cubicBezTo>
                  <a:cubicBezTo>
                    <a:pt x="2363" y="5671"/>
                    <a:pt x="2205" y="5514"/>
                    <a:pt x="2016" y="5514"/>
                  </a:cubicBezTo>
                  <a:cubicBezTo>
                    <a:pt x="1638" y="5514"/>
                    <a:pt x="1323" y="5199"/>
                    <a:pt x="1323" y="4821"/>
                  </a:cubicBezTo>
                  <a:cubicBezTo>
                    <a:pt x="1323" y="4411"/>
                    <a:pt x="1638" y="4096"/>
                    <a:pt x="2016" y="4096"/>
                  </a:cubicBezTo>
                  <a:lnTo>
                    <a:pt x="2741" y="4096"/>
                  </a:lnTo>
                  <a:lnTo>
                    <a:pt x="2741" y="6869"/>
                  </a:lnTo>
                  <a:lnTo>
                    <a:pt x="1701" y="6869"/>
                  </a:lnTo>
                  <a:cubicBezTo>
                    <a:pt x="1103" y="6869"/>
                    <a:pt x="693" y="7341"/>
                    <a:pt x="693" y="7877"/>
                  </a:cubicBezTo>
                  <a:cubicBezTo>
                    <a:pt x="693" y="8349"/>
                    <a:pt x="1008" y="8759"/>
                    <a:pt x="1481" y="8916"/>
                  </a:cubicBezTo>
                  <a:cubicBezTo>
                    <a:pt x="2048" y="9074"/>
                    <a:pt x="2615" y="9420"/>
                    <a:pt x="2961" y="9893"/>
                  </a:cubicBezTo>
                  <a:cubicBezTo>
                    <a:pt x="3151" y="10177"/>
                    <a:pt x="3466" y="10334"/>
                    <a:pt x="3781" y="10334"/>
                  </a:cubicBezTo>
                  <a:cubicBezTo>
                    <a:pt x="4096" y="10334"/>
                    <a:pt x="4411" y="10177"/>
                    <a:pt x="4631" y="9924"/>
                  </a:cubicBezTo>
                  <a:cubicBezTo>
                    <a:pt x="4852" y="9609"/>
                    <a:pt x="5135" y="9389"/>
                    <a:pt x="5482" y="9168"/>
                  </a:cubicBezTo>
                  <a:cubicBezTo>
                    <a:pt x="5671" y="9074"/>
                    <a:pt x="5891" y="8979"/>
                    <a:pt x="6112" y="8948"/>
                  </a:cubicBezTo>
                  <a:cubicBezTo>
                    <a:pt x="6585" y="8822"/>
                    <a:pt x="6900" y="8444"/>
                    <a:pt x="6900" y="7971"/>
                  </a:cubicBezTo>
                  <a:cubicBezTo>
                    <a:pt x="6900" y="7373"/>
                    <a:pt x="6427" y="6932"/>
                    <a:pt x="5891" y="6932"/>
                  </a:cubicBezTo>
                  <a:lnTo>
                    <a:pt x="4852" y="6932"/>
                  </a:lnTo>
                  <a:lnTo>
                    <a:pt x="4852" y="4191"/>
                  </a:lnTo>
                  <a:lnTo>
                    <a:pt x="5576" y="4191"/>
                  </a:lnTo>
                  <a:cubicBezTo>
                    <a:pt x="5954" y="4191"/>
                    <a:pt x="6270" y="4506"/>
                    <a:pt x="6270" y="4884"/>
                  </a:cubicBezTo>
                  <a:cubicBezTo>
                    <a:pt x="6270" y="5293"/>
                    <a:pt x="5954" y="5608"/>
                    <a:pt x="5576" y="5608"/>
                  </a:cubicBezTo>
                  <a:cubicBezTo>
                    <a:pt x="5356" y="5608"/>
                    <a:pt x="5198" y="5766"/>
                    <a:pt x="5198" y="5955"/>
                  </a:cubicBezTo>
                  <a:cubicBezTo>
                    <a:pt x="5198" y="6144"/>
                    <a:pt x="5356" y="6301"/>
                    <a:pt x="5576" y="6301"/>
                  </a:cubicBezTo>
                  <a:cubicBezTo>
                    <a:pt x="6301" y="6301"/>
                    <a:pt x="6931" y="5671"/>
                    <a:pt x="6931" y="4915"/>
                  </a:cubicBezTo>
                  <a:cubicBezTo>
                    <a:pt x="6931" y="4758"/>
                    <a:pt x="6900" y="4663"/>
                    <a:pt x="6868" y="4537"/>
                  </a:cubicBezTo>
                  <a:cubicBezTo>
                    <a:pt x="7152" y="4254"/>
                    <a:pt x="7246" y="3939"/>
                    <a:pt x="7246" y="3561"/>
                  </a:cubicBezTo>
                  <a:cubicBezTo>
                    <a:pt x="7246" y="3403"/>
                    <a:pt x="7215" y="3277"/>
                    <a:pt x="7183" y="3151"/>
                  </a:cubicBezTo>
                  <a:cubicBezTo>
                    <a:pt x="7498" y="2836"/>
                    <a:pt x="7656" y="2489"/>
                    <a:pt x="7656" y="2111"/>
                  </a:cubicBezTo>
                  <a:cubicBezTo>
                    <a:pt x="7656" y="1355"/>
                    <a:pt x="7026" y="725"/>
                    <a:pt x="6270" y="725"/>
                  </a:cubicBezTo>
                  <a:lnTo>
                    <a:pt x="4820" y="725"/>
                  </a:lnTo>
                  <a:cubicBezTo>
                    <a:pt x="4663" y="316"/>
                    <a:pt x="4285" y="0"/>
                    <a:pt x="3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5"/>
            <p:cNvSpPr/>
            <p:nvPr/>
          </p:nvSpPr>
          <p:spPr>
            <a:xfrm>
              <a:off x="-23229150" y="2710600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10775" y="693"/>
                  </a:moveTo>
                  <a:cubicBezTo>
                    <a:pt x="10996" y="693"/>
                    <a:pt x="11153" y="851"/>
                    <a:pt x="11153" y="1072"/>
                  </a:cubicBezTo>
                  <a:lnTo>
                    <a:pt x="11153" y="10775"/>
                  </a:lnTo>
                  <a:cubicBezTo>
                    <a:pt x="11153" y="10996"/>
                    <a:pt x="10996" y="11153"/>
                    <a:pt x="10775" y="11153"/>
                  </a:cubicBezTo>
                  <a:lnTo>
                    <a:pt x="1072" y="11153"/>
                  </a:lnTo>
                  <a:cubicBezTo>
                    <a:pt x="851" y="11153"/>
                    <a:pt x="694" y="10996"/>
                    <a:pt x="694" y="10775"/>
                  </a:cubicBezTo>
                  <a:lnTo>
                    <a:pt x="694" y="1072"/>
                  </a:lnTo>
                  <a:cubicBezTo>
                    <a:pt x="694" y="851"/>
                    <a:pt x="851" y="693"/>
                    <a:pt x="1072" y="693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lnTo>
                    <a:pt x="1" y="10775"/>
                  </a:lnTo>
                  <a:cubicBezTo>
                    <a:pt x="1" y="11374"/>
                    <a:pt x="473" y="11846"/>
                    <a:pt x="1072" y="11846"/>
                  </a:cubicBezTo>
                  <a:lnTo>
                    <a:pt x="10807" y="11846"/>
                  </a:lnTo>
                  <a:cubicBezTo>
                    <a:pt x="11374" y="11846"/>
                    <a:pt x="11847" y="11374"/>
                    <a:pt x="11847" y="10775"/>
                  </a:cubicBezTo>
                  <a:lnTo>
                    <a:pt x="11847" y="1072"/>
                  </a:lnTo>
                  <a:cubicBezTo>
                    <a:pt x="11847" y="473"/>
                    <a:pt x="11342" y="0"/>
                    <a:pt x="10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89A290B-9ACB-F130-7D28-ABC3344341D0}"/>
              </a:ext>
            </a:extLst>
          </p:cNvPr>
          <p:cNvSpPr txBox="1"/>
          <p:nvPr/>
        </p:nvSpPr>
        <p:spPr>
          <a:xfrm>
            <a:off x="5376389" y="3784100"/>
            <a:ext cx="3715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latin typeface="Cairo Medium" panose="020B0604020202020204" charset="-78"/>
                <a:cs typeface="Cairo Medium" panose="020B0604020202020204" charset="-78"/>
              </a:rPr>
              <a:t>La estructura de organización es ahora la interacción constante para lograr la satisfacción del cliente como objetivo común</a:t>
            </a:r>
            <a:r>
              <a:rPr lang="es-MX" dirty="0"/>
              <a:t>.</a:t>
            </a:r>
            <a:endParaRPr lang="es-EC" dirty="0"/>
          </a:p>
        </p:txBody>
      </p:sp>
      <p:sp>
        <p:nvSpPr>
          <p:cNvPr id="15" name="Flecha: circular 14">
            <a:extLst>
              <a:ext uri="{FF2B5EF4-FFF2-40B4-BE49-F238E27FC236}">
                <a16:creationId xmlns:a16="http://schemas.microsoft.com/office/drawing/2014/main" id="{A3C69A74-426D-3D3D-7331-6F4656AE1098}"/>
              </a:ext>
            </a:extLst>
          </p:cNvPr>
          <p:cNvSpPr/>
          <p:nvPr/>
        </p:nvSpPr>
        <p:spPr>
          <a:xfrm>
            <a:off x="6465164" y="3324630"/>
            <a:ext cx="768928" cy="757116"/>
          </a:xfrm>
          <a:prstGeom prst="circular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AI and DNA Medical Breakthrough by Slidesgo">
  <a:themeElements>
    <a:clrScheme name="Simple Light">
      <a:dk1>
        <a:srgbClr val="1A2340"/>
      </a:dk1>
      <a:lt1>
        <a:srgbClr val="FFFFFF"/>
      </a:lt1>
      <a:dk2>
        <a:srgbClr val="0009A6"/>
      </a:dk2>
      <a:lt2>
        <a:srgbClr val="B338F4"/>
      </a:lt2>
      <a:accent1>
        <a:srgbClr val="DE465D"/>
      </a:accent1>
      <a:accent2>
        <a:srgbClr val="FF6F00"/>
      </a:accent2>
      <a:accent3>
        <a:srgbClr val="72EBC3"/>
      </a:accent3>
      <a:accent4>
        <a:srgbClr val="FEC8C9"/>
      </a:accent4>
      <a:accent5>
        <a:srgbClr val="FFFFFF"/>
      </a:accent5>
      <a:accent6>
        <a:srgbClr val="FFFFFF"/>
      </a:accent6>
      <a:hlink>
        <a:srgbClr val="1A23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1496</Words>
  <Application>Microsoft Office PowerPoint</Application>
  <PresentationFormat>Presentación en pantalla (16:9)</PresentationFormat>
  <Paragraphs>176</Paragraphs>
  <Slides>24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Open Sans</vt:lpstr>
      <vt:lpstr>Cairo Medium</vt:lpstr>
      <vt:lpstr>Raleway</vt:lpstr>
      <vt:lpstr>ScalaPro-Bold</vt:lpstr>
      <vt:lpstr>Space Grotesk SemiBold</vt:lpstr>
      <vt:lpstr>ScalaPro-Regular</vt:lpstr>
      <vt:lpstr>Arial</vt:lpstr>
      <vt:lpstr>Taz-Light</vt:lpstr>
      <vt:lpstr>Cairo</vt:lpstr>
      <vt:lpstr>AI and DNA Medical Breakthrough by Slidesgo</vt:lpstr>
      <vt:lpstr>VARIABLES  DE LA ADMNISTRACIÓN</vt:lpstr>
      <vt:lpstr>Presentación de PowerPoint</vt:lpstr>
      <vt:lpstr>01</vt:lpstr>
      <vt:lpstr>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VARIABLES  DE LA ADMNISTRACIÓN</dc:title>
  <dc:creator>ACER</dc:creator>
  <cp:lastModifiedBy>UNACH</cp:lastModifiedBy>
  <cp:revision>3</cp:revision>
  <dcterms:modified xsi:type="dcterms:W3CDTF">2024-05-06T22:49:26Z</dcterms:modified>
</cp:coreProperties>
</file>