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6" r:id="rId3"/>
    <p:sldId id="267" r:id="rId4"/>
    <p:sldId id="263" r:id="rId5"/>
    <p:sldId id="262" r:id="rId6"/>
    <p:sldId id="270" r:id="rId7"/>
    <p:sldId id="279" r:id="rId8"/>
    <p:sldId id="271" r:id="rId9"/>
    <p:sldId id="272" r:id="rId10"/>
    <p:sldId id="273" r:id="rId11"/>
    <p:sldId id="274" r:id="rId12"/>
    <p:sldId id="278" r:id="rId13"/>
    <p:sldId id="275" r:id="rId14"/>
    <p:sldId id="276" r:id="rId15"/>
    <p:sldId id="277" r:id="rId16"/>
    <p:sldId id="280" r:id="rId17"/>
    <p:sldId id="281" r:id="rId18"/>
    <p:sldId id="282" r:id="rId19"/>
    <p:sldId id="283"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7487" autoAdjust="0"/>
  </p:normalViewPr>
  <p:slideViewPr>
    <p:cSldViewPr snapToGrid="0">
      <p:cViewPr varScale="1">
        <p:scale>
          <a:sx n="29" d="100"/>
          <a:sy n="29" d="100"/>
        </p:scale>
        <p:origin x="77" y="1219"/>
      </p:cViewPr>
      <p:guideLst/>
    </p:cSldViewPr>
  </p:slideViewPr>
  <p:notesTextViewPr>
    <p:cViewPr>
      <p:scale>
        <a:sx n="1" d="1"/>
        <a:sy n="1" d="1"/>
      </p:scale>
      <p:origin x="0" y="0"/>
    </p:cViewPr>
  </p:notesTextViewPr>
  <p:notesViewPr>
    <p:cSldViewPr snapToGrid="0">
      <p:cViewPr varScale="1">
        <p:scale>
          <a:sx n="85" d="100"/>
          <a:sy n="85"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Gabriel Villa Guerra" userId="28e47f89b190098a" providerId="LiveId" clId="{E1FC35FE-FE40-453D-9E5A-B89B9A9D5732}"/>
    <pc:docChg chg="undo custSel addSld modSld">
      <pc:chgData name="Alex Gabriel Villa Guerra" userId="28e47f89b190098a" providerId="LiveId" clId="{E1FC35FE-FE40-453D-9E5A-B89B9A9D5732}" dt="2022-06-23T01:43:54.017" v="43" actId="5793"/>
      <pc:docMkLst>
        <pc:docMk/>
      </pc:docMkLst>
      <pc:sldChg chg="addSp delSp modSp new mod setBg">
        <pc:chgData name="Alex Gabriel Villa Guerra" userId="28e47f89b190098a" providerId="LiveId" clId="{E1FC35FE-FE40-453D-9E5A-B89B9A9D5732}" dt="2022-06-23T01:39:31.706" v="11" actId="26606"/>
        <pc:sldMkLst>
          <pc:docMk/>
          <pc:sldMk cId="578282844" sldId="280"/>
        </pc:sldMkLst>
        <pc:spChg chg="del">
          <ac:chgData name="Alex Gabriel Villa Guerra" userId="28e47f89b190098a" providerId="LiveId" clId="{E1FC35FE-FE40-453D-9E5A-B89B9A9D5732}" dt="2022-06-23T01:39:15.900" v="7" actId="478"/>
          <ac:spMkLst>
            <pc:docMk/>
            <pc:sldMk cId="578282844" sldId="280"/>
            <ac:spMk id="2" creationId="{4996AAA0-BFD3-8CE4-1C96-D5F5735CB655}"/>
          </ac:spMkLst>
        </pc:spChg>
        <pc:spChg chg="del">
          <ac:chgData name="Alex Gabriel Villa Guerra" userId="28e47f89b190098a" providerId="LiveId" clId="{E1FC35FE-FE40-453D-9E5A-B89B9A9D5732}" dt="2022-06-23T01:39:10.680" v="6" actId="478"/>
          <ac:spMkLst>
            <pc:docMk/>
            <pc:sldMk cId="578282844" sldId="280"/>
            <ac:spMk id="3" creationId="{E7F9933E-AB01-5EB8-7C15-73B995DB7FF2}"/>
          </ac:spMkLst>
        </pc:spChg>
        <pc:spChg chg="add">
          <ac:chgData name="Alex Gabriel Villa Guerra" userId="28e47f89b190098a" providerId="LiveId" clId="{E1FC35FE-FE40-453D-9E5A-B89B9A9D5732}" dt="2022-06-23T01:39:31.706" v="11" actId="26606"/>
          <ac:spMkLst>
            <pc:docMk/>
            <pc:sldMk cId="578282844" sldId="280"/>
            <ac:spMk id="10" creationId="{F3060C83-F051-4F0E-ABAD-AA0DFC48B218}"/>
          </ac:spMkLst>
        </pc:spChg>
        <pc:spChg chg="add">
          <ac:chgData name="Alex Gabriel Villa Guerra" userId="28e47f89b190098a" providerId="LiveId" clId="{E1FC35FE-FE40-453D-9E5A-B89B9A9D5732}" dt="2022-06-23T01:39:31.706" v="11" actId="26606"/>
          <ac:spMkLst>
            <pc:docMk/>
            <pc:sldMk cId="578282844" sldId="280"/>
            <ac:spMk id="12" creationId="{83C98ABE-055B-441F-B07E-44F97F083C39}"/>
          </ac:spMkLst>
        </pc:spChg>
        <pc:spChg chg="add">
          <ac:chgData name="Alex Gabriel Villa Guerra" userId="28e47f89b190098a" providerId="LiveId" clId="{E1FC35FE-FE40-453D-9E5A-B89B9A9D5732}" dt="2022-06-23T01:39:31.706" v="11" actId="26606"/>
          <ac:spMkLst>
            <pc:docMk/>
            <pc:sldMk cId="578282844" sldId="280"/>
            <ac:spMk id="14" creationId="{29FDB030-9B49-4CED-8CCD-4D99382388AC}"/>
          </ac:spMkLst>
        </pc:spChg>
        <pc:spChg chg="add">
          <ac:chgData name="Alex Gabriel Villa Guerra" userId="28e47f89b190098a" providerId="LiveId" clId="{E1FC35FE-FE40-453D-9E5A-B89B9A9D5732}" dt="2022-06-23T01:39:31.706" v="11" actId="26606"/>
          <ac:spMkLst>
            <pc:docMk/>
            <pc:sldMk cId="578282844" sldId="280"/>
            <ac:spMk id="16" creationId="{3783CA14-24A1-485C-8B30-D6A5D87987AD}"/>
          </ac:spMkLst>
        </pc:spChg>
        <pc:spChg chg="add">
          <ac:chgData name="Alex Gabriel Villa Guerra" userId="28e47f89b190098a" providerId="LiveId" clId="{E1FC35FE-FE40-453D-9E5A-B89B9A9D5732}" dt="2022-06-23T01:39:31.706" v="11" actId="26606"/>
          <ac:spMkLst>
            <pc:docMk/>
            <pc:sldMk cId="578282844" sldId="280"/>
            <ac:spMk id="18" creationId="{9A97C86A-04D6-40F7-AE84-31AB43E6A846}"/>
          </ac:spMkLst>
        </pc:spChg>
        <pc:spChg chg="add">
          <ac:chgData name="Alex Gabriel Villa Guerra" userId="28e47f89b190098a" providerId="LiveId" clId="{E1FC35FE-FE40-453D-9E5A-B89B9A9D5732}" dt="2022-06-23T01:39:31.706" v="11" actId="26606"/>
          <ac:spMkLst>
            <pc:docMk/>
            <pc:sldMk cId="578282844" sldId="280"/>
            <ac:spMk id="20" creationId="{FF9F2414-84E8-453E-B1F3-389FDE8192D9}"/>
          </ac:spMkLst>
        </pc:spChg>
        <pc:spChg chg="add">
          <ac:chgData name="Alex Gabriel Villa Guerra" userId="28e47f89b190098a" providerId="LiveId" clId="{E1FC35FE-FE40-453D-9E5A-B89B9A9D5732}" dt="2022-06-23T01:39:31.706" v="11" actId="26606"/>
          <ac:spMkLst>
            <pc:docMk/>
            <pc:sldMk cId="578282844" sldId="280"/>
            <ac:spMk id="22" creationId="{3ECA69A1-7536-43AC-85EF-C7106179F5ED}"/>
          </ac:spMkLst>
        </pc:spChg>
        <pc:picChg chg="add mod modCrop">
          <ac:chgData name="Alex Gabriel Villa Guerra" userId="28e47f89b190098a" providerId="LiveId" clId="{E1FC35FE-FE40-453D-9E5A-B89B9A9D5732}" dt="2022-06-23T01:39:31.706" v="11" actId="26606"/>
          <ac:picMkLst>
            <pc:docMk/>
            <pc:sldMk cId="578282844" sldId="280"/>
            <ac:picMk id="5" creationId="{90973886-DEE4-4BBB-D2A4-7E8192454660}"/>
          </ac:picMkLst>
        </pc:picChg>
      </pc:sldChg>
      <pc:sldChg chg="addSp modSp new mod setBg">
        <pc:chgData name="Alex Gabriel Villa Guerra" userId="28e47f89b190098a" providerId="LiveId" clId="{E1FC35FE-FE40-453D-9E5A-B89B9A9D5732}" dt="2022-06-23T01:40:56.040" v="20" actId="123"/>
        <pc:sldMkLst>
          <pc:docMk/>
          <pc:sldMk cId="150412323" sldId="281"/>
        </pc:sldMkLst>
        <pc:spChg chg="mod">
          <ac:chgData name="Alex Gabriel Villa Guerra" userId="28e47f89b190098a" providerId="LiveId" clId="{E1FC35FE-FE40-453D-9E5A-B89B9A9D5732}" dt="2022-06-23T01:40:50.071" v="19" actId="122"/>
          <ac:spMkLst>
            <pc:docMk/>
            <pc:sldMk cId="150412323" sldId="281"/>
            <ac:spMk id="2" creationId="{7D2784B4-CAF6-2D76-0F31-419EC42BF9CA}"/>
          </ac:spMkLst>
        </pc:spChg>
        <pc:spChg chg="mod">
          <ac:chgData name="Alex Gabriel Villa Guerra" userId="28e47f89b190098a" providerId="LiveId" clId="{E1FC35FE-FE40-453D-9E5A-B89B9A9D5732}" dt="2022-06-23T01:40:56.040" v="20" actId="123"/>
          <ac:spMkLst>
            <pc:docMk/>
            <pc:sldMk cId="150412323" sldId="281"/>
            <ac:spMk id="3" creationId="{FBC71541-32F8-ABB7-1CA4-6E6791D88F8C}"/>
          </ac:spMkLst>
        </pc:spChg>
        <pc:spChg chg="add">
          <ac:chgData name="Alex Gabriel Villa Guerra" userId="28e47f89b190098a" providerId="LiveId" clId="{E1FC35FE-FE40-453D-9E5A-B89B9A9D5732}" dt="2022-06-23T01:40:44.565" v="18" actId="26606"/>
          <ac:spMkLst>
            <pc:docMk/>
            <pc:sldMk cId="150412323" sldId="281"/>
            <ac:spMk id="8" creationId="{1709F1D5-B0F1-4714-A239-E5B61C161915}"/>
          </ac:spMkLst>
        </pc:spChg>
        <pc:spChg chg="add">
          <ac:chgData name="Alex Gabriel Villa Guerra" userId="28e47f89b190098a" providerId="LiveId" clId="{E1FC35FE-FE40-453D-9E5A-B89B9A9D5732}" dt="2022-06-23T01:40:44.565" v="18" actId="26606"/>
          <ac:spMkLst>
            <pc:docMk/>
            <pc:sldMk cId="150412323" sldId="281"/>
            <ac:spMk id="10" creationId="{228FB460-D3FF-4440-A020-05982A09E517}"/>
          </ac:spMkLst>
        </pc:spChg>
        <pc:spChg chg="add">
          <ac:chgData name="Alex Gabriel Villa Guerra" userId="28e47f89b190098a" providerId="LiveId" clId="{E1FC35FE-FE40-453D-9E5A-B89B9A9D5732}" dt="2022-06-23T01:40:44.565" v="18" actId="26606"/>
          <ac:spMkLst>
            <pc:docMk/>
            <pc:sldMk cId="150412323" sldId="281"/>
            <ac:spMk id="12" creationId="{14847E93-7DC1-4D4B-8829-B19AA7137C50}"/>
          </ac:spMkLst>
        </pc:spChg>
        <pc:spChg chg="add">
          <ac:chgData name="Alex Gabriel Villa Guerra" userId="28e47f89b190098a" providerId="LiveId" clId="{E1FC35FE-FE40-453D-9E5A-B89B9A9D5732}" dt="2022-06-23T01:40:44.565" v="18" actId="26606"/>
          <ac:spMkLst>
            <pc:docMk/>
            <pc:sldMk cId="150412323" sldId="281"/>
            <ac:spMk id="14" creationId="{5566D6E1-03A1-4D73-A4E0-35D74D568A04}"/>
          </ac:spMkLst>
        </pc:spChg>
        <pc:spChg chg="add">
          <ac:chgData name="Alex Gabriel Villa Guerra" userId="28e47f89b190098a" providerId="LiveId" clId="{E1FC35FE-FE40-453D-9E5A-B89B9A9D5732}" dt="2022-06-23T01:40:44.565" v="18" actId="26606"/>
          <ac:spMkLst>
            <pc:docMk/>
            <pc:sldMk cId="150412323" sldId="281"/>
            <ac:spMk id="16" creationId="{9F835A99-04AC-494A-A572-AFE8413CC938}"/>
          </ac:spMkLst>
        </pc:spChg>
        <pc:spChg chg="add">
          <ac:chgData name="Alex Gabriel Villa Guerra" userId="28e47f89b190098a" providerId="LiveId" clId="{E1FC35FE-FE40-453D-9E5A-B89B9A9D5732}" dt="2022-06-23T01:40:44.565" v="18" actId="26606"/>
          <ac:spMkLst>
            <pc:docMk/>
            <pc:sldMk cId="150412323" sldId="281"/>
            <ac:spMk id="18" creationId="{7B786209-1B0B-4CA9-9BDD-F7327066A84D}"/>
          </ac:spMkLst>
        </pc:spChg>
        <pc:spChg chg="add">
          <ac:chgData name="Alex Gabriel Villa Guerra" userId="28e47f89b190098a" providerId="LiveId" clId="{E1FC35FE-FE40-453D-9E5A-B89B9A9D5732}" dt="2022-06-23T01:40:44.565" v="18" actId="26606"/>
          <ac:spMkLst>
            <pc:docMk/>
            <pc:sldMk cId="150412323" sldId="281"/>
            <ac:spMk id="20" creationId="{2D2964BB-484D-45AE-AD66-D407D0629652}"/>
          </ac:spMkLst>
        </pc:spChg>
        <pc:spChg chg="add">
          <ac:chgData name="Alex Gabriel Villa Guerra" userId="28e47f89b190098a" providerId="LiveId" clId="{E1FC35FE-FE40-453D-9E5A-B89B9A9D5732}" dt="2022-06-23T01:40:44.565" v="18" actId="26606"/>
          <ac:spMkLst>
            <pc:docMk/>
            <pc:sldMk cId="150412323" sldId="281"/>
            <ac:spMk id="22" creationId="{6691AC69-A76E-4DAB-B565-468B6B87ACF3}"/>
          </ac:spMkLst>
        </pc:spChg>
      </pc:sldChg>
      <pc:sldChg chg="addSp modSp new mod setBg">
        <pc:chgData name="Alex Gabriel Villa Guerra" userId="28e47f89b190098a" providerId="LiveId" clId="{E1FC35FE-FE40-453D-9E5A-B89B9A9D5732}" dt="2022-06-23T01:42:05.860" v="26" actId="123"/>
        <pc:sldMkLst>
          <pc:docMk/>
          <pc:sldMk cId="2995468138" sldId="282"/>
        </pc:sldMkLst>
        <pc:spChg chg="mod">
          <ac:chgData name="Alex Gabriel Villa Guerra" userId="28e47f89b190098a" providerId="LiveId" clId="{E1FC35FE-FE40-453D-9E5A-B89B9A9D5732}" dt="2022-06-23T01:41:59.153" v="25" actId="26606"/>
          <ac:spMkLst>
            <pc:docMk/>
            <pc:sldMk cId="2995468138" sldId="282"/>
            <ac:spMk id="2" creationId="{F88F0630-7DBA-30D6-5286-518881E3F384}"/>
          </ac:spMkLst>
        </pc:spChg>
        <pc:spChg chg="mod">
          <ac:chgData name="Alex Gabriel Villa Guerra" userId="28e47f89b190098a" providerId="LiveId" clId="{E1FC35FE-FE40-453D-9E5A-B89B9A9D5732}" dt="2022-06-23T01:42:05.860" v="26" actId="123"/>
          <ac:spMkLst>
            <pc:docMk/>
            <pc:sldMk cId="2995468138" sldId="282"/>
            <ac:spMk id="3" creationId="{0A7E9183-60A9-4EAE-1133-E431A2C20EF7}"/>
          </ac:spMkLst>
        </pc:spChg>
        <pc:spChg chg="add">
          <ac:chgData name="Alex Gabriel Villa Guerra" userId="28e47f89b190098a" providerId="LiveId" clId="{E1FC35FE-FE40-453D-9E5A-B89B9A9D5732}" dt="2022-06-23T01:41:59.153" v="25" actId="26606"/>
          <ac:spMkLst>
            <pc:docMk/>
            <pc:sldMk cId="2995468138" sldId="282"/>
            <ac:spMk id="8" creationId="{1709F1D5-B0F1-4714-A239-E5B61C161915}"/>
          </ac:spMkLst>
        </pc:spChg>
        <pc:spChg chg="add">
          <ac:chgData name="Alex Gabriel Villa Guerra" userId="28e47f89b190098a" providerId="LiveId" clId="{E1FC35FE-FE40-453D-9E5A-B89B9A9D5732}" dt="2022-06-23T01:41:59.153" v="25" actId="26606"/>
          <ac:spMkLst>
            <pc:docMk/>
            <pc:sldMk cId="2995468138" sldId="282"/>
            <ac:spMk id="10" creationId="{228FB460-D3FF-4440-A020-05982A09E517}"/>
          </ac:spMkLst>
        </pc:spChg>
        <pc:spChg chg="add">
          <ac:chgData name="Alex Gabriel Villa Guerra" userId="28e47f89b190098a" providerId="LiveId" clId="{E1FC35FE-FE40-453D-9E5A-B89B9A9D5732}" dt="2022-06-23T01:41:59.153" v="25" actId="26606"/>
          <ac:spMkLst>
            <pc:docMk/>
            <pc:sldMk cId="2995468138" sldId="282"/>
            <ac:spMk id="12" creationId="{14847E93-7DC1-4D4B-8829-B19AA7137C50}"/>
          </ac:spMkLst>
        </pc:spChg>
        <pc:spChg chg="add">
          <ac:chgData name="Alex Gabriel Villa Guerra" userId="28e47f89b190098a" providerId="LiveId" clId="{E1FC35FE-FE40-453D-9E5A-B89B9A9D5732}" dt="2022-06-23T01:41:59.153" v="25" actId="26606"/>
          <ac:spMkLst>
            <pc:docMk/>
            <pc:sldMk cId="2995468138" sldId="282"/>
            <ac:spMk id="14" creationId="{5566D6E1-03A1-4D73-A4E0-35D74D568A04}"/>
          </ac:spMkLst>
        </pc:spChg>
        <pc:spChg chg="add">
          <ac:chgData name="Alex Gabriel Villa Guerra" userId="28e47f89b190098a" providerId="LiveId" clId="{E1FC35FE-FE40-453D-9E5A-B89B9A9D5732}" dt="2022-06-23T01:41:59.153" v="25" actId="26606"/>
          <ac:spMkLst>
            <pc:docMk/>
            <pc:sldMk cId="2995468138" sldId="282"/>
            <ac:spMk id="16" creationId="{9F835A99-04AC-494A-A572-AFE8413CC938}"/>
          </ac:spMkLst>
        </pc:spChg>
        <pc:spChg chg="add">
          <ac:chgData name="Alex Gabriel Villa Guerra" userId="28e47f89b190098a" providerId="LiveId" clId="{E1FC35FE-FE40-453D-9E5A-B89B9A9D5732}" dt="2022-06-23T01:41:59.153" v="25" actId="26606"/>
          <ac:spMkLst>
            <pc:docMk/>
            <pc:sldMk cId="2995468138" sldId="282"/>
            <ac:spMk id="18" creationId="{7B786209-1B0B-4CA9-9BDD-F7327066A84D}"/>
          </ac:spMkLst>
        </pc:spChg>
        <pc:spChg chg="add">
          <ac:chgData name="Alex Gabriel Villa Guerra" userId="28e47f89b190098a" providerId="LiveId" clId="{E1FC35FE-FE40-453D-9E5A-B89B9A9D5732}" dt="2022-06-23T01:41:59.153" v="25" actId="26606"/>
          <ac:spMkLst>
            <pc:docMk/>
            <pc:sldMk cId="2995468138" sldId="282"/>
            <ac:spMk id="20" creationId="{2D2964BB-484D-45AE-AD66-D407D0629652}"/>
          </ac:spMkLst>
        </pc:spChg>
        <pc:spChg chg="add">
          <ac:chgData name="Alex Gabriel Villa Guerra" userId="28e47f89b190098a" providerId="LiveId" clId="{E1FC35FE-FE40-453D-9E5A-B89B9A9D5732}" dt="2022-06-23T01:41:59.153" v="25" actId="26606"/>
          <ac:spMkLst>
            <pc:docMk/>
            <pc:sldMk cId="2995468138" sldId="282"/>
            <ac:spMk id="22" creationId="{6691AC69-A76E-4DAB-B565-468B6B87ACF3}"/>
          </ac:spMkLst>
        </pc:spChg>
      </pc:sldChg>
      <pc:sldChg chg="addSp delSp modSp new mod setBg">
        <pc:chgData name="Alex Gabriel Villa Guerra" userId="28e47f89b190098a" providerId="LiveId" clId="{E1FC35FE-FE40-453D-9E5A-B89B9A9D5732}" dt="2022-06-23T01:43:54.017" v="43" actId="5793"/>
        <pc:sldMkLst>
          <pc:docMk/>
          <pc:sldMk cId="1401527073" sldId="283"/>
        </pc:sldMkLst>
        <pc:spChg chg="mod">
          <ac:chgData name="Alex Gabriel Villa Guerra" userId="28e47f89b190098a" providerId="LiveId" clId="{E1FC35FE-FE40-453D-9E5A-B89B9A9D5732}" dt="2022-06-23T01:43:38.715" v="36" actId="26606"/>
          <ac:spMkLst>
            <pc:docMk/>
            <pc:sldMk cId="1401527073" sldId="283"/>
            <ac:spMk id="2" creationId="{AC607B1B-07E3-77A7-AE31-4A49C0438365}"/>
          </ac:spMkLst>
        </pc:spChg>
        <pc:spChg chg="mod">
          <ac:chgData name="Alex Gabriel Villa Guerra" userId="28e47f89b190098a" providerId="LiveId" clId="{E1FC35FE-FE40-453D-9E5A-B89B9A9D5732}" dt="2022-06-23T01:43:54.017" v="43" actId="5793"/>
          <ac:spMkLst>
            <pc:docMk/>
            <pc:sldMk cId="1401527073" sldId="283"/>
            <ac:spMk id="3" creationId="{C614FDE4-0426-B23B-7F8E-F2F7418FE470}"/>
          </ac:spMkLst>
        </pc:spChg>
        <pc:spChg chg="add del">
          <ac:chgData name="Alex Gabriel Villa Guerra" userId="28e47f89b190098a" providerId="LiveId" clId="{E1FC35FE-FE40-453D-9E5A-B89B9A9D5732}" dt="2022-06-23T01:43:38.690" v="35" actId="26606"/>
          <ac:spMkLst>
            <pc:docMk/>
            <pc:sldMk cId="1401527073" sldId="283"/>
            <ac:spMk id="9" creationId="{2B566528-1B12-4246-9431-5C2D7D081168}"/>
          </ac:spMkLst>
        </pc:spChg>
        <pc:spChg chg="add">
          <ac:chgData name="Alex Gabriel Villa Guerra" userId="28e47f89b190098a" providerId="LiveId" clId="{E1FC35FE-FE40-453D-9E5A-B89B9A9D5732}" dt="2022-06-23T01:43:38.715" v="36" actId="26606"/>
          <ac:spMkLst>
            <pc:docMk/>
            <pc:sldMk cId="1401527073" sldId="283"/>
            <ac:spMk id="10" creationId="{23A58148-D452-4F6F-A2FE-EED968DE1970}"/>
          </ac:spMkLst>
        </pc:spChg>
        <pc:spChg chg="add del">
          <ac:chgData name="Alex Gabriel Villa Guerra" userId="28e47f89b190098a" providerId="LiveId" clId="{E1FC35FE-FE40-453D-9E5A-B89B9A9D5732}" dt="2022-06-23T01:43:38.690" v="35" actId="26606"/>
          <ac:spMkLst>
            <pc:docMk/>
            <pc:sldMk cId="1401527073" sldId="283"/>
            <ac:spMk id="11" creationId="{D3F51FEB-38FB-4F6C-9F7B-2F2AFAB65463}"/>
          </ac:spMkLst>
        </pc:spChg>
        <pc:spChg chg="add del">
          <ac:chgData name="Alex Gabriel Villa Guerra" userId="28e47f89b190098a" providerId="LiveId" clId="{E1FC35FE-FE40-453D-9E5A-B89B9A9D5732}" dt="2022-06-23T01:43:38.690" v="35" actId="26606"/>
          <ac:spMkLst>
            <pc:docMk/>
            <pc:sldMk cId="1401527073" sldId="283"/>
            <ac:spMk id="13" creationId="{1E547BA6-BAE0-43BB-A7CA-60F69CE252F0}"/>
          </ac:spMkLst>
        </pc:spChg>
        <pc:grpChg chg="add del">
          <ac:chgData name="Alex Gabriel Villa Guerra" userId="28e47f89b190098a" providerId="LiveId" clId="{E1FC35FE-FE40-453D-9E5A-B89B9A9D5732}" dt="2022-06-23T01:43:38.690" v="35" actId="26606"/>
          <ac:grpSpMkLst>
            <pc:docMk/>
            <pc:sldMk cId="1401527073" sldId="283"/>
            <ac:grpSpMk id="15" creationId="{07EAA094-9CF6-4695-958A-33D9BCAA9474}"/>
          </ac:grpSpMkLst>
        </pc:grpChg>
        <pc:picChg chg="add del">
          <ac:chgData name="Alex Gabriel Villa Guerra" userId="28e47f89b190098a" providerId="LiveId" clId="{E1FC35FE-FE40-453D-9E5A-B89B9A9D5732}" dt="2022-06-23T01:43:38.690" v="35" actId="26606"/>
          <ac:picMkLst>
            <pc:docMk/>
            <pc:sldMk cId="1401527073" sldId="283"/>
            <ac:picMk id="5" creationId="{DF488680-1C13-B169-BF1D-6F0B8E1018AF}"/>
          </ac:picMkLst>
        </pc:picChg>
        <pc:picChg chg="add">
          <ac:chgData name="Alex Gabriel Villa Guerra" userId="28e47f89b190098a" providerId="LiveId" clId="{E1FC35FE-FE40-453D-9E5A-B89B9A9D5732}" dt="2022-06-23T01:43:38.715" v="36" actId="26606"/>
          <ac:picMkLst>
            <pc:docMk/>
            <pc:sldMk cId="1401527073" sldId="283"/>
            <ac:picMk id="7" creationId="{AF875C92-A865-F7ED-FE61-99876077A6A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3B2889B-A0AC-4482-8592-5C96F2309420}" type="datetimeFigureOut">
              <a:rPr lang="es-ES" smtClean="0"/>
              <a:t>22/06/2022</a:t>
            </a:fld>
            <a:endParaRPr lang="es-ES" dirty="0"/>
          </a:p>
        </p:txBody>
      </p:sp>
      <p:sp>
        <p:nvSpPr>
          <p:cNvPr id="4" name="Marcador de pie de página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529299-61FF-4B93-ADA6-2FD5975D62F6}" type="slidenum">
              <a:rPr lang="es-ES" smtClean="0"/>
              <a:t>‹Nº›</a:t>
            </a:fld>
            <a:endParaRPr lang="es-E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7B0DA-C19F-42AB-92D9-66C614234016}" type="datetime1">
              <a:rPr lang="es-ES" smtClean="0"/>
              <a:pPr/>
              <a:t>22/06/2022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849E9A-41F7-4779-A581-48A7C374A227}" type="slidenum">
              <a:rPr lang="es-ES" noProof="0" smtClean="0"/>
              <a:t>‹Nº›</a:t>
            </a:fld>
            <a:endParaRPr lang="es-ES" noProof="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noProof="0" dirty="0"/>
          </a:p>
        </p:txBody>
      </p:sp>
      <p:sp>
        <p:nvSpPr>
          <p:cNvPr id="4" name="Marcador de número de diapositiva 3"/>
          <p:cNvSpPr>
            <a:spLocks noGrp="1"/>
          </p:cNvSpPr>
          <p:nvPr>
            <p:ph type="sldNum" sz="quarter" idx="5"/>
          </p:nvPr>
        </p:nvSpPr>
        <p:spPr/>
        <p:txBody>
          <a:bodyPr/>
          <a:lstStyle/>
          <a:p>
            <a:pPr rtl="0"/>
            <a:fld id="{BC849E9A-41F7-4779-A581-48A7C374A227}" type="slidenum">
              <a:rPr lang="es-ES" smtClean="0"/>
              <a:t>1</a:t>
            </a:fld>
            <a:endParaRPr lang="es-ES"/>
          </a:p>
        </p:txBody>
      </p:sp>
    </p:spTree>
    <p:extLst>
      <p:ext uri="{BB962C8B-B14F-4D97-AF65-F5344CB8AC3E}">
        <p14:creationId xmlns:p14="http://schemas.microsoft.com/office/powerpoint/2010/main" val="106280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a:latin typeface="Segoe UI" panose="020B0502040204020203" pitchFamily="34" charset="0"/>
                <a:cs typeface="Segoe UI" panose="020B0502040204020203" pitchFamily="34" charset="0"/>
              </a:rPr>
              <a:t>Cuando se lleva a cabo una investigación, es fácil ir a una fuente: Wikipedia. Sin embargo, debe incluir una variedad de fuentes en su investigación. Considere las siguientes fuentes: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¿A quién puedo entrevistar para obtener más información sobre el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¿Es un tema actual y será relevante para mi público?</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artículos, blogs y revistas pueden incluir algo relacionado con mi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¿Hay un vídeo en YouTube sobre el tema? En ese caso, ¿de qué trata?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imágenes puedo encontrar relacionadas con el tema?</a:t>
            </a:r>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2</a:t>
            </a:fld>
            <a:endParaRPr lang="es-ES"/>
          </a:p>
        </p:txBody>
      </p:sp>
    </p:spTree>
    <p:extLst>
      <p:ext uri="{BB962C8B-B14F-4D97-AF65-F5344CB8AC3E}">
        <p14:creationId xmlns:p14="http://schemas.microsoft.com/office/powerpoint/2010/main" val="229596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indent="0" rtl="0">
              <a:buNone/>
            </a:pPr>
            <a:r>
              <a:rPr lang="es-ES" noProof="0" dirty="0">
                <a:latin typeface="Segoe UI" panose="020B0502040204020203" pitchFamily="34" charset="0"/>
                <a:cs typeface="Segoe UI" panose="020B0502040204020203" pitchFamily="34" charset="0"/>
              </a:rPr>
              <a:t>Después de consultar una amplia variedad de fuentes, deberá restringir su tema. Por ejemplo, el tema de la seguridad en Internet es muy amplio, pero puede restringirlo para abarcar la seguridad en Internet en relación con las aplicaciones de redes sociales que los adolescentes utilizan excesivamente. Un tema como este es más específico y será relevante para sus compañeros. Algunas preguntas a tener en cuenta para ayudarle a restringir el tema: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temas de la investigación me interesan más?</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temas de la investigación le interesarán más a mi público?</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temas resultarán más atractivos para el público? ¿Impactantes? ¿Inspiradores?</a:t>
            </a:r>
          </a:p>
          <a:p>
            <a:pPr marL="0" indent="0" rtl="0">
              <a:buFont typeface="Arial" panose="020B0604020202020204" pitchFamily="34" charset="0"/>
              <a:buNone/>
            </a:pPr>
            <a:endParaRPr lang="es-ES" dirty="0"/>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3</a:t>
            </a:fld>
            <a:endParaRPr lang="es-ES"/>
          </a:p>
        </p:txBody>
      </p:sp>
    </p:spTree>
    <p:extLst>
      <p:ext uri="{BB962C8B-B14F-4D97-AF65-F5344CB8AC3E}">
        <p14:creationId xmlns:p14="http://schemas.microsoft.com/office/powerpoint/2010/main" val="422431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a:latin typeface="Segoe UI" panose="020B0502040204020203" pitchFamily="34" charset="0"/>
                <a:cs typeface="Segoe UI" panose="020B0502040204020203" pitchFamily="34" charset="0"/>
              </a:rPr>
              <a:t>Ahora que ha limitado el tema, puede organizar la investigación en una estructura que funcione. Hay algunos patrones de organización comunes en función del tipo de investigación que se está realizando. </a:t>
            </a:r>
          </a:p>
          <a:p>
            <a:pPr rtl="0"/>
            <a:endParaRPr lang="es-ES" noProof="0" dirty="0">
              <a:latin typeface="Segoe UI" panose="020B0502040204020203" pitchFamily="34" charset="0"/>
              <a:cs typeface="Segoe UI" panose="020B0502040204020203" pitchFamily="34" charset="0"/>
            </a:endParaRPr>
          </a:p>
          <a:p>
            <a:pPr rtl="0"/>
            <a:r>
              <a:rPr lang="es-ES" b="1" noProof="0" dirty="0">
                <a:latin typeface="Segoe UI" panose="020B0502040204020203" pitchFamily="34" charset="0"/>
                <a:cs typeface="Segoe UI" panose="020B0502040204020203" pitchFamily="34" charset="0"/>
              </a:rPr>
              <a:t>Estructuras organizativas: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Causa y efecto: este tipo de estructura es ideal para explicar las causas y efectos de un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Comparación y contraste: en este patrón se resaltan las similitudes y diferencias del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Explicación del proceso: esta estructura es ideal para explicar una serie de pasos a seguir;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Definición: puede utilizar esta estructura para asegurarse de que el público comprende lo que quiere transmitir usando ilustraciones, significados, y aclarando conceptos erróneos.</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Clasificación: una estructura organizativa común es agrupar temas o datos similares a los de la investigación. Por ejemplo, en el tema seguridad en Internet sobre las aplicaciones de medios sociales, puede organizar la investigación analizando cada red social un por una</a:t>
            </a:r>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4</a:t>
            </a:fld>
            <a:endParaRPr lang="es-ES"/>
          </a:p>
        </p:txBody>
      </p:sp>
    </p:spTree>
    <p:extLst>
      <p:ext uri="{BB962C8B-B14F-4D97-AF65-F5344CB8AC3E}">
        <p14:creationId xmlns:p14="http://schemas.microsoft.com/office/powerpoint/2010/main" val="182534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a:latin typeface="Segoe UI" panose="020B0502040204020203" pitchFamily="34" charset="0"/>
                <a:cs typeface="Segoe UI" panose="020B0502040204020203" pitchFamily="34" charset="0"/>
              </a:rPr>
              <a:t>Después de que haya terminado la investigación, es el momento de preparar su presentación. El primer paso del proceso es introducir el tema. Este es un buen momento para conectar el tema con algo que su público pueda relacionar. En otras palabras, ¿por qué las personas deberían escuchar toda la información que va a compartir en su presentación de investigación? ¿Qué beneficio les aporta? También puede incluir un gráfico o una imagen para llamar su atención.</a:t>
            </a:r>
          </a:p>
          <a:p>
            <a:pPr rtl="0"/>
            <a:endParaRPr lang="es-ES" noProof="0" dirty="0">
              <a:latin typeface="Segoe UI" panose="020B0502040204020203" pitchFamily="34" charset="0"/>
              <a:cs typeface="Segoe UI" panose="020B0502040204020203" pitchFamily="34" charset="0"/>
            </a:endParaRPr>
          </a:p>
          <a:p>
            <a:pPr rtl="0"/>
            <a:r>
              <a:rPr lang="es-ES" noProof="0" dirty="0">
                <a:latin typeface="Segoe UI" panose="020B0502040204020203" pitchFamily="34" charset="0"/>
                <a:cs typeface="Segoe UI" panose="020B0502040204020203" pitchFamily="34" charset="0"/>
              </a:rPr>
              <a:t>Duplique esta diapositiva haciendo clic con el botón derecho sobre ella en el panel diapositivas de la izquierda y seleccionar </a:t>
            </a:r>
            <a:r>
              <a:rPr lang="es-ES" b="1" noProof="0" dirty="0">
                <a:latin typeface="Segoe UI" panose="020B0502040204020203" pitchFamily="34" charset="0"/>
                <a:cs typeface="Segoe UI" panose="020B0502040204020203" pitchFamily="34" charset="0"/>
              </a:rPr>
              <a:t>Duplicar diapositiva</a:t>
            </a:r>
            <a:r>
              <a:rPr lang="es-ES" noProof="0" dirty="0">
                <a:latin typeface="Segoe UI" panose="020B0502040204020203" pitchFamily="34" charset="0"/>
                <a:cs typeface="Segoe UI" panose="020B0502040204020203" pitchFamily="34" charset="0"/>
              </a:rPr>
              <a:t>.</a:t>
            </a:r>
          </a:p>
          <a:p>
            <a:pPr rtl="0"/>
            <a:endParaRPr lang="es-ES" noProof="0" dirty="0">
              <a:latin typeface="Segoe UI" panose="020B0502040204020203" pitchFamily="34" charset="0"/>
              <a:cs typeface="Segoe UI" panose="020B0502040204020203" pitchFamily="34" charset="0"/>
            </a:endParaRPr>
          </a:p>
          <a:p>
            <a:pPr rtl="0"/>
            <a:r>
              <a:rPr lang="es-ES" noProof="0" dirty="0">
                <a:latin typeface="Segoe UI" panose="020B0502040204020203" pitchFamily="34" charset="0"/>
                <a:cs typeface="Segoe UI" panose="020B0502040204020203" pitchFamily="34" charset="0"/>
              </a:rPr>
              <a:t>El siguiente paso para la presentación es exponer claramente su argumento o tema. Su profesor puede incluso decir que esta es su tesis. Al exponer su tesis, puede notar que este diseño no es el mejor para su argumento o tema. Puede cambiar el diseño haciendo clic en el menú desplegable junto a la pestaña </a:t>
            </a:r>
            <a:r>
              <a:rPr lang="es-ES" b="1" noProof="0" dirty="0">
                <a:latin typeface="Segoe UI" panose="020B0502040204020203" pitchFamily="34" charset="0"/>
                <a:cs typeface="Segoe UI" panose="020B0502040204020203" pitchFamily="34" charset="0"/>
              </a:rPr>
              <a:t>Diseño</a:t>
            </a:r>
            <a:r>
              <a:rPr lang="es-ES" noProof="0" dirty="0">
                <a:latin typeface="Segoe UI" panose="020B0502040204020203" pitchFamily="34" charset="0"/>
                <a:cs typeface="Segoe UI" panose="020B0502040204020203" pitchFamily="34" charset="0"/>
              </a:rPr>
              <a:t> en la sección del menú </a:t>
            </a:r>
            <a:r>
              <a:rPr lang="es-ES" b="1" noProof="0" dirty="0">
                <a:latin typeface="Segoe UI" panose="020B0502040204020203" pitchFamily="34" charset="0"/>
                <a:cs typeface="Segoe UI" panose="020B0502040204020203" pitchFamily="34" charset="0"/>
              </a:rPr>
              <a:t>Diapositivas</a:t>
            </a:r>
            <a:r>
              <a:rPr lang="es-ES" noProof="0" dirty="0">
                <a:latin typeface="Segoe UI" panose="020B0502040204020203" pitchFamily="34" charset="0"/>
                <a:cs typeface="Segoe UI" panose="020B0502040204020203" pitchFamily="34" charset="0"/>
              </a:rPr>
              <a:t>. Puede elegir entre </a:t>
            </a:r>
            <a:r>
              <a:rPr lang="es-ES" b="1" noProof="0" dirty="0">
                <a:latin typeface="Segoe UI" panose="020B0502040204020203" pitchFamily="34" charset="0"/>
                <a:cs typeface="Segoe UI" panose="020B0502040204020203" pitchFamily="34" charset="0"/>
              </a:rPr>
              <a:t>Dos contenidos</a:t>
            </a:r>
            <a:r>
              <a:rPr lang="es-ES" noProof="0" dirty="0">
                <a:latin typeface="Segoe UI" panose="020B0502040204020203" pitchFamily="34" charset="0"/>
                <a:cs typeface="Segoe UI" panose="020B0502040204020203" pitchFamily="34" charset="0"/>
              </a:rPr>
              <a:t>, </a:t>
            </a:r>
            <a:r>
              <a:rPr lang="es-ES" b="1" noProof="0" dirty="0">
                <a:latin typeface="Segoe UI" panose="020B0502040204020203" pitchFamily="34" charset="0"/>
                <a:cs typeface="Segoe UI" panose="020B0502040204020203" pitchFamily="34" charset="0"/>
              </a:rPr>
              <a:t>Comparación</a:t>
            </a:r>
            <a:r>
              <a:rPr lang="es-ES" noProof="0" dirty="0">
                <a:latin typeface="Segoe UI" panose="020B0502040204020203" pitchFamily="34" charset="0"/>
                <a:cs typeface="Segoe UI" panose="020B0502040204020203" pitchFamily="34" charset="0"/>
              </a:rPr>
              <a:t> o </a:t>
            </a:r>
            <a:r>
              <a:rPr lang="es-ES" b="1" noProof="0" dirty="0">
                <a:latin typeface="Segoe UI" panose="020B0502040204020203" pitchFamily="34" charset="0"/>
                <a:cs typeface="Segoe UI" panose="020B0502040204020203" pitchFamily="34" charset="0"/>
              </a:rPr>
              <a:t>Imagen con leyenda</a:t>
            </a:r>
            <a:r>
              <a:rPr lang="es-ES" noProof="0" dirty="0">
                <a:latin typeface="Segoe UI" panose="020B0502040204020203" pitchFamily="34" charset="0"/>
                <a:cs typeface="Segoe UI" panose="020B0502040204020203" pitchFamily="34" charset="0"/>
              </a:rPr>
              <a:t>. </a:t>
            </a:r>
            <a:r>
              <a:rPr lang="es-ES" i="1" noProof="0" dirty="0">
                <a:latin typeface="Segoe UI" panose="020B0502040204020203" pitchFamily="34" charset="0"/>
                <a:cs typeface="Segoe UI" panose="020B0502040204020203" pitchFamily="34" charset="0"/>
              </a:rPr>
              <a:t>Nota: Un diseño diferente puede cambiar el aspecto de los iconos en esta página.</a:t>
            </a:r>
          </a:p>
          <a:p>
            <a:pPr rtl="0"/>
            <a:endParaRPr lang="es-ES" i="1" noProof="0" dirty="0">
              <a:latin typeface="Segoe UI" panose="020B0502040204020203" pitchFamily="34" charset="0"/>
              <a:cs typeface="Segoe UI" panose="020B0502040204020203" pitchFamily="34" charset="0"/>
            </a:endParaRPr>
          </a:p>
          <a:p>
            <a:pPr rtl="0"/>
            <a:r>
              <a:rPr lang="es-ES" i="0" noProof="0" dirty="0">
                <a:latin typeface="Segoe UI" panose="020B0502040204020203" pitchFamily="34" charset="0"/>
                <a:cs typeface="Segoe UI" panose="020B0502040204020203" pitchFamily="34" charset="0"/>
              </a:rPr>
              <a:t>También querrá exponer sus datos. Ahora, ha terminado la investigación, y ha compartido con su público algunos de los datos más interesantes. Los datos no tienen que ser aburridos; puede comunicar datos de varias formas yendo a la pestaña Insertar. En la pestaña Insertar puede: </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Insertar </a:t>
            </a:r>
            <a:r>
              <a:rPr lang="es-ES" b="1" i="0" noProof="0" dirty="0">
                <a:latin typeface="Segoe UI" panose="020B0502040204020203" pitchFamily="34" charset="0"/>
                <a:cs typeface="Segoe UI" panose="020B0502040204020203" pitchFamily="34" charset="0"/>
              </a:rPr>
              <a:t>imágenes</a:t>
            </a:r>
            <a:r>
              <a:rPr lang="es-ES" i="0" noProof="0" dirty="0">
                <a:latin typeface="Segoe UI" panose="020B0502040204020203" pitchFamily="34" charset="0"/>
                <a:cs typeface="Segoe UI" panose="020B0502040204020203" pitchFamily="34" charset="0"/>
              </a:rPr>
              <a:t> desde su equipo o </a:t>
            </a:r>
            <a:r>
              <a:rPr lang="es-ES" b="1" i="0" noProof="0" dirty="0">
                <a:latin typeface="Segoe UI" panose="020B0502040204020203" pitchFamily="34" charset="0"/>
                <a:cs typeface="Segoe UI" panose="020B0502040204020203" pitchFamily="34" charset="0"/>
              </a:rPr>
              <a:t>en línea</a:t>
            </a:r>
            <a:r>
              <a:rPr lang="es-ES" i="0" noProof="0" dirty="0">
                <a:latin typeface="Segoe UI" panose="020B0502040204020203" pitchFamily="34" charset="0"/>
                <a:cs typeface="Segoe UI" panose="020B0502040204020203" pitchFamily="34" charset="0"/>
              </a:rPr>
              <a:t>.</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Agregar un </a:t>
            </a:r>
            <a:r>
              <a:rPr lang="es-ES" b="1" i="0" noProof="0" dirty="0">
                <a:latin typeface="Segoe UI" panose="020B0502040204020203" pitchFamily="34" charset="0"/>
                <a:cs typeface="Segoe UI" panose="020B0502040204020203" pitchFamily="34" charset="0"/>
              </a:rPr>
              <a:t>gráfico </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Crear algunos </a:t>
            </a:r>
            <a:r>
              <a:rPr lang="es-ES" b="1" i="0" noProof="0" dirty="0">
                <a:latin typeface="Segoe UI" panose="020B0502040204020203" pitchFamily="34" charset="0"/>
                <a:cs typeface="Segoe UI" panose="020B0502040204020203" pitchFamily="34" charset="0"/>
              </a:rPr>
              <a:t>gráficos SmartArt</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Inserte una variedad de iconos para darle vida a sus datos. Nota: Para cambiar el color de los iconos, seleccione el icono y haga clic en la pestaña </a:t>
            </a:r>
            <a:r>
              <a:rPr lang="es-ES" b="1" i="0" noProof="0" dirty="0">
                <a:latin typeface="Segoe UI" panose="020B0502040204020203" pitchFamily="34" charset="0"/>
                <a:cs typeface="Segoe UI" panose="020B0502040204020203" pitchFamily="34" charset="0"/>
              </a:rPr>
              <a:t>Formato</a:t>
            </a:r>
            <a:r>
              <a:rPr lang="es-ES" i="0" noProof="0" dirty="0">
                <a:latin typeface="Segoe UI" panose="020B0502040204020203" pitchFamily="34" charset="0"/>
                <a:cs typeface="Segoe UI" panose="020B0502040204020203" pitchFamily="34" charset="0"/>
              </a:rPr>
              <a:t> y, después, </a:t>
            </a:r>
            <a:r>
              <a:rPr lang="es-ES" i="0" noProof="0" dirty="0" err="1">
                <a:latin typeface="Segoe UI" panose="020B0502040204020203" pitchFamily="34" charset="0"/>
                <a:cs typeface="Segoe UI" panose="020B0502040204020203" pitchFamily="34" charset="0"/>
              </a:rPr>
              <a:t>en</a:t>
            </a:r>
            <a:r>
              <a:rPr lang="es-ES" b="1" i="0" noProof="0" dirty="0" err="1">
                <a:latin typeface="Segoe UI" panose="020B0502040204020203" pitchFamily="34" charset="0"/>
                <a:cs typeface="Segoe UI" panose="020B0502040204020203" pitchFamily="34" charset="0"/>
              </a:rPr>
              <a:t>Relleno</a:t>
            </a:r>
            <a:r>
              <a:rPr lang="es-ES" b="1" i="0" noProof="0" dirty="0">
                <a:latin typeface="Segoe UI" panose="020B0502040204020203" pitchFamily="34" charset="0"/>
                <a:cs typeface="Segoe UI" panose="020B0502040204020203" pitchFamily="34" charset="0"/>
              </a:rPr>
              <a:t> de gráficos.</a:t>
            </a:r>
            <a:r>
              <a:rPr lang="es-ES" i="0" noProof="0" dirty="0">
                <a:latin typeface="Segoe UI" panose="020B0502040204020203" pitchFamily="34" charset="0"/>
                <a:cs typeface="Segoe UI" panose="020B0502040204020203" pitchFamily="34" charset="0"/>
              </a:rPr>
              <a:t> Desde allí, elegirá un color de la lista o elija </a:t>
            </a:r>
            <a:r>
              <a:rPr lang="es-ES" b="1" i="0" noProof="0" dirty="0">
                <a:latin typeface="Segoe UI" panose="020B0502040204020203" pitchFamily="34" charset="0"/>
                <a:cs typeface="Segoe UI" panose="020B0502040204020203" pitchFamily="34" charset="0"/>
              </a:rPr>
              <a:t>Más colores de relleno </a:t>
            </a:r>
            <a:r>
              <a:rPr lang="es-ES" i="0" noProof="0" dirty="0">
                <a:latin typeface="Segoe UI" panose="020B0502040204020203" pitchFamily="34" charset="0"/>
                <a:cs typeface="Segoe UI" panose="020B0502040204020203" pitchFamily="34" charset="0"/>
              </a:rPr>
              <a:t>para ver más opciones.</a:t>
            </a:r>
          </a:p>
          <a:p>
            <a:pPr rtl="0"/>
            <a:endParaRPr lang="es-ES" noProof="0" dirty="0">
              <a:latin typeface="Segoe UI" panose="020B0502040204020203" pitchFamily="34" charset="0"/>
              <a:cs typeface="Segoe UI" panose="020B0502040204020203" pitchFamily="34" charset="0"/>
            </a:endParaRPr>
          </a:p>
          <a:p>
            <a:pPr rtl="0"/>
            <a:r>
              <a:rPr lang="es-ES" noProof="0" dirty="0">
                <a:latin typeface="Segoe UI" panose="020B0502040204020203" pitchFamily="34" charset="0"/>
                <a:cs typeface="Segoe UI" panose="020B0502040204020203" pitchFamily="34" charset="0"/>
              </a:rPr>
              <a:t>Como esta presentación de investigación es el resultado de su trabajo y búsqueda, es probable que desee asegurarse de que los argumentos o los puntos en su presentación estén fundamentados con datos de sus resultados de investigación. Asegúrese de dar al autor el crédito adecuado por ayudarle a compartir sus ideas. Si una de sus fuentes tiene un vídeo relevante para su tema, puede agregarlo como apoyo adicional. Tenga en cuenta la duración del vídeo y la cantidad de tiempo que tiene para su presentación. Para una presentación de 5 minutos, el vídeo no debería tener más de 30 segundos. </a:t>
            </a:r>
          </a:p>
          <a:p>
            <a:pPr rtl="0"/>
            <a:endParaRPr lang="es-ES" noProof="0" dirty="0">
              <a:latin typeface="Segoe UI" panose="020B0502040204020203" pitchFamily="34" charset="0"/>
              <a:cs typeface="Segoe UI" panose="020B0502040204020203" pitchFamily="34" charset="0"/>
            </a:endParaRPr>
          </a:p>
          <a:p>
            <a:pPr rtl="0"/>
            <a:r>
              <a:rPr lang="es-ES" b="1" i="1" noProof="0" dirty="0">
                <a:latin typeface="Segoe UI" panose="020B0502040204020203" pitchFamily="34" charset="0"/>
                <a:cs typeface="Segoe UI" panose="020B0502040204020203" pitchFamily="34" charset="0"/>
              </a:rPr>
              <a:t>Preguntas que debe tener en cuenta: </a:t>
            </a:r>
          </a:p>
          <a:p>
            <a:pPr marL="228600" indent="-228600" rtl="0">
              <a:buAutoNum type="arabicPeriod"/>
            </a:pPr>
            <a:r>
              <a:rPr lang="es-ES" noProof="0" dirty="0">
                <a:latin typeface="Segoe UI" panose="020B0502040204020203" pitchFamily="34" charset="0"/>
                <a:cs typeface="Segoe UI" panose="020B0502040204020203" pitchFamily="34" charset="0"/>
              </a:rPr>
              <a:t>¿Cómo expondrá al autor de la fuente?</a:t>
            </a:r>
          </a:p>
          <a:p>
            <a:pPr marL="228600" indent="-228600" rtl="0">
              <a:buAutoNum type="arabicPeriod"/>
            </a:pPr>
            <a:r>
              <a:rPr lang="es-ES" noProof="0" dirty="0">
                <a:latin typeface="Segoe UI" panose="020B0502040204020203" pitchFamily="34" charset="0"/>
                <a:cs typeface="Segoe UI" panose="020B0502040204020203" pitchFamily="34" charset="0"/>
              </a:rPr>
              <a:t>¿Necesitará citar la fuente en la diapositiva?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noProof="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latin typeface="Segoe UI" panose="020B0502040204020203" pitchFamily="34" charset="0"/>
                <a:cs typeface="Segoe UI" panose="020B0502040204020203" pitchFamily="34" charset="0"/>
              </a:rPr>
              <a:t>¿De qué maneras puede interactuar con el público para que se sienta parte de la presentación? Una de las ideas a considerar es realizar un sondeo rápido como: solicitar que levanten la mano, ¿cuántos creen que los uniformes de la escuela son una forma de reducir el </a:t>
            </a:r>
            <a:r>
              <a:rPr lang="es-ES" noProof="0" dirty="0" err="1">
                <a:latin typeface="Segoe UI" panose="020B0502040204020203" pitchFamily="34" charset="0"/>
                <a:cs typeface="Segoe UI" panose="020B0502040204020203" pitchFamily="34" charset="0"/>
              </a:rPr>
              <a:t>bullying</a:t>
            </a:r>
            <a:r>
              <a:rPr lang="es-ES" noProof="0" dirty="0">
                <a:latin typeface="Segoe UI" panose="020B0502040204020203" pitchFamily="34" charset="0"/>
                <a:cs typeface="Segoe UI" panose="020B0502040204020203" pitchFamily="34" charset="0"/>
              </a:rPr>
              <a:t>? Otra sugerencia es pedir que levanten cierto número de dedos para ver si están de acuerdo o no. Por último, puede compartir una historia con la que el público se sienta identificado y que le haga reír.</a:t>
            </a:r>
          </a:p>
          <a:p>
            <a:pPr rtl="0"/>
            <a:endParaRPr lang="es-ES" noProof="0" dirty="0">
              <a:latin typeface="Segoe UI" panose="020B0502040204020203" pitchFamily="34" charset="0"/>
              <a:cs typeface="Segoe UI" panose="020B0502040204020203" pitchFamily="34" charset="0"/>
            </a:endParaRPr>
          </a:p>
          <a:p>
            <a:pPr rtl="0"/>
            <a:r>
              <a:rPr lang="es-ES" noProof="0" dirty="0">
                <a:latin typeface="Segoe UI" panose="020B0502040204020203" pitchFamily="34" charset="0"/>
                <a:cs typeface="Segoe UI" panose="020B0502040204020203" pitchFamily="34" charset="0"/>
              </a:rPr>
              <a:t>Después de los aplausos, es posible que el público tenga algunas preguntas. Esté preparado para responder a algunas de sus preguntas haciendo una lista de inquietudes que considere que podrían preguntarle. También puede compartir la presentación con el público proporcionando el vínculo a la presentación, si desean más información.</a:t>
            </a:r>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5</a:t>
            </a:fld>
            <a:endParaRPr lang="es-ES"/>
          </a:p>
        </p:txBody>
      </p:sp>
    </p:spTree>
    <p:extLst>
      <p:ext uri="{BB962C8B-B14F-4D97-AF65-F5344CB8AC3E}">
        <p14:creationId xmlns:p14="http://schemas.microsoft.com/office/powerpoint/2010/main" val="133580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181D6BB-0446-49E8-8677-EADF274E952F}"/>
              </a:ext>
            </a:extLst>
          </p:cNvPr>
          <p:cNvSpPr>
            <a:spLocks noGrp="1"/>
          </p:cNvSpPr>
          <p:nvPr>
            <p:ph type="subTitle" idx="1" hasCustomPrompt="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fecha 3">
            <a:extLst>
              <a:ext uri="{FF2B5EF4-FFF2-40B4-BE49-F238E27FC236}">
                <a16:creationId xmlns:a16="http://schemas.microsoft.com/office/drawing/2014/main" id="{535AEE24-534A-40F1-99E4-00B7D5FD9124}"/>
              </a:ext>
            </a:extLst>
          </p:cNvPr>
          <p:cNvSpPr>
            <a:spLocks noGrp="1"/>
          </p:cNvSpPr>
          <p:nvPr>
            <p:ph type="dt" sz="half" idx="10"/>
          </p:nvPr>
        </p:nvSpPr>
        <p:spPr/>
        <p:txBody>
          <a:bodyPr rtlCol="0"/>
          <a:lstStyle/>
          <a:p>
            <a:pPr rtl="0"/>
            <a:fld id="{CCFEA13A-F581-44EE-B451-0D9EB3868A7B}" type="datetime1">
              <a:rPr lang="es-ES" noProof="0" smtClean="0"/>
              <a:t>22/06/2022</a:t>
            </a:fld>
            <a:endParaRPr lang="es-ES" noProof="0"/>
          </a:p>
        </p:txBody>
      </p:sp>
      <p:sp>
        <p:nvSpPr>
          <p:cNvPr id="5" name="Marcador de pie de página 4">
            <a:extLst>
              <a:ext uri="{FF2B5EF4-FFF2-40B4-BE49-F238E27FC236}">
                <a16:creationId xmlns:a16="http://schemas.microsoft.com/office/drawing/2014/main" id="{CD594011-48FF-493D-8286-F62D34552531}"/>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A47D73-EDDA-49A6-BA12-1CA980DA9BC0}"/>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a:extLst>
              <a:ext uri="{FF2B5EF4-FFF2-40B4-BE49-F238E27FC236}">
                <a16:creationId xmlns:a16="http://schemas.microsoft.com/office/drawing/2014/main" id="{2189B82E-4CA1-47A5-B133-FBD4D8A83983}"/>
              </a:ext>
            </a:extLst>
          </p:cNvPr>
          <p:cNvSpPr>
            <a:spLocks noGrp="1"/>
          </p:cNvSpPr>
          <p:nvPr>
            <p:ph type="body" orient="vert" idx="1" hasCustomPrompt="1"/>
          </p:nvPr>
        </p:nvSpPr>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938A267F-D142-4D04-9F03-6CB099E6FA32}"/>
              </a:ext>
            </a:extLst>
          </p:cNvPr>
          <p:cNvSpPr>
            <a:spLocks noGrp="1"/>
          </p:cNvSpPr>
          <p:nvPr>
            <p:ph type="dt" sz="half" idx="10"/>
          </p:nvPr>
        </p:nvSpPr>
        <p:spPr/>
        <p:txBody>
          <a:bodyPr rtlCol="0"/>
          <a:lstStyle/>
          <a:p>
            <a:pPr rtl="0"/>
            <a:fld id="{E14073E7-9F08-4DD7-A4CD-D15A8877C4DF}" type="datetime1">
              <a:rPr lang="es-ES" noProof="0" smtClean="0"/>
              <a:t>22/06/2022</a:t>
            </a:fld>
            <a:endParaRPr lang="es-ES" noProof="0"/>
          </a:p>
        </p:txBody>
      </p:sp>
      <p:sp>
        <p:nvSpPr>
          <p:cNvPr id="5" name="Marcador de pie de página 4">
            <a:extLst>
              <a:ext uri="{FF2B5EF4-FFF2-40B4-BE49-F238E27FC236}">
                <a16:creationId xmlns:a16="http://schemas.microsoft.com/office/drawing/2014/main" id="{705127CA-154D-4E90-B776-A2EE71F78D2E}"/>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rtlCol="0"/>
          <a:lstStyle/>
          <a:p>
            <a:pPr rtl="0"/>
            <a:r>
              <a:rPr lang="es-ES" noProof="0"/>
              <a:t>Haga clic para modificar el estilo de título del patrón</a:t>
            </a:r>
          </a:p>
        </p:txBody>
      </p:sp>
      <p:sp>
        <p:nvSpPr>
          <p:cNvPr id="3" name="Marcador de posición de texto vertical 2">
            <a:extLst>
              <a:ext uri="{FF2B5EF4-FFF2-40B4-BE49-F238E27FC236}">
                <a16:creationId xmlns:a16="http://schemas.microsoft.com/office/drawing/2014/main" id="{B7A240E1-5EB0-47FD-AA37-BF945D136CC3}"/>
              </a:ext>
            </a:extLst>
          </p:cNvPr>
          <p:cNvSpPr>
            <a:spLocks noGrp="1"/>
          </p:cNvSpPr>
          <p:nvPr>
            <p:ph type="body" orient="vert" idx="1" hasCustomPrompt="1"/>
          </p:nvPr>
        </p:nvSpPr>
        <p:spPr>
          <a:xfrm>
            <a:off x="838200" y="365125"/>
            <a:ext cx="7734300" cy="5811838"/>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A1A14243-F1E4-487A-ABEC-30516A01DF2B}"/>
              </a:ext>
            </a:extLst>
          </p:cNvPr>
          <p:cNvSpPr>
            <a:spLocks noGrp="1"/>
          </p:cNvSpPr>
          <p:nvPr>
            <p:ph type="dt" sz="half" idx="10"/>
          </p:nvPr>
        </p:nvSpPr>
        <p:spPr/>
        <p:txBody>
          <a:bodyPr rtlCol="0"/>
          <a:lstStyle/>
          <a:p>
            <a:pPr rtl="0"/>
            <a:fld id="{910F5AA5-FDE4-40A7-8CD4-A7C2BB9C6D38}" type="datetime1">
              <a:rPr lang="es-ES" noProof="0" smtClean="0"/>
              <a:t>22/06/2022</a:t>
            </a:fld>
            <a:endParaRPr lang="es-ES" noProof="0"/>
          </a:p>
        </p:txBody>
      </p:sp>
      <p:sp>
        <p:nvSpPr>
          <p:cNvPr id="5" name="Marcador de pie de página 4">
            <a:extLst>
              <a:ext uri="{FF2B5EF4-FFF2-40B4-BE49-F238E27FC236}">
                <a16:creationId xmlns:a16="http://schemas.microsoft.com/office/drawing/2014/main" id="{AC358244-98FD-472D-AB8C-075F71C10BF7}"/>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334F3-0709-471B-A734-C4B404F55B8E}"/>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AF795016-AF78-4708-9C5F-21110C197B03}"/>
              </a:ext>
            </a:extLst>
          </p:cNvPr>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2AAEA2D1-B124-4454-AFDC-EA60A14BA121}"/>
              </a:ext>
            </a:extLst>
          </p:cNvPr>
          <p:cNvSpPr>
            <a:spLocks noGrp="1"/>
          </p:cNvSpPr>
          <p:nvPr>
            <p:ph type="dt" sz="half" idx="10"/>
          </p:nvPr>
        </p:nvSpPr>
        <p:spPr/>
        <p:txBody>
          <a:bodyPr rtlCol="0"/>
          <a:lstStyle/>
          <a:p>
            <a:pPr rtl="0"/>
            <a:fld id="{F681B2BC-B6B9-4D6F-BD26-A69D809B3AF2}" type="datetime1">
              <a:rPr lang="es-ES" noProof="0" smtClean="0"/>
              <a:t>22/06/2022</a:t>
            </a:fld>
            <a:endParaRPr lang="es-ES" noProof="0"/>
          </a:p>
        </p:txBody>
      </p:sp>
      <p:sp>
        <p:nvSpPr>
          <p:cNvPr id="5" name="Marcador de pie de página 4">
            <a:extLst>
              <a:ext uri="{FF2B5EF4-FFF2-40B4-BE49-F238E27FC236}">
                <a16:creationId xmlns:a16="http://schemas.microsoft.com/office/drawing/2014/main" id="{B4F58000-F9D7-4A53-A6C5-E5E8154226B4}"/>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rtlCol="0" anchor="b"/>
          <a:lstStyle>
            <a:lvl1pPr>
              <a:defRPr sz="6000"/>
            </a:lvl1p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3BA27A78-1874-488A-B215-7D763D338186}"/>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a:extLst>
              <a:ext uri="{FF2B5EF4-FFF2-40B4-BE49-F238E27FC236}">
                <a16:creationId xmlns:a16="http://schemas.microsoft.com/office/drawing/2014/main" id="{084BB3D1-3138-4B69-BF5D-4B1A213451CA}"/>
              </a:ext>
            </a:extLst>
          </p:cNvPr>
          <p:cNvSpPr>
            <a:spLocks noGrp="1"/>
          </p:cNvSpPr>
          <p:nvPr>
            <p:ph type="dt" sz="half" idx="10"/>
          </p:nvPr>
        </p:nvSpPr>
        <p:spPr/>
        <p:txBody>
          <a:bodyPr rtlCol="0"/>
          <a:lstStyle/>
          <a:p>
            <a:pPr rtl="0"/>
            <a:fld id="{3E91D457-7D5D-4A63-AD82-2A59F764878B}" type="datetime1">
              <a:rPr lang="es-ES" noProof="0" smtClean="0"/>
              <a:t>22/06/2022</a:t>
            </a:fld>
            <a:endParaRPr lang="es-ES" noProof="0"/>
          </a:p>
        </p:txBody>
      </p:sp>
      <p:sp>
        <p:nvSpPr>
          <p:cNvPr id="5" name="Marcador de pie de página 4">
            <a:extLst>
              <a:ext uri="{FF2B5EF4-FFF2-40B4-BE49-F238E27FC236}">
                <a16:creationId xmlns:a16="http://schemas.microsoft.com/office/drawing/2014/main" id="{0EFF90C5-31F4-4A22-AC00-3FB5ED291B28}"/>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0CAA11-CC97-44E5-AE4D-808FD741A066}"/>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683AB6CB-9460-4BCA-86C5-5F26357AB80F}"/>
              </a:ext>
            </a:extLst>
          </p:cNvPr>
          <p:cNvSpPr>
            <a:spLocks noGrp="1"/>
          </p:cNvSpPr>
          <p:nvPr>
            <p:ph sz="half" idx="1" hasCustomPrompt="1"/>
          </p:nvPr>
        </p:nvSpPr>
        <p:spPr>
          <a:xfrm>
            <a:off x="838200" y="1825625"/>
            <a:ext cx="51816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a:extLst>
              <a:ext uri="{FF2B5EF4-FFF2-40B4-BE49-F238E27FC236}">
                <a16:creationId xmlns:a16="http://schemas.microsoft.com/office/drawing/2014/main" id="{69FAB0F6-401D-4BAF-A300-65AD684DF961}"/>
              </a:ext>
            </a:extLst>
          </p:cNvPr>
          <p:cNvSpPr>
            <a:spLocks noGrp="1"/>
          </p:cNvSpPr>
          <p:nvPr>
            <p:ph sz="half" idx="2" hasCustomPrompt="1"/>
          </p:nvPr>
        </p:nvSpPr>
        <p:spPr>
          <a:xfrm>
            <a:off x="6172200" y="1825625"/>
            <a:ext cx="51816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a:extLst>
              <a:ext uri="{FF2B5EF4-FFF2-40B4-BE49-F238E27FC236}">
                <a16:creationId xmlns:a16="http://schemas.microsoft.com/office/drawing/2014/main" id="{C4561BBA-B185-4B45-B152-3D320E15F550}"/>
              </a:ext>
            </a:extLst>
          </p:cNvPr>
          <p:cNvSpPr>
            <a:spLocks noGrp="1"/>
          </p:cNvSpPr>
          <p:nvPr>
            <p:ph type="dt" sz="half" idx="10"/>
          </p:nvPr>
        </p:nvSpPr>
        <p:spPr/>
        <p:txBody>
          <a:bodyPr rtlCol="0"/>
          <a:lstStyle/>
          <a:p>
            <a:pPr rtl="0"/>
            <a:fld id="{FD259CD3-1EDE-4C01-ADB9-ED41AB71BA2B}" type="datetime1">
              <a:rPr lang="es-ES" noProof="0" smtClean="0"/>
              <a:t>22/06/2022</a:t>
            </a:fld>
            <a:endParaRPr lang="es-ES" noProof="0"/>
          </a:p>
        </p:txBody>
      </p:sp>
      <p:sp>
        <p:nvSpPr>
          <p:cNvPr id="6" name="Marcador de pie de página 5">
            <a:extLst>
              <a:ext uri="{FF2B5EF4-FFF2-40B4-BE49-F238E27FC236}">
                <a16:creationId xmlns:a16="http://schemas.microsoft.com/office/drawing/2014/main" id="{D61CD760-96AC-4821-A56B-0B805F2FAD44}"/>
              </a:ext>
            </a:extLst>
          </p:cNvPr>
          <p:cNvSpPr>
            <a:spLocks noGrp="1"/>
          </p:cNvSpPr>
          <p:nvPr>
            <p:ph type="ftr" sz="quarter" idx="11"/>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7BF6677F-2712-4810-A3AA-56FA75386D2A}"/>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a:extLst>
              <a:ext uri="{FF2B5EF4-FFF2-40B4-BE49-F238E27FC236}">
                <a16:creationId xmlns:a16="http://schemas.microsoft.com/office/drawing/2014/main" id="{F871B54A-6775-4978-8E19-32694C9B5E38}"/>
              </a:ext>
            </a:extLst>
          </p:cNvPr>
          <p:cNvSpPr>
            <a:spLocks noGrp="1"/>
          </p:cNvSpPr>
          <p:nvPr>
            <p:ph sz="half" idx="2" hasCustomPrompt="1"/>
          </p:nvPr>
        </p:nvSpPr>
        <p:spPr>
          <a:xfrm>
            <a:off x="839788" y="2505075"/>
            <a:ext cx="5157787" cy="3684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DDBA1303-B245-476D-BD02-A4E4A359F6E7}"/>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contenido 5">
            <a:extLst>
              <a:ext uri="{FF2B5EF4-FFF2-40B4-BE49-F238E27FC236}">
                <a16:creationId xmlns:a16="http://schemas.microsoft.com/office/drawing/2014/main" id="{BE8E898F-5B79-46F1-89C1-F827997CC485}"/>
              </a:ext>
            </a:extLst>
          </p:cNvPr>
          <p:cNvSpPr>
            <a:spLocks noGrp="1"/>
          </p:cNvSpPr>
          <p:nvPr>
            <p:ph sz="quarter" idx="4" hasCustomPrompt="1"/>
          </p:nvPr>
        </p:nvSpPr>
        <p:spPr>
          <a:xfrm>
            <a:off x="6172200" y="2505075"/>
            <a:ext cx="5183188" cy="3684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6B417A4D-2EC9-4294-BFF4-EAE22EE1099A}"/>
              </a:ext>
            </a:extLst>
          </p:cNvPr>
          <p:cNvSpPr>
            <a:spLocks noGrp="1"/>
          </p:cNvSpPr>
          <p:nvPr>
            <p:ph type="dt" sz="half" idx="10"/>
          </p:nvPr>
        </p:nvSpPr>
        <p:spPr/>
        <p:txBody>
          <a:bodyPr rtlCol="0"/>
          <a:lstStyle/>
          <a:p>
            <a:pPr rtl="0"/>
            <a:fld id="{73DB34E8-A1E6-443F-9AFB-CE03C9C18031}" type="datetime1">
              <a:rPr lang="es-ES" noProof="0" smtClean="0"/>
              <a:t>22/06/2022</a:t>
            </a:fld>
            <a:endParaRPr lang="es-ES" noProof="0"/>
          </a:p>
        </p:txBody>
      </p:sp>
      <p:sp>
        <p:nvSpPr>
          <p:cNvPr id="8" name="Marcador de pie de página 7">
            <a:extLst>
              <a:ext uri="{FF2B5EF4-FFF2-40B4-BE49-F238E27FC236}">
                <a16:creationId xmlns:a16="http://schemas.microsoft.com/office/drawing/2014/main" id="{6150E317-3602-42A1-BB7F-0184072E8D5F}"/>
              </a:ext>
            </a:extLst>
          </p:cNvPr>
          <p:cNvSpPr>
            <a:spLocks noGrp="1"/>
          </p:cNvSpPr>
          <p:nvPr>
            <p:ph type="ftr" sz="quarter" idx="11"/>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F68FC-5755-447A-8D7F-9ADED3E994A3}"/>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fecha 2">
            <a:extLst>
              <a:ext uri="{FF2B5EF4-FFF2-40B4-BE49-F238E27FC236}">
                <a16:creationId xmlns:a16="http://schemas.microsoft.com/office/drawing/2014/main" id="{8AB50287-81AA-46CA-8CB3-53A7F8313741}"/>
              </a:ext>
            </a:extLst>
          </p:cNvPr>
          <p:cNvSpPr>
            <a:spLocks noGrp="1"/>
          </p:cNvSpPr>
          <p:nvPr>
            <p:ph type="dt" sz="half" idx="10"/>
          </p:nvPr>
        </p:nvSpPr>
        <p:spPr/>
        <p:txBody>
          <a:bodyPr rtlCol="0"/>
          <a:lstStyle/>
          <a:p>
            <a:pPr rtl="0"/>
            <a:fld id="{08A3D929-2E43-4BD0-8932-BDDCF7115A72}" type="datetime1">
              <a:rPr lang="es-ES" noProof="0" smtClean="0"/>
              <a:t>22/06/2022</a:t>
            </a:fld>
            <a:endParaRPr lang="es-ES" noProof="0"/>
          </a:p>
        </p:txBody>
      </p:sp>
      <p:sp>
        <p:nvSpPr>
          <p:cNvPr id="4" name="Marcador de pie de página 3">
            <a:extLst>
              <a:ext uri="{FF2B5EF4-FFF2-40B4-BE49-F238E27FC236}">
                <a16:creationId xmlns:a16="http://schemas.microsoft.com/office/drawing/2014/main" id="{2F1BA4AA-02C9-459E-9362-3DA60E3B5972}"/>
              </a:ext>
            </a:extLst>
          </p:cNvPr>
          <p:cNvSpPr>
            <a:spLocks noGrp="1"/>
          </p:cNvSpPr>
          <p:nvPr>
            <p:ph type="ftr" sz="quarter" idx="11"/>
          </p:nvPr>
        </p:nvSpPr>
        <p:spPr/>
        <p:txBody>
          <a:bodyPr rtlCol="0"/>
          <a:lstStyle/>
          <a:p>
            <a:pPr rtl="0"/>
            <a:endParaRPr lang="es-ES" noProof="0"/>
          </a:p>
        </p:txBody>
      </p:sp>
      <p:sp>
        <p:nvSpPr>
          <p:cNvPr id="5" name="Marcador de número de diapositiva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6ACAA5-F8E7-46E9-8BA7-A510948B62CC}"/>
              </a:ext>
            </a:extLst>
          </p:cNvPr>
          <p:cNvSpPr>
            <a:spLocks noGrp="1"/>
          </p:cNvSpPr>
          <p:nvPr>
            <p:ph type="dt" sz="half" idx="10"/>
          </p:nvPr>
        </p:nvSpPr>
        <p:spPr/>
        <p:txBody>
          <a:bodyPr rtlCol="0"/>
          <a:lstStyle/>
          <a:p>
            <a:pPr rtl="0"/>
            <a:fld id="{1893B6F2-1230-4FC9-8E3F-79AEF6131C56}" type="datetime1">
              <a:rPr lang="es-ES" noProof="0" smtClean="0"/>
              <a:t>22/06/2022</a:t>
            </a:fld>
            <a:endParaRPr lang="es-ES" noProof="0"/>
          </a:p>
        </p:txBody>
      </p:sp>
      <p:sp>
        <p:nvSpPr>
          <p:cNvPr id="3" name="Marcador de pie de página 2">
            <a:extLst>
              <a:ext uri="{FF2B5EF4-FFF2-40B4-BE49-F238E27FC236}">
                <a16:creationId xmlns:a16="http://schemas.microsoft.com/office/drawing/2014/main" id="{D1F2DEE8-5654-4DCA-A8D0-D883E52B6FBC}"/>
              </a:ext>
            </a:extLst>
          </p:cNvPr>
          <p:cNvSpPr>
            <a:spLocks noGrp="1"/>
          </p:cNvSpPr>
          <p:nvPr>
            <p:ph type="ftr" sz="quarter" idx="11"/>
          </p:nvPr>
        </p:nvSpPr>
        <p:spPr/>
        <p:txBody>
          <a:bodyPr rtlCol="0"/>
          <a:lstStyle/>
          <a:p>
            <a:pPr rtl="0"/>
            <a:endParaRPr lang="es-ES" noProof="0"/>
          </a:p>
        </p:txBody>
      </p:sp>
      <p:sp>
        <p:nvSpPr>
          <p:cNvPr id="4" name="Marcador de número de diapositiva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3840D456-F0A3-4789-A310-A23F01B2EC00}"/>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a:extLst>
              <a:ext uri="{FF2B5EF4-FFF2-40B4-BE49-F238E27FC236}">
                <a16:creationId xmlns:a16="http://schemas.microsoft.com/office/drawing/2014/main" id="{CB8A8B05-7071-44D4-80F7-3E8191C9A49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a:extLst>
              <a:ext uri="{FF2B5EF4-FFF2-40B4-BE49-F238E27FC236}">
                <a16:creationId xmlns:a16="http://schemas.microsoft.com/office/drawing/2014/main" id="{E5D8562E-E6F1-449B-909C-98426BA86B36}"/>
              </a:ext>
            </a:extLst>
          </p:cNvPr>
          <p:cNvSpPr>
            <a:spLocks noGrp="1"/>
          </p:cNvSpPr>
          <p:nvPr>
            <p:ph type="dt" sz="half" idx="10"/>
          </p:nvPr>
        </p:nvSpPr>
        <p:spPr/>
        <p:txBody>
          <a:bodyPr rtlCol="0"/>
          <a:lstStyle/>
          <a:p>
            <a:pPr rtl="0"/>
            <a:fld id="{88FB6A04-260B-4FFE-8F2A-FEB12261C2DC}" type="datetime1">
              <a:rPr lang="es-ES" noProof="0" smtClean="0"/>
              <a:t>22/06/2022</a:t>
            </a:fld>
            <a:endParaRPr lang="es-ES" noProof="0"/>
          </a:p>
        </p:txBody>
      </p:sp>
      <p:sp>
        <p:nvSpPr>
          <p:cNvPr id="6" name="Marcador de pie de página 5">
            <a:extLst>
              <a:ext uri="{FF2B5EF4-FFF2-40B4-BE49-F238E27FC236}">
                <a16:creationId xmlns:a16="http://schemas.microsoft.com/office/drawing/2014/main" id="{7EB47A9A-FB08-407B-A73A-0AC513F0FD5A}"/>
              </a:ext>
            </a:extLst>
          </p:cNvPr>
          <p:cNvSpPr>
            <a:spLocks noGrp="1"/>
          </p:cNvSpPr>
          <p:nvPr>
            <p:ph type="ftr" sz="quarter" idx="11"/>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imagen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a:extLst>
              <a:ext uri="{FF2B5EF4-FFF2-40B4-BE49-F238E27FC236}">
                <a16:creationId xmlns:a16="http://schemas.microsoft.com/office/drawing/2014/main" id="{0024828F-334F-4A50-850D-10684F245271}"/>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a:extLst>
              <a:ext uri="{FF2B5EF4-FFF2-40B4-BE49-F238E27FC236}">
                <a16:creationId xmlns:a16="http://schemas.microsoft.com/office/drawing/2014/main" id="{533293F4-2B70-4BB5-A982-219E4133E251}"/>
              </a:ext>
            </a:extLst>
          </p:cNvPr>
          <p:cNvSpPr>
            <a:spLocks noGrp="1"/>
          </p:cNvSpPr>
          <p:nvPr>
            <p:ph type="dt" sz="half" idx="10"/>
          </p:nvPr>
        </p:nvSpPr>
        <p:spPr/>
        <p:txBody>
          <a:bodyPr rtlCol="0"/>
          <a:lstStyle/>
          <a:p>
            <a:pPr rtl="0"/>
            <a:fld id="{160380BB-68F6-4722-8836-9771C61C079D}" type="datetime1">
              <a:rPr lang="es-ES" noProof="0" smtClean="0"/>
              <a:t>22/06/2022</a:t>
            </a:fld>
            <a:endParaRPr lang="es-ES" noProof="0"/>
          </a:p>
        </p:txBody>
      </p:sp>
      <p:sp>
        <p:nvSpPr>
          <p:cNvPr id="6" name="Marcador de pie de página 5">
            <a:extLst>
              <a:ext uri="{FF2B5EF4-FFF2-40B4-BE49-F238E27FC236}">
                <a16:creationId xmlns:a16="http://schemas.microsoft.com/office/drawing/2014/main" id="{C4F9A86F-B378-4759-B50E-2E0BFAE62463}"/>
              </a:ext>
            </a:extLst>
          </p:cNvPr>
          <p:cNvSpPr>
            <a:spLocks noGrp="1"/>
          </p:cNvSpPr>
          <p:nvPr>
            <p:ph type="ftr" sz="quarter" idx="11"/>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3E74190-7635-4D8A-8DAF-C2C0DAF2DD13}" type="datetime1">
              <a:rPr lang="es-ES" noProof="0" smtClean="0"/>
              <a:t>22/06/2022</a:t>
            </a:fld>
            <a:endParaRPr lang="es-ES" noProof="0"/>
          </a:p>
        </p:txBody>
      </p:sp>
      <p:sp>
        <p:nvSpPr>
          <p:cNvPr id="5" name="Marcador de pie de página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a:p>
        </p:txBody>
      </p:sp>
      <p:sp>
        <p:nvSpPr>
          <p:cNvPr id="6" name="Marcador de número de diapositiva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economipedia.com/definiciones/mercado.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conomipedia.com/definiciones/vision-de-una-empresa.html" TargetMode="External"/><Relationship Id="rId5" Type="http://schemas.openxmlformats.org/officeDocument/2006/relationships/hyperlink" Target="https://economipedia.com/definiciones/mision-de-una-empresa.html" TargetMode="Externa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hyperlink" Target="https://economipedia.com/definiciones/empresa.html" TargetMode="Externa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hyperlink" Target="https://economipedia.com/definiciones/estrategia-empresarial-porter.html" TargetMode="Externa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1AC0E-7195-4ACF-AA0A-5E2923A987F7}"/>
              </a:ext>
            </a:extLst>
          </p:cNvPr>
          <p:cNvSpPr>
            <a:spLocks noGrp="1"/>
          </p:cNvSpPr>
          <p:nvPr>
            <p:ph type="ctrTitle"/>
          </p:nvPr>
        </p:nvSpPr>
        <p:spPr>
          <a:xfrm>
            <a:off x="4654295" y="4522156"/>
            <a:ext cx="5609222" cy="1363215"/>
          </a:xfrm>
        </p:spPr>
        <p:txBody>
          <a:bodyPr rtlCol="0" anchor="t">
            <a:normAutofit/>
          </a:bodyPr>
          <a:lstStyle/>
          <a:p>
            <a:pPr algn="l" rtl="0"/>
            <a:r>
              <a:rPr lang="es-MX" sz="4400" dirty="0">
                <a:latin typeface="Franklin Gothic Book" panose="020B0503020102020204" pitchFamily="34" charset="0"/>
              </a:rPr>
              <a:t>Misión, visión y valores de una empresa</a:t>
            </a:r>
            <a:endParaRPr lang="es-ES" sz="4400" dirty="0">
              <a:latin typeface="Franklin Gothic Book" panose="020B0503020102020204" pitchFamily="34" charset="0"/>
            </a:endParaRPr>
          </a:p>
        </p:txBody>
      </p:sp>
      <p:sp>
        <p:nvSpPr>
          <p:cNvPr id="29" name="Forma libre: Forma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orma libre: Forma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orma libre: Forma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orma libre: Forma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áfico 8" descr="Libro abierto">
            <a:extLst>
              <a:ext uri="{FF2B5EF4-FFF2-40B4-BE49-F238E27FC236}">
                <a16:creationId xmlns:a16="http://schemas.microsoft.com/office/drawing/2014/main" id="{93E427C7-0218-4592-82DA-2431E4BF87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250" y="164573"/>
            <a:ext cx="1636279" cy="1636279"/>
          </a:xfrm>
          <a:prstGeom prst="rect">
            <a:avLst/>
          </a:prstGeom>
        </p:spPr>
      </p:pic>
      <p:sp>
        <p:nvSpPr>
          <p:cNvPr id="37" name="Elipse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Elipse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áfico 4" descr="Chat">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0302" y="1293093"/>
            <a:ext cx="1827742" cy="1827742"/>
          </a:xfrm>
          <a:prstGeom prst="rect">
            <a:avLst/>
          </a:prstGeom>
        </p:spPr>
      </p:pic>
      <p:pic>
        <p:nvPicPr>
          <p:cNvPr id="7" name="Gráfico 6" descr="Pizarra">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924" y="3621724"/>
            <a:ext cx="2594886" cy="2594886"/>
          </a:xfrm>
          <a:prstGeom prst="rect">
            <a:avLst/>
          </a:prstGeom>
        </p:spPr>
      </p:pic>
      <p:sp>
        <p:nvSpPr>
          <p:cNvPr id="41" name="Forma libre: Forma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orma libre: Forma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áfico 10" descr="Libros en estantería">
            <a:extLst>
              <a:ext uri="{FF2B5EF4-FFF2-40B4-BE49-F238E27FC236}">
                <a16:creationId xmlns:a16="http://schemas.microsoft.com/office/drawing/2014/main" id="{18A239E6-97C0-4A74-8E7A-C9FD39A8C9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25024" y="327889"/>
            <a:ext cx="2260711" cy="2260711"/>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86097B-DA78-4979-C4B7-166DBC65ECBC}"/>
              </a:ext>
            </a:extLst>
          </p:cNvPr>
          <p:cNvSpPr>
            <a:spLocks noGrp="1"/>
          </p:cNvSpPr>
          <p:nvPr>
            <p:ph type="title"/>
          </p:nvPr>
        </p:nvSpPr>
        <p:spPr>
          <a:xfrm>
            <a:off x="686834" y="591344"/>
            <a:ext cx="3200400" cy="5585619"/>
          </a:xfrm>
        </p:spPr>
        <p:txBody>
          <a:bodyPr>
            <a:normAutofit/>
          </a:bodyPr>
          <a:lstStyle/>
          <a:p>
            <a:r>
              <a:rPr lang="es-EC" b="1" i="0">
                <a:solidFill>
                  <a:srgbClr val="FFFFFF"/>
                </a:solidFill>
                <a:effectLst/>
                <a:latin typeface="var(--font1)"/>
              </a:rPr>
              <a:t>Misión de una empresa</a:t>
            </a:r>
            <a:br>
              <a:rPr lang="es-EC" b="1" i="0">
                <a:solidFill>
                  <a:srgbClr val="FFFFFF"/>
                </a:solidFill>
                <a:effectLst/>
                <a:latin typeface="var(--font1)"/>
              </a:rPr>
            </a:br>
            <a:endParaRPr lang="es-EC">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06C13C5D-8CBA-10FB-4248-A0A2F8BD1F18}"/>
              </a:ext>
            </a:extLst>
          </p:cNvPr>
          <p:cNvSpPr>
            <a:spLocks noGrp="1"/>
          </p:cNvSpPr>
          <p:nvPr>
            <p:ph idx="1"/>
          </p:nvPr>
        </p:nvSpPr>
        <p:spPr>
          <a:xfrm>
            <a:off x="4447308" y="591344"/>
            <a:ext cx="6906491" cy="5585619"/>
          </a:xfrm>
        </p:spPr>
        <p:txBody>
          <a:bodyPr anchor="ctr">
            <a:normAutofit/>
          </a:bodyPr>
          <a:lstStyle/>
          <a:p>
            <a:pPr marL="0" indent="0" algn="just">
              <a:buNone/>
            </a:pPr>
            <a:r>
              <a:rPr lang="es-MX" sz="2000" dirty="0">
                <a:latin typeface="Open Sans" panose="020B0606030504020204" pitchFamily="34" charset="0"/>
              </a:rPr>
              <a:t>La misión de una empresa es el motivo por el que existe dicha empresa, su razón de ser. Indica la actividad que realiza la empresa. Suele plasmarse en una declaración escrita (una frase o un párrafo) que refleja la razón de ser de la empresa.</a:t>
            </a:r>
          </a:p>
          <a:p>
            <a:pPr marL="0" indent="0" algn="just">
              <a:buNone/>
            </a:pPr>
            <a:r>
              <a:rPr lang="es-MX" sz="2000" dirty="0">
                <a:latin typeface="Open Sans" panose="020B0606030504020204" pitchFamily="34" charset="0"/>
              </a:rPr>
              <a:t>La misión es la respuesta que la empresa da cuando se pregunta: ¿Quiénes somos? y ¿Qué hacemos? Debe diferencia la empresa de la competencia y mostrar su valor y su hacer único en el mercado.</a:t>
            </a:r>
          </a:p>
          <a:p>
            <a:pPr marL="0" indent="0" algn="just">
              <a:buNone/>
            </a:pPr>
            <a:r>
              <a:rPr lang="es-MX" sz="2000" dirty="0">
                <a:latin typeface="Open Sans" panose="020B0606030504020204" pitchFamily="34" charset="0"/>
              </a:rPr>
              <a:t>Puede incluir una descripción de producto/servicios, mercados, cultura empresarial y metas financieras de la compañía.</a:t>
            </a:r>
          </a:p>
          <a:p>
            <a:pPr marL="0" indent="0" algn="just">
              <a:buNone/>
            </a:pPr>
            <a:r>
              <a:rPr lang="es-MX" sz="2000" dirty="0">
                <a:latin typeface="Open Sans" panose="020B0606030504020204" pitchFamily="34" charset="0"/>
              </a:rPr>
              <a:t>Para qué existe. Debe ser una frase inspiradora, que hable del fin último de sus actividades. En qué mejora el mundo gracias a las actividades de la compañía. Proporciona a la empresa y a sus miembros una referencia válida en cuanto su propia identidad.</a:t>
            </a:r>
            <a:endParaRPr lang="es-EC" sz="2000" dirty="0">
              <a:latin typeface="Open Sans" panose="020B0606030504020204" pitchFamily="34" charset="0"/>
            </a:endParaRPr>
          </a:p>
        </p:txBody>
      </p:sp>
    </p:spTree>
    <p:extLst>
      <p:ext uri="{BB962C8B-B14F-4D97-AF65-F5344CB8AC3E}">
        <p14:creationId xmlns:p14="http://schemas.microsoft.com/office/powerpoint/2010/main" val="158891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480DB30-BB46-311C-7577-A43B5DFA3772}"/>
              </a:ext>
            </a:extLst>
          </p:cNvPr>
          <p:cNvSpPr>
            <a:spLocks noGrp="1"/>
          </p:cNvSpPr>
          <p:nvPr>
            <p:ph type="title"/>
          </p:nvPr>
        </p:nvSpPr>
        <p:spPr>
          <a:xfrm>
            <a:off x="7239014" y="525982"/>
            <a:ext cx="4282983" cy="1200361"/>
          </a:xfrm>
        </p:spPr>
        <p:txBody>
          <a:bodyPr anchor="b">
            <a:normAutofit/>
          </a:bodyPr>
          <a:lstStyle/>
          <a:p>
            <a:r>
              <a:rPr lang="es-MX" sz="2500" b="1" i="0">
                <a:effectLst/>
                <a:latin typeface="var(--font1)"/>
              </a:rPr>
              <a:t>La misión en la estrategia de la empresa</a:t>
            </a:r>
            <a:br>
              <a:rPr lang="es-MX" sz="2500" b="1" i="0">
                <a:effectLst/>
                <a:latin typeface="var(--font1)"/>
              </a:rPr>
            </a:br>
            <a:endParaRPr lang="es-EC" sz="2500"/>
          </a:p>
        </p:txBody>
      </p:sp>
      <p:sp>
        <p:nvSpPr>
          <p:cNvPr id="37" name="Rectangle 2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nterfaz de usuario gráfica, Aplicación&#10;&#10;Descripción generada automáticamente">
            <a:extLst>
              <a:ext uri="{FF2B5EF4-FFF2-40B4-BE49-F238E27FC236}">
                <a16:creationId xmlns:a16="http://schemas.microsoft.com/office/drawing/2014/main" id="{8D387114-5F14-B490-5FA0-1654A9D1317B}"/>
              </a:ext>
            </a:extLst>
          </p:cNvPr>
          <p:cNvPicPr>
            <a:picLocks noChangeAspect="1"/>
          </p:cNvPicPr>
          <p:nvPr/>
        </p:nvPicPr>
        <p:blipFill rotWithShape="1">
          <a:blip r:embed="rId2"/>
          <a:srcRect l="2336" t="22917" r="10303" b="34167"/>
          <a:stretch/>
        </p:blipFill>
        <p:spPr>
          <a:xfrm>
            <a:off x="576244" y="1841949"/>
            <a:ext cx="5628018" cy="2941232"/>
          </a:xfrm>
          <a:prstGeom prst="rect">
            <a:avLst/>
          </a:prstGeom>
        </p:spPr>
      </p:pic>
      <p:sp>
        <p:nvSpPr>
          <p:cNvPr id="39" name="Rectangle 3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8A72D7F-DFA3-583B-9745-7BCDB95A43E5}"/>
              </a:ext>
            </a:extLst>
          </p:cNvPr>
          <p:cNvSpPr>
            <a:spLocks noGrp="1"/>
          </p:cNvSpPr>
          <p:nvPr>
            <p:ph idx="1"/>
          </p:nvPr>
        </p:nvSpPr>
        <p:spPr>
          <a:xfrm>
            <a:off x="6805441" y="2170778"/>
            <a:ext cx="5076325" cy="3488403"/>
          </a:xfrm>
        </p:spPr>
        <p:txBody>
          <a:bodyPr anchor="ctr">
            <a:normAutofit fontScale="92500"/>
          </a:bodyPr>
          <a:lstStyle/>
          <a:p>
            <a:pPr marL="0" indent="0" algn="just">
              <a:buNone/>
            </a:pPr>
            <a:r>
              <a:rPr lang="es-MX" sz="1800" dirty="0">
                <a:latin typeface="Open Sans" panose="020B0606030504020204" pitchFamily="34" charset="0"/>
              </a:rPr>
              <a:t>Sirve como elemento de identificación con la filosofía de la empresa. La misión tiende a ser estable en el tiempo aunque puede evolucionar en función del entorno. Debe ser definida por los propietarios de la empresa, y de manera clara y sencilla para hacerla fácilmente interpretable por todos los miembros de la organización.</a:t>
            </a:r>
          </a:p>
          <a:p>
            <a:pPr marL="0" indent="0" algn="just">
              <a:buNone/>
            </a:pPr>
            <a:r>
              <a:rPr lang="es-MX" sz="1800" dirty="0">
                <a:latin typeface="Open Sans" panose="020B0606030504020204" pitchFamily="34" charset="0"/>
              </a:rPr>
              <a:t>El concepto de misión se engloba dentro de la estrategia empresarial, que es la rama de la economía que estudia el vínculo que existe entre la dirección estratégica y los resultados de las empresas. Está también muy relacionado con el concepto de visión y valores empresariales.</a:t>
            </a:r>
          </a:p>
          <a:p>
            <a:pPr marL="0" indent="0" algn="just">
              <a:buNone/>
            </a:pPr>
            <a:endParaRPr lang="es-EC" sz="1800" dirty="0">
              <a:latin typeface="Open Sans" panose="020B0606030504020204" pitchFamily="34" charset="0"/>
            </a:endParaRPr>
          </a:p>
        </p:txBody>
      </p:sp>
      <p:sp>
        <p:nvSpPr>
          <p:cNvPr id="40" name="Rectangle 3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99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CD0F2-1E35-4C74-E8F8-9FF71137F2CF}"/>
              </a:ext>
            </a:extLst>
          </p:cNvPr>
          <p:cNvSpPr>
            <a:spLocks noGrp="1"/>
          </p:cNvSpPr>
          <p:nvPr>
            <p:ph type="title"/>
          </p:nvPr>
        </p:nvSpPr>
        <p:spPr>
          <a:xfrm>
            <a:off x="4965430" y="629268"/>
            <a:ext cx="6586491" cy="1286160"/>
          </a:xfrm>
        </p:spPr>
        <p:txBody>
          <a:bodyPr anchor="b">
            <a:normAutofit/>
          </a:bodyPr>
          <a:lstStyle/>
          <a:p>
            <a:pPr algn="ctr"/>
            <a:r>
              <a:rPr lang="es-MX" sz="2800" b="1" i="0" dirty="0">
                <a:effectLst/>
                <a:latin typeface="var(--font1)"/>
              </a:rPr>
              <a:t>Características de una buena misión empresarial</a:t>
            </a:r>
            <a:br>
              <a:rPr lang="es-MX" sz="2800" b="1" i="0" dirty="0">
                <a:effectLst/>
                <a:latin typeface="var(--font1)"/>
              </a:rPr>
            </a:br>
            <a:endParaRPr lang="es-EC" sz="2800" dirty="0"/>
          </a:p>
        </p:txBody>
      </p:sp>
      <p:sp>
        <p:nvSpPr>
          <p:cNvPr id="3" name="Marcador de contenido 2">
            <a:extLst>
              <a:ext uri="{FF2B5EF4-FFF2-40B4-BE49-F238E27FC236}">
                <a16:creationId xmlns:a16="http://schemas.microsoft.com/office/drawing/2014/main" id="{8BA62431-8EB6-703B-87A3-BBCCF7CA13BC}"/>
              </a:ext>
            </a:extLst>
          </p:cNvPr>
          <p:cNvSpPr>
            <a:spLocks noGrp="1"/>
          </p:cNvSpPr>
          <p:nvPr>
            <p:ph idx="1"/>
          </p:nvPr>
        </p:nvSpPr>
        <p:spPr>
          <a:xfrm>
            <a:off x="4965431" y="2438400"/>
            <a:ext cx="6586489" cy="3785419"/>
          </a:xfrm>
        </p:spPr>
        <p:txBody>
          <a:bodyPr>
            <a:normAutofit/>
          </a:bodyPr>
          <a:lstStyle/>
          <a:p>
            <a:pPr marL="0" indent="0">
              <a:buNone/>
            </a:pPr>
            <a:r>
              <a:rPr lang="es-EC" sz="1900" b="0" i="0" dirty="0">
                <a:effectLst/>
                <a:latin typeface="Open Sans" panose="020B0606030504020204" pitchFamily="34" charset="0"/>
              </a:rPr>
              <a:t>Son las siguientes:</a:t>
            </a:r>
          </a:p>
          <a:p>
            <a:pPr>
              <a:buFont typeface="Arial" panose="020B0604020202020204" pitchFamily="34" charset="0"/>
              <a:buChar char="•"/>
            </a:pPr>
            <a:r>
              <a:rPr lang="es-MX" sz="1900" b="1" i="0" dirty="0">
                <a:effectLst/>
                <a:latin typeface="Open Sans" panose="020B0606030504020204" pitchFamily="34" charset="0"/>
              </a:rPr>
              <a:t>Corta y precisa:</a:t>
            </a:r>
            <a:r>
              <a:rPr lang="es-MX" sz="1900" b="0" i="0" dirty="0">
                <a:effectLst/>
                <a:latin typeface="Open Sans" panose="020B0606030504020204" pitchFamily="34" charset="0"/>
              </a:rPr>
              <a:t> La declaración de misión debe ser sencilla y fácil de comprender, para que todo el mundo la entienda.</a:t>
            </a:r>
          </a:p>
          <a:p>
            <a:pPr>
              <a:buFont typeface="Arial" panose="020B0604020202020204" pitchFamily="34" charset="0"/>
              <a:buChar char="•"/>
            </a:pPr>
            <a:r>
              <a:rPr lang="es-MX" sz="1900" b="1" i="0" dirty="0">
                <a:effectLst/>
                <a:latin typeface="Open Sans" panose="020B0606030504020204" pitchFamily="34" charset="0"/>
              </a:rPr>
              <a:t>Inspiradora:</a:t>
            </a:r>
            <a:r>
              <a:rPr lang="es-MX" sz="1900" b="0" i="0" dirty="0">
                <a:effectLst/>
                <a:latin typeface="Open Sans" panose="020B0606030504020204" pitchFamily="34" charset="0"/>
              </a:rPr>
              <a:t> Debe motivar a todos los que forman parte de la empresa a buscar alcanzar las metas propuestas.</a:t>
            </a:r>
          </a:p>
          <a:p>
            <a:pPr>
              <a:buFont typeface="Arial" panose="020B0604020202020204" pitchFamily="34" charset="0"/>
              <a:buChar char="•"/>
            </a:pPr>
            <a:r>
              <a:rPr lang="es-MX" sz="1900" b="1" i="0" dirty="0">
                <a:effectLst/>
                <a:latin typeface="Open Sans" panose="020B0606030504020204" pitchFamily="34" charset="0"/>
              </a:rPr>
              <a:t>Debe ser original</a:t>
            </a:r>
            <a:r>
              <a:rPr lang="es-MX" sz="1900" b="0" i="0" dirty="0">
                <a:effectLst/>
                <a:latin typeface="Open Sans" panose="020B0606030504020204" pitchFamily="34" charset="0"/>
              </a:rPr>
              <a:t>: Debe hablar de la empresa, que hace la empresa y que es lo que la hace diferente.</a:t>
            </a:r>
          </a:p>
          <a:p>
            <a:pPr>
              <a:buFont typeface="Arial" panose="020B0604020202020204" pitchFamily="34" charset="0"/>
              <a:buChar char="•"/>
            </a:pPr>
            <a:r>
              <a:rPr lang="es-MX" sz="1900" b="1" i="0" dirty="0">
                <a:effectLst/>
                <a:latin typeface="Open Sans" panose="020B0606030504020204" pitchFamily="34" charset="0"/>
              </a:rPr>
              <a:t>Se dirige el mercado</a:t>
            </a:r>
            <a:r>
              <a:rPr lang="es-MX" sz="1900" b="0" i="0" dirty="0">
                <a:effectLst/>
                <a:latin typeface="Open Sans" panose="020B0606030504020204" pitchFamily="34" charset="0"/>
              </a:rPr>
              <a:t>: Indica que es lo que la empresa </a:t>
            </a:r>
            <a:r>
              <a:rPr lang="es-MX" sz="1900" i="0" dirty="0">
                <a:effectLst/>
                <a:latin typeface="Open Sans" panose="020B0606030504020204" pitchFamily="34" charset="0"/>
              </a:rPr>
              <a:t>realiza en el </a:t>
            </a:r>
            <a:r>
              <a:rPr lang="es-MX" sz="1900" i="0" strike="noStrike" dirty="0">
                <a:effectLst/>
                <a:latin typeface="Open Sans" panose="020B0606030504020204" pitchFamily="34" charset="0"/>
                <a:hlinkClick r:id="rId2">
                  <a:extLst>
                    <a:ext uri="{A12FA001-AC4F-418D-AE19-62706E023703}">
                      <ahyp:hlinkClr xmlns:ahyp="http://schemas.microsoft.com/office/drawing/2018/hyperlinkcolor" val="tx"/>
                    </a:ext>
                  </a:extLst>
                </a:hlinkClick>
              </a:rPr>
              <a:t>mercado</a:t>
            </a:r>
            <a:r>
              <a:rPr lang="es-MX" sz="1900" i="0" dirty="0">
                <a:effectLst/>
                <a:latin typeface="Open Sans" panose="020B0606030504020204" pitchFamily="34" charset="0"/>
              </a:rPr>
              <a:t> y como se agrega valor al cliente.</a:t>
            </a:r>
          </a:p>
          <a:p>
            <a:pPr marL="0" indent="0">
              <a:buNone/>
            </a:pPr>
            <a:endParaRPr lang="es-EC" sz="1900" dirty="0"/>
          </a:p>
        </p:txBody>
      </p:sp>
      <p:pic>
        <p:nvPicPr>
          <p:cNvPr id="5" name="Picture 4" descr="Confeti de colores cayendo del aire a través de un fondo azul oscuro">
            <a:extLst>
              <a:ext uri="{FF2B5EF4-FFF2-40B4-BE49-F238E27FC236}">
                <a16:creationId xmlns:a16="http://schemas.microsoft.com/office/drawing/2014/main" id="{DF1936A7-8595-7AC5-EF68-7FC05C1E8707}"/>
              </a:ext>
            </a:extLst>
          </p:cNvPr>
          <p:cNvPicPr>
            <a:picLocks noChangeAspect="1"/>
          </p:cNvPicPr>
          <p:nvPr/>
        </p:nvPicPr>
        <p:blipFill rotWithShape="1">
          <a:blip r:embed="rId3"/>
          <a:srcRect l="19340" r="35540"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C1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536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c 2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Un barco en el agua junto a una torre&#10;&#10;Descripción generada automáticamente con confianza media">
            <a:extLst>
              <a:ext uri="{FF2B5EF4-FFF2-40B4-BE49-F238E27FC236}">
                <a16:creationId xmlns:a16="http://schemas.microsoft.com/office/drawing/2014/main" id="{0EBA6B0B-AB3D-56D3-BA83-D44B8CB7F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61953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Marcador de contenido 2">
            <a:extLst>
              <a:ext uri="{FF2B5EF4-FFF2-40B4-BE49-F238E27FC236}">
                <a16:creationId xmlns:a16="http://schemas.microsoft.com/office/drawing/2014/main" id="{D1E19472-1568-D1AE-E966-7BE453EFC383}"/>
              </a:ext>
            </a:extLst>
          </p:cNvPr>
          <p:cNvSpPr>
            <a:spLocks noGrp="1"/>
          </p:cNvSpPr>
          <p:nvPr>
            <p:ph idx="1"/>
          </p:nvPr>
        </p:nvSpPr>
        <p:spPr>
          <a:xfrm>
            <a:off x="5598367" y="1483567"/>
            <a:ext cx="5890451" cy="4693396"/>
          </a:xfrm>
        </p:spPr>
        <p:txBody>
          <a:bodyPr>
            <a:normAutofit/>
          </a:bodyPr>
          <a:lstStyle/>
          <a:p>
            <a:pPr marL="0" indent="0" algn="ctr">
              <a:buNone/>
            </a:pPr>
            <a:r>
              <a:rPr lang="es-MX" sz="2600" b="1" dirty="0">
                <a:latin typeface="Open Sans" panose="020B0606030504020204" pitchFamily="34" charset="0"/>
              </a:rPr>
              <a:t>EJEMPLOS DE MISIÓN EN EMPRESAS RECONOCIDAS</a:t>
            </a:r>
          </a:p>
          <a:p>
            <a:pPr marL="0" indent="0" algn="just">
              <a:buNone/>
            </a:pPr>
            <a:r>
              <a:rPr lang="es-MX" sz="2600" b="0" i="0" dirty="0">
                <a:effectLst/>
                <a:latin typeface="Open Sans" panose="020B0606030504020204" pitchFamily="34" charset="0"/>
              </a:rPr>
              <a:t>Vamos a ver algunos ejemplos de algunas compañías conocidas:</a:t>
            </a:r>
          </a:p>
          <a:p>
            <a:pPr marL="0" indent="0" algn="just">
              <a:buNone/>
            </a:pPr>
            <a:r>
              <a:rPr lang="es-EC" sz="2600" b="1" i="0" dirty="0">
                <a:effectLst/>
                <a:latin typeface="Open Sans" panose="020B0606030504020204" pitchFamily="34" charset="0"/>
              </a:rPr>
              <a:t>Disney:</a:t>
            </a:r>
            <a:endParaRPr lang="es-MX" sz="2600" dirty="0">
              <a:latin typeface="Open Sans" panose="020B0606030504020204" pitchFamily="34" charset="0"/>
            </a:endParaRPr>
          </a:p>
          <a:p>
            <a:pPr marL="0" indent="0" algn="just">
              <a:buNone/>
            </a:pPr>
            <a:r>
              <a:rPr lang="es-MX" sz="2600" dirty="0">
                <a:latin typeface="Open Sans" panose="020B0606030504020204" pitchFamily="34" charset="0"/>
              </a:rPr>
              <a:t>«Creamos felicidad proporcionando el mejor entretenimiento a personas de todas las edades en todos los lugares del mundo»</a:t>
            </a:r>
            <a:endParaRPr lang="es-EC" sz="2600" dirty="0">
              <a:latin typeface="Open Sans" panose="020B0606030504020204" pitchFamily="34" charset="0"/>
            </a:endParaRPr>
          </a:p>
        </p:txBody>
      </p:sp>
    </p:spTree>
    <p:extLst>
      <p:ext uri="{BB962C8B-B14F-4D97-AF65-F5344CB8AC3E}">
        <p14:creationId xmlns:p14="http://schemas.microsoft.com/office/powerpoint/2010/main" val="267603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D04B8FA-76BA-42F3-08EA-28684425B628}"/>
              </a:ext>
            </a:extLst>
          </p:cNvPr>
          <p:cNvSpPr>
            <a:spLocks noGrp="1"/>
          </p:cNvSpPr>
          <p:nvPr>
            <p:ph type="title"/>
          </p:nvPr>
        </p:nvSpPr>
        <p:spPr>
          <a:xfrm>
            <a:off x="589560" y="856180"/>
            <a:ext cx="4560584" cy="1128068"/>
          </a:xfrm>
        </p:spPr>
        <p:txBody>
          <a:bodyPr anchor="ctr">
            <a:normAutofit fontScale="90000"/>
          </a:bodyPr>
          <a:lstStyle/>
          <a:p>
            <a:r>
              <a:rPr lang="es-EC" sz="4000" b="1" i="0" dirty="0">
                <a:effectLst/>
                <a:latin typeface="Open Sans" panose="020B0606030504020204" pitchFamily="34" charset="0"/>
              </a:rPr>
              <a:t>Coca-Cola:</a:t>
            </a:r>
            <a:br>
              <a:rPr lang="es-EC" sz="4000" b="1" i="0" dirty="0">
                <a:effectLst/>
                <a:latin typeface="Open Sans" panose="020B0606030504020204" pitchFamily="34" charset="0"/>
              </a:rPr>
            </a:br>
            <a:endParaRPr lang="es-EC" sz="4000" dirty="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E35CEDB-44F1-F74F-7A8D-C95B5A483BE6}"/>
              </a:ext>
            </a:extLst>
          </p:cNvPr>
          <p:cNvSpPr>
            <a:spLocks noGrp="1"/>
          </p:cNvSpPr>
          <p:nvPr>
            <p:ph idx="1"/>
          </p:nvPr>
        </p:nvSpPr>
        <p:spPr>
          <a:xfrm>
            <a:off x="590719" y="1984248"/>
            <a:ext cx="4559425" cy="3979585"/>
          </a:xfrm>
        </p:spPr>
        <p:txBody>
          <a:bodyPr anchor="ctr">
            <a:normAutofit/>
          </a:bodyPr>
          <a:lstStyle/>
          <a:p>
            <a:pPr marL="0" indent="0">
              <a:buNone/>
            </a:pPr>
            <a:r>
              <a:rPr lang="es-MX" sz="2000" dirty="0">
                <a:latin typeface="Open Sans" panose="020B0606030504020204" pitchFamily="34" charset="0"/>
              </a:rPr>
              <a:t>Define el objetivo de Coca-Cola a largo plazo como empresa, y es el criterio de peso de las actuaciones y decisiones que tomamos para lograr tres metas fundamentales:</a:t>
            </a:r>
            <a:br>
              <a:rPr lang="es-MX" sz="2000" dirty="0"/>
            </a:br>
            <a:r>
              <a:rPr lang="es-MX" sz="2000" b="0" i="1" dirty="0">
                <a:effectLst/>
                <a:latin typeface="Source Sans Pro" panose="020B0503030403020204" pitchFamily="34" charset="0"/>
              </a:rPr>
              <a:t>• Refrescar al mundo</a:t>
            </a:r>
            <a:br>
              <a:rPr lang="es-MX" sz="2000" dirty="0"/>
            </a:br>
            <a:r>
              <a:rPr lang="es-MX" sz="2000" b="0" i="1" dirty="0">
                <a:effectLst/>
                <a:latin typeface="Source Sans Pro" panose="020B0503030403020204" pitchFamily="34" charset="0"/>
              </a:rPr>
              <a:t>• Inspirar momentos de optimismo y felicidad</a:t>
            </a:r>
            <a:br>
              <a:rPr lang="es-MX" sz="2000" dirty="0"/>
            </a:br>
            <a:r>
              <a:rPr lang="es-MX" sz="2000" b="0" i="1" dirty="0">
                <a:effectLst/>
                <a:latin typeface="Source Sans Pro" panose="020B0503030403020204" pitchFamily="34" charset="0"/>
              </a:rPr>
              <a:t>• Crear valor y marcar la diferencia</a:t>
            </a:r>
            <a:endParaRPr lang="es-EC"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Texto&#10;&#10;Descripción generada automáticamente con confianza baja">
            <a:extLst>
              <a:ext uri="{FF2B5EF4-FFF2-40B4-BE49-F238E27FC236}">
                <a16:creationId xmlns:a16="http://schemas.microsoft.com/office/drawing/2014/main" id="{31BFE799-A115-D618-BB01-0B721224AB56}"/>
              </a:ext>
            </a:extLst>
          </p:cNvPr>
          <p:cNvPicPr>
            <a:picLocks noChangeAspect="1"/>
          </p:cNvPicPr>
          <p:nvPr/>
        </p:nvPicPr>
        <p:blipFill rotWithShape="1">
          <a:blip r:embed="rId2">
            <a:extLst>
              <a:ext uri="{28A0092B-C50C-407E-A947-70E740481C1C}">
                <a14:useLocalDpi xmlns:a14="http://schemas.microsoft.com/office/drawing/2010/main" val="0"/>
              </a:ext>
            </a:extLst>
          </a:blip>
          <a:srcRect l="19210" r="10628" b="1"/>
          <a:stretch/>
        </p:blipFill>
        <p:spPr>
          <a:xfrm>
            <a:off x="5977788" y="799352"/>
            <a:ext cx="5425410" cy="5259296"/>
          </a:xfrm>
          <a:prstGeom prst="rect">
            <a:avLst/>
          </a:prstGeom>
        </p:spPr>
      </p:pic>
    </p:spTree>
    <p:extLst>
      <p:ext uri="{BB962C8B-B14F-4D97-AF65-F5344CB8AC3E}">
        <p14:creationId xmlns:p14="http://schemas.microsoft.com/office/powerpoint/2010/main" val="404028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0D908B-095A-0E77-4EA0-D858AD3B265C}"/>
              </a:ext>
            </a:extLst>
          </p:cNvPr>
          <p:cNvSpPr>
            <a:spLocks noGrp="1"/>
          </p:cNvSpPr>
          <p:nvPr>
            <p:ph type="title"/>
          </p:nvPr>
        </p:nvSpPr>
        <p:spPr>
          <a:xfrm>
            <a:off x="481013" y="3752849"/>
            <a:ext cx="3290887" cy="2452687"/>
          </a:xfrm>
        </p:spPr>
        <p:txBody>
          <a:bodyPr anchor="ctr">
            <a:normAutofit/>
          </a:bodyPr>
          <a:lstStyle/>
          <a:p>
            <a:r>
              <a:rPr lang="es-EC" sz="3600" b="1" i="0" dirty="0">
                <a:effectLst/>
                <a:latin typeface="Open Sans" panose="020B0606030504020204" pitchFamily="34" charset="0"/>
              </a:rPr>
              <a:t>Microsoft:</a:t>
            </a:r>
            <a:endParaRPr lang="es-EC" sz="3600" dirty="0"/>
          </a:p>
        </p:txBody>
      </p:sp>
      <p:pic>
        <p:nvPicPr>
          <p:cNvPr id="5" name="Imagen 4" descr="Imagen que contiene Interfaz de usuario gráfica&#10;&#10;Descripción generada automáticamente">
            <a:extLst>
              <a:ext uri="{FF2B5EF4-FFF2-40B4-BE49-F238E27FC236}">
                <a16:creationId xmlns:a16="http://schemas.microsoft.com/office/drawing/2014/main" id="{2C369E34-2D90-BE38-B91E-69BE7DB115B7}"/>
              </a:ext>
            </a:extLst>
          </p:cNvPr>
          <p:cNvPicPr>
            <a:picLocks noChangeAspect="1"/>
          </p:cNvPicPr>
          <p:nvPr/>
        </p:nvPicPr>
        <p:blipFill rotWithShape="1">
          <a:blip r:embed="rId2">
            <a:extLst>
              <a:ext uri="{28A0092B-C50C-407E-A947-70E740481C1C}">
                <a14:useLocalDpi xmlns:a14="http://schemas.microsoft.com/office/drawing/2010/main" val="0"/>
              </a:ext>
            </a:extLst>
          </a:blip>
          <a:srcRect t="40232" b="38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Marcador de contenido 2">
            <a:extLst>
              <a:ext uri="{FF2B5EF4-FFF2-40B4-BE49-F238E27FC236}">
                <a16:creationId xmlns:a16="http://schemas.microsoft.com/office/drawing/2014/main" id="{98557E7F-C763-41CE-4517-E5D2DEEC6C4F}"/>
              </a:ext>
            </a:extLst>
          </p:cNvPr>
          <p:cNvSpPr>
            <a:spLocks noGrp="1"/>
          </p:cNvSpPr>
          <p:nvPr>
            <p:ph idx="1"/>
          </p:nvPr>
        </p:nvSpPr>
        <p:spPr>
          <a:xfrm>
            <a:off x="4223982" y="3752850"/>
            <a:ext cx="7485413" cy="2452687"/>
          </a:xfrm>
        </p:spPr>
        <p:txBody>
          <a:bodyPr anchor="ctr">
            <a:normAutofit/>
          </a:bodyPr>
          <a:lstStyle/>
          <a:p>
            <a:pPr algn="just"/>
            <a:r>
              <a:rPr lang="es-MX" sz="1800" b="0" i="1" dirty="0">
                <a:effectLst/>
                <a:latin typeface="Source Sans Pro" panose="020B0503030403020204" pitchFamily="34" charset="0"/>
              </a:rPr>
              <a:t>En Microsoft, nuestra misión es permitir a las personas y empresas en todo el mundo para desarrollar todo su potencial. Consideramos que nuestra misión un compromiso con nuestros clientes. Entregamos en ese compromiso de esforzarse para crear la tecnología que sea accesible a todo el mundo de todas las edades y habilidades. Microsoft es uno de los líderes de la industria en innovación accesibilidad y en la construcción de los productos que son más seguros y fáciles de usar.</a:t>
            </a:r>
            <a:endParaRPr lang="es-EC" sz="1800" dirty="0"/>
          </a:p>
        </p:txBody>
      </p:sp>
    </p:spTree>
    <p:extLst>
      <p:ext uri="{BB962C8B-B14F-4D97-AF65-F5344CB8AC3E}">
        <p14:creationId xmlns:p14="http://schemas.microsoft.com/office/powerpoint/2010/main" val="133733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90973886-DEE4-4BBB-D2A4-7E8192454660}"/>
              </a:ext>
            </a:extLst>
          </p:cNvPr>
          <p:cNvPicPr>
            <a:picLocks noChangeAspect="1"/>
          </p:cNvPicPr>
          <p:nvPr/>
        </p:nvPicPr>
        <p:blipFill rotWithShape="1">
          <a:blip r:embed="rId2"/>
          <a:srcRect l="15616" t="22500" r="16501" b="31528"/>
          <a:stretch/>
        </p:blipFill>
        <p:spPr>
          <a:xfrm>
            <a:off x="2229628" y="643467"/>
            <a:ext cx="7732743"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28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D2784B4-CAF6-2D76-0F31-419EC42BF9CA}"/>
              </a:ext>
            </a:extLst>
          </p:cNvPr>
          <p:cNvSpPr>
            <a:spLocks noGrp="1"/>
          </p:cNvSpPr>
          <p:nvPr>
            <p:ph type="title"/>
          </p:nvPr>
        </p:nvSpPr>
        <p:spPr>
          <a:xfrm>
            <a:off x="956826" y="1112969"/>
            <a:ext cx="3937298" cy="4166010"/>
          </a:xfrm>
        </p:spPr>
        <p:txBody>
          <a:bodyPr>
            <a:normAutofit/>
          </a:bodyPr>
          <a:lstStyle/>
          <a:p>
            <a:pPr algn="ctr"/>
            <a:r>
              <a:rPr lang="es-MX" b="1" i="0" dirty="0">
                <a:solidFill>
                  <a:srgbClr val="FFFFFF"/>
                </a:solidFill>
                <a:effectLst/>
                <a:latin typeface="var(--font1)"/>
              </a:rPr>
              <a:t>Definición de valores de una empresa</a:t>
            </a:r>
            <a:br>
              <a:rPr lang="es-MX" b="1" i="0" dirty="0">
                <a:solidFill>
                  <a:srgbClr val="FFFFFF"/>
                </a:solidFill>
                <a:effectLst/>
                <a:latin typeface="var(--font1)"/>
              </a:rPr>
            </a:br>
            <a:endParaRPr lang="es-EC"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FBC71541-32F8-ABB7-1CA4-6E6791D88F8C}"/>
              </a:ext>
            </a:extLst>
          </p:cNvPr>
          <p:cNvSpPr>
            <a:spLocks noGrp="1"/>
          </p:cNvSpPr>
          <p:nvPr>
            <p:ph idx="1"/>
          </p:nvPr>
        </p:nvSpPr>
        <p:spPr>
          <a:xfrm>
            <a:off x="6096000" y="820880"/>
            <a:ext cx="5257799" cy="4889350"/>
          </a:xfrm>
        </p:spPr>
        <p:txBody>
          <a:bodyPr anchor="t">
            <a:normAutofit/>
          </a:bodyPr>
          <a:lstStyle/>
          <a:p>
            <a:pPr algn="just"/>
            <a:r>
              <a:rPr lang="es-MX" sz="2200" dirty="0">
                <a:latin typeface="Open Sans" panose="020B0606030504020204" pitchFamily="34" charset="0"/>
              </a:rPr>
              <a:t>Aparte de, los valores representan las creencias y los principios que rigen a una empresa, lo que permite orientar las pautas de acción y la conducta de las personas que trabajan dentro de la organización. Representan los principios éticos que sustentan el accionar de la empresa.</a:t>
            </a:r>
          </a:p>
          <a:p>
            <a:pPr algn="just"/>
            <a:r>
              <a:rPr lang="es-MX" sz="2200" dirty="0">
                <a:latin typeface="Open Sans" panose="020B0606030504020204" pitchFamily="34" charset="0"/>
              </a:rPr>
              <a:t>En efecto, se convierten en la inspiración y la fuente de motivación para las personas, esto favorece que se genere una imagen positiva de la empresa y le confiere su propia identidad</a:t>
            </a:r>
          </a:p>
          <a:p>
            <a:endParaRPr lang="es-EC" sz="22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041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8F0630-7DBA-30D6-5286-518881E3F384}"/>
              </a:ext>
            </a:extLst>
          </p:cNvPr>
          <p:cNvSpPr>
            <a:spLocks noGrp="1"/>
          </p:cNvSpPr>
          <p:nvPr>
            <p:ph type="title"/>
          </p:nvPr>
        </p:nvSpPr>
        <p:spPr>
          <a:xfrm>
            <a:off x="956826" y="1112969"/>
            <a:ext cx="3937298" cy="4166010"/>
          </a:xfrm>
        </p:spPr>
        <p:txBody>
          <a:bodyPr>
            <a:normAutofit/>
          </a:bodyPr>
          <a:lstStyle/>
          <a:p>
            <a:r>
              <a:rPr lang="es-EC" b="1" i="0">
                <a:solidFill>
                  <a:srgbClr val="FFFFFF"/>
                </a:solidFill>
                <a:effectLst/>
                <a:latin typeface="var(--font1)"/>
              </a:rPr>
              <a:t>Características de los valores</a:t>
            </a:r>
            <a:br>
              <a:rPr lang="es-EC" b="1" i="0">
                <a:solidFill>
                  <a:srgbClr val="FFFFFF"/>
                </a:solidFill>
                <a:effectLst/>
                <a:latin typeface="var(--font1)"/>
              </a:rPr>
            </a:br>
            <a:endParaRPr lang="es-EC">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0A7E9183-60A9-4EAE-1133-E431A2C20EF7}"/>
              </a:ext>
            </a:extLst>
          </p:cNvPr>
          <p:cNvSpPr>
            <a:spLocks noGrp="1"/>
          </p:cNvSpPr>
          <p:nvPr>
            <p:ph idx="1"/>
          </p:nvPr>
        </p:nvSpPr>
        <p:spPr>
          <a:xfrm>
            <a:off x="6096000" y="820880"/>
            <a:ext cx="5257799" cy="4889350"/>
          </a:xfrm>
        </p:spPr>
        <p:txBody>
          <a:bodyPr anchor="t">
            <a:normAutofit/>
          </a:bodyPr>
          <a:lstStyle/>
          <a:p>
            <a:pPr algn="just">
              <a:buFont typeface="Arial" panose="020B0604020202020204" pitchFamily="34" charset="0"/>
              <a:buChar char="•"/>
            </a:pPr>
            <a:r>
              <a:rPr lang="es-MX" sz="2400" b="1" i="0" dirty="0">
                <a:effectLst/>
                <a:latin typeface="Open Sans" panose="020B0606030504020204" pitchFamily="34" charset="0"/>
              </a:rPr>
              <a:t>Convincentes:</a:t>
            </a:r>
            <a:r>
              <a:rPr lang="es-MX" sz="2400" b="0" i="0" dirty="0">
                <a:effectLst/>
                <a:latin typeface="Open Sans" panose="020B0606030504020204" pitchFamily="34" charset="0"/>
              </a:rPr>
              <a:t> Deben ser principios que representen lo que verdaderamente cree la empresa y con ellos manifiesta su nivel de compromiso.</a:t>
            </a:r>
          </a:p>
          <a:p>
            <a:pPr algn="just">
              <a:buFont typeface="Arial" panose="020B0604020202020204" pitchFamily="34" charset="0"/>
              <a:buChar char="•"/>
            </a:pPr>
            <a:r>
              <a:rPr lang="es-MX" sz="2400" b="1" i="0" dirty="0">
                <a:effectLst/>
                <a:latin typeface="Open Sans" panose="020B0606030504020204" pitchFamily="34" charset="0"/>
              </a:rPr>
              <a:t>Coherentes</a:t>
            </a:r>
            <a:r>
              <a:rPr lang="es-MX" sz="2400" b="0" i="0" dirty="0">
                <a:effectLst/>
                <a:latin typeface="Open Sans" panose="020B0606030504020204" pitchFamily="34" charset="0"/>
              </a:rPr>
              <a:t>: Ser congruentes con los valores de los empresarios y con los valores de los socios del negocio.</a:t>
            </a:r>
          </a:p>
          <a:p>
            <a:pPr algn="just">
              <a:buFont typeface="Arial" panose="020B0604020202020204" pitchFamily="34" charset="0"/>
              <a:buChar char="•"/>
            </a:pPr>
            <a:r>
              <a:rPr lang="es-MX" sz="2400" b="1" i="0" dirty="0">
                <a:effectLst/>
                <a:latin typeface="Open Sans" panose="020B0606030504020204" pitchFamily="34" charset="0"/>
              </a:rPr>
              <a:t>Ser aceptados y cumplidos</a:t>
            </a:r>
            <a:r>
              <a:rPr lang="es-MX" sz="2400" b="0" i="0" dirty="0">
                <a:effectLst/>
                <a:latin typeface="Open Sans" panose="020B0606030504020204" pitchFamily="34" charset="0"/>
              </a:rPr>
              <a:t>: Implica que deben ser aceptados y respetados por todos los involucrados.</a:t>
            </a:r>
          </a:p>
          <a:p>
            <a:endParaRPr lang="es-EC" sz="24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9546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C607B1B-07E3-77A7-AE31-4A49C0438365}"/>
              </a:ext>
            </a:extLst>
          </p:cNvPr>
          <p:cNvSpPr>
            <a:spLocks noGrp="1"/>
          </p:cNvSpPr>
          <p:nvPr>
            <p:ph type="title"/>
          </p:nvPr>
        </p:nvSpPr>
        <p:spPr>
          <a:xfrm>
            <a:off x="312724" y="3433763"/>
            <a:ext cx="3197013" cy="2743200"/>
          </a:xfrm>
        </p:spPr>
        <p:txBody>
          <a:bodyPr anchor="t">
            <a:normAutofit/>
          </a:bodyPr>
          <a:lstStyle/>
          <a:p>
            <a:pPr algn="ctr"/>
            <a:r>
              <a:rPr lang="es-EC" sz="4800" b="1" i="0">
                <a:solidFill>
                  <a:schemeClr val="bg1"/>
                </a:solidFill>
                <a:effectLst/>
                <a:latin typeface="var(--font1)"/>
              </a:rPr>
              <a:t>Ejemplos de valores</a:t>
            </a:r>
            <a:br>
              <a:rPr lang="es-EC" sz="4800" b="1" i="0">
                <a:solidFill>
                  <a:schemeClr val="bg1"/>
                </a:solidFill>
                <a:effectLst/>
                <a:latin typeface="var(--font1)"/>
              </a:rPr>
            </a:br>
            <a:endParaRPr lang="es-EC" sz="4800">
              <a:solidFill>
                <a:schemeClr val="bg1"/>
              </a:solidFill>
            </a:endParaRPr>
          </a:p>
        </p:txBody>
      </p:sp>
      <p:pic>
        <p:nvPicPr>
          <p:cNvPr id="7" name="Graphic 6" descr="Scales of Justice">
            <a:extLst>
              <a:ext uri="{FF2B5EF4-FFF2-40B4-BE49-F238E27FC236}">
                <a16:creationId xmlns:a16="http://schemas.microsoft.com/office/drawing/2014/main" id="{AF875C92-A865-F7ED-FE61-99876077A6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Marcador de contenido 2">
            <a:extLst>
              <a:ext uri="{FF2B5EF4-FFF2-40B4-BE49-F238E27FC236}">
                <a16:creationId xmlns:a16="http://schemas.microsoft.com/office/drawing/2014/main" id="{C614FDE4-0426-B23B-7F8E-F2F7418FE470}"/>
              </a:ext>
            </a:extLst>
          </p:cNvPr>
          <p:cNvSpPr>
            <a:spLocks noGrp="1"/>
          </p:cNvSpPr>
          <p:nvPr>
            <p:ph idx="1"/>
          </p:nvPr>
        </p:nvSpPr>
        <p:spPr>
          <a:xfrm>
            <a:off x="4330719" y="641615"/>
            <a:ext cx="7289799" cy="5533496"/>
          </a:xfrm>
        </p:spPr>
        <p:txBody>
          <a:bodyPr anchor="ctr">
            <a:normAutofit fontScale="92500" lnSpcReduction="20000"/>
          </a:bodyPr>
          <a:lstStyle/>
          <a:p>
            <a:pPr marL="0" indent="0">
              <a:buNone/>
            </a:pPr>
            <a:r>
              <a:rPr lang="es-MX" b="0" i="0" dirty="0">
                <a:effectLst/>
                <a:latin typeface="Open Sans" panose="020B0606030504020204" pitchFamily="34" charset="0"/>
              </a:rPr>
              <a:t>Algunos de los valores de Google son:</a:t>
            </a:r>
          </a:p>
          <a:p>
            <a:pPr marL="0" indent="0">
              <a:buNone/>
            </a:pPr>
            <a:endParaRPr lang="es-MX" b="0" i="0" dirty="0">
              <a:effectLst/>
              <a:latin typeface="Open Sans" panose="020B0606030504020204" pitchFamily="34" charset="0"/>
            </a:endParaRPr>
          </a:p>
          <a:p>
            <a:pPr>
              <a:buFont typeface="Arial" panose="020B0604020202020204" pitchFamily="34" charset="0"/>
              <a:buChar char="•"/>
            </a:pPr>
            <a:r>
              <a:rPr lang="es-MX" b="0" i="0" dirty="0">
                <a:effectLst/>
                <a:latin typeface="Open Sans" panose="020B0606030504020204" pitchFamily="34" charset="0"/>
              </a:rPr>
              <a:t>Integridad.</a:t>
            </a:r>
          </a:p>
          <a:p>
            <a:pPr>
              <a:buFont typeface="Arial" panose="020B0604020202020204" pitchFamily="34" charset="0"/>
              <a:buChar char="•"/>
            </a:pPr>
            <a:r>
              <a:rPr lang="es-MX" b="0" i="0" dirty="0">
                <a:effectLst/>
                <a:latin typeface="Open Sans" panose="020B0606030504020204" pitchFamily="34" charset="0"/>
              </a:rPr>
              <a:t>Utilidad.</a:t>
            </a:r>
          </a:p>
          <a:p>
            <a:pPr>
              <a:buFont typeface="Arial" panose="020B0604020202020204" pitchFamily="34" charset="0"/>
              <a:buChar char="•"/>
            </a:pPr>
            <a:r>
              <a:rPr lang="es-MX" b="0" i="0" dirty="0">
                <a:effectLst/>
                <a:latin typeface="Open Sans" panose="020B0606030504020204" pitchFamily="34" charset="0"/>
              </a:rPr>
              <a:t>Privacidad.</a:t>
            </a:r>
          </a:p>
          <a:p>
            <a:pPr>
              <a:buFont typeface="Arial" panose="020B0604020202020204" pitchFamily="34" charset="0"/>
              <a:buChar char="•"/>
            </a:pPr>
            <a:r>
              <a:rPr lang="es-MX" b="0" i="0" dirty="0">
                <a:effectLst/>
                <a:latin typeface="Open Sans" panose="020B0606030504020204" pitchFamily="34" charset="0"/>
              </a:rPr>
              <a:t>Capacidad de respuesta, etc.</a:t>
            </a:r>
          </a:p>
          <a:p>
            <a:pPr marL="0" indent="0">
              <a:buNone/>
            </a:pPr>
            <a:endParaRPr lang="es-MX" b="0" i="0" dirty="0">
              <a:effectLst/>
              <a:latin typeface="Open Sans" panose="020B0606030504020204" pitchFamily="34" charset="0"/>
            </a:endParaRPr>
          </a:p>
          <a:p>
            <a:pPr marL="0" indent="0">
              <a:buNone/>
            </a:pPr>
            <a:r>
              <a:rPr lang="es-MX" b="0" i="0" dirty="0">
                <a:effectLst/>
                <a:latin typeface="Open Sans" panose="020B0606030504020204" pitchFamily="34" charset="0"/>
              </a:rPr>
              <a:t>Algunos de los valores de Walmart son:</a:t>
            </a:r>
          </a:p>
          <a:p>
            <a:pPr marL="0" indent="0">
              <a:buNone/>
            </a:pPr>
            <a:endParaRPr lang="es-MX" b="0" i="0" dirty="0">
              <a:effectLst/>
              <a:latin typeface="Open Sans" panose="020B0606030504020204" pitchFamily="34" charset="0"/>
            </a:endParaRPr>
          </a:p>
          <a:p>
            <a:pPr>
              <a:buFont typeface="Arial" panose="020B0604020202020204" pitchFamily="34" charset="0"/>
              <a:buChar char="•"/>
            </a:pPr>
            <a:r>
              <a:rPr lang="es-MX" b="0" i="0" dirty="0">
                <a:effectLst/>
                <a:latin typeface="Open Sans" panose="020B0606030504020204" pitchFamily="34" charset="0"/>
              </a:rPr>
              <a:t>Servicio al cliente.</a:t>
            </a:r>
          </a:p>
          <a:p>
            <a:pPr>
              <a:buFont typeface="Arial" panose="020B0604020202020204" pitchFamily="34" charset="0"/>
              <a:buChar char="•"/>
            </a:pPr>
            <a:r>
              <a:rPr lang="es-MX" b="0" i="0" dirty="0">
                <a:effectLst/>
                <a:latin typeface="Open Sans" panose="020B0606030504020204" pitchFamily="34" charset="0"/>
              </a:rPr>
              <a:t>Respeto al individuo.</a:t>
            </a:r>
          </a:p>
          <a:p>
            <a:pPr>
              <a:buFont typeface="Arial" panose="020B0604020202020204" pitchFamily="34" charset="0"/>
              <a:buChar char="•"/>
            </a:pPr>
            <a:r>
              <a:rPr lang="es-MX" b="0" i="0" dirty="0">
                <a:effectLst/>
                <a:latin typeface="Open Sans" panose="020B0606030504020204" pitchFamily="34" charset="0"/>
              </a:rPr>
              <a:t>Luchar por la excelencia.</a:t>
            </a:r>
          </a:p>
          <a:p>
            <a:pPr>
              <a:buFont typeface="Arial" panose="020B0604020202020204" pitchFamily="34" charset="0"/>
              <a:buChar char="•"/>
            </a:pPr>
            <a:r>
              <a:rPr lang="es-MX" b="0" i="0" dirty="0">
                <a:effectLst/>
                <a:latin typeface="Open Sans" panose="020B0606030504020204" pitchFamily="34" charset="0"/>
              </a:rPr>
              <a:t>Actuar con integridad, etc.</a:t>
            </a:r>
          </a:p>
          <a:p>
            <a:endParaRPr lang="es-EC" dirty="0"/>
          </a:p>
        </p:txBody>
      </p:sp>
    </p:spTree>
    <p:extLst>
      <p:ext uri="{BB962C8B-B14F-4D97-AF65-F5344CB8AC3E}">
        <p14:creationId xmlns:p14="http://schemas.microsoft.com/office/powerpoint/2010/main" val="14015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D9B4E-C292-45AA-8116-562703040382}"/>
              </a:ext>
            </a:extLst>
          </p:cNvPr>
          <p:cNvSpPr>
            <a:spLocks noGrp="1"/>
          </p:cNvSpPr>
          <p:nvPr>
            <p:ph type="title"/>
          </p:nvPr>
        </p:nvSpPr>
        <p:spPr>
          <a:xfrm>
            <a:off x="1745872" y="458818"/>
            <a:ext cx="7818006" cy="1469965"/>
          </a:xfrm>
        </p:spPr>
        <p:txBody>
          <a:bodyPr rtlCol="0" anchor="ctr">
            <a:normAutofit/>
          </a:bodyPr>
          <a:lstStyle/>
          <a:p>
            <a:pPr algn="ctr" rtl="0"/>
            <a:r>
              <a:rPr lang="es-MX" sz="4400" dirty="0">
                <a:latin typeface="Franklin Gothic Book" panose="020B0503020102020204" pitchFamily="34" charset="0"/>
              </a:rPr>
              <a:t>Misión, visión y valores de una empresa</a:t>
            </a:r>
            <a:endParaRPr lang="es-ES" dirty="0">
              <a:latin typeface="Franklin Gothic Book" panose="020B0503020102020204" pitchFamily="34" charset="0"/>
              <a:cs typeface="Segoe UI" panose="020B0502040204020203" pitchFamily="34" charset="0"/>
            </a:endParaRPr>
          </a:p>
        </p:txBody>
      </p:sp>
      <p:pic>
        <p:nvPicPr>
          <p:cNvPr id="5" name="Gráfico 4" descr="Libro abierto">
            <a:extLst>
              <a:ext uri="{FF2B5EF4-FFF2-40B4-BE49-F238E27FC236}">
                <a16:creationId xmlns:a16="http://schemas.microsoft.com/office/drawing/2014/main" id="{DEFE964D-9F1C-4F69-ADD3-0E1AB324E1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880360"/>
            <a:ext cx="1097280" cy="1097280"/>
          </a:xfrm>
          <a:prstGeom prst="rect">
            <a:avLst/>
          </a:prstGeom>
        </p:spPr>
      </p:pic>
      <p:sp>
        <p:nvSpPr>
          <p:cNvPr id="3" name="Marcador de contenido 2">
            <a:extLst>
              <a:ext uri="{FF2B5EF4-FFF2-40B4-BE49-F238E27FC236}">
                <a16:creationId xmlns:a16="http://schemas.microsoft.com/office/drawing/2014/main" id="{81072FAC-EEE9-4F26-A784-BC07EACCBE9F}"/>
              </a:ext>
            </a:extLst>
          </p:cNvPr>
          <p:cNvSpPr>
            <a:spLocks noGrp="1"/>
          </p:cNvSpPr>
          <p:nvPr>
            <p:ph idx="1"/>
          </p:nvPr>
        </p:nvSpPr>
        <p:spPr>
          <a:xfrm>
            <a:off x="2152820" y="2399939"/>
            <a:ext cx="7101274" cy="2871857"/>
          </a:xfrm>
        </p:spPr>
        <p:txBody>
          <a:bodyPr vert="horz" lIns="91440" tIns="45720" rIns="91440" bIns="45720" rtlCol="0" anchor="t">
            <a:normAutofit/>
          </a:bodyPr>
          <a:lstStyle/>
          <a:p>
            <a:pPr algn="just"/>
            <a:r>
              <a:rPr lang="es-MX" sz="1400" i="0" dirty="0">
                <a:effectLst/>
                <a:latin typeface="Open Sans" panose="020B0606030504020204" pitchFamily="34" charset="0"/>
              </a:rPr>
              <a:t>La misión, la visión y los valores de una empresa constituyen los elementos que la identifican, puesto que los valores indican los propósitos que definen la misión y visión y estas le dan la razón de por qué y para qué existe.</a:t>
            </a:r>
          </a:p>
          <a:p>
            <a:pPr algn="just"/>
            <a:r>
              <a:rPr lang="es-MX" sz="1400" i="0" dirty="0">
                <a:effectLst/>
                <a:latin typeface="Open Sans" panose="020B0606030504020204" pitchFamily="34" charset="0"/>
              </a:rPr>
              <a:t>Por tanto, definir una </a:t>
            </a:r>
            <a:r>
              <a:rPr lang="es-MX" sz="1400" i="0" strike="noStrike" dirty="0">
                <a:effectLst/>
                <a:latin typeface="Open Sans" panose="020B0606030504020204" pitchFamily="34" charset="0"/>
                <a:hlinkClick r:id="rId5">
                  <a:extLst>
                    <a:ext uri="{A12FA001-AC4F-418D-AE19-62706E023703}">
                      <ahyp:hlinkClr xmlns:ahyp="http://schemas.microsoft.com/office/drawing/2018/hyperlinkcolor" val="tx"/>
                    </a:ext>
                  </a:extLst>
                </a:hlinkClick>
              </a:rPr>
              <a:t>misión</a:t>
            </a:r>
            <a:r>
              <a:rPr lang="es-MX" sz="1400" i="0" dirty="0">
                <a:effectLst/>
                <a:latin typeface="Open Sans" panose="020B0606030504020204" pitchFamily="34" charset="0"/>
              </a:rPr>
              <a:t> y </a:t>
            </a:r>
            <a:r>
              <a:rPr lang="es-MX" sz="1400" i="0" strike="noStrike" dirty="0">
                <a:effectLst/>
                <a:latin typeface="Open Sans" panose="020B0606030504020204" pitchFamily="34" charset="0"/>
                <a:hlinkClick r:id="rId6">
                  <a:extLst>
                    <a:ext uri="{A12FA001-AC4F-418D-AE19-62706E023703}">
                      <ahyp:hlinkClr xmlns:ahyp="http://schemas.microsoft.com/office/drawing/2018/hyperlinkcolor" val="tx"/>
                    </a:ext>
                  </a:extLst>
                </a:hlinkClick>
              </a:rPr>
              <a:t>visión</a:t>
            </a:r>
            <a:r>
              <a:rPr lang="es-MX" sz="1400" i="0" dirty="0">
                <a:effectLst/>
                <a:latin typeface="Open Sans" panose="020B0606030504020204" pitchFamily="34" charset="0"/>
              </a:rPr>
              <a:t> clara y precisa para la empresa es muy importante, ya que esto le ayudará a alcanzar con éxito los objetivos propuestos. Estos elementos le dan vida a la empresa, justificando su existencia e indicando el propósito de para qué se estableció.</a:t>
            </a:r>
          </a:p>
          <a:p>
            <a:pPr algn="just"/>
            <a:r>
              <a:rPr lang="es-MX" sz="1400" b="0" i="0" dirty="0">
                <a:solidFill>
                  <a:srgbClr val="333333"/>
                </a:solidFill>
                <a:effectLst/>
                <a:latin typeface="Open Sans" panose="020B0606030504020204" pitchFamily="34" charset="0"/>
              </a:rPr>
              <a:t>Además, la misión, la visión y los valores se convierten en la base sobre la cual se deben desarrollar las estrategias que la empresa tiene que implementar para lograr el crecimiento y el éxito.</a:t>
            </a:r>
            <a:endParaRPr lang="es-ES" sz="2000" dirty="0">
              <a:latin typeface="Segoe UI" panose="020B0502040204020203" pitchFamily="34" charset="0"/>
              <a:cs typeface="Segoe UI" panose="020B0502040204020203" pitchFamily="34" charset="0"/>
            </a:endParaRPr>
          </a:p>
        </p:txBody>
      </p:sp>
      <p:pic>
        <p:nvPicPr>
          <p:cNvPr id="9" name="Gráfico 8">
            <a:extLst>
              <a:ext uri="{FF2B5EF4-FFF2-40B4-BE49-F238E27FC236}">
                <a16:creationId xmlns:a16="http://schemas.microsoft.com/office/drawing/2014/main" id="{35127EDA-5861-47AB-8729-620CFC7DA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8165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áfico 3" descr="Libros en una estantería">
            <a:extLst>
              <a:ext uri="{FF2B5EF4-FFF2-40B4-BE49-F238E27FC236}">
                <a16:creationId xmlns:a16="http://schemas.microsoft.com/office/drawing/2014/main" id="{3DE94ADA-0031-43D4-A79A-B89B959930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880360"/>
            <a:ext cx="1097280" cy="1097280"/>
          </a:xfrm>
          <a:prstGeom prst="rect">
            <a:avLst/>
          </a:prstGeom>
        </p:spPr>
      </p:pic>
      <p:pic>
        <p:nvPicPr>
          <p:cNvPr id="8" name="Gráfico 7">
            <a:extLst>
              <a:ext uri="{FF2B5EF4-FFF2-40B4-BE49-F238E27FC236}">
                <a16:creationId xmlns:a16="http://schemas.microsoft.com/office/drawing/2014/main" id="{984A409A-26BF-476C-858A-CFA0EBFAB6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pic>
        <p:nvPicPr>
          <p:cNvPr id="6" name="Imagen 5">
            <a:extLst>
              <a:ext uri="{FF2B5EF4-FFF2-40B4-BE49-F238E27FC236}">
                <a16:creationId xmlns:a16="http://schemas.microsoft.com/office/drawing/2014/main" id="{FE7B2466-FB9A-0B6C-1A81-A5A58DE54820}"/>
              </a:ext>
            </a:extLst>
          </p:cNvPr>
          <p:cNvPicPr>
            <a:picLocks noChangeAspect="1"/>
          </p:cNvPicPr>
          <p:nvPr/>
        </p:nvPicPr>
        <p:blipFill rotWithShape="1">
          <a:blip r:embed="rId6"/>
          <a:srcRect l="11933" t="32517" r="16222" b="21496"/>
          <a:stretch/>
        </p:blipFill>
        <p:spPr>
          <a:xfrm>
            <a:off x="539612" y="730935"/>
            <a:ext cx="10978620" cy="5701949"/>
          </a:xfrm>
          <a:prstGeom prst="rect">
            <a:avLst/>
          </a:prstGeom>
        </p:spPr>
      </p:pic>
    </p:spTree>
    <p:extLst>
      <p:ext uri="{BB962C8B-B14F-4D97-AF65-F5344CB8AC3E}">
        <p14:creationId xmlns:p14="http://schemas.microsoft.com/office/powerpoint/2010/main" val="39707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48CF1-C72A-4313-8FC7-BF6DD4642AFE}"/>
              </a:ext>
            </a:extLst>
          </p:cNvPr>
          <p:cNvSpPr>
            <a:spLocks noGrp="1"/>
          </p:cNvSpPr>
          <p:nvPr>
            <p:ph type="title"/>
          </p:nvPr>
        </p:nvSpPr>
        <p:spPr>
          <a:xfrm>
            <a:off x="3178968" y="438244"/>
            <a:ext cx="5406902" cy="1469965"/>
          </a:xfrm>
        </p:spPr>
        <p:txBody>
          <a:bodyPr rtlCol="0" anchor="ctr">
            <a:normAutofit/>
          </a:bodyPr>
          <a:lstStyle/>
          <a:p>
            <a:pPr algn="ctr"/>
            <a:r>
              <a:rPr lang="es-EC" b="1" i="0" dirty="0">
                <a:solidFill>
                  <a:srgbClr val="333333"/>
                </a:solidFill>
                <a:effectLst/>
                <a:latin typeface="var(--font1)"/>
              </a:rPr>
              <a:t>Visión de una empresa</a:t>
            </a:r>
          </a:p>
        </p:txBody>
      </p:sp>
      <p:pic>
        <p:nvPicPr>
          <p:cNvPr id="4" name="Gráfico 3" descr="Pizarra">
            <a:extLst>
              <a:ext uri="{FF2B5EF4-FFF2-40B4-BE49-F238E27FC236}">
                <a16:creationId xmlns:a16="http://schemas.microsoft.com/office/drawing/2014/main" id="{A4298283-DDB8-4365-95A1-90935E16BE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880360"/>
            <a:ext cx="1097280" cy="1097280"/>
          </a:xfrm>
          <a:prstGeom prst="rect">
            <a:avLst/>
          </a:prstGeom>
        </p:spPr>
      </p:pic>
      <p:sp>
        <p:nvSpPr>
          <p:cNvPr id="6" name="Marcador de contenido 5">
            <a:extLst>
              <a:ext uri="{FF2B5EF4-FFF2-40B4-BE49-F238E27FC236}">
                <a16:creationId xmlns:a16="http://schemas.microsoft.com/office/drawing/2014/main" id="{C856D755-2374-40B4-B692-603C5E927388}"/>
              </a:ext>
            </a:extLst>
          </p:cNvPr>
          <p:cNvSpPr>
            <a:spLocks noGrp="1"/>
          </p:cNvSpPr>
          <p:nvPr>
            <p:ph idx="1"/>
          </p:nvPr>
        </p:nvSpPr>
        <p:spPr>
          <a:xfrm>
            <a:off x="1749412" y="2282641"/>
            <a:ext cx="9223387" cy="3364180"/>
          </a:xfrm>
        </p:spPr>
        <p:txBody>
          <a:bodyPr vert="horz" lIns="91440" tIns="45720" rIns="91440" bIns="45720" rtlCol="0" anchor="t">
            <a:normAutofit lnSpcReduction="10000"/>
          </a:bodyPr>
          <a:lstStyle/>
          <a:p>
            <a:pPr algn="just" rtl="0">
              <a:lnSpc>
                <a:spcPct val="100000"/>
              </a:lnSpc>
            </a:pPr>
            <a:r>
              <a:rPr lang="es-MX" sz="1800" b="0" i="0" dirty="0">
                <a:solidFill>
                  <a:srgbClr val="333333"/>
                </a:solidFill>
                <a:effectLst/>
                <a:latin typeface="Open Sans" panose="020B0606030504020204" pitchFamily="34" charset="0"/>
              </a:rPr>
              <a:t>La visión de una </a:t>
            </a:r>
            <a:r>
              <a:rPr lang="es-MX" sz="1800" b="1" i="0" u="none" strike="noStrike" dirty="0">
                <a:solidFill>
                  <a:srgbClr val="333333"/>
                </a:solidFill>
                <a:effectLst/>
                <a:latin typeface="Open Sans" panose="020B0606030504020204" pitchFamily="34" charset="0"/>
                <a:hlinkClick r:id="rId5"/>
              </a:rPr>
              <a:t>empresa</a:t>
            </a:r>
            <a:r>
              <a:rPr lang="es-MX" sz="1800" b="0" i="0" dirty="0">
                <a:solidFill>
                  <a:srgbClr val="333333"/>
                </a:solidFill>
                <a:effectLst/>
                <a:latin typeface="Open Sans" panose="020B0606030504020204" pitchFamily="34" charset="0"/>
              </a:rPr>
              <a:t> describe el objetivo que espera lograr en un futuro. Se trata de la expectativa ideal de lo que quiere alcanzar la organización, indicando además cómo planea conseguir sus metas.</a:t>
            </a:r>
          </a:p>
          <a:p>
            <a:pPr algn="just" rtl="0">
              <a:lnSpc>
                <a:spcPct val="100000"/>
              </a:lnSpc>
            </a:pPr>
            <a:r>
              <a:rPr lang="es-MX" sz="1800" dirty="0">
                <a:solidFill>
                  <a:srgbClr val="333333"/>
                </a:solidFill>
                <a:latin typeface="Open Sans" panose="020B0606030504020204" pitchFamily="34" charset="0"/>
              </a:rPr>
              <a:t>La visión de la compañía refleja entonces la imagen mental para su trayectoria, y establece los criterios que la firma seguirá para cumplir esos objetivos.</a:t>
            </a:r>
          </a:p>
          <a:p>
            <a:pPr algn="just">
              <a:lnSpc>
                <a:spcPct val="100000"/>
              </a:lnSpc>
            </a:pPr>
            <a:r>
              <a:rPr lang="es-MX" sz="1800" dirty="0">
                <a:solidFill>
                  <a:srgbClr val="333333"/>
                </a:solidFill>
                <a:latin typeface="Open Sans" panose="020B0606030504020204" pitchFamily="34" charset="0"/>
              </a:rPr>
              <a:t>La definición de la visión debe ser uno de los papeles centrales del líder, y del equipo ejecutivo de la empresa. Así, debe servir como referencia para todas las actuaciones de los empleados.</a:t>
            </a:r>
          </a:p>
          <a:p>
            <a:pPr algn="just">
              <a:lnSpc>
                <a:spcPct val="100000"/>
              </a:lnSpc>
            </a:pPr>
            <a:r>
              <a:rPr lang="es-MX" sz="1800" dirty="0">
                <a:solidFill>
                  <a:srgbClr val="333333"/>
                </a:solidFill>
                <a:latin typeface="Open Sans" panose="020B0606030504020204" pitchFamily="34" charset="0"/>
              </a:rPr>
              <a:t>Es decir, ante las diversas alternativas que se les pudiera plantear sobre cómo realizar las tareas, todos los integrantes de la compañía deberían optar por aquellas que más se ajusten a la visión.</a:t>
            </a:r>
          </a:p>
          <a:p>
            <a:pPr algn="just" rtl="0">
              <a:lnSpc>
                <a:spcPct val="100000"/>
              </a:lnSpc>
            </a:pPr>
            <a:endParaRPr lang="es-ES" sz="1800" dirty="0">
              <a:solidFill>
                <a:srgbClr val="333333"/>
              </a:solidFill>
              <a:latin typeface="Open Sans" panose="020B0606030504020204" pitchFamily="34" charset="0"/>
            </a:endParaRPr>
          </a:p>
        </p:txBody>
      </p:sp>
      <p:pic>
        <p:nvPicPr>
          <p:cNvPr id="8" name="Gráfico 7">
            <a:extLst>
              <a:ext uri="{FF2B5EF4-FFF2-40B4-BE49-F238E27FC236}">
                <a16:creationId xmlns:a16="http://schemas.microsoft.com/office/drawing/2014/main" id="{B6C7BDF7-D7AC-4209-A6A9-11B953F882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51489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8F6D58-1A39-41ED-99F7-0CE9F03BD344}"/>
              </a:ext>
            </a:extLst>
          </p:cNvPr>
          <p:cNvSpPr>
            <a:spLocks noGrp="1"/>
          </p:cNvSpPr>
          <p:nvPr>
            <p:ph type="title"/>
          </p:nvPr>
        </p:nvSpPr>
        <p:spPr>
          <a:xfrm>
            <a:off x="2257215" y="512292"/>
            <a:ext cx="5406902" cy="1469965"/>
          </a:xfrm>
        </p:spPr>
        <p:txBody>
          <a:bodyPr rtlCol="0" anchor="ctr">
            <a:normAutofit/>
          </a:bodyPr>
          <a:lstStyle/>
          <a:p>
            <a:pPr algn="ctr"/>
            <a:r>
              <a:rPr lang="es-EC" b="1" i="0" dirty="0">
                <a:solidFill>
                  <a:srgbClr val="333333"/>
                </a:solidFill>
                <a:effectLst/>
                <a:latin typeface="var(--font1)"/>
              </a:rPr>
              <a:t>Visión y estrategia empresarial</a:t>
            </a:r>
          </a:p>
        </p:txBody>
      </p:sp>
      <p:pic>
        <p:nvPicPr>
          <p:cNvPr id="4" name="Gráfico 3" descr="Chat">
            <a:extLst>
              <a:ext uri="{FF2B5EF4-FFF2-40B4-BE49-F238E27FC236}">
                <a16:creationId xmlns:a16="http://schemas.microsoft.com/office/drawing/2014/main" id="{AEE98CC8-0F49-4433-9FD0-35E20C04B5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880360"/>
            <a:ext cx="1097280" cy="1097280"/>
          </a:xfrm>
          <a:prstGeom prst="rect">
            <a:avLst/>
          </a:prstGeom>
        </p:spPr>
      </p:pic>
      <p:sp>
        <p:nvSpPr>
          <p:cNvPr id="3" name="Marcador de contenido 2">
            <a:extLst>
              <a:ext uri="{FF2B5EF4-FFF2-40B4-BE49-F238E27FC236}">
                <a16:creationId xmlns:a16="http://schemas.microsoft.com/office/drawing/2014/main" id="{3BF933A4-33C5-4102-BBB0-9B15EFF2F292}"/>
              </a:ext>
            </a:extLst>
          </p:cNvPr>
          <p:cNvSpPr>
            <a:spLocks noGrp="1"/>
          </p:cNvSpPr>
          <p:nvPr>
            <p:ph idx="1"/>
          </p:nvPr>
        </p:nvSpPr>
        <p:spPr>
          <a:xfrm>
            <a:off x="1711783" y="1848348"/>
            <a:ext cx="9774364" cy="3161303"/>
          </a:xfrm>
        </p:spPr>
        <p:txBody>
          <a:bodyPr vert="horz" lIns="91440" tIns="45720" rIns="91440" bIns="45720" rtlCol="0" anchor="t">
            <a:normAutofit/>
          </a:bodyPr>
          <a:lstStyle/>
          <a:p>
            <a:pPr algn="just">
              <a:lnSpc>
                <a:spcPct val="100000"/>
              </a:lnSpc>
            </a:pPr>
            <a:r>
              <a:rPr lang="es-MX" sz="1800" dirty="0">
                <a:solidFill>
                  <a:srgbClr val="333333"/>
                </a:solidFill>
                <a:latin typeface="Open Sans" panose="020B0606030504020204" pitchFamily="34" charset="0"/>
              </a:rPr>
              <a:t>El concepto de visión se engloba dentro de la </a:t>
            </a:r>
            <a:r>
              <a:rPr lang="es-MX" sz="1800" dirty="0">
                <a:solidFill>
                  <a:srgbClr val="333333"/>
                </a:solidFill>
                <a:latin typeface="Open Sans" panose="020B0606030504020204" pitchFamily="34" charset="0"/>
                <a:hlinkClick r:id="rId5">
                  <a:extLst>
                    <a:ext uri="{A12FA001-AC4F-418D-AE19-62706E023703}">
                      <ahyp:hlinkClr xmlns:ahyp="http://schemas.microsoft.com/office/drawing/2018/hyperlinkcolor" val="tx"/>
                    </a:ext>
                  </a:extLst>
                </a:hlinkClick>
              </a:rPr>
              <a:t>estrategia empresarial</a:t>
            </a:r>
            <a:r>
              <a:rPr lang="es-MX" sz="1800" dirty="0">
                <a:solidFill>
                  <a:srgbClr val="333333"/>
                </a:solidFill>
                <a:latin typeface="Open Sans" panose="020B0606030504020204" pitchFamily="34" charset="0"/>
              </a:rPr>
              <a:t>, que es la rama de la economía que estudia el vínculo existente entre la dirección estratégica y los resultados del negocio.</a:t>
            </a:r>
          </a:p>
          <a:p>
            <a:pPr algn="just">
              <a:lnSpc>
                <a:spcPct val="100000"/>
              </a:lnSpc>
            </a:pPr>
            <a:r>
              <a:rPr lang="es-MX" sz="1800" dirty="0">
                <a:solidFill>
                  <a:srgbClr val="333333"/>
                </a:solidFill>
                <a:latin typeface="Open Sans" panose="020B0606030504020204" pitchFamily="34" charset="0"/>
              </a:rPr>
              <a:t>Asimismo, la visión se relaciona con los conceptos de misión y valores empresariales.</a:t>
            </a:r>
          </a:p>
          <a:p>
            <a:pPr algn="just">
              <a:lnSpc>
                <a:spcPct val="100000"/>
              </a:lnSpc>
            </a:pPr>
            <a:endParaRPr lang="es-ES" sz="1800" dirty="0">
              <a:solidFill>
                <a:srgbClr val="333333"/>
              </a:solidFill>
              <a:latin typeface="Open Sans" panose="020B0606030504020204" pitchFamily="34" charset="0"/>
            </a:endParaRPr>
          </a:p>
        </p:txBody>
      </p:sp>
      <p:pic>
        <p:nvPicPr>
          <p:cNvPr id="8" name="Gráfico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1431" y="816337"/>
            <a:ext cx="5225327" cy="5225327"/>
          </a:xfrm>
          <a:prstGeom prst="rect">
            <a:avLst/>
          </a:prstGeom>
        </p:spPr>
      </p:pic>
      <p:pic>
        <p:nvPicPr>
          <p:cNvPr id="6" name="Imagen 5">
            <a:extLst>
              <a:ext uri="{FF2B5EF4-FFF2-40B4-BE49-F238E27FC236}">
                <a16:creationId xmlns:a16="http://schemas.microsoft.com/office/drawing/2014/main" id="{05108451-48AD-85D6-A781-1490D7C3A73F}"/>
              </a:ext>
            </a:extLst>
          </p:cNvPr>
          <p:cNvPicPr>
            <a:picLocks noChangeAspect="1"/>
          </p:cNvPicPr>
          <p:nvPr/>
        </p:nvPicPr>
        <p:blipFill rotWithShape="1">
          <a:blip r:embed="rId7"/>
          <a:srcRect t="34966" b="20566"/>
          <a:stretch/>
        </p:blipFill>
        <p:spPr>
          <a:xfrm>
            <a:off x="3092402" y="3428999"/>
            <a:ext cx="6454588" cy="3049638"/>
          </a:xfrm>
          <a:prstGeom prst="rect">
            <a:avLst/>
          </a:prstGeom>
        </p:spPr>
      </p:pic>
    </p:spTree>
    <p:extLst>
      <p:ext uri="{BB962C8B-B14F-4D97-AF65-F5344CB8AC3E}">
        <p14:creationId xmlns:p14="http://schemas.microsoft.com/office/powerpoint/2010/main" val="288090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76F941D-CCCF-1CA1-0A73-4DC98E10D67D}"/>
              </a:ext>
            </a:extLst>
          </p:cNvPr>
          <p:cNvSpPr>
            <a:spLocks noGrp="1"/>
          </p:cNvSpPr>
          <p:nvPr>
            <p:ph type="title"/>
          </p:nvPr>
        </p:nvSpPr>
        <p:spPr>
          <a:xfrm>
            <a:off x="838200" y="365125"/>
            <a:ext cx="10515600" cy="1325563"/>
          </a:xfrm>
        </p:spPr>
        <p:txBody>
          <a:bodyPr>
            <a:normAutofit/>
          </a:bodyPr>
          <a:lstStyle/>
          <a:p>
            <a:r>
              <a:rPr lang="es-EC" b="1" i="0">
                <a:effectLst/>
                <a:latin typeface="var(--font1)"/>
              </a:rPr>
              <a:t>Visión y estrategia empresarial</a:t>
            </a:r>
            <a:endParaRPr lang="es-EC"/>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39E47C39-61A6-3D9F-3431-B1B95F41CC15}"/>
              </a:ext>
            </a:extLst>
          </p:cNvPr>
          <p:cNvSpPr>
            <a:spLocks noGrp="1"/>
          </p:cNvSpPr>
          <p:nvPr>
            <p:ph idx="1"/>
          </p:nvPr>
        </p:nvSpPr>
        <p:spPr>
          <a:xfrm>
            <a:off x="838200" y="1825625"/>
            <a:ext cx="10515600" cy="4351338"/>
          </a:xfrm>
        </p:spPr>
        <p:txBody>
          <a:bodyPr>
            <a:normAutofit/>
          </a:bodyPr>
          <a:lstStyle/>
          <a:p>
            <a:r>
              <a:rPr lang="es-MX" sz="2400">
                <a:latin typeface="Open Sans" panose="020B0606030504020204" pitchFamily="34" charset="0"/>
              </a:rPr>
              <a:t>Cabe señalar que la visión podría inducir cambios en la definición de la misión si la situación deseable futura implica un nuevo espíritu o razón de ser de la empresa.</a:t>
            </a:r>
          </a:p>
          <a:p>
            <a:r>
              <a:rPr lang="es-MX" sz="2400">
                <a:latin typeface="Open Sans" panose="020B0606030504020204" pitchFamily="34" charset="0"/>
              </a:rPr>
              <a:t>Aunque la visión recoge la situación deseada, no debe ser una ilusión o una fantasía, sino un planteamiento realista de cómo será la compañía. Por lo tanto, deben considerarse las condiciones tecnológicas, económicas y sociales del mercado, así como los recursos y capacidades disponibles.</a:t>
            </a:r>
          </a:p>
          <a:p>
            <a:r>
              <a:rPr lang="es-MX" sz="2400">
                <a:latin typeface="Open Sans" panose="020B0606030504020204" pitchFamily="34" charset="0"/>
              </a:rPr>
              <a:t>El diseño de la visión dependerá del tipo de empresa y de la ambición con la que cada una quiera formularla. Además, su consecución se puede plantear con un horizonte definido o indefinido.</a:t>
            </a:r>
            <a:endParaRPr lang="es-EC" sz="2400">
              <a:latin typeface="Open Sans" panose="020B0606030504020204" pitchFamily="34" charset="0"/>
            </a:endParaRPr>
          </a:p>
        </p:txBody>
      </p:sp>
    </p:spTree>
    <p:extLst>
      <p:ext uri="{BB962C8B-B14F-4D97-AF65-F5344CB8AC3E}">
        <p14:creationId xmlns:p14="http://schemas.microsoft.com/office/powerpoint/2010/main" val="839417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2B06F0A9-6770-16D5-486E-32A8EDAEB6CC}"/>
              </a:ext>
            </a:extLst>
          </p:cNvPr>
          <p:cNvSpPr>
            <a:spLocks noGrp="1"/>
          </p:cNvSpPr>
          <p:nvPr>
            <p:ph type="title"/>
          </p:nvPr>
        </p:nvSpPr>
        <p:spPr>
          <a:xfrm>
            <a:off x="838200" y="365125"/>
            <a:ext cx="5393361" cy="1325563"/>
          </a:xfrm>
        </p:spPr>
        <p:txBody>
          <a:bodyPr>
            <a:normAutofit/>
          </a:bodyPr>
          <a:lstStyle/>
          <a:p>
            <a:r>
              <a:rPr lang="es-MX" sz="2800" b="1" i="0" dirty="0">
                <a:effectLst/>
                <a:latin typeface="var(--font1)"/>
              </a:rPr>
              <a:t>Características de una buena visión</a:t>
            </a:r>
            <a:br>
              <a:rPr lang="es-MX" sz="2800" b="1" i="0" dirty="0">
                <a:effectLst/>
                <a:latin typeface="var(--font1)"/>
              </a:rPr>
            </a:br>
            <a:endParaRPr lang="es-EC" sz="2800" dirty="0"/>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Marcador de contenido 2">
            <a:extLst>
              <a:ext uri="{FF2B5EF4-FFF2-40B4-BE49-F238E27FC236}">
                <a16:creationId xmlns:a16="http://schemas.microsoft.com/office/drawing/2014/main" id="{C23326A5-34AC-8E93-0CCC-65CB7F0EDD54}"/>
              </a:ext>
            </a:extLst>
          </p:cNvPr>
          <p:cNvSpPr>
            <a:spLocks noGrp="1"/>
          </p:cNvSpPr>
          <p:nvPr>
            <p:ph idx="1"/>
          </p:nvPr>
        </p:nvSpPr>
        <p:spPr>
          <a:xfrm>
            <a:off x="838200" y="1825625"/>
            <a:ext cx="5393361" cy="4351338"/>
          </a:xfrm>
        </p:spPr>
        <p:txBody>
          <a:bodyPr>
            <a:normAutofit/>
          </a:bodyPr>
          <a:lstStyle/>
          <a:p>
            <a:pPr marL="0" indent="0">
              <a:buNone/>
            </a:pPr>
            <a:r>
              <a:rPr lang="es-MX" sz="2200" b="0" i="0" dirty="0">
                <a:effectLst/>
                <a:latin typeface="Open Sans" panose="020B0606030504020204" pitchFamily="34" charset="0"/>
              </a:rPr>
              <a:t>Son las siguientes:</a:t>
            </a:r>
          </a:p>
          <a:p>
            <a:pPr algn="just">
              <a:buFont typeface="Arial" panose="020B0604020202020204" pitchFamily="34" charset="0"/>
              <a:buChar char="•"/>
            </a:pPr>
            <a:r>
              <a:rPr lang="es-MX" sz="2200" b="1" i="0" dirty="0">
                <a:effectLst/>
                <a:latin typeface="Open Sans" panose="020B0606030504020204" pitchFamily="34" charset="0"/>
              </a:rPr>
              <a:t>Proyectarse al futuro:</a:t>
            </a:r>
            <a:r>
              <a:rPr lang="es-MX" sz="2200" b="0" i="0" dirty="0">
                <a:effectLst/>
                <a:latin typeface="Open Sans" panose="020B0606030504020204" pitchFamily="34" charset="0"/>
              </a:rPr>
              <a:t> Se debe proyectar en el corto, mediano y en el largo plazo.</a:t>
            </a:r>
          </a:p>
          <a:p>
            <a:pPr algn="just">
              <a:buFont typeface="Arial" panose="020B0604020202020204" pitchFamily="34" charset="0"/>
              <a:buChar char="•"/>
            </a:pPr>
            <a:r>
              <a:rPr lang="es-MX" sz="2200" b="1" i="0" dirty="0">
                <a:effectLst/>
                <a:latin typeface="Open Sans" panose="020B0606030504020204" pitchFamily="34" charset="0"/>
              </a:rPr>
              <a:t>Clara y realista:</a:t>
            </a:r>
            <a:r>
              <a:rPr lang="es-MX" sz="2200" b="0" i="0" dirty="0">
                <a:effectLst/>
                <a:latin typeface="Open Sans" panose="020B0606030504020204" pitchFamily="34" charset="0"/>
              </a:rPr>
              <a:t> Todos deben entenderla y se debe poder alcanzar.</a:t>
            </a:r>
          </a:p>
          <a:p>
            <a:pPr algn="just">
              <a:buFont typeface="Arial" panose="020B0604020202020204" pitchFamily="34" charset="0"/>
              <a:buChar char="•"/>
            </a:pPr>
            <a:r>
              <a:rPr lang="es-MX" sz="2200" b="1" i="0" dirty="0">
                <a:effectLst/>
                <a:latin typeface="Open Sans" panose="020B0606030504020204" pitchFamily="34" charset="0"/>
              </a:rPr>
              <a:t>Inspiradora y consecuente:</a:t>
            </a:r>
            <a:r>
              <a:rPr lang="es-MX" sz="2200" b="0" i="0" dirty="0">
                <a:effectLst/>
                <a:latin typeface="Open Sans" panose="020B0606030504020204" pitchFamily="34" charset="0"/>
              </a:rPr>
              <a:t> Expresa el sueño de cómo la empresa quiere ser, pero manteniendo la relación con la misión de la empresa</a:t>
            </a:r>
          </a:p>
          <a:p>
            <a:pPr marL="0" indent="0">
              <a:buNone/>
            </a:pPr>
            <a:endParaRPr lang="es-EC" sz="2200" dirty="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uella digital">
            <a:extLst>
              <a:ext uri="{FF2B5EF4-FFF2-40B4-BE49-F238E27FC236}">
                <a16:creationId xmlns:a16="http://schemas.microsoft.com/office/drawing/2014/main" id="{0CC5E424-252E-E8C7-1FA2-B3218283CE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8869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72F97373-9981-ADAA-5FA3-A8E2AFBBBECA}"/>
              </a:ext>
            </a:extLst>
          </p:cNvPr>
          <p:cNvSpPr>
            <a:spLocks noGrp="1"/>
          </p:cNvSpPr>
          <p:nvPr>
            <p:ph type="title"/>
          </p:nvPr>
        </p:nvSpPr>
        <p:spPr>
          <a:xfrm>
            <a:off x="838200" y="365125"/>
            <a:ext cx="5387502" cy="1325563"/>
          </a:xfrm>
        </p:spPr>
        <p:txBody>
          <a:bodyPr>
            <a:normAutofit/>
          </a:bodyPr>
          <a:lstStyle/>
          <a:p>
            <a:r>
              <a:rPr lang="es-MX" sz="2800" b="1" i="0">
                <a:effectLst/>
                <a:latin typeface="var(--font1)"/>
              </a:rPr>
              <a:t>Ejemplo de visión de una empresa</a:t>
            </a:r>
            <a:br>
              <a:rPr lang="es-MX" sz="2800" b="1" i="0">
                <a:effectLst/>
                <a:latin typeface="var(--font1)"/>
              </a:rPr>
            </a:br>
            <a:endParaRPr lang="es-EC" sz="2800"/>
          </a:p>
        </p:txBody>
      </p:sp>
      <p:sp>
        <p:nvSpPr>
          <p:cNvPr id="3" name="Marcador de contenido 2">
            <a:extLst>
              <a:ext uri="{FF2B5EF4-FFF2-40B4-BE49-F238E27FC236}">
                <a16:creationId xmlns:a16="http://schemas.microsoft.com/office/drawing/2014/main" id="{96915CF9-447E-C569-B18C-B0FFC16347F0}"/>
              </a:ext>
            </a:extLst>
          </p:cNvPr>
          <p:cNvSpPr>
            <a:spLocks noGrp="1"/>
          </p:cNvSpPr>
          <p:nvPr>
            <p:ph idx="1"/>
          </p:nvPr>
        </p:nvSpPr>
        <p:spPr>
          <a:xfrm>
            <a:off x="504825" y="1409700"/>
            <a:ext cx="6229349" cy="4767263"/>
          </a:xfrm>
        </p:spPr>
        <p:txBody>
          <a:bodyPr>
            <a:normAutofit/>
          </a:bodyPr>
          <a:lstStyle/>
          <a:p>
            <a:pPr marL="0" indent="0" algn="just">
              <a:buNone/>
            </a:pPr>
            <a:r>
              <a:rPr lang="es-MX" sz="1400" dirty="0"/>
              <a:t>Veamos el ejemplo de visión de una empresa muy conocida como Coca-Cola:</a:t>
            </a:r>
          </a:p>
          <a:p>
            <a:pPr marL="0" indent="0" algn="just">
              <a:buNone/>
            </a:pPr>
            <a:r>
              <a:rPr lang="es-EC" sz="1400" b="1" i="0" dirty="0">
                <a:effectLst/>
                <a:latin typeface="var(--font1)"/>
              </a:rPr>
              <a:t>Visión de Coca-Cola:</a:t>
            </a:r>
          </a:p>
          <a:p>
            <a:pPr marL="0" indent="0" algn="just">
              <a:buNone/>
            </a:pPr>
            <a:r>
              <a:rPr lang="es-MX" sz="1400" b="0" i="0" dirty="0">
                <a:effectLst/>
                <a:latin typeface="Open Sans" panose="020B0606030504020204" pitchFamily="34" charset="0"/>
              </a:rPr>
              <a:t>La compañía afirma que su visión es el marco de su plan de trabajo para alcanzar un crecimiento sostenible y de calidad. Así, se describen objetivos para los siguientes ámbitos:</a:t>
            </a:r>
          </a:p>
          <a:p>
            <a:pPr algn="just">
              <a:buFont typeface="Arial" panose="020B0604020202020204" pitchFamily="34" charset="0"/>
              <a:buChar char="•"/>
            </a:pPr>
            <a:r>
              <a:rPr lang="es-MX" sz="1400" b="1" i="0" dirty="0">
                <a:effectLst/>
                <a:latin typeface="Open Sans" panose="020B0606030504020204" pitchFamily="34" charset="0"/>
              </a:rPr>
              <a:t>Personas:</a:t>
            </a:r>
            <a:r>
              <a:rPr lang="es-MX" sz="1400" b="0" i="0" dirty="0">
                <a:effectLst/>
                <a:latin typeface="Open Sans" panose="020B0606030504020204" pitchFamily="34" charset="0"/>
              </a:rPr>
              <a:t> Ser un buen lugar donde trabajar, que las personas se sientan inspiradas para dar cada día lo mejor de sí mismas.</a:t>
            </a:r>
          </a:p>
          <a:p>
            <a:pPr algn="just">
              <a:buFont typeface="Arial" panose="020B0604020202020204" pitchFamily="34" charset="0"/>
              <a:buChar char="•"/>
            </a:pPr>
            <a:r>
              <a:rPr lang="es-MX" sz="1400" b="1" i="0" dirty="0">
                <a:effectLst/>
                <a:latin typeface="Open Sans" panose="020B0606030504020204" pitchFamily="34" charset="0"/>
              </a:rPr>
              <a:t>Bebidas:</a:t>
            </a:r>
            <a:r>
              <a:rPr lang="es-MX" sz="1400" b="0" i="0" dirty="0">
                <a:effectLst/>
                <a:latin typeface="Open Sans" panose="020B0606030504020204" pitchFamily="34" charset="0"/>
              </a:rPr>
              <a:t> Ofrecer una variada cartera de productos de calidad que se anticipen y satisfagan los deseos y necesidades de los consumidores.</a:t>
            </a:r>
          </a:p>
          <a:p>
            <a:pPr algn="just">
              <a:buFont typeface="Arial" panose="020B0604020202020204" pitchFamily="34" charset="0"/>
              <a:buChar char="•"/>
            </a:pPr>
            <a:r>
              <a:rPr lang="es-MX" sz="1400" b="1" i="0" dirty="0">
                <a:effectLst/>
                <a:latin typeface="Open Sans" panose="020B0606030504020204" pitchFamily="34" charset="0"/>
              </a:rPr>
              <a:t>Socios:</a:t>
            </a:r>
            <a:r>
              <a:rPr lang="es-MX" sz="1400" b="0" i="0" dirty="0">
                <a:effectLst/>
                <a:latin typeface="Open Sans" panose="020B0606030504020204" pitchFamily="34" charset="0"/>
              </a:rPr>
              <a:t> Desarrollar una red de trabajo para crear un valor común y duradero.</a:t>
            </a:r>
          </a:p>
          <a:p>
            <a:pPr algn="just">
              <a:buFont typeface="Arial" panose="020B0604020202020204" pitchFamily="34" charset="0"/>
              <a:buChar char="•"/>
            </a:pPr>
            <a:r>
              <a:rPr lang="es-MX" sz="1400" b="1" i="0" dirty="0">
                <a:effectLst/>
                <a:latin typeface="Open Sans" panose="020B0606030504020204" pitchFamily="34" charset="0"/>
              </a:rPr>
              <a:t>Planeta:</a:t>
            </a:r>
            <a:r>
              <a:rPr lang="es-MX" sz="1400" b="0" i="0" dirty="0">
                <a:effectLst/>
                <a:latin typeface="Open Sans" panose="020B0606030504020204" pitchFamily="34" charset="0"/>
              </a:rPr>
              <a:t> Ser un ciudadano responsable que marque la diferencia al ayudar a construir y apoyar comunidades sostenibles.</a:t>
            </a:r>
          </a:p>
          <a:p>
            <a:pPr algn="just">
              <a:buFont typeface="Arial" panose="020B0604020202020204" pitchFamily="34" charset="0"/>
              <a:buChar char="•"/>
            </a:pPr>
            <a:r>
              <a:rPr lang="es-MX" sz="1400" b="1" i="0" dirty="0">
                <a:effectLst/>
                <a:latin typeface="Open Sans" panose="020B0606030504020204" pitchFamily="34" charset="0"/>
              </a:rPr>
              <a:t>Beneficio:</a:t>
            </a:r>
            <a:r>
              <a:rPr lang="es-MX" sz="1400" b="0" i="0" dirty="0">
                <a:effectLst/>
                <a:latin typeface="Open Sans" panose="020B0606030504020204" pitchFamily="34" charset="0"/>
              </a:rPr>
              <a:t> Maximizar el rendimiento para los accionistas al tiempo que se tienen presentes las responsabilidades generales de la compañía.</a:t>
            </a:r>
          </a:p>
          <a:p>
            <a:pPr algn="just">
              <a:buFont typeface="Arial" panose="020B0604020202020204" pitchFamily="34" charset="0"/>
              <a:buChar char="•"/>
            </a:pPr>
            <a:r>
              <a:rPr lang="es-MX" sz="1400" b="1" i="0" dirty="0">
                <a:effectLst/>
                <a:latin typeface="Open Sans" panose="020B0606030504020204" pitchFamily="34" charset="0"/>
              </a:rPr>
              <a:t>Productividad:</a:t>
            </a:r>
            <a:r>
              <a:rPr lang="es-MX" sz="1400" b="0" i="0" dirty="0">
                <a:effectLst/>
                <a:latin typeface="Open Sans" panose="020B0606030504020204" pitchFamily="34" charset="0"/>
              </a:rPr>
              <a:t> Ser una organización eficaz y dinámica.</a:t>
            </a:r>
          </a:p>
          <a:p>
            <a:pPr algn="just"/>
            <a:endParaRPr lang="es-EC" sz="1100" dirty="0"/>
          </a:p>
        </p:txBody>
      </p:sp>
      <p:pic>
        <p:nvPicPr>
          <p:cNvPr id="5" name="Imagen 4" descr="Texto&#10;&#10;Descripción generada automáticamente con confianza baja">
            <a:extLst>
              <a:ext uri="{FF2B5EF4-FFF2-40B4-BE49-F238E27FC236}">
                <a16:creationId xmlns:a16="http://schemas.microsoft.com/office/drawing/2014/main" id="{C82AB209-DA99-0B34-2E8F-FCD31F1E6397}"/>
              </a:ext>
            </a:extLst>
          </p:cNvPr>
          <p:cNvPicPr>
            <a:picLocks noChangeAspect="1"/>
          </p:cNvPicPr>
          <p:nvPr/>
        </p:nvPicPr>
        <p:blipFill rotWithShape="1">
          <a:blip r:embed="rId2">
            <a:extLst>
              <a:ext uri="{28A0092B-C50C-407E-A947-70E740481C1C}">
                <a14:useLocalDpi xmlns:a14="http://schemas.microsoft.com/office/drawing/2010/main" val="0"/>
              </a:ext>
            </a:extLst>
          </a:blip>
          <a:srcRect l="20235" r="1165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82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DBBCA2-77D2-8562-64E0-27038F491213}"/>
              </a:ext>
            </a:extLst>
          </p:cNvPr>
          <p:cNvSpPr>
            <a:spLocks noGrp="1"/>
          </p:cNvSpPr>
          <p:nvPr>
            <p:ph type="title"/>
          </p:nvPr>
        </p:nvSpPr>
        <p:spPr>
          <a:xfrm>
            <a:off x="838200" y="365125"/>
            <a:ext cx="5558489" cy="1325563"/>
          </a:xfrm>
        </p:spPr>
        <p:txBody>
          <a:bodyPr>
            <a:normAutofit/>
          </a:bodyPr>
          <a:lstStyle/>
          <a:p>
            <a:br>
              <a:rPr lang="es-MX" b="1" i="0">
                <a:effectLst/>
                <a:latin typeface="var(--font1)"/>
              </a:rPr>
            </a:br>
            <a:endParaRPr lang="es-EC"/>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9B108C2E-ED0B-F948-8467-5A94B92ACB6F}"/>
              </a:ext>
            </a:extLst>
          </p:cNvPr>
          <p:cNvSpPr>
            <a:spLocks noGrp="1"/>
          </p:cNvSpPr>
          <p:nvPr>
            <p:ph idx="1"/>
          </p:nvPr>
        </p:nvSpPr>
        <p:spPr>
          <a:xfrm>
            <a:off x="467362" y="948548"/>
            <a:ext cx="6250680" cy="4351338"/>
          </a:xfrm>
        </p:spPr>
        <p:txBody>
          <a:bodyPr>
            <a:normAutofit/>
          </a:bodyPr>
          <a:lstStyle/>
          <a:p>
            <a:pPr algn="just"/>
            <a:r>
              <a:rPr lang="es-MX" sz="1500" b="1" i="0" dirty="0">
                <a:effectLst/>
                <a:latin typeface="var(--font1)"/>
              </a:rPr>
              <a:t>Visión de una empresa constructora </a:t>
            </a:r>
          </a:p>
          <a:p>
            <a:pPr marL="0" indent="0" algn="just">
              <a:buNone/>
            </a:pPr>
            <a:r>
              <a:rPr lang="es-MX" sz="1500" dirty="0">
                <a:latin typeface="Open Sans" panose="020B0606030504020204" pitchFamily="34" charset="0"/>
              </a:rPr>
              <a:t>La visión de una empresa constructora es la construcción de edificaciones que cumplan con los deseos de sus clientes. Los deseos más comunes son un diseño atractivo, comodidad en sus instalaciones, buena iluminación y el mayor aislamiento posible ante ruido y fenómenos atmosféricos.</a:t>
            </a:r>
          </a:p>
          <a:p>
            <a:pPr algn="just"/>
            <a:r>
              <a:rPr lang="es-MX" sz="1500" b="1" dirty="0">
                <a:latin typeface="var(--font1)"/>
              </a:rPr>
              <a:t>Visión de una empresa de ropa</a:t>
            </a:r>
          </a:p>
          <a:p>
            <a:pPr marL="0" indent="0" algn="just">
              <a:buNone/>
            </a:pPr>
            <a:r>
              <a:rPr lang="es-MX" sz="1500" b="0" i="0" dirty="0">
                <a:effectLst/>
                <a:latin typeface="Open Sans" panose="020B0606030504020204" pitchFamily="34" charset="0"/>
              </a:rPr>
              <a:t>Las empresas de ropa suelen coincidir en realizar diseños que marquen tendencia y sean atractivos para los clientes. Junto a esto, la elaboración de prendas que sean prácticas y cubran la necesidad por la que se compran.</a:t>
            </a:r>
          </a:p>
          <a:p>
            <a:pPr marL="0" indent="0" algn="just">
              <a:buNone/>
            </a:pPr>
            <a:r>
              <a:rPr lang="es-MX" sz="1500" b="0" i="0" dirty="0">
                <a:effectLst/>
                <a:latin typeface="Open Sans" panose="020B0606030504020204" pitchFamily="34" charset="0"/>
              </a:rPr>
              <a:t>Hacer uso de unos materiales de calidad que permitan que las prendas sean duraderas, aíslen del frio o transpiren bien también es uno de los objetivos.</a:t>
            </a:r>
          </a:p>
          <a:p>
            <a:pPr marL="0" indent="0">
              <a:buNone/>
            </a:pPr>
            <a:endParaRPr lang="es-MX" sz="1500" b="1" dirty="0">
              <a:latin typeface="var(--font1)"/>
            </a:endParaRPr>
          </a:p>
          <a:p>
            <a:pPr marL="0" indent="0">
              <a:buNone/>
            </a:pPr>
            <a:endParaRPr lang="es-EC" sz="1500" dirty="0">
              <a:latin typeface="Open Sans" panose="020B0606030504020204" pitchFamily="34" charset="0"/>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0478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8495_TF44781794_Win32" id="{96504355-EB54-4859-9E89-12AA0E61A23B}" vid="{773C8283-3F8A-4472-B643-F541AAF26B1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investigación</Template>
  <TotalTime>521</TotalTime>
  <Words>2594</Words>
  <Application>Microsoft Office PowerPoint</Application>
  <PresentationFormat>Panorámica</PresentationFormat>
  <Paragraphs>125</Paragraphs>
  <Slides>19</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Arial</vt:lpstr>
      <vt:lpstr>Calibri</vt:lpstr>
      <vt:lpstr>Calibri Light</vt:lpstr>
      <vt:lpstr>Franklin Gothic Book</vt:lpstr>
      <vt:lpstr>Open Sans</vt:lpstr>
      <vt:lpstr>Segoe UI</vt:lpstr>
      <vt:lpstr>Source Sans Pro</vt:lpstr>
      <vt:lpstr>var(--font1)</vt:lpstr>
      <vt:lpstr>Tema de Office</vt:lpstr>
      <vt:lpstr>Misión, visión y valores de una empresa</vt:lpstr>
      <vt:lpstr>Misión, visión y valores de una empresa</vt:lpstr>
      <vt:lpstr>Presentación de PowerPoint</vt:lpstr>
      <vt:lpstr>Visión de una empresa</vt:lpstr>
      <vt:lpstr>Visión y estrategia empresarial</vt:lpstr>
      <vt:lpstr>Visión y estrategia empresarial</vt:lpstr>
      <vt:lpstr>Características de una buena visión </vt:lpstr>
      <vt:lpstr>Ejemplo de visión de una empresa </vt:lpstr>
      <vt:lpstr> </vt:lpstr>
      <vt:lpstr>Misión de una empresa </vt:lpstr>
      <vt:lpstr>La misión en la estrategia de la empresa </vt:lpstr>
      <vt:lpstr>Características de una buena misión empresarial </vt:lpstr>
      <vt:lpstr>Presentación de PowerPoint</vt:lpstr>
      <vt:lpstr>Coca-Cola: </vt:lpstr>
      <vt:lpstr>Microsoft:</vt:lpstr>
      <vt:lpstr>Presentación de PowerPoint</vt:lpstr>
      <vt:lpstr>Definición de valores de una empresa </vt:lpstr>
      <vt:lpstr>Características de los valores </vt:lpstr>
      <vt:lpstr>Ejemplos de valores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Misión, visión y valores de una empresa</dc:title>
  <dc:creator>Alex Gabriel Villa Guerra</dc:creator>
  <cp:lastModifiedBy>Alex Gabriel Villa Guerra</cp:lastModifiedBy>
  <cp:revision>1</cp:revision>
  <dcterms:created xsi:type="dcterms:W3CDTF">2022-06-22T17:02:04Z</dcterms:created>
  <dcterms:modified xsi:type="dcterms:W3CDTF">2022-06-23T01:43:59Z</dcterms:modified>
</cp:coreProperties>
</file>