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sldIdLst>
    <p:sldId id="269" r:id="rId2"/>
    <p:sldId id="275" r:id="rId3"/>
    <p:sldId id="287" r:id="rId4"/>
    <p:sldId id="290" r:id="rId5"/>
    <p:sldId id="291" r:id="rId6"/>
    <p:sldId id="292" r:id="rId7"/>
    <p:sldId id="293" r:id="rId8"/>
    <p:sldId id="274" r:id="rId9"/>
    <p:sldId id="294" r:id="rId10"/>
    <p:sldId id="272" r:id="rId11"/>
    <p:sldId id="295" r:id="rId1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DD3C5"/>
    <a:srgbClr val="F49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varScale="1">
        <p:scale>
          <a:sx n="84" d="100"/>
          <a:sy n="84" d="100"/>
        </p:scale>
        <p:origin x="1328" y="184"/>
      </p:cViewPr>
      <p:guideLst/>
    </p:cSldViewPr>
  </p:slideViewPr>
  <p:notesTextViewPr>
    <p:cViewPr>
      <p:scale>
        <a:sx n="1" d="1"/>
        <a:sy n="1" d="1"/>
      </p:scale>
      <p:origin x="0" y="0"/>
    </p:cViewPr>
  </p:notesTextViewPr>
  <p:sorterViewPr>
    <p:cViewPr>
      <p:scale>
        <a:sx n="100" d="100"/>
        <a:sy n="100" d="100"/>
      </p:scale>
      <p:origin x="0" y="-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08B21-4D81-45A9-B122-0DE7770F68D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CFA287F-9D25-4791-AA41-E30FBD4F1D05}">
      <dgm:prSet/>
      <dgm:spPr/>
      <dgm:t>
        <a:bodyPr/>
        <a:lstStyle/>
        <a:p>
          <a:r>
            <a:rPr lang="es-EC"/>
            <a:t>Psicosexual  no se trata de vertiente biológica y/o fisiológica, si no de su vertiente psíquica y/o psicológica. </a:t>
          </a:r>
          <a:endParaRPr lang="en-US"/>
        </a:p>
      </dgm:t>
    </dgm:pt>
    <dgm:pt modelId="{F5797C50-FA7D-41F0-AD0D-2CB422C847D7}" type="parTrans" cxnId="{39627E8E-FBF7-4597-A5A6-9029C355E89B}">
      <dgm:prSet/>
      <dgm:spPr/>
      <dgm:t>
        <a:bodyPr/>
        <a:lstStyle/>
        <a:p>
          <a:endParaRPr lang="en-US"/>
        </a:p>
      </dgm:t>
    </dgm:pt>
    <dgm:pt modelId="{331221BE-ECD6-4BF6-813A-A5BDEFE8A43B}" type="sibTrans" cxnId="{39627E8E-FBF7-4597-A5A6-9029C355E89B}">
      <dgm:prSet/>
      <dgm:spPr/>
      <dgm:t>
        <a:bodyPr/>
        <a:lstStyle/>
        <a:p>
          <a:endParaRPr lang="en-US"/>
        </a:p>
      </dgm:t>
    </dgm:pt>
    <dgm:pt modelId="{3FC91294-8CA1-4BD1-94F9-783A136EDDC1}">
      <dgm:prSet/>
      <dgm:spPr/>
      <dgm:t>
        <a:bodyPr/>
        <a:lstStyle/>
        <a:p>
          <a:r>
            <a:rPr lang="es-EC"/>
            <a:t>Son importantes los significados psíquicos que cada etapa de desarrollo sexual va aportando a la constitución global de la personalidad</a:t>
          </a:r>
          <a:endParaRPr lang="en-US"/>
        </a:p>
      </dgm:t>
    </dgm:pt>
    <dgm:pt modelId="{0E9034BA-A33E-425F-933D-E354B50CF348}" type="parTrans" cxnId="{26F9225D-9AFC-46B9-8148-FECA43F621D9}">
      <dgm:prSet/>
      <dgm:spPr/>
      <dgm:t>
        <a:bodyPr/>
        <a:lstStyle/>
        <a:p>
          <a:endParaRPr lang="en-US"/>
        </a:p>
      </dgm:t>
    </dgm:pt>
    <dgm:pt modelId="{BE7DBD00-F905-4839-B6DE-E8FC60B1B062}" type="sibTrans" cxnId="{26F9225D-9AFC-46B9-8148-FECA43F621D9}">
      <dgm:prSet/>
      <dgm:spPr/>
      <dgm:t>
        <a:bodyPr/>
        <a:lstStyle/>
        <a:p>
          <a:endParaRPr lang="en-US"/>
        </a:p>
      </dgm:t>
    </dgm:pt>
    <dgm:pt modelId="{C817E6D9-D6F2-C248-9038-84698DE6C349}" type="pres">
      <dgm:prSet presAssocID="{4D508B21-4D81-45A9-B122-0DE7770F68DF}" presName="hierChild1" presStyleCnt="0">
        <dgm:presLayoutVars>
          <dgm:chPref val="1"/>
          <dgm:dir/>
          <dgm:animOne val="branch"/>
          <dgm:animLvl val="lvl"/>
          <dgm:resizeHandles/>
        </dgm:presLayoutVars>
      </dgm:prSet>
      <dgm:spPr/>
    </dgm:pt>
    <dgm:pt modelId="{D020D68B-B91D-604D-BC46-4B48E71A131E}" type="pres">
      <dgm:prSet presAssocID="{4CFA287F-9D25-4791-AA41-E30FBD4F1D05}" presName="hierRoot1" presStyleCnt="0"/>
      <dgm:spPr/>
    </dgm:pt>
    <dgm:pt modelId="{BCE0FC0D-4EC8-8C44-9054-F32FC781CCBF}" type="pres">
      <dgm:prSet presAssocID="{4CFA287F-9D25-4791-AA41-E30FBD4F1D05}" presName="composite" presStyleCnt="0"/>
      <dgm:spPr/>
    </dgm:pt>
    <dgm:pt modelId="{0181DAB0-554A-DF43-A962-FC378266AA4E}" type="pres">
      <dgm:prSet presAssocID="{4CFA287F-9D25-4791-AA41-E30FBD4F1D05}" presName="background" presStyleLbl="node0" presStyleIdx="0" presStyleCnt="2"/>
      <dgm:spPr/>
    </dgm:pt>
    <dgm:pt modelId="{F1498F52-3BCE-E44E-B496-905BFE2553EB}" type="pres">
      <dgm:prSet presAssocID="{4CFA287F-9D25-4791-AA41-E30FBD4F1D05}" presName="text" presStyleLbl="fgAcc0" presStyleIdx="0" presStyleCnt="2">
        <dgm:presLayoutVars>
          <dgm:chPref val="3"/>
        </dgm:presLayoutVars>
      </dgm:prSet>
      <dgm:spPr/>
    </dgm:pt>
    <dgm:pt modelId="{B4EC0BDF-16B4-CB49-A529-B0345EFC4CAE}" type="pres">
      <dgm:prSet presAssocID="{4CFA287F-9D25-4791-AA41-E30FBD4F1D05}" presName="hierChild2" presStyleCnt="0"/>
      <dgm:spPr/>
    </dgm:pt>
    <dgm:pt modelId="{698ABBB9-C3C7-CD47-B725-9CC85536AD9F}" type="pres">
      <dgm:prSet presAssocID="{3FC91294-8CA1-4BD1-94F9-783A136EDDC1}" presName="hierRoot1" presStyleCnt="0"/>
      <dgm:spPr/>
    </dgm:pt>
    <dgm:pt modelId="{A911C8D1-9DBA-3340-85DB-EC2A0FE91BF5}" type="pres">
      <dgm:prSet presAssocID="{3FC91294-8CA1-4BD1-94F9-783A136EDDC1}" presName="composite" presStyleCnt="0"/>
      <dgm:spPr/>
    </dgm:pt>
    <dgm:pt modelId="{6CC17A6E-A016-5A46-B185-9E18ACC78AFF}" type="pres">
      <dgm:prSet presAssocID="{3FC91294-8CA1-4BD1-94F9-783A136EDDC1}" presName="background" presStyleLbl="node0" presStyleIdx="1" presStyleCnt="2"/>
      <dgm:spPr/>
    </dgm:pt>
    <dgm:pt modelId="{8DD464D6-DCB2-534E-A0B6-6C900876C689}" type="pres">
      <dgm:prSet presAssocID="{3FC91294-8CA1-4BD1-94F9-783A136EDDC1}" presName="text" presStyleLbl="fgAcc0" presStyleIdx="1" presStyleCnt="2">
        <dgm:presLayoutVars>
          <dgm:chPref val="3"/>
        </dgm:presLayoutVars>
      </dgm:prSet>
      <dgm:spPr/>
    </dgm:pt>
    <dgm:pt modelId="{F5DB93C2-D9CE-A640-80CF-0F16908FB0CA}" type="pres">
      <dgm:prSet presAssocID="{3FC91294-8CA1-4BD1-94F9-783A136EDDC1}" presName="hierChild2" presStyleCnt="0"/>
      <dgm:spPr/>
    </dgm:pt>
  </dgm:ptLst>
  <dgm:cxnLst>
    <dgm:cxn modelId="{5979C717-EB84-354C-8DFC-22185E3FDD5C}" type="presOf" srcId="{4CFA287F-9D25-4791-AA41-E30FBD4F1D05}" destId="{F1498F52-3BCE-E44E-B496-905BFE2553EB}" srcOrd="0" destOrd="0" presId="urn:microsoft.com/office/officeart/2005/8/layout/hierarchy1"/>
    <dgm:cxn modelId="{6F02B84E-57CD-0740-B5C8-B7B0E56480A7}" type="presOf" srcId="{3FC91294-8CA1-4BD1-94F9-783A136EDDC1}" destId="{8DD464D6-DCB2-534E-A0B6-6C900876C689}" srcOrd="0" destOrd="0" presId="urn:microsoft.com/office/officeart/2005/8/layout/hierarchy1"/>
    <dgm:cxn modelId="{26F9225D-9AFC-46B9-8148-FECA43F621D9}" srcId="{4D508B21-4D81-45A9-B122-0DE7770F68DF}" destId="{3FC91294-8CA1-4BD1-94F9-783A136EDDC1}" srcOrd="1" destOrd="0" parTransId="{0E9034BA-A33E-425F-933D-E354B50CF348}" sibTransId="{BE7DBD00-F905-4839-B6DE-E8FC60B1B062}"/>
    <dgm:cxn modelId="{39627E8E-FBF7-4597-A5A6-9029C355E89B}" srcId="{4D508B21-4D81-45A9-B122-0DE7770F68DF}" destId="{4CFA287F-9D25-4791-AA41-E30FBD4F1D05}" srcOrd="0" destOrd="0" parTransId="{F5797C50-FA7D-41F0-AD0D-2CB422C847D7}" sibTransId="{331221BE-ECD6-4BF6-813A-A5BDEFE8A43B}"/>
    <dgm:cxn modelId="{EA9670AA-729C-F84C-881D-EEC825ACFCE0}" type="presOf" srcId="{4D508B21-4D81-45A9-B122-0DE7770F68DF}" destId="{C817E6D9-D6F2-C248-9038-84698DE6C349}" srcOrd="0" destOrd="0" presId="urn:microsoft.com/office/officeart/2005/8/layout/hierarchy1"/>
    <dgm:cxn modelId="{7F0D67EC-CDC5-7A4E-9AC4-E9E9CB245D5F}" type="presParOf" srcId="{C817E6D9-D6F2-C248-9038-84698DE6C349}" destId="{D020D68B-B91D-604D-BC46-4B48E71A131E}" srcOrd="0" destOrd="0" presId="urn:microsoft.com/office/officeart/2005/8/layout/hierarchy1"/>
    <dgm:cxn modelId="{23A30F28-3741-E244-AC85-A3459A2285E3}" type="presParOf" srcId="{D020D68B-B91D-604D-BC46-4B48E71A131E}" destId="{BCE0FC0D-4EC8-8C44-9054-F32FC781CCBF}" srcOrd="0" destOrd="0" presId="urn:microsoft.com/office/officeart/2005/8/layout/hierarchy1"/>
    <dgm:cxn modelId="{192FFE7A-1813-8147-8595-510BCC35C4EF}" type="presParOf" srcId="{BCE0FC0D-4EC8-8C44-9054-F32FC781CCBF}" destId="{0181DAB0-554A-DF43-A962-FC378266AA4E}" srcOrd="0" destOrd="0" presId="urn:microsoft.com/office/officeart/2005/8/layout/hierarchy1"/>
    <dgm:cxn modelId="{B692D29E-35FC-CA49-A1BB-3183D2B8556B}" type="presParOf" srcId="{BCE0FC0D-4EC8-8C44-9054-F32FC781CCBF}" destId="{F1498F52-3BCE-E44E-B496-905BFE2553EB}" srcOrd="1" destOrd="0" presId="urn:microsoft.com/office/officeart/2005/8/layout/hierarchy1"/>
    <dgm:cxn modelId="{FEE88270-5FF3-C743-B4D0-19866D87CEBD}" type="presParOf" srcId="{D020D68B-B91D-604D-BC46-4B48E71A131E}" destId="{B4EC0BDF-16B4-CB49-A529-B0345EFC4CAE}" srcOrd="1" destOrd="0" presId="urn:microsoft.com/office/officeart/2005/8/layout/hierarchy1"/>
    <dgm:cxn modelId="{671642D8-A701-524E-89C1-66213A232319}" type="presParOf" srcId="{C817E6D9-D6F2-C248-9038-84698DE6C349}" destId="{698ABBB9-C3C7-CD47-B725-9CC85536AD9F}" srcOrd="1" destOrd="0" presId="urn:microsoft.com/office/officeart/2005/8/layout/hierarchy1"/>
    <dgm:cxn modelId="{4A809465-9B8D-E045-8849-BE138BF8E929}" type="presParOf" srcId="{698ABBB9-C3C7-CD47-B725-9CC85536AD9F}" destId="{A911C8D1-9DBA-3340-85DB-EC2A0FE91BF5}" srcOrd="0" destOrd="0" presId="urn:microsoft.com/office/officeart/2005/8/layout/hierarchy1"/>
    <dgm:cxn modelId="{0D2BF9AC-87C6-EE42-BE55-904BDA9FF667}" type="presParOf" srcId="{A911C8D1-9DBA-3340-85DB-EC2A0FE91BF5}" destId="{6CC17A6E-A016-5A46-B185-9E18ACC78AFF}" srcOrd="0" destOrd="0" presId="urn:microsoft.com/office/officeart/2005/8/layout/hierarchy1"/>
    <dgm:cxn modelId="{2A7BA2B8-B905-9D47-8BCA-18E532AD4E18}" type="presParOf" srcId="{A911C8D1-9DBA-3340-85DB-EC2A0FE91BF5}" destId="{8DD464D6-DCB2-534E-A0B6-6C900876C689}" srcOrd="1" destOrd="0" presId="urn:microsoft.com/office/officeart/2005/8/layout/hierarchy1"/>
    <dgm:cxn modelId="{BA6D3611-6971-B647-9ECF-F4B9E635F73D}" type="presParOf" srcId="{698ABBB9-C3C7-CD47-B725-9CC85536AD9F}" destId="{F5DB93C2-D9CE-A640-80CF-0F16908FB0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347E9-B56F-4161-972B-BF09FF02787A}"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s-EC"/>
        </a:p>
      </dgm:t>
    </dgm:pt>
    <dgm:pt modelId="{C60170A0-98CF-45D3-B813-FC7D8F61B618}">
      <dgm:prSet/>
      <dgm:spPr/>
      <dgm:t>
        <a:bodyPr/>
        <a:lstStyle/>
        <a:p>
          <a:pPr rtl="0"/>
          <a:r>
            <a:rPr lang="es-EC" dirty="0"/>
            <a:t>Cuando se habla de fases en psicoanálisis, se alude casi siempre a la evolución libidinal </a:t>
          </a:r>
        </a:p>
        <a:p>
          <a:pPr rtl="0"/>
          <a:r>
            <a:rPr lang="es-EC" dirty="0"/>
            <a:t>Freud decía que esta evolución en el ser humano pasaría por una serie de fases hasta la consecución de su completo desarrollo.  </a:t>
          </a:r>
        </a:p>
      </dgm:t>
    </dgm:pt>
    <dgm:pt modelId="{7976E5CF-2A49-4706-ABF8-D8BED3F23E98}" type="parTrans" cxnId="{C9EC5204-C2C6-4B4A-9422-0853D0B3805B}">
      <dgm:prSet/>
      <dgm:spPr/>
      <dgm:t>
        <a:bodyPr/>
        <a:lstStyle/>
        <a:p>
          <a:endParaRPr lang="es-EC"/>
        </a:p>
      </dgm:t>
    </dgm:pt>
    <dgm:pt modelId="{E5760552-0C93-4102-9BCD-82F70CA650EF}" type="sibTrans" cxnId="{C9EC5204-C2C6-4B4A-9422-0853D0B3805B}">
      <dgm:prSet/>
      <dgm:spPr/>
      <dgm:t>
        <a:bodyPr/>
        <a:lstStyle/>
        <a:p>
          <a:endParaRPr lang="es-EC"/>
        </a:p>
      </dgm:t>
    </dgm:pt>
    <dgm:pt modelId="{A95942BC-B208-4D52-B482-D395A7F96CFB}" type="pres">
      <dgm:prSet presAssocID="{3B1347E9-B56F-4161-972B-BF09FF02787A}" presName="CompostProcess" presStyleCnt="0">
        <dgm:presLayoutVars>
          <dgm:dir/>
          <dgm:resizeHandles val="exact"/>
        </dgm:presLayoutVars>
      </dgm:prSet>
      <dgm:spPr/>
    </dgm:pt>
    <dgm:pt modelId="{6C9E0AF9-9C83-4354-8317-002E60A36D79}" type="pres">
      <dgm:prSet presAssocID="{3B1347E9-B56F-4161-972B-BF09FF02787A}" presName="arrow" presStyleLbl="bgShp" presStyleIdx="0" presStyleCnt="1" custScaleX="117647" custLinFactNeighborX="-5272"/>
      <dgm:spPr/>
    </dgm:pt>
    <dgm:pt modelId="{AA400AF7-8CD1-4FBD-86C7-3233C64DBA6C}" type="pres">
      <dgm:prSet presAssocID="{3B1347E9-B56F-4161-972B-BF09FF02787A}" presName="linearProcess" presStyleCnt="0"/>
      <dgm:spPr/>
    </dgm:pt>
    <dgm:pt modelId="{E7921F5B-AF8B-4FB8-98DA-DC6FDF644AF2}" type="pres">
      <dgm:prSet presAssocID="{C60170A0-98CF-45D3-B813-FC7D8F61B618}" presName="textNode" presStyleLbl="node1" presStyleIdx="0" presStyleCnt="1">
        <dgm:presLayoutVars>
          <dgm:bulletEnabled val="1"/>
        </dgm:presLayoutVars>
      </dgm:prSet>
      <dgm:spPr/>
    </dgm:pt>
  </dgm:ptLst>
  <dgm:cxnLst>
    <dgm:cxn modelId="{C9EC5204-C2C6-4B4A-9422-0853D0B3805B}" srcId="{3B1347E9-B56F-4161-972B-BF09FF02787A}" destId="{C60170A0-98CF-45D3-B813-FC7D8F61B618}" srcOrd="0" destOrd="0" parTransId="{7976E5CF-2A49-4706-ABF8-D8BED3F23E98}" sibTransId="{E5760552-0C93-4102-9BCD-82F70CA650EF}"/>
    <dgm:cxn modelId="{D80FD445-E457-42FF-A091-97A193111765}" type="presOf" srcId="{3B1347E9-B56F-4161-972B-BF09FF02787A}" destId="{A95942BC-B208-4D52-B482-D395A7F96CFB}" srcOrd="0" destOrd="0" presId="urn:microsoft.com/office/officeart/2005/8/layout/hProcess9"/>
    <dgm:cxn modelId="{467AF365-A100-4FD5-9FE4-B6BCF55D1A5D}" type="presOf" srcId="{C60170A0-98CF-45D3-B813-FC7D8F61B618}" destId="{E7921F5B-AF8B-4FB8-98DA-DC6FDF644AF2}" srcOrd="0" destOrd="0" presId="urn:microsoft.com/office/officeart/2005/8/layout/hProcess9"/>
    <dgm:cxn modelId="{B3FA5BE3-33B3-4FBF-B43B-D403FE5B7B04}" type="presParOf" srcId="{A95942BC-B208-4D52-B482-D395A7F96CFB}" destId="{6C9E0AF9-9C83-4354-8317-002E60A36D79}" srcOrd="0" destOrd="0" presId="urn:microsoft.com/office/officeart/2005/8/layout/hProcess9"/>
    <dgm:cxn modelId="{0598972D-813E-4FE3-98BE-B3A15845B32D}" type="presParOf" srcId="{A95942BC-B208-4D52-B482-D395A7F96CFB}" destId="{AA400AF7-8CD1-4FBD-86C7-3233C64DBA6C}" srcOrd="1" destOrd="0" presId="urn:microsoft.com/office/officeart/2005/8/layout/hProcess9"/>
    <dgm:cxn modelId="{DDF828EF-A696-4274-B483-B01BA64B03B2}" type="presParOf" srcId="{AA400AF7-8CD1-4FBD-86C7-3233C64DBA6C}" destId="{E7921F5B-AF8B-4FB8-98DA-DC6FDF644AF2}"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8D6B32-7815-4FC6-8C86-27594A31AD45}"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s-EC"/>
        </a:p>
      </dgm:t>
    </dgm:pt>
    <dgm:pt modelId="{20EF25B8-9096-4CA4-BCC2-DE456C5681EE}">
      <dgm:prSet/>
      <dgm:spPr/>
      <dgm:t>
        <a:bodyPr/>
        <a:lstStyle/>
        <a:p>
          <a:pPr rtl="0"/>
          <a:r>
            <a:rPr lang="es-EC" dirty="0"/>
            <a:t>Es la primera en la evolución libidinal, abarcando los primeros seis o diez meses, por lo que el placer sexual está ligado a la actividad buco- labial, acompañante de la alimentación. </a:t>
          </a:r>
        </a:p>
      </dgm:t>
    </dgm:pt>
    <dgm:pt modelId="{98530AA7-F1E0-4022-8E5D-D6DF232F2A3C}" type="parTrans" cxnId="{9DF44258-20D8-44C9-A279-A45093179E8E}">
      <dgm:prSet/>
      <dgm:spPr/>
      <dgm:t>
        <a:bodyPr/>
        <a:lstStyle/>
        <a:p>
          <a:endParaRPr lang="es-EC"/>
        </a:p>
      </dgm:t>
    </dgm:pt>
    <dgm:pt modelId="{214B12B9-74E6-4F40-96C4-E8B9BA22B8C9}" type="sibTrans" cxnId="{9DF44258-20D8-44C9-A279-A45093179E8E}">
      <dgm:prSet/>
      <dgm:spPr/>
      <dgm:t>
        <a:bodyPr/>
        <a:lstStyle/>
        <a:p>
          <a:endParaRPr lang="es-EC"/>
        </a:p>
      </dgm:t>
    </dgm:pt>
    <dgm:pt modelId="{C7DEF576-1680-4F84-885E-183F2E792711}">
      <dgm:prSet/>
      <dgm:spPr/>
      <dgm:t>
        <a:bodyPr/>
        <a:lstStyle/>
        <a:p>
          <a:pPr rtl="0"/>
          <a:r>
            <a:rPr lang="es-EC" dirty="0"/>
            <a:t>Freud mostro como la pulsión sexual se satisface por apoyo en una función vital y que poco a poco adquiere autonomía respecto a ella. </a:t>
          </a:r>
        </a:p>
      </dgm:t>
    </dgm:pt>
    <dgm:pt modelId="{97DF041D-02F7-43F5-B2DF-0B0A6BA7354B}" type="parTrans" cxnId="{AC5A78E8-48B7-4658-A0BB-4050D52A7796}">
      <dgm:prSet/>
      <dgm:spPr/>
      <dgm:t>
        <a:bodyPr/>
        <a:lstStyle/>
        <a:p>
          <a:endParaRPr lang="es-EC"/>
        </a:p>
      </dgm:t>
    </dgm:pt>
    <dgm:pt modelId="{02C995FE-5A9D-4D7F-BAF6-F24E5A37B952}" type="sibTrans" cxnId="{AC5A78E8-48B7-4658-A0BB-4050D52A7796}">
      <dgm:prSet/>
      <dgm:spPr/>
      <dgm:t>
        <a:bodyPr/>
        <a:lstStyle/>
        <a:p>
          <a:endParaRPr lang="es-EC"/>
        </a:p>
      </dgm:t>
    </dgm:pt>
    <dgm:pt modelId="{9E760351-6669-4CE8-A960-F32B173D1CB6}">
      <dgm:prSet/>
      <dgm:spPr/>
      <dgm:t>
        <a:bodyPr/>
        <a:lstStyle/>
        <a:p>
          <a:pPr rtl="0"/>
          <a:r>
            <a:rPr lang="es-EC" dirty="0"/>
            <a:t>De lo que se trata es del placer de succión sobre un objeto, así la conjunción de la satisfacción y el deseo quedan mezcladas para siempre a partir de esta primera experiencia. </a:t>
          </a:r>
        </a:p>
      </dgm:t>
    </dgm:pt>
    <dgm:pt modelId="{99226695-02A7-4E52-A0BE-58C73D1B40C1}" type="parTrans" cxnId="{D7D98FC8-8317-406E-B6FC-721B044A0D41}">
      <dgm:prSet/>
      <dgm:spPr/>
      <dgm:t>
        <a:bodyPr/>
        <a:lstStyle/>
        <a:p>
          <a:endParaRPr lang="es-EC"/>
        </a:p>
      </dgm:t>
    </dgm:pt>
    <dgm:pt modelId="{BB161CD3-09C0-45CE-8BA9-AD7AE346CBE7}" type="sibTrans" cxnId="{D7D98FC8-8317-406E-B6FC-721B044A0D41}">
      <dgm:prSet/>
      <dgm:spPr/>
      <dgm:t>
        <a:bodyPr/>
        <a:lstStyle/>
        <a:p>
          <a:endParaRPr lang="es-EC"/>
        </a:p>
      </dgm:t>
    </dgm:pt>
    <dgm:pt modelId="{E907510B-100A-40C6-B8F6-04BA9C39B9D4}" type="pres">
      <dgm:prSet presAssocID="{9E8D6B32-7815-4FC6-8C86-27594A31AD45}" presName="linear" presStyleCnt="0">
        <dgm:presLayoutVars>
          <dgm:animLvl val="lvl"/>
          <dgm:resizeHandles val="exact"/>
        </dgm:presLayoutVars>
      </dgm:prSet>
      <dgm:spPr/>
    </dgm:pt>
    <dgm:pt modelId="{E21ACE93-1415-42DD-9633-39082B3F1198}" type="pres">
      <dgm:prSet presAssocID="{20EF25B8-9096-4CA4-BCC2-DE456C5681EE}" presName="parentText" presStyleLbl="node1" presStyleIdx="0" presStyleCnt="3">
        <dgm:presLayoutVars>
          <dgm:chMax val="0"/>
          <dgm:bulletEnabled val="1"/>
        </dgm:presLayoutVars>
      </dgm:prSet>
      <dgm:spPr/>
    </dgm:pt>
    <dgm:pt modelId="{1BE83F67-B943-4259-B3E3-685ECDD2BD57}" type="pres">
      <dgm:prSet presAssocID="{214B12B9-74E6-4F40-96C4-E8B9BA22B8C9}" presName="spacer" presStyleCnt="0"/>
      <dgm:spPr/>
    </dgm:pt>
    <dgm:pt modelId="{12D38BED-1CC4-4FA6-9278-D6A32F8E973A}" type="pres">
      <dgm:prSet presAssocID="{C7DEF576-1680-4F84-885E-183F2E792711}" presName="parentText" presStyleLbl="node1" presStyleIdx="1" presStyleCnt="3">
        <dgm:presLayoutVars>
          <dgm:chMax val="0"/>
          <dgm:bulletEnabled val="1"/>
        </dgm:presLayoutVars>
      </dgm:prSet>
      <dgm:spPr/>
    </dgm:pt>
    <dgm:pt modelId="{C6C1A418-906A-477C-8867-C2B2740A8A02}" type="pres">
      <dgm:prSet presAssocID="{02C995FE-5A9D-4D7F-BAF6-F24E5A37B952}" presName="spacer" presStyleCnt="0"/>
      <dgm:spPr/>
    </dgm:pt>
    <dgm:pt modelId="{E2B93FF4-EE48-46E4-9550-8FF89536BEBD}" type="pres">
      <dgm:prSet presAssocID="{9E760351-6669-4CE8-A960-F32B173D1CB6}" presName="parentText" presStyleLbl="node1" presStyleIdx="2" presStyleCnt="3">
        <dgm:presLayoutVars>
          <dgm:chMax val="0"/>
          <dgm:bulletEnabled val="1"/>
        </dgm:presLayoutVars>
      </dgm:prSet>
      <dgm:spPr/>
    </dgm:pt>
  </dgm:ptLst>
  <dgm:cxnLst>
    <dgm:cxn modelId="{9DF44258-20D8-44C9-A279-A45093179E8E}" srcId="{9E8D6B32-7815-4FC6-8C86-27594A31AD45}" destId="{20EF25B8-9096-4CA4-BCC2-DE456C5681EE}" srcOrd="0" destOrd="0" parTransId="{98530AA7-F1E0-4022-8E5D-D6DF232F2A3C}" sibTransId="{214B12B9-74E6-4F40-96C4-E8B9BA22B8C9}"/>
    <dgm:cxn modelId="{404CC55C-3746-48CB-89F0-ED34D77C1D07}" type="presOf" srcId="{9E8D6B32-7815-4FC6-8C86-27594A31AD45}" destId="{E907510B-100A-40C6-B8F6-04BA9C39B9D4}" srcOrd="0" destOrd="0" presId="urn:microsoft.com/office/officeart/2005/8/layout/vList2"/>
    <dgm:cxn modelId="{7C29616E-5EE2-4F96-A5C8-497E20A9C88F}" type="presOf" srcId="{9E760351-6669-4CE8-A960-F32B173D1CB6}" destId="{E2B93FF4-EE48-46E4-9550-8FF89536BEBD}" srcOrd="0" destOrd="0" presId="urn:microsoft.com/office/officeart/2005/8/layout/vList2"/>
    <dgm:cxn modelId="{452051B8-C1CE-4452-A576-AE61CFA132A5}" type="presOf" srcId="{C7DEF576-1680-4F84-885E-183F2E792711}" destId="{12D38BED-1CC4-4FA6-9278-D6A32F8E973A}" srcOrd="0" destOrd="0" presId="urn:microsoft.com/office/officeart/2005/8/layout/vList2"/>
    <dgm:cxn modelId="{D7D98FC8-8317-406E-B6FC-721B044A0D41}" srcId="{9E8D6B32-7815-4FC6-8C86-27594A31AD45}" destId="{9E760351-6669-4CE8-A960-F32B173D1CB6}" srcOrd="2" destOrd="0" parTransId="{99226695-02A7-4E52-A0BE-58C73D1B40C1}" sibTransId="{BB161CD3-09C0-45CE-8BA9-AD7AE346CBE7}"/>
    <dgm:cxn modelId="{9C1DD1C8-CD6C-4C6C-B786-383E6D17866A}" type="presOf" srcId="{20EF25B8-9096-4CA4-BCC2-DE456C5681EE}" destId="{E21ACE93-1415-42DD-9633-39082B3F1198}" srcOrd="0" destOrd="0" presId="urn:microsoft.com/office/officeart/2005/8/layout/vList2"/>
    <dgm:cxn modelId="{AC5A78E8-48B7-4658-A0BB-4050D52A7796}" srcId="{9E8D6B32-7815-4FC6-8C86-27594A31AD45}" destId="{C7DEF576-1680-4F84-885E-183F2E792711}" srcOrd="1" destOrd="0" parTransId="{97DF041D-02F7-43F5-B2DF-0B0A6BA7354B}" sibTransId="{02C995FE-5A9D-4D7F-BAF6-F24E5A37B952}"/>
    <dgm:cxn modelId="{89131A09-3C34-4B82-A7EC-E59D4938C8D2}" type="presParOf" srcId="{E907510B-100A-40C6-B8F6-04BA9C39B9D4}" destId="{E21ACE93-1415-42DD-9633-39082B3F1198}" srcOrd="0" destOrd="0" presId="urn:microsoft.com/office/officeart/2005/8/layout/vList2"/>
    <dgm:cxn modelId="{84DF2802-1E7D-4053-8CC5-15969872E519}" type="presParOf" srcId="{E907510B-100A-40C6-B8F6-04BA9C39B9D4}" destId="{1BE83F67-B943-4259-B3E3-685ECDD2BD57}" srcOrd="1" destOrd="0" presId="urn:microsoft.com/office/officeart/2005/8/layout/vList2"/>
    <dgm:cxn modelId="{B3E0F5C3-686F-4B47-893E-DEEFB7DE558A}" type="presParOf" srcId="{E907510B-100A-40C6-B8F6-04BA9C39B9D4}" destId="{12D38BED-1CC4-4FA6-9278-D6A32F8E973A}" srcOrd="2" destOrd="0" presId="urn:microsoft.com/office/officeart/2005/8/layout/vList2"/>
    <dgm:cxn modelId="{4B773DB2-EA2C-4577-8304-8AFE6DCCC569}" type="presParOf" srcId="{E907510B-100A-40C6-B8F6-04BA9C39B9D4}" destId="{C6C1A418-906A-477C-8867-C2B2740A8A02}" srcOrd="3" destOrd="0" presId="urn:microsoft.com/office/officeart/2005/8/layout/vList2"/>
    <dgm:cxn modelId="{83E58A27-EE18-4EDA-8C39-A3C9380AFBD2}" type="presParOf" srcId="{E907510B-100A-40C6-B8F6-04BA9C39B9D4}" destId="{E2B93FF4-EE48-46E4-9550-8FF89536BE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8191B2-3C86-4BCF-82C8-0E9CC710A9E4}" type="doc">
      <dgm:prSet loTypeId="urn:microsoft.com/office/officeart/2005/8/layout/StepDownProcess" loCatId="process" qsTypeId="urn:microsoft.com/office/officeart/2005/8/quickstyle/simple3" qsCatId="simple" csTypeId="urn:microsoft.com/office/officeart/2005/8/colors/colorful4" csCatId="colorful" phldr="1"/>
      <dgm:spPr/>
      <dgm:t>
        <a:bodyPr/>
        <a:lstStyle/>
        <a:p>
          <a:endParaRPr lang="es-EC"/>
        </a:p>
      </dgm:t>
    </dgm:pt>
    <dgm:pt modelId="{0D3B0A51-F9DF-4501-A058-59B3110C271A}">
      <dgm:prSet/>
      <dgm:spPr/>
      <dgm:t>
        <a:bodyPr/>
        <a:lstStyle/>
        <a:p>
          <a:pPr rtl="0"/>
          <a:r>
            <a:rPr lang="es-EC" dirty="0"/>
            <a:t>Entreo los 2 y 4 años . </a:t>
          </a:r>
        </a:p>
      </dgm:t>
    </dgm:pt>
    <dgm:pt modelId="{C49E7A8E-68AA-4CE0-8CD6-ADEF776BB6F5}" type="parTrans" cxnId="{6C971178-D4A2-4CC3-8557-F824A8D9A433}">
      <dgm:prSet/>
      <dgm:spPr/>
      <dgm:t>
        <a:bodyPr/>
        <a:lstStyle/>
        <a:p>
          <a:endParaRPr lang="es-EC"/>
        </a:p>
      </dgm:t>
    </dgm:pt>
    <dgm:pt modelId="{391EF5F6-EBC8-4197-84A8-35C330A1CD67}" type="sibTrans" cxnId="{6C971178-D4A2-4CC3-8557-F824A8D9A433}">
      <dgm:prSet/>
      <dgm:spPr/>
      <dgm:t>
        <a:bodyPr/>
        <a:lstStyle/>
        <a:p>
          <a:endParaRPr lang="es-EC"/>
        </a:p>
      </dgm:t>
    </dgm:pt>
    <dgm:pt modelId="{03A08443-8732-43B5-80AC-C2D70458A0EB}">
      <dgm:prSet/>
      <dgm:spPr/>
      <dgm:t>
        <a:bodyPr/>
        <a:lstStyle/>
        <a:p>
          <a:pPr rtl="0"/>
          <a:r>
            <a:rPr lang="es-EC" dirty="0"/>
            <a:t>Zona erógena: esfínteres </a:t>
          </a:r>
        </a:p>
        <a:p>
          <a:pPr rtl="0"/>
          <a:r>
            <a:rPr lang="es-EC" dirty="0"/>
            <a:t>Relación: las funciones de expulsión y retención de las heces y su valor simbólico para el niño.  </a:t>
          </a:r>
        </a:p>
      </dgm:t>
    </dgm:pt>
    <dgm:pt modelId="{282FC5A3-B707-4E90-9222-6FB886CED823}" type="sibTrans" cxnId="{1FA9C824-649A-41E9-A104-DA96E16AFD78}">
      <dgm:prSet/>
      <dgm:spPr/>
      <dgm:t>
        <a:bodyPr/>
        <a:lstStyle/>
        <a:p>
          <a:endParaRPr lang="es-EC"/>
        </a:p>
      </dgm:t>
    </dgm:pt>
    <dgm:pt modelId="{FB3BB017-DAD2-4C96-BEDA-56838FA0B877}" type="parTrans" cxnId="{1FA9C824-649A-41E9-A104-DA96E16AFD78}">
      <dgm:prSet/>
      <dgm:spPr/>
      <dgm:t>
        <a:bodyPr/>
        <a:lstStyle/>
        <a:p>
          <a:endParaRPr lang="es-EC"/>
        </a:p>
      </dgm:t>
    </dgm:pt>
    <dgm:pt modelId="{B5FB6CAC-6D9B-448E-89B3-20778670BC7D}">
      <dgm:prSet/>
      <dgm:spPr/>
      <dgm:t>
        <a:bodyPr/>
        <a:lstStyle/>
        <a:p>
          <a:pPr rtl="0"/>
          <a:r>
            <a:rPr lang="es-EC" dirty="0"/>
            <a:t>Freud (1980) relaciono ciertos rasgos de carácter del adulto con el erotismo anal derivado de esta fase inicial: orden, terquedad y tacañería. </a:t>
          </a:r>
        </a:p>
      </dgm:t>
    </dgm:pt>
    <dgm:pt modelId="{5E56E356-75D1-46DF-B909-B93FF372525C}" type="sibTrans" cxnId="{E933482D-2EA4-42D6-88B7-0378C825BEB2}">
      <dgm:prSet/>
      <dgm:spPr/>
      <dgm:t>
        <a:bodyPr/>
        <a:lstStyle/>
        <a:p>
          <a:endParaRPr lang="es-EC"/>
        </a:p>
      </dgm:t>
    </dgm:pt>
    <dgm:pt modelId="{D0AA7763-7645-4941-90DB-439E212E9CDE}" type="parTrans" cxnId="{E933482D-2EA4-42D6-88B7-0378C825BEB2}">
      <dgm:prSet/>
      <dgm:spPr/>
      <dgm:t>
        <a:bodyPr/>
        <a:lstStyle/>
        <a:p>
          <a:endParaRPr lang="es-EC"/>
        </a:p>
      </dgm:t>
    </dgm:pt>
    <dgm:pt modelId="{2E268E78-412A-4943-A0D0-EE020BAB7E34}" type="pres">
      <dgm:prSet presAssocID="{C88191B2-3C86-4BCF-82C8-0E9CC710A9E4}" presName="rootnode" presStyleCnt="0">
        <dgm:presLayoutVars>
          <dgm:chMax/>
          <dgm:chPref/>
          <dgm:dir/>
          <dgm:animLvl val="lvl"/>
        </dgm:presLayoutVars>
      </dgm:prSet>
      <dgm:spPr/>
    </dgm:pt>
    <dgm:pt modelId="{6D4C8EFA-087A-4DDB-975F-59EC57048BDD}" type="pres">
      <dgm:prSet presAssocID="{0D3B0A51-F9DF-4501-A058-59B3110C271A}" presName="composite" presStyleCnt="0"/>
      <dgm:spPr/>
    </dgm:pt>
    <dgm:pt modelId="{8EEF2FB2-E255-47F9-A9AD-F73CC3CA40F4}" type="pres">
      <dgm:prSet presAssocID="{0D3B0A51-F9DF-4501-A058-59B3110C271A}" presName="bentUpArrow1" presStyleLbl="alignImgPlace1" presStyleIdx="0" presStyleCnt="2"/>
      <dgm:spPr/>
    </dgm:pt>
    <dgm:pt modelId="{FE7788A9-8E84-4BAD-8808-2852AE1A4CAF}" type="pres">
      <dgm:prSet presAssocID="{0D3B0A51-F9DF-4501-A058-59B3110C271A}" presName="ParentText" presStyleLbl="node1" presStyleIdx="0" presStyleCnt="3" custScaleX="123229">
        <dgm:presLayoutVars>
          <dgm:chMax val="1"/>
          <dgm:chPref val="1"/>
          <dgm:bulletEnabled val="1"/>
        </dgm:presLayoutVars>
      </dgm:prSet>
      <dgm:spPr/>
    </dgm:pt>
    <dgm:pt modelId="{2B916519-E3B3-4CFF-8E82-D259D9E6E3C8}" type="pres">
      <dgm:prSet presAssocID="{0D3B0A51-F9DF-4501-A058-59B3110C271A}" presName="ChildText" presStyleLbl="revTx" presStyleIdx="0" presStyleCnt="2">
        <dgm:presLayoutVars>
          <dgm:chMax val="0"/>
          <dgm:chPref val="0"/>
          <dgm:bulletEnabled val="1"/>
        </dgm:presLayoutVars>
      </dgm:prSet>
      <dgm:spPr/>
    </dgm:pt>
    <dgm:pt modelId="{AC2677B3-B671-400B-94CA-250C5CC10053}" type="pres">
      <dgm:prSet presAssocID="{391EF5F6-EBC8-4197-84A8-35C330A1CD67}" presName="sibTrans" presStyleCnt="0"/>
      <dgm:spPr/>
    </dgm:pt>
    <dgm:pt modelId="{51635720-50F3-4FF3-B829-A55E9F39ED07}" type="pres">
      <dgm:prSet presAssocID="{03A08443-8732-43B5-80AC-C2D70458A0EB}" presName="composite" presStyleCnt="0"/>
      <dgm:spPr/>
    </dgm:pt>
    <dgm:pt modelId="{09F28986-042F-4E98-892C-A9A742C3C697}" type="pres">
      <dgm:prSet presAssocID="{03A08443-8732-43B5-80AC-C2D70458A0EB}" presName="bentUpArrow1" presStyleLbl="alignImgPlace1" presStyleIdx="1" presStyleCnt="2"/>
      <dgm:spPr/>
    </dgm:pt>
    <dgm:pt modelId="{36DF8A4C-4E05-4671-8968-918DD7BF1DDE}" type="pres">
      <dgm:prSet presAssocID="{03A08443-8732-43B5-80AC-C2D70458A0EB}" presName="ParentText" presStyleLbl="node1" presStyleIdx="1" presStyleCnt="3" custScaleX="166323">
        <dgm:presLayoutVars>
          <dgm:chMax val="1"/>
          <dgm:chPref val="1"/>
          <dgm:bulletEnabled val="1"/>
        </dgm:presLayoutVars>
      </dgm:prSet>
      <dgm:spPr/>
    </dgm:pt>
    <dgm:pt modelId="{2E5F5DC0-55E6-43B1-9DE3-618CF5C586CD}" type="pres">
      <dgm:prSet presAssocID="{03A08443-8732-43B5-80AC-C2D70458A0EB}" presName="ChildText" presStyleLbl="revTx" presStyleIdx="1" presStyleCnt="2">
        <dgm:presLayoutVars>
          <dgm:chMax val="0"/>
          <dgm:chPref val="0"/>
          <dgm:bulletEnabled val="1"/>
        </dgm:presLayoutVars>
      </dgm:prSet>
      <dgm:spPr/>
    </dgm:pt>
    <dgm:pt modelId="{9CAEA647-3A30-40E3-A783-3E49CD8A3E38}" type="pres">
      <dgm:prSet presAssocID="{282FC5A3-B707-4E90-9222-6FB886CED823}" presName="sibTrans" presStyleCnt="0"/>
      <dgm:spPr/>
    </dgm:pt>
    <dgm:pt modelId="{5C06A833-BA8D-4B2F-88F5-740E58E5A2A3}" type="pres">
      <dgm:prSet presAssocID="{B5FB6CAC-6D9B-448E-89B3-20778670BC7D}" presName="composite" presStyleCnt="0"/>
      <dgm:spPr/>
    </dgm:pt>
    <dgm:pt modelId="{114603AF-E614-4626-AE47-4E26428BBAA5}" type="pres">
      <dgm:prSet presAssocID="{B5FB6CAC-6D9B-448E-89B3-20778670BC7D}" presName="ParentText" presStyleLbl="node1" presStyleIdx="2" presStyleCnt="3" custScaleX="228909">
        <dgm:presLayoutVars>
          <dgm:chMax val="1"/>
          <dgm:chPref val="1"/>
          <dgm:bulletEnabled val="1"/>
        </dgm:presLayoutVars>
      </dgm:prSet>
      <dgm:spPr/>
    </dgm:pt>
  </dgm:ptLst>
  <dgm:cxnLst>
    <dgm:cxn modelId="{B2D55D08-2338-4F1C-A2AA-02F4AF640F2D}" type="presOf" srcId="{03A08443-8732-43B5-80AC-C2D70458A0EB}" destId="{36DF8A4C-4E05-4671-8968-918DD7BF1DDE}" srcOrd="0" destOrd="0" presId="urn:microsoft.com/office/officeart/2005/8/layout/StepDownProcess"/>
    <dgm:cxn modelId="{62C2E820-2238-47C3-B5B5-7312803D6B6E}" type="presOf" srcId="{C88191B2-3C86-4BCF-82C8-0E9CC710A9E4}" destId="{2E268E78-412A-4943-A0D0-EE020BAB7E34}" srcOrd="0" destOrd="0" presId="urn:microsoft.com/office/officeart/2005/8/layout/StepDownProcess"/>
    <dgm:cxn modelId="{1FA9C824-649A-41E9-A104-DA96E16AFD78}" srcId="{C88191B2-3C86-4BCF-82C8-0E9CC710A9E4}" destId="{03A08443-8732-43B5-80AC-C2D70458A0EB}" srcOrd="1" destOrd="0" parTransId="{FB3BB017-DAD2-4C96-BEDA-56838FA0B877}" sibTransId="{282FC5A3-B707-4E90-9222-6FB886CED823}"/>
    <dgm:cxn modelId="{E933482D-2EA4-42D6-88B7-0378C825BEB2}" srcId="{C88191B2-3C86-4BCF-82C8-0E9CC710A9E4}" destId="{B5FB6CAC-6D9B-448E-89B3-20778670BC7D}" srcOrd="2" destOrd="0" parTransId="{D0AA7763-7645-4941-90DB-439E212E9CDE}" sibTransId="{5E56E356-75D1-46DF-B909-B93FF372525C}"/>
    <dgm:cxn modelId="{070E0657-F5D4-4472-A7ED-83E929A760BD}" type="presOf" srcId="{B5FB6CAC-6D9B-448E-89B3-20778670BC7D}" destId="{114603AF-E614-4626-AE47-4E26428BBAA5}" srcOrd="0" destOrd="0" presId="urn:microsoft.com/office/officeart/2005/8/layout/StepDownProcess"/>
    <dgm:cxn modelId="{6C971178-D4A2-4CC3-8557-F824A8D9A433}" srcId="{C88191B2-3C86-4BCF-82C8-0E9CC710A9E4}" destId="{0D3B0A51-F9DF-4501-A058-59B3110C271A}" srcOrd="0" destOrd="0" parTransId="{C49E7A8E-68AA-4CE0-8CD6-ADEF776BB6F5}" sibTransId="{391EF5F6-EBC8-4197-84A8-35C330A1CD67}"/>
    <dgm:cxn modelId="{8A484A88-9646-43AF-81A0-07EA69E30107}" type="presOf" srcId="{0D3B0A51-F9DF-4501-A058-59B3110C271A}" destId="{FE7788A9-8E84-4BAD-8808-2852AE1A4CAF}" srcOrd="0" destOrd="0" presId="urn:microsoft.com/office/officeart/2005/8/layout/StepDownProcess"/>
    <dgm:cxn modelId="{BB7170F8-C1AB-4C58-BAAF-EA56768C04E5}" type="presParOf" srcId="{2E268E78-412A-4943-A0D0-EE020BAB7E34}" destId="{6D4C8EFA-087A-4DDB-975F-59EC57048BDD}" srcOrd="0" destOrd="0" presId="urn:microsoft.com/office/officeart/2005/8/layout/StepDownProcess"/>
    <dgm:cxn modelId="{ACE5B774-0166-4104-982D-1ADB267E63B1}" type="presParOf" srcId="{6D4C8EFA-087A-4DDB-975F-59EC57048BDD}" destId="{8EEF2FB2-E255-47F9-A9AD-F73CC3CA40F4}" srcOrd="0" destOrd="0" presId="urn:microsoft.com/office/officeart/2005/8/layout/StepDownProcess"/>
    <dgm:cxn modelId="{B5A8F38E-592A-4623-B453-5974F2087C48}" type="presParOf" srcId="{6D4C8EFA-087A-4DDB-975F-59EC57048BDD}" destId="{FE7788A9-8E84-4BAD-8808-2852AE1A4CAF}" srcOrd="1" destOrd="0" presId="urn:microsoft.com/office/officeart/2005/8/layout/StepDownProcess"/>
    <dgm:cxn modelId="{94302CB6-F958-4A48-A860-A438C115DA5E}" type="presParOf" srcId="{6D4C8EFA-087A-4DDB-975F-59EC57048BDD}" destId="{2B916519-E3B3-4CFF-8E82-D259D9E6E3C8}" srcOrd="2" destOrd="0" presId="urn:microsoft.com/office/officeart/2005/8/layout/StepDownProcess"/>
    <dgm:cxn modelId="{72D88C5C-7B6D-425E-8844-E10DD2C27297}" type="presParOf" srcId="{2E268E78-412A-4943-A0D0-EE020BAB7E34}" destId="{AC2677B3-B671-400B-94CA-250C5CC10053}" srcOrd="1" destOrd="0" presId="urn:microsoft.com/office/officeart/2005/8/layout/StepDownProcess"/>
    <dgm:cxn modelId="{EA888F9A-223F-43DC-8E6C-6143EDD602BB}" type="presParOf" srcId="{2E268E78-412A-4943-A0D0-EE020BAB7E34}" destId="{51635720-50F3-4FF3-B829-A55E9F39ED07}" srcOrd="2" destOrd="0" presId="urn:microsoft.com/office/officeart/2005/8/layout/StepDownProcess"/>
    <dgm:cxn modelId="{EEEEA095-EA88-4771-B20A-CFA52B6B64EF}" type="presParOf" srcId="{51635720-50F3-4FF3-B829-A55E9F39ED07}" destId="{09F28986-042F-4E98-892C-A9A742C3C697}" srcOrd="0" destOrd="0" presId="urn:microsoft.com/office/officeart/2005/8/layout/StepDownProcess"/>
    <dgm:cxn modelId="{88E8F63D-629C-4511-AB54-E42C63EF1F2E}" type="presParOf" srcId="{51635720-50F3-4FF3-B829-A55E9F39ED07}" destId="{36DF8A4C-4E05-4671-8968-918DD7BF1DDE}" srcOrd="1" destOrd="0" presId="urn:microsoft.com/office/officeart/2005/8/layout/StepDownProcess"/>
    <dgm:cxn modelId="{1D88AEA0-A4FF-410B-BB9A-514060001C6C}" type="presParOf" srcId="{51635720-50F3-4FF3-B829-A55E9F39ED07}" destId="{2E5F5DC0-55E6-43B1-9DE3-618CF5C586CD}" srcOrd="2" destOrd="0" presId="urn:microsoft.com/office/officeart/2005/8/layout/StepDownProcess"/>
    <dgm:cxn modelId="{4DCB3AF4-A4D2-416E-B4FD-DB0FD0E36493}" type="presParOf" srcId="{2E268E78-412A-4943-A0D0-EE020BAB7E34}" destId="{9CAEA647-3A30-40E3-A783-3E49CD8A3E38}" srcOrd="3" destOrd="0" presId="urn:microsoft.com/office/officeart/2005/8/layout/StepDownProcess"/>
    <dgm:cxn modelId="{7649306B-B8B5-4110-B4CE-93A327EA6AD5}" type="presParOf" srcId="{2E268E78-412A-4943-A0D0-EE020BAB7E34}" destId="{5C06A833-BA8D-4B2F-88F5-740E58E5A2A3}" srcOrd="4" destOrd="0" presId="urn:microsoft.com/office/officeart/2005/8/layout/StepDownProcess"/>
    <dgm:cxn modelId="{198CC516-6CB6-4FFB-BDAE-87184864ED42}" type="presParOf" srcId="{5C06A833-BA8D-4B2F-88F5-740E58E5A2A3}" destId="{114603AF-E614-4626-AE47-4E26428BBAA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4BCA1-9FDD-449B-955B-113683E3F2F9}" type="doc">
      <dgm:prSet loTypeId="urn:microsoft.com/office/officeart/2005/8/layout/chevron2" loCatId="list" qsTypeId="urn:microsoft.com/office/officeart/2005/8/quickstyle/3d4" qsCatId="3D" csTypeId="urn:microsoft.com/office/officeart/2005/8/colors/colorful4" csCatId="colorful" phldr="1"/>
      <dgm:spPr/>
      <dgm:t>
        <a:bodyPr/>
        <a:lstStyle/>
        <a:p>
          <a:endParaRPr lang="es-EC"/>
        </a:p>
      </dgm:t>
    </dgm:pt>
    <dgm:pt modelId="{D831046B-B282-4848-A2AC-7C97D9112F93}">
      <dgm:prSet phldrT="[Texto]"/>
      <dgm:spPr/>
      <dgm:t>
        <a:bodyPr/>
        <a:lstStyle/>
        <a:p>
          <a:r>
            <a:rPr lang="es-EC" b="1" dirty="0">
              <a:solidFill>
                <a:schemeClr val="tx1"/>
              </a:solidFill>
            </a:rPr>
            <a:t>Fase </a:t>
          </a:r>
          <a:r>
            <a:rPr lang="es-EC" b="1" dirty="0" err="1">
              <a:solidFill>
                <a:schemeClr val="tx1"/>
              </a:solidFill>
            </a:rPr>
            <a:t>Falico</a:t>
          </a:r>
          <a:r>
            <a:rPr lang="es-EC" b="1" dirty="0">
              <a:solidFill>
                <a:schemeClr val="tx1"/>
              </a:solidFill>
            </a:rPr>
            <a:t>-genital </a:t>
          </a:r>
          <a:endParaRPr lang="es-EC" dirty="0">
            <a:solidFill>
              <a:schemeClr val="tx1"/>
            </a:solidFill>
          </a:endParaRPr>
        </a:p>
      </dgm:t>
    </dgm:pt>
    <dgm:pt modelId="{248B63DD-4165-4D67-BBF7-A510B887ED0A}" type="parTrans" cxnId="{DEF791D9-F74F-486C-A883-330584CFBC2E}">
      <dgm:prSet/>
      <dgm:spPr/>
      <dgm:t>
        <a:bodyPr/>
        <a:lstStyle/>
        <a:p>
          <a:endParaRPr lang="es-EC">
            <a:solidFill>
              <a:schemeClr val="tx1"/>
            </a:solidFill>
          </a:endParaRPr>
        </a:p>
      </dgm:t>
    </dgm:pt>
    <dgm:pt modelId="{F2132F60-E363-41B9-B6B9-6491EE078D2D}" type="sibTrans" cxnId="{DEF791D9-F74F-486C-A883-330584CFBC2E}">
      <dgm:prSet/>
      <dgm:spPr/>
      <dgm:t>
        <a:bodyPr/>
        <a:lstStyle/>
        <a:p>
          <a:endParaRPr lang="es-EC">
            <a:solidFill>
              <a:schemeClr val="tx1"/>
            </a:solidFill>
          </a:endParaRPr>
        </a:p>
      </dgm:t>
    </dgm:pt>
    <dgm:pt modelId="{9F909E32-77FA-4A74-ACA2-267F799D8C5C}">
      <dgm:prSet phldrT="[Texto]"/>
      <dgm:spPr/>
      <dgm:t>
        <a:bodyPr/>
        <a:lstStyle/>
        <a:p>
          <a:pPr>
            <a:buNone/>
          </a:pPr>
          <a:r>
            <a:rPr lang="es-EC" dirty="0">
              <a:solidFill>
                <a:schemeClr val="tx1"/>
              </a:solidFill>
            </a:rPr>
            <a:t>Angustia de castración y la envidia del pene. </a:t>
          </a:r>
        </a:p>
      </dgm:t>
    </dgm:pt>
    <dgm:pt modelId="{5E6031BF-E050-4CDE-A0C7-7F3EAAC5B930}" type="parTrans" cxnId="{3A1E9B80-62F2-49E0-9923-A3CB2B0EC53C}">
      <dgm:prSet/>
      <dgm:spPr/>
      <dgm:t>
        <a:bodyPr/>
        <a:lstStyle/>
        <a:p>
          <a:endParaRPr lang="es-EC">
            <a:solidFill>
              <a:schemeClr val="tx1"/>
            </a:solidFill>
          </a:endParaRPr>
        </a:p>
      </dgm:t>
    </dgm:pt>
    <dgm:pt modelId="{FCD288AA-6C64-4C0C-8140-479B6F32B508}" type="sibTrans" cxnId="{3A1E9B80-62F2-49E0-9923-A3CB2B0EC53C}">
      <dgm:prSet/>
      <dgm:spPr/>
      <dgm:t>
        <a:bodyPr/>
        <a:lstStyle/>
        <a:p>
          <a:endParaRPr lang="es-EC">
            <a:solidFill>
              <a:schemeClr val="tx1"/>
            </a:solidFill>
          </a:endParaRPr>
        </a:p>
      </dgm:t>
    </dgm:pt>
    <dgm:pt modelId="{661E0BDB-3169-FA40-9357-7B2ABB2C39E0}">
      <dgm:prSet phldrT="[Texto]"/>
      <dgm:spPr/>
      <dgm:t>
        <a:bodyPr/>
        <a:lstStyle/>
        <a:p>
          <a:pPr>
            <a:buNone/>
          </a:pPr>
          <a:r>
            <a:rPr lang="es-EC" dirty="0">
              <a:solidFill>
                <a:schemeClr val="tx1"/>
              </a:solidFill>
            </a:rPr>
            <a:t>Diferencia sexual anatómica </a:t>
          </a:r>
        </a:p>
      </dgm:t>
    </dgm:pt>
    <dgm:pt modelId="{A727CD94-A210-8841-AF97-CC8602B9448A}" type="parTrans" cxnId="{B36A61B6-09D8-D74A-876C-4BC62CE1FEE0}">
      <dgm:prSet/>
      <dgm:spPr/>
      <dgm:t>
        <a:bodyPr/>
        <a:lstStyle/>
        <a:p>
          <a:endParaRPr lang="es-ES"/>
        </a:p>
      </dgm:t>
    </dgm:pt>
    <dgm:pt modelId="{6458D7C3-CD5C-B447-BC12-FF69E22C0839}" type="sibTrans" cxnId="{B36A61B6-09D8-D74A-876C-4BC62CE1FEE0}">
      <dgm:prSet/>
      <dgm:spPr/>
      <dgm:t>
        <a:bodyPr/>
        <a:lstStyle/>
        <a:p>
          <a:endParaRPr lang="es-ES"/>
        </a:p>
      </dgm:t>
    </dgm:pt>
    <dgm:pt modelId="{B7C75AE2-7A48-5147-93E5-57E544A7DF5B}">
      <dgm:prSet phldrT="[Texto]"/>
      <dgm:spPr/>
      <dgm:t>
        <a:bodyPr/>
        <a:lstStyle/>
        <a:p>
          <a:pPr>
            <a:buNone/>
          </a:pPr>
          <a:endParaRPr lang="es-EC" dirty="0">
            <a:solidFill>
              <a:schemeClr val="tx1"/>
            </a:solidFill>
          </a:endParaRPr>
        </a:p>
      </dgm:t>
    </dgm:pt>
    <dgm:pt modelId="{5460CF9F-7622-4043-872F-8C23E2587590}" type="parTrans" cxnId="{BB59ACFF-DA83-BB4A-B884-A9E9D5ABA172}">
      <dgm:prSet/>
      <dgm:spPr/>
      <dgm:t>
        <a:bodyPr/>
        <a:lstStyle/>
        <a:p>
          <a:endParaRPr lang="es-ES"/>
        </a:p>
      </dgm:t>
    </dgm:pt>
    <dgm:pt modelId="{8422C2A3-DCB7-9647-8723-1969ABB80098}" type="sibTrans" cxnId="{BB59ACFF-DA83-BB4A-B884-A9E9D5ABA172}">
      <dgm:prSet/>
      <dgm:spPr/>
      <dgm:t>
        <a:bodyPr/>
        <a:lstStyle/>
        <a:p>
          <a:endParaRPr lang="es-ES"/>
        </a:p>
      </dgm:t>
    </dgm:pt>
    <dgm:pt modelId="{A68359B8-BC52-4CEA-A388-34D8F5429DA4}" type="pres">
      <dgm:prSet presAssocID="{5CD4BCA1-9FDD-449B-955B-113683E3F2F9}" presName="linearFlow" presStyleCnt="0">
        <dgm:presLayoutVars>
          <dgm:dir/>
          <dgm:animLvl val="lvl"/>
          <dgm:resizeHandles val="exact"/>
        </dgm:presLayoutVars>
      </dgm:prSet>
      <dgm:spPr/>
    </dgm:pt>
    <dgm:pt modelId="{E4E9DFC8-012D-40C1-BFE4-DE8864FF5927}" type="pres">
      <dgm:prSet presAssocID="{D831046B-B282-4848-A2AC-7C97D9112F93}" presName="composite" presStyleCnt="0"/>
      <dgm:spPr/>
    </dgm:pt>
    <dgm:pt modelId="{C4A60615-3B2A-42EC-AE0E-4658635F9F17}" type="pres">
      <dgm:prSet presAssocID="{D831046B-B282-4848-A2AC-7C97D9112F93}" presName="parentText" presStyleLbl="alignNode1" presStyleIdx="0" presStyleCnt="1">
        <dgm:presLayoutVars>
          <dgm:chMax val="1"/>
          <dgm:bulletEnabled val="1"/>
        </dgm:presLayoutVars>
      </dgm:prSet>
      <dgm:spPr/>
    </dgm:pt>
    <dgm:pt modelId="{AE665171-0CF3-4D13-936A-7A2D626102FB}" type="pres">
      <dgm:prSet presAssocID="{D831046B-B282-4848-A2AC-7C97D9112F93}" presName="descendantText" presStyleLbl="alignAcc1" presStyleIdx="0" presStyleCnt="1" custScaleY="99945">
        <dgm:presLayoutVars>
          <dgm:bulletEnabled val="1"/>
        </dgm:presLayoutVars>
      </dgm:prSet>
      <dgm:spPr/>
    </dgm:pt>
  </dgm:ptLst>
  <dgm:cxnLst>
    <dgm:cxn modelId="{65C59A04-35EF-49FC-93C9-2385FCC01541}" type="presOf" srcId="{D831046B-B282-4848-A2AC-7C97D9112F93}" destId="{C4A60615-3B2A-42EC-AE0E-4658635F9F17}" srcOrd="0" destOrd="0" presId="urn:microsoft.com/office/officeart/2005/8/layout/chevron2"/>
    <dgm:cxn modelId="{8B14DD0C-AD3E-4AA3-9D18-7F1C9534F917}" type="presOf" srcId="{5CD4BCA1-9FDD-449B-955B-113683E3F2F9}" destId="{A68359B8-BC52-4CEA-A388-34D8F5429DA4}" srcOrd="0" destOrd="0" presId="urn:microsoft.com/office/officeart/2005/8/layout/chevron2"/>
    <dgm:cxn modelId="{0975190F-AA9D-481D-8603-D3327E0087ED}" type="presOf" srcId="{9F909E32-77FA-4A74-ACA2-267F799D8C5C}" destId="{AE665171-0CF3-4D13-936A-7A2D626102FB}" srcOrd="0" destOrd="0" presId="urn:microsoft.com/office/officeart/2005/8/layout/chevron2"/>
    <dgm:cxn modelId="{43486435-24C3-CA43-BF4F-F995C233A73A}" type="presOf" srcId="{B7C75AE2-7A48-5147-93E5-57E544A7DF5B}" destId="{AE665171-0CF3-4D13-936A-7A2D626102FB}" srcOrd="0" destOrd="1" presId="urn:microsoft.com/office/officeart/2005/8/layout/chevron2"/>
    <dgm:cxn modelId="{E13F0B5F-5FDF-0740-A498-E02817DB67CD}" type="presOf" srcId="{661E0BDB-3169-FA40-9357-7B2ABB2C39E0}" destId="{AE665171-0CF3-4D13-936A-7A2D626102FB}" srcOrd="0" destOrd="2" presId="urn:microsoft.com/office/officeart/2005/8/layout/chevron2"/>
    <dgm:cxn modelId="{3A1E9B80-62F2-49E0-9923-A3CB2B0EC53C}" srcId="{D831046B-B282-4848-A2AC-7C97D9112F93}" destId="{9F909E32-77FA-4A74-ACA2-267F799D8C5C}" srcOrd="0" destOrd="0" parTransId="{5E6031BF-E050-4CDE-A0C7-7F3EAAC5B930}" sibTransId="{FCD288AA-6C64-4C0C-8140-479B6F32B508}"/>
    <dgm:cxn modelId="{B36A61B6-09D8-D74A-876C-4BC62CE1FEE0}" srcId="{D831046B-B282-4848-A2AC-7C97D9112F93}" destId="{661E0BDB-3169-FA40-9357-7B2ABB2C39E0}" srcOrd="2" destOrd="0" parTransId="{A727CD94-A210-8841-AF97-CC8602B9448A}" sibTransId="{6458D7C3-CD5C-B447-BC12-FF69E22C0839}"/>
    <dgm:cxn modelId="{DEF791D9-F74F-486C-A883-330584CFBC2E}" srcId="{5CD4BCA1-9FDD-449B-955B-113683E3F2F9}" destId="{D831046B-B282-4848-A2AC-7C97D9112F93}" srcOrd="0" destOrd="0" parTransId="{248B63DD-4165-4D67-BBF7-A510B887ED0A}" sibTransId="{F2132F60-E363-41B9-B6B9-6491EE078D2D}"/>
    <dgm:cxn modelId="{BB59ACFF-DA83-BB4A-B884-A9E9D5ABA172}" srcId="{D831046B-B282-4848-A2AC-7C97D9112F93}" destId="{B7C75AE2-7A48-5147-93E5-57E544A7DF5B}" srcOrd="1" destOrd="0" parTransId="{5460CF9F-7622-4043-872F-8C23E2587590}" sibTransId="{8422C2A3-DCB7-9647-8723-1969ABB80098}"/>
    <dgm:cxn modelId="{F7403311-3E92-40CE-A6DB-E9BC585961D5}" type="presParOf" srcId="{A68359B8-BC52-4CEA-A388-34D8F5429DA4}" destId="{E4E9DFC8-012D-40C1-BFE4-DE8864FF5927}" srcOrd="0" destOrd="0" presId="urn:microsoft.com/office/officeart/2005/8/layout/chevron2"/>
    <dgm:cxn modelId="{0D1BA43F-06EE-4382-A2A6-7C1F1CF46D49}" type="presParOf" srcId="{E4E9DFC8-012D-40C1-BFE4-DE8864FF5927}" destId="{C4A60615-3B2A-42EC-AE0E-4658635F9F17}" srcOrd="0" destOrd="0" presId="urn:microsoft.com/office/officeart/2005/8/layout/chevron2"/>
    <dgm:cxn modelId="{A3F7649E-9ADF-414F-BD2B-FA91352832D0}" type="presParOf" srcId="{E4E9DFC8-012D-40C1-BFE4-DE8864FF5927}" destId="{AE665171-0CF3-4D13-936A-7A2D62610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1DAB0-554A-DF43-A962-FC378266AA4E}">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98F52-3BCE-E44E-B496-905BFE2553EB}">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kern="1200"/>
            <a:t>Psicosexual  no se trata de vertiente biológica y/o fisiológica, si no de su vertiente psíquica y/o psicológica. </a:t>
          </a:r>
          <a:endParaRPr lang="en-US" sz="2800" kern="1200"/>
        </a:p>
      </dsp:txBody>
      <dsp:txXfrm>
        <a:off x="696297" y="538547"/>
        <a:ext cx="4171627" cy="2590157"/>
      </dsp:txXfrm>
    </dsp:sp>
    <dsp:sp modelId="{6CC17A6E-A016-5A46-B185-9E18ACC78AFF}">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464D6-DCB2-534E-A0B6-6C900876C689}">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kern="1200"/>
            <a:t>Son importantes los significados psíquicos que cada etapa de desarrollo sexual va aportando a la constitución global de la personalidad</a:t>
          </a:r>
          <a:endParaRPr lang="en-US" sz="28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E0AF9-9C83-4354-8317-002E60A36D79}">
      <dsp:nvSpPr>
        <dsp:cNvPr id="0" name=""/>
        <dsp:cNvSpPr/>
      </dsp:nvSpPr>
      <dsp:spPr>
        <a:xfrm>
          <a:off x="0" y="0"/>
          <a:ext cx="9086844" cy="41131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7921F5B-AF8B-4FB8-98DA-DC6FDF644AF2}">
      <dsp:nvSpPr>
        <dsp:cNvPr id="0" name=""/>
        <dsp:cNvSpPr/>
      </dsp:nvSpPr>
      <dsp:spPr>
        <a:xfrm>
          <a:off x="795099" y="1233955"/>
          <a:ext cx="7496650" cy="164527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EC" sz="2100" kern="1200" dirty="0"/>
            <a:t>Cuando se habla de fases en psicoanálisis, se alude casi siempre a la evolución libidinal </a:t>
          </a:r>
        </a:p>
        <a:p>
          <a:pPr marL="0" lvl="0" indent="0" algn="ctr" defTabSz="933450" rtl="0">
            <a:lnSpc>
              <a:spcPct val="90000"/>
            </a:lnSpc>
            <a:spcBef>
              <a:spcPct val="0"/>
            </a:spcBef>
            <a:spcAft>
              <a:spcPct val="35000"/>
            </a:spcAft>
            <a:buNone/>
          </a:pPr>
          <a:r>
            <a:rPr lang="es-EC" sz="2100" kern="1200" dirty="0"/>
            <a:t>Freud decía que esta evolución en el ser humano pasaría por una serie de fases hasta la consecución de su completo desarrollo.  </a:t>
          </a:r>
        </a:p>
      </dsp:txBody>
      <dsp:txXfrm>
        <a:off x="875415" y="1314271"/>
        <a:ext cx="7336018" cy="1484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ACE93-1415-42DD-9633-39082B3F1198}">
      <dsp:nvSpPr>
        <dsp:cNvPr id="0" name=""/>
        <dsp:cNvSpPr/>
      </dsp:nvSpPr>
      <dsp:spPr>
        <a:xfrm>
          <a:off x="0" y="480229"/>
          <a:ext cx="8583489" cy="13747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C" sz="2500" kern="1200" dirty="0"/>
            <a:t>Es la primera en la evolución libidinal, abarcando los primeros seis o diez meses, por lo que el placer sexual está ligado a la actividad buco- labial, acompañante de la alimentación. </a:t>
          </a:r>
        </a:p>
      </dsp:txBody>
      <dsp:txXfrm>
        <a:off x="67110" y="547339"/>
        <a:ext cx="8449269" cy="1240530"/>
      </dsp:txXfrm>
    </dsp:sp>
    <dsp:sp modelId="{12D38BED-1CC4-4FA6-9278-D6A32F8E973A}">
      <dsp:nvSpPr>
        <dsp:cNvPr id="0" name=""/>
        <dsp:cNvSpPr/>
      </dsp:nvSpPr>
      <dsp:spPr>
        <a:xfrm>
          <a:off x="0" y="1926979"/>
          <a:ext cx="8583489" cy="1374750"/>
        </a:xfrm>
        <a:prstGeom prst="round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C" sz="2500" kern="1200" dirty="0"/>
            <a:t>Freud mostro como la pulsión sexual se satisface por apoyo en una función vital y que poco a poco adquiere autonomía respecto a ella. </a:t>
          </a:r>
        </a:p>
      </dsp:txBody>
      <dsp:txXfrm>
        <a:off x="67110" y="1994089"/>
        <a:ext cx="8449269" cy="1240530"/>
      </dsp:txXfrm>
    </dsp:sp>
    <dsp:sp modelId="{E2B93FF4-EE48-46E4-9550-8FF89536BEBD}">
      <dsp:nvSpPr>
        <dsp:cNvPr id="0" name=""/>
        <dsp:cNvSpPr/>
      </dsp:nvSpPr>
      <dsp:spPr>
        <a:xfrm>
          <a:off x="0" y="3373729"/>
          <a:ext cx="8583489" cy="1374750"/>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C" sz="2500" kern="1200" dirty="0"/>
            <a:t>De lo que se trata es del placer de succión sobre un objeto, así la conjunción de la satisfacción y el deseo quedan mezcladas para siempre a partir de esta primera experiencia. </a:t>
          </a:r>
        </a:p>
      </dsp:txBody>
      <dsp:txXfrm>
        <a:off x="67110" y="3440839"/>
        <a:ext cx="8449269" cy="1240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F2FB2-E255-47F9-A9AD-F73CC3CA40F4}">
      <dsp:nvSpPr>
        <dsp:cNvPr id="0" name=""/>
        <dsp:cNvSpPr/>
      </dsp:nvSpPr>
      <dsp:spPr>
        <a:xfrm rot="5400000">
          <a:off x="628722" y="1787602"/>
          <a:ext cx="1358588" cy="1546704"/>
        </a:xfrm>
        <a:prstGeom prst="bentUpArrow">
          <a:avLst>
            <a:gd name="adj1" fmla="val 32840"/>
            <a:gd name="adj2" fmla="val 25000"/>
            <a:gd name="adj3" fmla="val 35780"/>
          </a:avLst>
        </a:prstGeom>
        <a:solidFill>
          <a:schemeClr val="accent4">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E7788A9-8E84-4BAD-8808-2852AE1A4CAF}">
      <dsp:nvSpPr>
        <dsp:cNvPr id="0" name=""/>
        <dsp:cNvSpPr/>
      </dsp:nvSpPr>
      <dsp:spPr>
        <a:xfrm>
          <a:off x="3148" y="281579"/>
          <a:ext cx="2818325" cy="1600870"/>
        </a:xfrm>
        <a:prstGeom prst="roundRect">
          <a:avLst>
            <a:gd name="adj" fmla="val 166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EC" sz="1900" kern="1200" dirty="0"/>
            <a:t>Entreo los 2 y 4 años . </a:t>
          </a:r>
        </a:p>
      </dsp:txBody>
      <dsp:txXfrm>
        <a:off x="81310" y="359741"/>
        <a:ext cx="2662001" cy="1444546"/>
      </dsp:txXfrm>
    </dsp:sp>
    <dsp:sp modelId="{2B916519-E3B3-4CFF-8E82-D259D9E6E3C8}">
      <dsp:nvSpPr>
        <dsp:cNvPr id="0" name=""/>
        <dsp:cNvSpPr/>
      </dsp:nvSpPr>
      <dsp:spPr>
        <a:xfrm>
          <a:off x="2555842" y="434259"/>
          <a:ext cx="1663391" cy="1293893"/>
        </a:xfrm>
        <a:prstGeom prst="rect">
          <a:avLst/>
        </a:prstGeom>
        <a:noFill/>
        <a:ln>
          <a:noFill/>
        </a:ln>
        <a:effectLst/>
      </dsp:spPr>
      <dsp:style>
        <a:lnRef idx="0">
          <a:scrgbClr r="0" g="0" b="0"/>
        </a:lnRef>
        <a:fillRef idx="0">
          <a:scrgbClr r="0" g="0" b="0"/>
        </a:fillRef>
        <a:effectRef idx="0">
          <a:scrgbClr r="0" g="0" b="0"/>
        </a:effectRef>
        <a:fontRef idx="minor"/>
      </dsp:style>
    </dsp:sp>
    <dsp:sp modelId="{09F28986-042F-4E98-892C-A9A742C3C697}">
      <dsp:nvSpPr>
        <dsp:cNvPr id="0" name=""/>
        <dsp:cNvSpPr/>
      </dsp:nvSpPr>
      <dsp:spPr>
        <a:xfrm rot="5400000">
          <a:off x="3145237" y="3585907"/>
          <a:ext cx="1358588" cy="1546704"/>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6DF8A4C-4E05-4671-8968-918DD7BF1DDE}">
      <dsp:nvSpPr>
        <dsp:cNvPr id="0" name=""/>
        <dsp:cNvSpPr/>
      </dsp:nvSpPr>
      <dsp:spPr>
        <a:xfrm>
          <a:off x="2026869" y="2079884"/>
          <a:ext cx="3803912" cy="1600870"/>
        </a:xfrm>
        <a:prstGeom prst="roundRect">
          <a:avLst>
            <a:gd name="adj" fmla="val 1667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EC" sz="1900" kern="1200" dirty="0"/>
            <a:t>Zona erógena: esfínteres </a:t>
          </a:r>
        </a:p>
        <a:p>
          <a:pPr marL="0" lvl="0" indent="0" algn="ctr" defTabSz="844550" rtl="0">
            <a:lnSpc>
              <a:spcPct val="90000"/>
            </a:lnSpc>
            <a:spcBef>
              <a:spcPct val="0"/>
            </a:spcBef>
            <a:spcAft>
              <a:spcPct val="35000"/>
            </a:spcAft>
            <a:buNone/>
          </a:pPr>
          <a:r>
            <a:rPr lang="es-EC" sz="1900" kern="1200" dirty="0"/>
            <a:t>Relación: las funciones de expulsión y retención de las heces y su valor simbólico para el niño.  </a:t>
          </a:r>
        </a:p>
      </dsp:txBody>
      <dsp:txXfrm>
        <a:off x="2105031" y="2158046"/>
        <a:ext cx="3647588" cy="1444546"/>
      </dsp:txXfrm>
    </dsp:sp>
    <dsp:sp modelId="{2E5F5DC0-55E6-43B1-9DE3-618CF5C586CD}">
      <dsp:nvSpPr>
        <dsp:cNvPr id="0" name=""/>
        <dsp:cNvSpPr/>
      </dsp:nvSpPr>
      <dsp:spPr>
        <a:xfrm>
          <a:off x="5072356" y="2232564"/>
          <a:ext cx="1663391" cy="1293893"/>
        </a:xfrm>
        <a:prstGeom prst="rect">
          <a:avLst/>
        </a:prstGeom>
        <a:noFill/>
        <a:ln>
          <a:noFill/>
        </a:ln>
        <a:effectLst/>
      </dsp:spPr>
      <dsp:style>
        <a:lnRef idx="0">
          <a:scrgbClr r="0" g="0" b="0"/>
        </a:lnRef>
        <a:fillRef idx="0">
          <a:scrgbClr r="0" g="0" b="0"/>
        </a:fillRef>
        <a:effectRef idx="0">
          <a:scrgbClr r="0" g="0" b="0"/>
        </a:effectRef>
        <a:fontRef idx="minor"/>
      </dsp:style>
    </dsp:sp>
    <dsp:sp modelId="{114603AF-E614-4626-AE47-4E26428BBAA5}">
      <dsp:nvSpPr>
        <dsp:cNvPr id="0" name=""/>
        <dsp:cNvSpPr/>
      </dsp:nvSpPr>
      <dsp:spPr>
        <a:xfrm>
          <a:off x="4050590" y="3878190"/>
          <a:ext cx="5235293" cy="1600870"/>
        </a:xfrm>
        <a:prstGeom prst="roundRect">
          <a:avLst>
            <a:gd name="adj" fmla="val 1667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EC" sz="1900" kern="1200" dirty="0"/>
            <a:t>Freud (1980) relaciono ciertos rasgos de carácter del adulto con el erotismo anal derivado de esta fase inicial: orden, terquedad y tacañería. </a:t>
          </a:r>
        </a:p>
      </dsp:txBody>
      <dsp:txXfrm>
        <a:off x="4128752" y="3956352"/>
        <a:ext cx="5078969" cy="1444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60615-3B2A-42EC-AE0E-4658635F9F17}">
      <dsp:nvSpPr>
        <dsp:cNvPr id="0" name=""/>
        <dsp:cNvSpPr/>
      </dsp:nvSpPr>
      <dsp:spPr>
        <a:xfrm rot="5400000">
          <a:off x="-842724" y="842724"/>
          <a:ext cx="5618163" cy="3932714"/>
        </a:xfrm>
        <a:prstGeom prst="chevron">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s-EC" sz="5700" b="1" kern="1200" dirty="0">
              <a:solidFill>
                <a:schemeClr val="tx1"/>
              </a:solidFill>
            </a:rPr>
            <a:t>Fase </a:t>
          </a:r>
          <a:r>
            <a:rPr lang="es-EC" sz="5700" b="1" kern="1200" dirty="0" err="1">
              <a:solidFill>
                <a:schemeClr val="tx1"/>
              </a:solidFill>
            </a:rPr>
            <a:t>Falico</a:t>
          </a:r>
          <a:r>
            <a:rPr lang="es-EC" sz="5700" b="1" kern="1200" dirty="0">
              <a:solidFill>
                <a:schemeClr val="tx1"/>
              </a:solidFill>
            </a:rPr>
            <a:t>-genital </a:t>
          </a:r>
          <a:endParaRPr lang="es-EC" sz="5700" kern="1200" dirty="0">
            <a:solidFill>
              <a:schemeClr val="tx1"/>
            </a:solidFill>
          </a:endParaRPr>
        </a:p>
      </dsp:txBody>
      <dsp:txXfrm rot="-5400000">
        <a:off x="1" y="1966356"/>
        <a:ext cx="3932714" cy="1685449"/>
      </dsp:txXfrm>
    </dsp:sp>
    <dsp:sp modelId="{AE665171-0CF3-4D13-936A-7A2D626102FB}">
      <dsp:nvSpPr>
        <dsp:cNvPr id="0" name=""/>
        <dsp:cNvSpPr/>
      </dsp:nvSpPr>
      <dsp:spPr>
        <a:xfrm rot="5400000">
          <a:off x="5558008" y="-1624289"/>
          <a:ext cx="3649797" cy="6900385"/>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None/>
          </a:pPr>
          <a:r>
            <a:rPr lang="es-EC" sz="4400" kern="1200" dirty="0">
              <a:solidFill>
                <a:schemeClr val="tx1"/>
              </a:solidFill>
            </a:rPr>
            <a:t>Angustia de castración y la envidia del pene. </a:t>
          </a:r>
        </a:p>
        <a:p>
          <a:pPr marL="285750" lvl="1" indent="-285750" algn="l" defTabSz="1955800">
            <a:lnSpc>
              <a:spcPct val="90000"/>
            </a:lnSpc>
            <a:spcBef>
              <a:spcPct val="0"/>
            </a:spcBef>
            <a:spcAft>
              <a:spcPct val="15000"/>
            </a:spcAft>
            <a:buNone/>
          </a:pPr>
          <a:endParaRPr lang="es-EC" sz="4400" kern="1200" dirty="0">
            <a:solidFill>
              <a:schemeClr val="tx1"/>
            </a:solidFill>
          </a:endParaRPr>
        </a:p>
        <a:p>
          <a:pPr marL="285750" lvl="1" indent="-285750" algn="l" defTabSz="1955800">
            <a:lnSpc>
              <a:spcPct val="90000"/>
            </a:lnSpc>
            <a:spcBef>
              <a:spcPct val="0"/>
            </a:spcBef>
            <a:spcAft>
              <a:spcPct val="15000"/>
            </a:spcAft>
            <a:buNone/>
          </a:pPr>
          <a:r>
            <a:rPr lang="es-EC" sz="4400" kern="1200" dirty="0">
              <a:solidFill>
                <a:schemeClr val="tx1"/>
              </a:solidFill>
            </a:rPr>
            <a:t>Diferencia sexual anatómica </a:t>
          </a:r>
        </a:p>
      </dsp:txBody>
      <dsp:txXfrm rot="-5400000">
        <a:off x="3932714" y="179173"/>
        <a:ext cx="6722217" cy="3293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07F87-0BE1-493E-8B85-FAD0EEC2F3B0}" type="datetimeFigureOut">
              <a:rPr lang="es-EC" smtClean="0"/>
              <a:t>16/12/21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A3DC2-0300-4A78-8823-5C4D23BB5B2F}" type="slidenum">
              <a:rPr lang="es-EC" smtClean="0"/>
              <a:t>‹Nº›</a:t>
            </a:fld>
            <a:endParaRPr lang="es-EC"/>
          </a:p>
        </p:txBody>
      </p:sp>
    </p:spTree>
    <p:extLst>
      <p:ext uri="{BB962C8B-B14F-4D97-AF65-F5344CB8AC3E}">
        <p14:creationId xmlns:p14="http://schemas.microsoft.com/office/powerpoint/2010/main" val="131542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16/12/21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14602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16/12/21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4020605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16/12/21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1546416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6129FE45-B108-4130-B635-2AF0F6972686}" type="datetimeFigureOut">
              <a:rPr lang="es-EC" smtClean="0"/>
              <a:t>16/12/21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374524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129FE45-B108-4130-B635-2AF0F6972686}" type="datetimeFigureOut">
              <a:rPr lang="es-EC" smtClean="0"/>
              <a:t>16/12/21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756924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6129FE45-B108-4130-B635-2AF0F6972686}" type="datetimeFigureOut">
              <a:rPr lang="es-EC" smtClean="0"/>
              <a:t>16/12/21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60363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6129FE45-B108-4130-B635-2AF0F6972686}" type="datetimeFigureOut">
              <a:rPr lang="es-EC" smtClean="0"/>
              <a:t>16/12/21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300168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6129FE45-B108-4130-B635-2AF0F6972686}" type="datetimeFigureOut">
              <a:rPr lang="es-EC" smtClean="0"/>
              <a:t>16/12/21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43175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29FE45-B108-4130-B635-2AF0F6972686}" type="datetimeFigureOut">
              <a:rPr lang="es-EC" smtClean="0"/>
              <a:t>16/12/21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1470214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29FE45-B108-4130-B635-2AF0F6972686}" type="datetimeFigureOut">
              <a:rPr lang="es-EC" smtClean="0"/>
              <a:t>16/12/21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275341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29FE45-B108-4130-B635-2AF0F6972686}" type="datetimeFigureOut">
              <a:rPr lang="es-EC" smtClean="0"/>
              <a:t>16/12/21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00F5B9F-0F3E-47BE-B913-0A1015EDE1FB}" type="slidenum">
              <a:rPr lang="es-EC" smtClean="0"/>
              <a:t>‹Nº›</a:t>
            </a:fld>
            <a:endParaRPr lang="es-EC"/>
          </a:p>
        </p:txBody>
      </p:sp>
    </p:spTree>
    <p:extLst>
      <p:ext uri="{BB962C8B-B14F-4D97-AF65-F5344CB8AC3E}">
        <p14:creationId xmlns:p14="http://schemas.microsoft.com/office/powerpoint/2010/main" val="3472021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9FE45-B108-4130-B635-2AF0F6972686}" type="datetimeFigureOut">
              <a:rPr lang="es-EC" smtClean="0"/>
              <a:t>16/12/21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F5B9F-0F3E-47BE-B913-0A1015EDE1FB}" type="slidenum">
              <a:rPr lang="es-EC" smtClean="0"/>
              <a:t>‹Nº›</a:t>
            </a:fld>
            <a:endParaRPr lang="es-EC"/>
          </a:p>
        </p:txBody>
      </p:sp>
    </p:spTree>
    <p:extLst>
      <p:ext uri="{BB962C8B-B14F-4D97-AF65-F5344CB8AC3E}">
        <p14:creationId xmlns:p14="http://schemas.microsoft.com/office/powerpoint/2010/main" val="2651529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43631" y="809898"/>
            <a:ext cx="10173010" cy="1554480"/>
          </a:xfrm>
        </p:spPr>
        <p:txBody>
          <a:bodyPr anchor="ctr">
            <a:normAutofit/>
          </a:bodyPr>
          <a:lstStyle/>
          <a:p>
            <a:r>
              <a:rPr lang="es-EC" sz="4800" b="1">
                <a:effectLst>
                  <a:outerShdw blurRad="38100" dist="38100" dir="2700000" algn="tl">
                    <a:srgbClr val="000000">
                      <a:alpha val="43137"/>
                    </a:srgbClr>
                  </a:outerShdw>
                </a:effectLst>
              </a:rPr>
              <a:t>TEORÍA DEL DESARROLLO PSICOSEXUAL</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4CB25BAB-E561-44BE-B0FC-21918D93E304}"/>
              </a:ext>
            </a:extLst>
          </p:cNvPr>
          <p:cNvGraphicFramePr>
            <a:graphicFrameLocks noGrp="1"/>
          </p:cNvGraphicFramePr>
          <p:nvPr>
            <p:ph idx="1"/>
            <p:extLst>
              <p:ext uri="{D42A27DB-BD31-4B8C-83A1-F6EECF244321}">
                <p14:modId xmlns:p14="http://schemas.microsoft.com/office/powerpoint/2010/main" val="306763205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425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42950" y="742951"/>
            <a:ext cx="3627572" cy="5394378"/>
          </a:xfrm>
        </p:spPr>
        <p:txBody>
          <a:bodyPr vert="horz" lIns="91440" tIns="45720" rIns="91440" bIns="45720" rtlCol="0" anchor="ctr">
            <a:normAutofit/>
          </a:bodyPr>
          <a:lstStyle/>
          <a:p>
            <a:pPr>
              <a:lnSpc>
                <a:spcPct val="100000"/>
              </a:lnSpc>
            </a:pPr>
            <a:br>
              <a:rPr lang="es-ES_tradnl" sz="1900" kern="1200">
                <a:solidFill>
                  <a:srgbClr val="FFFFFF"/>
                </a:solidFill>
                <a:latin typeface="+mj-lt"/>
                <a:ea typeface="+mj-ea"/>
                <a:cs typeface="+mj-cs"/>
              </a:rPr>
            </a:br>
            <a:r>
              <a:rPr lang="es-ES_tradnl" sz="1900" kern="1200">
                <a:solidFill>
                  <a:srgbClr val="FFFFFF"/>
                </a:solidFill>
                <a:latin typeface="+mj-lt"/>
                <a:ea typeface="+mj-ea"/>
                <a:cs typeface="+mj-cs"/>
              </a:rPr>
              <a:t>• Durante esta etapa hay un despertar sexual. </a:t>
            </a:r>
            <a:br>
              <a:rPr lang="es-ES_tradnl" sz="1900" kern="1200">
                <a:solidFill>
                  <a:srgbClr val="FFFFFF"/>
                </a:solidFill>
                <a:latin typeface="+mj-lt"/>
                <a:ea typeface="+mj-ea"/>
                <a:cs typeface="+mj-cs"/>
              </a:rPr>
            </a:br>
            <a:r>
              <a:rPr lang="es-ES_tradnl" sz="1900" kern="1200">
                <a:solidFill>
                  <a:srgbClr val="FFFFFF"/>
                </a:solidFill>
                <a:latin typeface="+mj-lt"/>
                <a:ea typeface="+mj-ea"/>
                <a:cs typeface="+mj-cs"/>
              </a:rPr>
              <a:t>La pubertad se presenta como un salto de la niñez a otra etapa de cambios en crecimiento del cuerpo.</a:t>
            </a:r>
            <a:br>
              <a:rPr lang="es-ES_tradnl" sz="1900" kern="1200">
                <a:solidFill>
                  <a:srgbClr val="FFFFFF"/>
                </a:solidFill>
                <a:latin typeface="+mj-lt"/>
                <a:ea typeface="+mj-ea"/>
                <a:cs typeface="+mj-cs"/>
              </a:rPr>
            </a:br>
            <a:br>
              <a:rPr lang="es-ES_tradnl" sz="1900" kern="1200">
                <a:solidFill>
                  <a:srgbClr val="FFFFFF"/>
                </a:solidFill>
                <a:latin typeface="+mj-lt"/>
                <a:ea typeface="+mj-ea"/>
                <a:cs typeface="+mj-cs"/>
              </a:rPr>
            </a:br>
            <a:br>
              <a:rPr lang="es-ES_tradnl" sz="1900" kern="1200">
                <a:solidFill>
                  <a:srgbClr val="FFFFFF"/>
                </a:solidFill>
                <a:latin typeface="+mj-lt"/>
                <a:ea typeface="+mj-ea"/>
                <a:cs typeface="+mj-cs"/>
              </a:rPr>
            </a:br>
            <a:r>
              <a:rPr lang="es-ES_tradnl" sz="1900" kern="1200">
                <a:solidFill>
                  <a:srgbClr val="FFFFFF"/>
                </a:solidFill>
                <a:latin typeface="+mj-lt"/>
                <a:ea typeface="+mj-ea"/>
                <a:cs typeface="+mj-cs"/>
              </a:rPr>
              <a:t>• Lo importante durante esta etapa es lograr una identidad propia, se inicia el proceso de independencia de los padres, el desarrollo vocacional, hay una vida social muy activa, se inicia la adquisición de compromisos y responsabilidades, así como la atracción y elección de pareja.</a:t>
            </a:r>
          </a:p>
        </p:txBody>
      </p:sp>
      <p:pic>
        <p:nvPicPr>
          <p:cNvPr id="7" name="Picture 2" descr="Resultado de imagen para fase genital">
            <a:extLst>
              <a:ext uri="{FF2B5EF4-FFF2-40B4-BE49-F238E27FC236}">
                <a16:creationId xmlns:a16="http://schemas.microsoft.com/office/drawing/2014/main" id="{D46B598F-B210-A842-BD29-6DB4F1BC71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1286685"/>
            <a:ext cx="6553545" cy="42925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44C4F930-A2C8-5249-9D92-38D8720F8F0D}"/>
              </a:ext>
            </a:extLst>
          </p:cNvPr>
          <p:cNvSpPr/>
          <p:nvPr/>
        </p:nvSpPr>
        <p:spPr>
          <a:xfrm>
            <a:off x="5801533" y="32480"/>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s-ES_tradnl" sz="4400" b="1" dirty="0">
                <a:ln w="9525">
                  <a:solidFill>
                    <a:schemeClr val="bg1"/>
                  </a:solidFill>
                  <a:prstDash val="solid"/>
                </a:ln>
                <a:solidFill>
                  <a:srgbClr val="000000"/>
                </a:solidFill>
                <a:effectLst>
                  <a:outerShdw blurRad="12700" dist="38100" dir="2700000" algn="tl" rotWithShape="0">
                    <a:schemeClr val="bg1">
                      <a:lumMod val="50000"/>
                    </a:schemeClr>
                  </a:outerShdw>
                </a:effectLst>
                <a:latin typeface="+mj-lt"/>
                <a:ea typeface="+mj-ea"/>
                <a:cs typeface="+mj-cs"/>
              </a:rPr>
              <a:t>Fase genital</a:t>
            </a:r>
          </a:p>
        </p:txBody>
      </p:sp>
    </p:spTree>
    <p:extLst>
      <p:ext uri="{BB962C8B-B14F-4D97-AF65-F5344CB8AC3E}">
        <p14:creationId xmlns:p14="http://schemas.microsoft.com/office/powerpoint/2010/main" val="3317329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Marcador de contenido 2">
            <a:extLst>
              <a:ext uri="{FF2B5EF4-FFF2-40B4-BE49-F238E27FC236}">
                <a16:creationId xmlns:a16="http://schemas.microsoft.com/office/drawing/2014/main" id="{C30671E3-D891-FD42-9506-0A0A01C22177}"/>
              </a:ext>
            </a:extLst>
          </p:cNvPr>
          <p:cNvSpPr txBox="1">
            <a:spLocks/>
          </p:cNvSpPr>
          <p:nvPr/>
        </p:nvSpPr>
        <p:spPr>
          <a:xfrm>
            <a:off x="252225" y="590635"/>
            <a:ext cx="5843775" cy="576367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50000"/>
              </a:lnSpc>
              <a:buNone/>
            </a:pPr>
            <a:r>
              <a:rPr lang="es-ES_tradnl" sz="2400" dirty="0">
                <a:solidFill>
                  <a:srgbClr val="000000"/>
                </a:solidFill>
              </a:rPr>
              <a:t>Puede crear confusión entre la etapa fálica y genital pues ambas están centradas en los órganos genitales</a:t>
            </a:r>
          </a:p>
          <a:p>
            <a:pPr marL="0" indent="0">
              <a:lnSpc>
                <a:spcPct val="150000"/>
              </a:lnSpc>
              <a:buNone/>
            </a:pPr>
            <a:r>
              <a:rPr lang="es-ES_tradnl" sz="2400" dirty="0">
                <a:solidFill>
                  <a:srgbClr val="000000"/>
                </a:solidFill>
              </a:rPr>
              <a:t>La diferencia es que en la primera la sexualidad es rudimentaria puramente egocéntrica y en la genital, la sexualidad alcanza su madurez y se vuelve heterosexual, los órganos genitales se vuelven el origen central de las tensiones y placeres sexuales incluyendo la potencia sexual y el orgasmo.</a:t>
            </a:r>
          </a:p>
        </p:txBody>
      </p:sp>
      <p:sp>
        <p:nvSpPr>
          <p:cNvPr id="2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7B59BAC7-CCF7-664C-8C21-AABF2FC5EC4B}"/>
              </a:ext>
            </a:extLst>
          </p:cNvPr>
          <p:cNvPicPr>
            <a:picLocks noChangeAspect="1"/>
          </p:cNvPicPr>
          <p:nvPr/>
        </p:nvPicPr>
        <p:blipFill rotWithShape="1">
          <a:blip r:embed="rId3"/>
          <a:srcRect l="1354" r="14616"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09101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2E529CE5-CD2B-F841-A1C4-9507679FC3E1}"/>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8000" kern="1200">
                <a:solidFill>
                  <a:srgbClr val="FFFFFF"/>
                </a:solidFill>
                <a:effectLst>
                  <a:outerShdw blurRad="38100" dist="38100" dir="2700000" algn="tl">
                    <a:srgbClr val="000000">
                      <a:alpha val="43137"/>
                    </a:srgbClr>
                  </a:outerShdw>
                </a:effectLst>
                <a:latin typeface="+mj-lt"/>
                <a:ea typeface="+mj-ea"/>
                <a:cs typeface="+mj-cs"/>
              </a:rPr>
              <a:t>Libido </a:t>
            </a:r>
          </a:p>
        </p:txBody>
      </p:sp>
      <p:sp>
        <p:nvSpPr>
          <p:cNvPr id="4" name="Marcador de contenido 2">
            <a:extLst>
              <a:ext uri="{FF2B5EF4-FFF2-40B4-BE49-F238E27FC236}">
                <a16:creationId xmlns:a16="http://schemas.microsoft.com/office/drawing/2014/main" id="{BF0BB585-FFD3-0144-98DA-315DF1A37543}"/>
              </a:ext>
            </a:extLst>
          </p:cNvPr>
          <p:cNvSpPr txBox="1">
            <a:spLocks/>
          </p:cNvSpPr>
          <p:nvPr/>
        </p:nvSpPr>
        <p:spPr>
          <a:xfrm>
            <a:off x="6090574" y="801866"/>
            <a:ext cx="5306084" cy="5230634"/>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pPr>
              <a:lnSpc>
                <a:spcPct val="90000"/>
              </a:lnSpc>
            </a:pPr>
            <a:r>
              <a:rPr lang="en-US" sz="2400" i="1" cap="none" spc="10">
                <a:solidFill>
                  <a:srgbClr val="000000"/>
                </a:solidFill>
              </a:rPr>
              <a:t>Libido-inis = deseo </a:t>
            </a:r>
            <a:r>
              <a:rPr lang="en-US" sz="2400" cap="none" spc="10">
                <a:solidFill>
                  <a:srgbClr val="000000"/>
                </a:solidFill>
              </a:rPr>
              <a:t>y/o </a:t>
            </a:r>
            <a:r>
              <a:rPr lang="en-US" sz="2400" i="1" cap="none" spc="10">
                <a:solidFill>
                  <a:srgbClr val="000000"/>
                </a:solidFill>
              </a:rPr>
              <a:t>Ansia </a:t>
            </a:r>
            <a:r>
              <a:rPr lang="en-US" sz="2400" cap="none" spc="10">
                <a:solidFill>
                  <a:srgbClr val="000000"/>
                </a:solidFill>
              </a:rPr>
              <a:t>Freud recoge dos sentidos etimológicos del vocablo: el puramente energético o cuantitativo (ansia, deseo) y el más psíquico o cualitativo (fantasia, capricho)</a:t>
            </a:r>
          </a:p>
          <a:p>
            <a:pPr>
              <a:lnSpc>
                <a:spcPct val="90000"/>
              </a:lnSpc>
            </a:pPr>
            <a:endParaRPr lang="en-US" sz="2400" cap="none" spc="10">
              <a:solidFill>
                <a:srgbClr val="000000"/>
              </a:solidFill>
            </a:endParaRPr>
          </a:p>
          <a:p>
            <a:pPr marL="0">
              <a:lnSpc>
                <a:spcPct val="90000"/>
              </a:lnSpc>
            </a:pPr>
            <a:r>
              <a:rPr lang="en-US" sz="2400" cap="none" spc="10">
                <a:solidFill>
                  <a:srgbClr val="000000"/>
                </a:solidFill>
              </a:rPr>
              <a:t>Sexual (en psicoanálisis) = Eros (de Platon)</a:t>
            </a:r>
          </a:p>
          <a:p>
            <a:pPr marL="0">
              <a:lnSpc>
                <a:spcPct val="90000"/>
              </a:lnSpc>
            </a:pPr>
            <a:r>
              <a:rPr lang="en-US" sz="2400" cap="none" spc="10">
                <a:solidFill>
                  <a:srgbClr val="000000"/>
                </a:solidFill>
              </a:rPr>
              <a:t>Sexual (en psicoanálisis) </a:t>
            </a:r>
            <a:r>
              <a:rPr lang="en-US" sz="2400">
                <a:solidFill>
                  <a:srgbClr val="000000"/>
                </a:solidFill>
              </a:rPr>
              <a:t>≠ genital</a:t>
            </a:r>
          </a:p>
          <a:p>
            <a:pPr marL="0">
              <a:lnSpc>
                <a:spcPct val="90000"/>
              </a:lnSpc>
            </a:pPr>
            <a:endParaRPr lang="en-US" sz="2400">
              <a:solidFill>
                <a:srgbClr val="000000"/>
              </a:solidFill>
            </a:endParaRPr>
          </a:p>
        </p:txBody>
      </p:sp>
    </p:spTree>
    <p:extLst>
      <p:ext uri="{BB962C8B-B14F-4D97-AF65-F5344CB8AC3E}">
        <p14:creationId xmlns:p14="http://schemas.microsoft.com/office/powerpoint/2010/main" val="816242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40788" y="476673"/>
            <a:ext cx="4734758" cy="3139321"/>
          </a:xfrm>
          <a:prstGeom prst="rect">
            <a:avLst/>
          </a:prstGeom>
          <a:noFill/>
        </p:spPr>
        <p:txBody>
          <a:bodyPr wrap="none" lIns="91440" tIns="45720" rIns="91440" bIns="45720">
            <a:spAutoFit/>
          </a:bodyPr>
          <a:lstStyle/>
          <a:p>
            <a:pPr algn="ctr"/>
            <a:r>
              <a:rPr lang="es-E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Las fases del </a:t>
            </a:r>
          </a:p>
          <a:p>
            <a:pPr algn="ctr"/>
            <a:r>
              <a:rPr lang="es-E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Desarrollo </a:t>
            </a:r>
          </a:p>
          <a:p>
            <a:pPr algn="ctr"/>
            <a:r>
              <a:rPr lang="es-E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Libidinal </a:t>
            </a:r>
          </a:p>
        </p:txBody>
      </p:sp>
      <p:pic>
        <p:nvPicPr>
          <p:cNvPr id="4" name="Imagen 3"/>
          <p:cNvPicPr>
            <a:picLocks noChangeAspect="1"/>
          </p:cNvPicPr>
          <p:nvPr/>
        </p:nvPicPr>
        <p:blipFill>
          <a:blip r:embed="rId2"/>
          <a:stretch>
            <a:fillRect/>
          </a:stretch>
        </p:blipFill>
        <p:spPr>
          <a:xfrm>
            <a:off x="2325912" y="230794"/>
            <a:ext cx="1489557" cy="1815539"/>
          </a:xfrm>
          <a:prstGeom prst="rect">
            <a:avLst/>
          </a:prstGeom>
          <a:ln>
            <a:noFill/>
          </a:ln>
          <a:effectLst>
            <a:softEdge rad="112500"/>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672" y="230794"/>
            <a:ext cx="2162175" cy="2543175"/>
          </a:xfrm>
          <a:prstGeom prst="rect">
            <a:avLst/>
          </a:prstGeom>
          <a:ln>
            <a:noFill/>
          </a:ln>
          <a:effectLst>
            <a:softEdge rad="112500"/>
          </a:effectLst>
        </p:spPr>
      </p:pic>
      <p:graphicFrame>
        <p:nvGraphicFramePr>
          <p:cNvPr id="8" name="Diagrama 7"/>
          <p:cNvGraphicFramePr/>
          <p:nvPr>
            <p:extLst>
              <p:ext uri="{D42A27DB-BD31-4B8C-83A1-F6EECF244321}">
                <p14:modId xmlns:p14="http://schemas.microsoft.com/office/powerpoint/2010/main" val="3296879715"/>
              </p:ext>
            </p:extLst>
          </p:nvPr>
        </p:nvGraphicFramePr>
        <p:xfrm>
          <a:off x="1864742" y="2787161"/>
          <a:ext cx="9086849" cy="41131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0355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2597" y="116632"/>
            <a:ext cx="4152226" cy="1107996"/>
          </a:xfrm>
          <a:prstGeom prst="rect">
            <a:avLst/>
          </a:prstGeom>
          <a:noFill/>
        </p:spPr>
        <p:txBody>
          <a:bodyPr wrap="none" lIns="91440" tIns="45720" rIns="91440" bIns="45720">
            <a:spAutoFit/>
          </a:bodyPr>
          <a:lstStyle/>
          <a:p>
            <a:pPr algn="ctr"/>
            <a:r>
              <a:rPr lang="es-ES" sz="6600" b="1" dirty="0">
                <a:ln w="9525">
                  <a:solidFill>
                    <a:schemeClr val="bg1"/>
                  </a:solidFill>
                  <a:prstDash val="solid"/>
                </a:ln>
                <a:effectLst>
                  <a:outerShdw blurRad="12700" dist="38100" dir="2700000" algn="tl" rotWithShape="0">
                    <a:schemeClr val="bg1">
                      <a:lumMod val="50000"/>
                    </a:schemeClr>
                  </a:outerShdw>
                </a:effectLst>
              </a:rPr>
              <a:t>FASE ORAL </a:t>
            </a:r>
          </a:p>
        </p:txBody>
      </p:sp>
      <p:graphicFrame>
        <p:nvGraphicFramePr>
          <p:cNvPr id="6" name="Diagrama 5"/>
          <p:cNvGraphicFramePr/>
          <p:nvPr>
            <p:extLst>
              <p:ext uri="{D42A27DB-BD31-4B8C-83A1-F6EECF244321}">
                <p14:modId xmlns:p14="http://schemas.microsoft.com/office/powerpoint/2010/main" val="505961907"/>
              </p:ext>
            </p:extLst>
          </p:nvPr>
        </p:nvGraphicFramePr>
        <p:xfrm>
          <a:off x="1132011" y="1224628"/>
          <a:ext cx="8583489" cy="5228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61990422-9FF2-5D4A-AE94-1573740862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500" y="404664"/>
            <a:ext cx="1884154" cy="1352404"/>
          </a:xfrm>
          <a:prstGeom prst="rect">
            <a:avLst/>
          </a:prstGeom>
          <a:ln>
            <a:noFill/>
          </a:ln>
          <a:effectLst>
            <a:softEdge rad="112500"/>
          </a:effectLst>
        </p:spPr>
      </p:pic>
    </p:spTree>
    <p:extLst>
      <p:ext uri="{BB962C8B-B14F-4D97-AF65-F5344CB8AC3E}">
        <p14:creationId xmlns:p14="http://schemas.microsoft.com/office/powerpoint/2010/main" val="153352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A5732A18-B564-2D4A-AD1E-6C15312BB3D0}"/>
              </a:ext>
            </a:extLst>
          </p:cNvPr>
          <p:cNvSpPr/>
          <p:nvPr/>
        </p:nvSpPr>
        <p:spPr>
          <a:xfrm>
            <a:off x="640079"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ln w="9525">
                  <a:solidFill>
                    <a:schemeClr val="bg1"/>
                  </a:solidFill>
                  <a:prstDash val="solid"/>
                </a:ln>
                <a:solidFill>
                  <a:srgbClr val="FFFFFF"/>
                </a:solidFill>
                <a:effectLst>
                  <a:outerShdw blurRad="12700" dist="38100" dir="2700000" algn="tl" rotWithShape="0">
                    <a:schemeClr val="bg1">
                      <a:lumMod val="50000"/>
                    </a:schemeClr>
                  </a:outerShdw>
                </a:effectLst>
                <a:latin typeface="+mj-lt"/>
                <a:ea typeface="+mj-ea"/>
                <a:cs typeface="+mj-cs"/>
              </a:rPr>
              <a:t>FASE ORAL SÁDICA</a:t>
            </a:r>
          </a:p>
        </p:txBody>
      </p:sp>
      <p:sp>
        <p:nvSpPr>
          <p:cNvPr id="2" name="Rectángulo 1">
            <a:extLst>
              <a:ext uri="{FF2B5EF4-FFF2-40B4-BE49-F238E27FC236}">
                <a16:creationId xmlns:a16="http://schemas.microsoft.com/office/drawing/2014/main" id="{7944FDE0-91E3-A14D-A761-8ED924CC08EA}"/>
              </a:ext>
            </a:extLst>
          </p:cNvPr>
          <p:cNvSpPr/>
          <p:nvPr/>
        </p:nvSpPr>
        <p:spPr>
          <a:xfrm>
            <a:off x="5443342" y="491218"/>
            <a:ext cx="6535735" cy="5580970"/>
          </a:xfrm>
          <a:prstGeom prst="rect">
            <a:avLst/>
          </a:prstGeom>
        </p:spPr>
        <p:txBody>
          <a:bodyPr vert="horz" lIns="91440" tIns="45720" rIns="91440" bIns="45720" rtlCol="0" anchor="ctr">
            <a:normAutofit/>
          </a:bodyPr>
          <a:lstStyle/>
          <a:p>
            <a:pPr lvl="0">
              <a:lnSpc>
                <a:spcPct val="150000"/>
              </a:lnSpc>
              <a:spcAft>
                <a:spcPts val="600"/>
              </a:spcAft>
            </a:pPr>
            <a:r>
              <a:rPr lang="es-ES_tradnl" sz="2800" dirty="0">
                <a:solidFill>
                  <a:srgbClr val="000000"/>
                </a:solidFill>
              </a:rPr>
              <a:t>Abraham (1924) propuso la subdivisión de esta fase en orden a dos actividades fisiológicas distintas: Succión (fase oral primaria) y morder (fase oral sádica). </a:t>
            </a:r>
          </a:p>
          <a:p>
            <a:pPr lvl="0">
              <a:lnSpc>
                <a:spcPct val="150000"/>
              </a:lnSpc>
              <a:spcAft>
                <a:spcPts val="600"/>
              </a:spcAft>
            </a:pPr>
            <a:r>
              <a:rPr lang="es-ES_tradnl" sz="2800" dirty="0">
                <a:solidFill>
                  <a:srgbClr val="000000"/>
                </a:solidFill>
              </a:rPr>
              <a:t>Esta última correspondería a la aparición de los primeros dientes. </a:t>
            </a:r>
          </a:p>
          <a:p>
            <a:pPr lvl="0">
              <a:lnSpc>
                <a:spcPct val="150000"/>
              </a:lnSpc>
              <a:spcAft>
                <a:spcPts val="600"/>
              </a:spcAft>
            </a:pPr>
            <a:r>
              <a:rPr lang="es-ES_tradnl" sz="2800" dirty="0">
                <a:solidFill>
                  <a:srgbClr val="000000"/>
                </a:solidFill>
              </a:rPr>
              <a:t>AMBIVALENCIA: amor y odio </a:t>
            </a:r>
          </a:p>
        </p:txBody>
      </p:sp>
      <p:pic>
        <p:nvPicPr>
          <p:cNvPr id="7" name="Imagen 6">
            <a:extLst>
              <a:ext uri="{FF2B5EF4-FFF2-40B4-BE49-F238E27FC236}">
                <a16:creationId xmlns:a16="http://schemas.microsoft.com/office/drawing/2014/main" id="{E9C67127-059C-6447-A5D5-B74AFB4828F4}"/>
              </a:ext>
            </a:extLst>
          </p:cNvPr>
          <p:cNvPicPr>
            <a:picLocks noChangeAspect="1"/>
          </p:cNvPicPr>
          <p:nvPr/>
        </p:nvPicPr>
        <p:blipFill>
          <a:blip r:embed="rId3"/>
          <a:stretch>
            <a:fillRect/>
          </a:stretch>
        </p:blipFill>
        <p:spPr>
          <a:xfrm>
            <a:off x="10212652" y="4813739"/>
            <a:ext cx="1192469" cy="1617348"/>
          </a:xfrm>
          <a:prstGeom prst="rect">
            <a:avLst/>
          </a:prstGeom>
        </p:spPr>
      </p:pic>
    </p:spTree>
    <p:extLst>
      <p:ext uri="{BB962C8B-B14F-4D97-AF65-F5344CB8AC3E}">
        <p14:creationId xmlns:p14="http://schemas.microsoft.com/office/powerpoint/2010/main" val="624618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7929" y="0"/>
            <a:ext cx="3088088"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effectLst>
                  <a:outerShdw blurRad="12700" dist="38100" dir="2700000" algn="tl" rotWithShape="0">
                    <a:schemeClr val="bg1">
                      <a:lumMod val="50000"/>
                    </a:schemeClr>
                  </a:outerShdw>
                </a:effectLst>
              </a:rPr>
              <a:t>FASE ANAL </a:t>
            </a:r>
          </a:p>
        </p:txBody>
      </p:sp>
      <p:graphicFrame>
        <p:nvGraphicFramePr>
          <p:cNvPr id="5" name="Diagrama 4"/>
          <p:cNvGraphicFramePr/>
          <p:nvPr>
            <p:extLst>
              <p:ext uri="{D42A27DB-BD31-4B8C-83A1-F6EECF244321}">
                <p14:modId xmlns:p14="http://schemas.microsoft.com/office/powerpoint/2010/main" val="1793097734"/>
              </p:ext>
            </p:extLst>
          </p:nvPr>
        </p:nvGraphicFramePr>
        <p:xfrm>
          <a:off x="767408" y="692696"/>
          <a:ext cx="928903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8975776" y="404664"/>
            <a:ext cx="2553397" cy="3194068"/>
          </a:xfrm>
          <a:prstGeom prst="rect">
            <a:avLst/>
          </a:prstGeom>
        </p:spPr>
      </p:pic>
      <p:sp>
        <p:nvSpPr>
          <p:cNvPr id="3" name="Franja diagonal 2">
            <a:extLst>
              <a:ext uri="{FF2B5EF4-FFF2-40B4-BE49-F238E27FC236}">
                <a16:creationId xmlns:a16="http://schemas.microsoft.com/office/drawing/2014/main" id="{F3ED425B-6379-3247-B941-D7CB8B991BF9}"/>
              </a:ext>
            </a:extLst>
          </p:cNvPr>
          <p:cNvSpPr/>
          <p:nvPr/>
        </p:nvSpPr>
        <p:spPr>
          <a:xfrm rot="219829">
            <a:off x="5170683" y="338870"/>
            <a:ext cx="3133028" cy="2137900"/>
          </a:xfrm>
          <a:prstGeom prst="diagStrip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_tradnl" sz="2800" b="1" dirty="0">
                <a:solidFill>
                  <a:schemeClr val="tx1"/>
                </a:solidFill>
              </a:rPr>
              <a:t>Control</a:t>
            </a:r>
            <a:r>
              <a:rPr lang="es-ES_tradnl" dirty="0">
                <a:solidFill>
                  <a:schemeClr val="tx1"/>
                </a:solidFill>
              </a:rPr>
              <a:t> </a:t>
            </a:r>
          </a:p>
        </p:txBody>
      </p:sp>
    </p:spTree>
    <p:extLst>
      <p:ext uri="{BB962C8B-B14F-4D97-AF65-F5344CB8AC3E}">
        <p14:creationId xmlns:p14="http://schemas.microsoft.com/office/powerpoint/2010/main" val="1949159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6096000" y="327297"/>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s-ES_tradnl" sz="4400" b="1">
                <a:ln w="9525">
                  <a:solidFill>
                    <a:schemeClr val="bg1"/>
                  </a:solidFill>
                  <a:prstDash val="solid"/>
                </a:ln>
                <a:solidFill>
                  <a:srgbClr val="000000"/>
                </a:solidFill>
                <a:effectLst>
                  <a:outerShdw blurRad="12700" dist="38100" dir="2700000" algn="tl" rotWithShape="0">
                    <a:schemeClr val="bg1">
                      <a:lumMod val="50000"/>
                    </a:schemeClr>
                  </a:outerShdw>
                </a:effectLst>
                <a:latin typeface="+mj-lt"/>
                <a:ea typeface="+mj-ea"/>
                <a:cs typeface="+mj-cs"/>
              </a:rPr>
              <a:t>Fase fálico genital</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1">
            <a:extLst>
              <a:ext uri="{FF2B5EF4-FFF2-40B4-BE49-F238E27FC236}">
                <a16:creationId xmlns:a16="http://schemas.microsoft.com/office/drawing/2014/main" id="{E944A195-CE3A-D140-BD9C-74CB9437B006}"/>
              </a:ext>
            </a:extLst>
          </p:cNvPr>
          <p:cNvPicPr>
            <a:picLocks noChangeAspect="1"/>
          </p:cNvPicPr>
          <p:nvPr/>
        </p:nvPicPr>
        <p:blipFill rotWithShape="1">
          <a:blip r:embed="rId3">
            <a:alphaModFix/>
          </a:blip>
          <a:srcRect l="4153" r="9142"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Rectángulo 2">
            <a:extLst>
              <a:ext uri="{FF2B5EF4-FFF2-40B4-BE49-F238E27FC236}">
                <a16:creationId xmlns:a16="http://schemas.microsoft.com/office/drawing/2014/main" id="{89D40A44-CE2F-CF48-B4EC-BC0589DB506A}"/>
              </a:ext>
            </a:extLst>
          </p:cNvPr>
          <p:cNvSpPr/>
          <p:nvPr/>
        </p:nvSpPr>
        <p:spPr>
          <a:xfrm>
            <a:off x="5396306" y="1865884"/>
            <a:ext cx="6440093" cy="4273697"/>
          </a:xfrm>
          <a:prstGeom prst="rect">
            <a:avLst/>
          </a:prstGeom>
        </p:spPr>
        <p:txBody>
          <a:bodyPr vert="horz" lIns="91440" tIns="45720" rIns="91440" bIns="45720" rtlCol="0" anchor="ctr">
            <a:normAutofit fontScale="92500"/>
          </a:bodyPr>
          <a:lstStyle/>
          <a:p>
            <a:pPr lvl="0">
              <a:lnSpc>
                <a:spcPct val="90000"/>
              </a:lnSpc>
              <a:spcAft>
                <a:spcPts val="600"/>
              </a:spcAft>
            </a:pPr>
            <a:r>
              <a:rPr lang="es-ES_tradnl" sz="3200" dirty="0">
                <a:solidFill>
                  <a:srgbClr val="000000"/>
                </a:solidFill>
              </a:rPr>
              <a:t>3 a 5 años </a:t>
            </a:r>
          </a:p>
          <a:p>
            <a:pPr lvl="0">
              <a:lnSpc>
                <a:spcPct val="150000"/>
              </a:lnSpc>
              <a:spcAft>
                <a:spcPts val="600"/>
              </a:spcAft>
            </a:pPr>
            <a:r>
              <a:rPr lang="es-ES_tradnl" sz="3200" dirty="0">
                <a:solidFill>
                  <a:srgbClr val="000000"/>
                </a:solidFill>
              </a:rPr>
              <a:t>Última fase del desarrollo libidinal.</a:t>
            </a:r>
          </a:p>
          <a:p>
            <a:pPr lvl="0">
              <a:lnSpc>
                <a:spcPct val="150000"/>
              </a:lnSpc>
              <a:spcAft>
                <a:spcPts val="600"/>
              </a:spcAft>
            </a:pPr>
            <a:endParaRPr lang="es-ES_tradnl" sz="3200" dirty="0">
              <a:solidFill>
                <a:srgbClr val="000000"/>
              </a:solidFill>
            </a:endParaRPr>
          </a:p>
          <a:p>
            <a:pPr lvl="0">
              <a:lnSpc>
                <a:spcPct val="150000"/>
              </a:lnSpc>
              <a:spcAft>
                <a:spcPts val="600"/>
              </a:spcAft>
            </a:pPr>
            <a:r>
              <a:rPr lang="es-ES_tradnl" sz="3200" dirty="0">
                <a:solidFill>
                  <a:srgbClr val="000000"/>
                </a:solidFill>
              </a:rPr>
              <a:t> Grado de acercamiento de la sexualidad infantil a la futura organización adulta que se alcanzara en la pubertad.</a:t>
            </a:r>
          </a:p>
        </p:txBody>
      </p:sp>
    </p:spTree>
    <p:extLst>
      <p:ext uri="{BB962C8B-B14F-4D97-AF65-F5344CB8AC3E}">
        <p14:creationId xmlns:p14="http://schemas.microsoft.com/office/powerpoint/2010/main" val="2077939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400463333"/>
              </p:ext>
            </p:extLst>
          </p:nvPr>
        </p:nvGraphicFramePr>
        <p:xfrm>
          <a:off x="520700" y="558800"/>
          <a:ext cx="10833100" cy="561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743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A936FB9-7897-6449-BEB0-74E720AD0B68}"/>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s-ES_tradnl" sz="4000" kern="1200">
                <a:solidFill>
                  <a:srgbClr val="FFFFFF"/>
                </a:solidFill>
                <a:latin typeface="+mj-lt"/>
                <a:ea typeface="+mj-ea"/>
                <a:cs typeface="+mj-cs"/>
              </a:rPr>
              <a:t>Fase de </a:t>
            </a:r>
            <a:r>
              <a:rPr lang="es-ES_tradnl" sz="4000">
                <a:solidFill>
                  <a:srgbClr val="FFFFFF"/>
                </a:solidFill>
              </a:rPr>
              <a:t>L</a:t>
            </a:r>
            <a:r>
              <a:rPr lang="es-ES_tradnl" sz="4000" kern="1200">
                <a:solidFill>
                  <a:srgbClr val="FFFFFF"/>
                </a:solidFill>
                <a:latin typeface="+mj-lt"/>
                <a:ea typeface="+mj-ea"/>
                <a:cs typeface="+mj-cs"/>
              </a:rPr>
              <a:t>atencia </a:t>
            </a:r>
          </a:p>
        </p:txBody>
      </p:sp>
      <p:sp>
        <p:nvSpPr>
          <p:cNvPr id="4" name="Rectángulo 3">
            <a:extLst>
              <a:ext uri="{FF2B5EF4-FFF2-40B4-BE49-F238E27FC236}">
                <a16:creationId xmlns:a16="http://schemas.microsoft.com/office/drawing/2014/main" id="{C21AFDD6-3227-4A43-9B3C-6B95323F3473}"/>
              </a:ext>
            </a:extLst>
          </p:cNvPr>
          <p:cNvSpPr/>
          <p:nvPr/>
        </p:nvSpPr>
        <p:spPr>
          <a:xfrm>
            <a:off x="355601" y="2827418"/>
            <a:ext cx="6959599" cy="3522581"/>
          </a:xfrm>
          <a:prstGeom prst="rect">
            <a:avLst/>
          </a:prstGeom>
        </p:spPr>
        <p:txBody>
          <a:bodyPr vert="horz" lIns="91440" tIns="45720" rIns="91440" bIns="45720" rtlCol="0" anchor="ctr">
            <a:normAutofit lnSpcReduction="10000"/>
          </a:bodyPr>
          <a:lstStyle/>
          <a:p>
            <a:pPr lvl="0" indent="-228600">
              <a:lnSpc>
                <a:spcPct val="150000"/>
              </a:lnSpc>
              <a:spcAft>
                <a:spcPts val="600"/>
              </a:spcAft>
              <a:buFont typeface="Arial" panose="020B0604020202020204" pitchFamily="34" charset="0"/>
              <a:buChar char="•"/>
            </a:pPr>
            <a:r>
              <a:rPr lang="es-ES_tradnl" sz="3200" dirty="0">
                <a:solidFill>
                  <a:srgbClr val="000000"/>
                </a:solidFill>
              </a:rPr>
              <a:t>Disminución de las actividades sexuales, una </a:t>
            </a:r>
            <a:r>
              <a:rPr lang="es-ES_tradnl" sz="3200" dirty="0" err="1">
                <a:solidFill>
                  <a:srgbClr val="000000"/>
                </a:solidFill>
              </a:rPr>
              <a:t>desexualización</a:t>
            </a:r>
            <a:r>
              <a:rPr lang="es-ES_tradnl" sz="3200" dirty="0">
                <a:solidFill>
                  <a:srgbClr val="000000"/>
                </a:solidFill>
              </a:rPr>
              <a:t> y la aparición de sentimientos morales y estéticos, de asco, pudor y predominio de ternura y sublimación </a:t>
            </a:r>
          </a:p>
        </p:txBody>
      </p:sp>
      <p:pic>
        <p:nvPicPr>
          <p:cNvPr id="5" name="Imagen 4">
            <a:extLst>
              <a:ext uri="{FF2B5EF4-FFF2-40B4-BE49-F238E27FC236}">
                <a16:creationId xmlns:a16="http://schemas.microsoft.com/office/drawing/2014/main" id="{5AF17AFE-6945-E74D-96EA-0F939A9B4B79}"/>
              </a:ext>
            </a:extLst>
          </p:cNvPr>
          <p:cNvPicPr>
            <a:picLocks noChangeAspect="1"/>
          </p:cNvPicPr>
          <p:nvPr/>
        </p:nvPicPr>
        <p:blipFill>
          <a:blip r:embed="rId3"/>
          <a:stretch>
            <a:fillRect/>
          </a:stretch>
        </p:blipFill>
        <p:spPr>
          <a:xfrm>
            <a:off x="7532826" y="3136517"/>
            <a:ext cx="4172978" cy="2503786"/>
          </a:xfrm>
          <a:prstGeom prst="rect">
            <a:avLst/>
          </a:prstGeom>
        </p:spPr>
      </p:pic>
    </p:spTree>
    <p:extLst>
      <p:ext uri="{BB962C8B-B14F-4D97-AF65-F5344CB8AC3E}">
        <p14:creationId xmlns:p14="http://schemas.microsoft.com/office/powerpoint/2010/main" val="202437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583</Words>
  <Application>Microsoft Macintosh PowerPoint</Application>
  <PresentationFormat>Panorámica</PresentationFormat>
  <Paragraphs>41</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TEORÍA DEL DESARROLLO PSICOSEXUAL</vt:lpstr>
      <vt:lpstr>Libido </vt:lpstr>
      <vt:lpstr>Presentación de PowerPoint</vt:lpstr>
      <vt:lpstr>Presentación de PowerPoint</vt:lpstr>
      <vt:lpstr>Presentación de PowerPoint</vt:lpstr>
      <vt:lpstr>Presentación de PowerPoint</vt:lpstr>
      <vt:lpstr>Presentación de PowerPoint</vt:lpstr>
      <vt:lpstr>Presentación de PowerPoint</vt:lpstr>
      <vt:lpstr>Fase de Latencia </vt:lpstr>
      <vt:lpstr> • Durante esta etapa hay un despertar sexual.  La pubertad se presenta como un salto de la niñez a otra etapa de cambios en crecimiento del cuerpo.   • Lo importante durante esta etapa es lograr una identidad propia, se inicia el proceso de independencia de los padres, el desarrollo vocacional, hay una vida social muy activa, se inicia la adquisición de compromisos y responsabilidades, así como la atracción y elección de pareja.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DEL DESARROLLO PSICOSEXUAL</dc:title>
  <dc:creator>María Soledad Fierro Villacreses</dc:creator>
  <cp:lastModifiedBy>María Soledad Fierro Villacreses</cp:lastModifiedBy>
  <cp:revision>4</cp:revision>
  <dcterms:created xsi:type="dcterms:W3CDTF">2020-06-19T03:01:23Z</dcterms:created>
  <dcterms:modified xsi:type="dcterms:W3CDTF">2021-12-17T03:38:16Z</dcterms:modified>
</cp:coreProperties>
</file>