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6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255521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823598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4126896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920237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75417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120670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8" name="7 Marcador de pie de página"/>
          <p:cNvSpPr>
            <a:spLocks noGrp="1"/>
          </p:cNvSpPr>
          <p:nvPr>
            <p:ph type="ftr" sz="quarter" idx="11"/>
          </p:nvPr>
        </p:nvSpPr>
        <p:spPr/>
        <p:txBody>
          <a:bodyPr/>
          <a:lstStyle/>
          <a:p>
            <a:endParaRPr lang="es-EC"/>
          </a:p>
        </p:txBody>
      </p:sp>
      <p:sp>
        <p:nvSpPr>
          <p:cNvPr id="9" name="8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3832409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1398650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3" name="2 Marcador de pie de página"/>
          <p:cNvSpPr>
            <a:spLocks noGrp="1"/>
          </p:cNvSpPr>
          <p:nvPr>
            <p:ph type="ftr" sz="quarter" idx="11"/>
          </p:nvPr>
        </p:nvSpPr>
        <p:spPr/>
        <p:txBody>
          <a:bodyPr/>
          <a:lstStyle/>
          <a:p>
            <a:endParaRPr lang="es-EC"/>
          </a:p>
        </p:txBody>
      </p:sp>
      <p:sp>
        <p:nvSpPr>
          <p:cNvPr id="4" name="3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2993379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3567241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3568D31A-59A6-417D-95E5-4C30CFCB0BEB}" type="datetimeFigureOut">
              <a:rPr lang="es-EC" smtClean="0"/>
              <a:t>8/4/2025</a:t>
            </a:fld>
            <a:endParaRPr lang="es-EC"/>
          </a:p>
        </p:txBody>
      </p:sp>
      <p:sp>
        <p:nvSpPr>
          <p:cNvPr id="6" name="5 Marcador de pie de página"/>
          <p:cNvSpPr>
            <a:spLocks noGrp="1"/>
          </p:cNvSpPr>
          <p:nvPr>
            <p:ph type="ftr" sz="quarter" idx="11"/>
          </p:nvPr>
        </p:nvSpPr>
        <p:spPr/>
        <p:txBody>
          <a:bodyPr/>
          <a:lstStyle/>
          <a:p>
            <a:endParaRPr lang="es-EC"/>
          </a:p>
        </p:txBody>
      </p:sp>
      <p:sp>
        <p:nvSpPr>
          <p:cNvPr id="7" name="6 Marcador de número de diapositiva"/>
          <p:cNvSpPr>
            <a:spLocks noGrp="1"/>
          </p:cNvSpPr>
          <p:nvPr>
            <p:ph type="sldNum" sz="quarter" idx="12"/>
          </p:nvPr>
        </p:nvSpPr>
        <p:spPr/>
        <p:txBody>
          <a:bodyPr/>
          <a:lstStyle/>
          <a:p>
            <a:fld id="{0F70659F-0A47-4F47-B05A-A45E58BE5D3D}" type="slidenum">
              <a:rPr lang="es-EC" smtClean="0"/>
              <a:t>‹Nº›</a:t>
            </a:fld>
            <a:endParaRPr lang="es-EC"/>
          </a:p>
        </p:txBody>
      </p:sp>
    </p:spTree>
    <p:extLst>
      <p:ext uri="{BB962C8B-B14F-4D97-AF65-F5344CB8AC3E}">
        <p14:creationId xmlns:p14="http://schemas.microsoft.com/office/powerpoint/2010/main" val="1808164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68D31A-59A6-417D-95E5-4C30CFCB0BEB}" type="datetimeFigureOut">
              <a:rPr lang="es-EC" smtClean="0"/>
              <a:t>8/4/2025</a:t>
            </a:fld>
            <a:endParaRPr lang="es-EC"/>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70659F-0A47-4F47-B05A-A45E58BE5D3D}" type="slidenum">
              <a:rPr lang="es-EC" smtClean="0"/>
              <a:t>‹Nº›</a:t>
            </a:fld>
            <a:endParaRPr lang="es-EC"/>
          </a:p>
        </p:txBody>
      </p:sp>
    </p:spTree>
    <p:extLst>
      <p:ext uri="{BB962C8B-B14F-4D97-AF65-F5344CB8AC3E}">
        <p14:creationId xmlns:p14="http://schemas.microsoft.com/office/powerpoint/2010/main" val="1641237734"/>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s.wikipedia.org/wiki/Lenguaj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es.wikipedia.org/wiki/194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s.wikipedia.org/wiki/Egipto" TargetMode="External"/><Relationship Id="rId2" Type="http://schemas.openxmlformats.org/officeDocument/2006/relationships/hyperlink" Target="http://es.wikipedia.org/wiki/Mesopotamia" TargetMode="External"/><Relationship Id="rId1" Type="http://schemas.openxmlformats.org/officeDocument/2006/relationships/slideLayout" Target="../slideLayouts/slideLayout2.xml"/><Relationship Id="rId4" Type="http://schemas.openxmlformats.org/officeDocument/2006/relationships/hyperlink" Target="http://es.wikipedia.org/wiki/Asi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340769"/>
            <a:ext cx="7772400" cy="2259682"/>
          </a:xfrm>
        </p:spPr>
        <p:txBody>
          <a:bodyPr>
            <a:normAutofit/>
          </a:bodyPr>
          <a:lstStyle/>
          <a:p>
            <a:r>
              <a:rPr lang="es-MX" dirty="0" smtClean="0"/>
              <a:t/>
            </a:r>
            <a:br>
              <a:rPr lang="es-MX" dirty="0" smtClean="0"/>
            </a:br>
            <a:r>
              <a:rPr lang="es-MX" dirty="0" smtClean="0"/>
              <a:t>LA COMUNICACIÓN</a:t>
            </a:r>
            <a:endParaRPr lang="es-EC" dirty="0"/>
          </a:p>
        </p:txBody>
      </p:sp>
      <p:sp>
        <p:nvSpPr>
          <p:cNvPr id="3" name="2 Subtítulo"/>
          <p:cNvSpPr>
            <a:spLocks noGrp="1"/>
          </p:cNvSpPr>
          <p:nvPr>
            <p:ph type="subTitle" idx="1"/>
          </p:nvPr>
        </p:nvSpPr>
        <p:spPr/>
        <p:txBody>
          <a:bodyPr/>
          <a:lstStyle/>
          <a:p>
            <a:r>
              <a:rPr lang="es-MX" dirty="0" smtClean="0"/>
              <a:t>DR. GALO SILVA BORJA.</a:t>
            </a:r>
            <a:endParaRPr lang="es-EC" dirty="0"/>
          </a:p>
        </p:txBody>
      </p:sp>
    </p:spTree>
    <p:extLst>
      <p:ext uri="{BB962C8B-B14F-4D97-AF65-F5344CB8AC3E}">
        <p14:creationId xmlns:p14="http://schemas.microsoft.com/office/powerpoint/2010/main" val="3933688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EVOLUCION DE LA COMUNICACIÓN</a:t>
            </a:r>
            <a:r>
              <a:rPr lang="es-EC" dirty="0"/>
              <a:t/>
            </a:r>
            <a:br>
              <a:rPr lang="es-EC" dirty="0"/>
            </a:br>
            <a:endParaRPr lang="es-EC"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855624065"/>
              </p:ext>
            </p:extLst>
          </p:nvPr>
        </p:nvGraphicFramePr>
        <p:xfrm>
          <a:off x="2339752" y="908720"/>
          <a:ext cx="5353685" cy="4968548"/>
        </p:xfrm>
        <a:graphic>
          <a:graphicData uri="http://schemas.openxmlformats.org/drawingml/2006/table">
            <a:tbl>
              <a:tblPr firstRow="1" firstCol="1" bandRow="1">
                <a:tableStyleId>{5C22544A-7EE6-4342-B048-85BDC9FD1C3A}</a:tableStyleId>
              </a:tblPr>
              <a:tblGrid>
                <a:gridCol w="2676525">
                  <a:extLst>
                    <a:ext uri="{9D8B030D-6E8A-4147-A177-3AD203B41FA5}">
                      <a16:colId xmlns:a16="http://schemas.microsoft.com/office/drawing/2014/main" val="20000"/>
                    </a:ext>
                  </a:extLst>
                </a:gridCol>
                <a:gridCol w="2677160">
                  <a:extLst>
                    <a:ext uri="{9D8B030D-6E8A-4147-A177-3AD203B41FA5}">
                      <a16:colId xmlns:a16="http://schemas.microsoft.com/office/drawing/2014/main" val="20001"/>
                    </a:ext>
                  </a:extLst>
                </a:gridCol>
              </a:tblGrid>
              <a:tr h="382196">
                <a:tc>
                  <a:txBody>
                    <a:bodyPr/>
                    <a:lstStyle/>
                    <a:p>
                      <a:pPr marL="457200" algn="just">
                        <a:lnSpc>
                          <a:spcPct val="150000"/>
                        </a:lnSpc>
                        <a:spcAft>
                          <a:spcPts val="0"/>
                        </a:spcAft>
                      </a:pPr>
                      <a:r>
                        <a:rPr lang="es-ES" sz="1100" dirty="0">
                          <a:effectLst/>
                        </a:rPr>
                        <a:t>IMPRENTA</a:t>
                      </a:r>
                      <a:endParaRPr lang="es-EC" sz="1100" dirty="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Johannes Gutenberg </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382196">
                <a:tc>
                  <a:txBody>
                    <a:bodyPr/>
                    <a:lstStyle/>
                    <a:p>
                      <a:pPr marL="457200" algn="just">
                        <a:lnSpc>
                          <a:spcPct val="150000"/>
                        </a:lnSpc>
                        <a:spcAft>
                          <a:spcPts val="0"/>
                        </a:spcAft>
                      </a:pPr>
                      <a:r>
                        <a:rPr lang="es-ES" sz="1100">
                          <a:effectLst/>
                        </a:rPr>
                        <a:t>RADIO</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Guillermo Marconi</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382196">
                <a:tc>
                  <a:txBody>
                    <a:bodyPr/>
                    <a:lstStyle/>
                    <a:p>
                      <a:pPr marL="457200" algn="just">
                        <a:lnSpc>
                          <a:spcPct val="150000"/>
                        </a:lnSpc>
                        <a:spcAft>
                          <a:spcPts val="0"/>
                        </a:spcAft>
                      </a:pPr>
                      <a:r>
                        <a:rPr lang="es-ES" sz="1100">
                          <a:effectLst/>
                        </a:rPr>
                        <a:t>TELEGRAFO</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Samuel Morse</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382196">
                <a:tc>
                  <a:txBody>
                    <a:bodyPr/>
                    <a:lstStyle/>
                    <a:p>
                      <a:pPr marL="457200" algn="just">
                        <a:lnSpc>
                          <a:spcPct val="150000"/>
                        </a:lnSpc>
                        <a:spcAft>
                          <a:spcPts val="0"/>
                        </a:spcAft>
                      </a:pPr>
                      <a:r>
                        <a:rPr lang="es-ES" sz="1100">
                          <a:effectLst/>
                        </a:rPr>
                        <a:t>TELEVISIÓN</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 Jhon Baird</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382196">
                <a:tc>
                  <a:txBody>
                    <a:bodyPr/>
                    <a:lstStyle/>
                    <a:p>
                      <a:pPr marL="457200" algn="just">
                        <a:lnSpc>
                          <a:spcPct val="150000"/>
                        </a:lnSpc>
                        <a:spcAft>
                          <a:spcPts val="0"/>
                        </a:spcAft>
                      </a:pPr>
                      <a:r>
                        <a:rPr lang="es-ES" sz="1100">
                          <a:effectLst/>
                        </a:rPr>
                        <a:t>INTERNET</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Tim Berners Lee</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382196">
                <a:tc>
                  <a:txBody>
                    <a:bodyPr/>
                    <a:lstStyle/>
                    <a:p>
                      <a:pPr marL="457200" algn="just">
                        <a:lnSpc>
                          <a:spcPct val="150000"/>
                        </a:lnSpc>
                        <a:spcAft>
                          <a:spcPts val="0"/>
                        </a:spcAft>
                      </a:pPr>
                      <a:r>
                        <a:rPr lang="es-ES" sz="1100">
                          <a:effectLst/>
                        </a:rPr>
                        <a:t>COMPUTADORA</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dirty="0" err="1">
                          <a:effectLst/>
                        </a:rPr>
                        <a:t>Jhon</a:t>
                      </a:r>
                      <a:r>
                        <a:rPr lang="es-ES" sz="1100" dirty="0">
                          <a:effectLst/>
                        </a:rPr>
                        <a:t> </a:t>
                      </a:r>
                      <a:r>
                        <a:rPr lang="es-ES" sz="1100" dirty="0" err="1">
                          <a:effectLst/>
                        </a:rPr>
                        <a:t>Atanasoff</a:t>
                      </a:r>
                      <a:endParaRPr lang="es-EC" sz="11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382196">
                <a:tc>
                  <a:txBody>
                    <a:bodyPr/>
                    <a:lstStyle/>
                    <a:p>
                      <a:pPr marL="457200" algn="just">
                        <a:lnSpc>
                          <a:spcPct val="150000"/>
                        </a:lnSpc>
                        <a:spcAft>
                          <a:spcPts val="0"/>
                        </a:spcAft>
                      </a:pPr>
                      <a:r>
                        <a:rPr lang="es-ES" sz="1100">
                          <a:effectLst/>
                        </a:rPr>
                        <a:t>CELULAR</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Martin Cooper</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r h="382196">
                <a:tc>
                  <a:txBody>
                    <a:bodyPr/>
                    <a:lstStyle/>
                    <a:p>
                      <a:pPr marL="457200" algn="just">
                        <a:lnSpc>
                          <a:spcPct val="150000"/>
                        </a:lnSpc>
                        <a:spcAft>
                          <a:spcPts val="0"/>
                        </a:spcAft>
                      </a:pPr>
                      <a:r>
                        <a:rPr lang="es-ES" sz="1100">
                          <a:effectLst/>
                        </a:rPr>
                        <a:t>CINEMATOGRAFO</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Hermanos Lumiere</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7"/>
                  </a:ext>
                </a:extLst>
              </a:tr>
              <a:tr h="382196">
                <a:tc>
                  <a:txBody>
                    <a:bodyPr/>
                    <a:lstStyle/>
                    <a:p>
                      <a:pPr marL="457200" algn="just">
                        <a:lnSpc>
                          <a:spcPct val="150000"/>
                        </a:lnSpc>
                        <a:spcAft>
                          <a:spcPts val="0"/>
                        </a:spcAft>
                      </a:pPr>
                      <a:r>
                        <a:rPr lang="es-ES" sz="1100">
                          <a:effectLst/>
                        </a:rPr>
                        <a:t>GRAMOFONO</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Emile Berliner</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8"/>
                  </a:ext>
                </a:extLst>
              </a:tr>
              <a:tr h="382196">
                <a:tc>
                  <a:txBody>
                    <a:bodyPr/>
                    <a:lstStyle/>
                    <a:p>
                      <a:pPr marL="457200" algn="just">
                        <a:lnSpc>
                          <a:spcPct val="150000"/>
                        </a:lnSpc>
                        <a:spcAft>
                          <a:spcPts val="0"/>
                        </a:spcAft>
                      </a:pPr>
                      <a:r>
                        <a:rPr lang="es-ES" sz="1100" dirty="0">
                          <a:effectLst/>
                        </a:rPr>
                        <a:t>ESCRITURA CUNEIFORME</a:t>
                      </a:r>
                      <a:endParaRPr lang="es-EC" sz="1100" dirty="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Los sumerios</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09"/>
                  </a:ext>
                </a:extLst>
              </a:tr>
              <a:tr h="382196">
                <a:tc>
                  <a:txBody>
                    <a:bodyPr/>
                    <a:lstStyle/>
                    <a:p>
                      <a:pPr marL="457200" algn="just">
                        <a:lnSpc>
                          <a:spcPct val="150000"/>
                        </a:lnSpc>
                        <a:spcAft>
                          <a:spcPts val="0"/>
                        </a:spcAft>
                      </a:pPr>
                      <a:r>
                        <a:rPr lang="es-ES" sz="1100" dirty="0">
                          <a:effectLst/>
                        </a:rPr>
                        <a:t>PAPEL</a:t>
                      </a:r>
                      <a:endParaRPr lang="es-EC" sz="1100" dirty="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Cai Lun</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10"/>
                  </a:ext>
                </a:extLst>
              </a:tr>
              <a:tr h="382196">
                <a:tc>
                  <a:txBody>
                    <a:bodyPr/>
                    <a:lstStyle/>
                    <a:p>
                      <a:pPr marL="457200" algn="just">
                        <a:lnSpc>
                          <a:spcPct val="150000"/>
                        </a:lnSpc>
                        <a:spcAft>
                          <a:spcPts val="0"/>
                        </a:spcAft>
                      </a:pPr>
                      <a:r>
                        <a:rPr lang="es-ES" sz="1100">
                          <a:effectLst/>
                        </a:rPr>
                        <a:t>PAPIRO</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a:effectLst/>
                        </a:rPr>
                        <a:t>Los egipcios </a:t>
                      </a:r>
                      <a:endParaRPr lang="es-EC" sz="1100">
                        <a:effectLst/>
                        <a:latin typeface="Calibri"/>
                        <a:ea typeface="Calibri"/>
                        <a:cs typeface="Times New Roman"/>
                      </a:endParaRPr>
                    </a:p>
                  </a:txBody>
                  <a:tcPr marL="68580" marR="68580" marT="0" marB="0"/>
                </a:tc>
                <a:extLst>
                  <a:ext uri="{0D108BD9-81ED-4DB2-BD59-A6C34878D82A}">
                    <a16:rowId xmlns:a16="http://schemas.microsoft.com/office/drawing/2014/main" val="10011"/>
                  </a:ext>
                </a:extLst>
              </a:tr>
              <a:tr h="382196">
                <a:tc>
                  <a:txBody>
                    <a:bodyPr/>
                    <a:lstStyle/>
                    <a:p>
                      <a:pPr marL="457200" algn="just">
                        <a:lnSpc>
                          <a:spcPct val="150000"/>
                        </a:lnSpc>
                        <a:spcAft>
                          <a:spcPts val="0"/>
                        </a:spcAft>
                      </a:pPr>
                      <a:r>
                        <a:rPr lang="es-ES" sz="1100">
                          <a:effectLst/>
                        </a:rPr>
                        <a:t>TELEFONO</a:t>
                      </a:r>
                      <a:endParaRPr lang="es-EC" sz="1100">
                        <a:effectLst/>
                        <a:latin typeface="Calibri"/>
                        <a:ea typeface="Calibri"/>
                        <a:cs typeface="Times New Roman"/>
                      </a:endParaRPr>
                    </a:p>
                  </a:txBody>
                  <a:tcPr marL="68580" marR="68580" marT="0" marB="0"/>
                </a:tc>
                <a:tc>
                  <a:txBody>
                    <a:bodyPr/>
                    <a:lstStyle/>
                    <a:p>
                      <a:pPr marL="457200" algn="just">
                        <a:lnSpc>
                          <a:spcPct val="150000"/>
                        </a:lnSpc>
                        <a:spcAft>
                          <a:spcPts val="0"/>
                        </a:spcAft>
                      </a:pPr>
                      <a:r>
                        <a:rPr lang="es-ES" sz="1100" dirty="0">
                          <a:effectLst/>
                        </a:rPr>
                        <a:t>Antonio </a:t>
                      </a:r>
                      <a:r>
                        <a:rPr lang="es-ES" sz="1100" dirty="0" err="1">
                          <a:effectLst/>
                        </a:rPr>
                        <a:t>Meucci</a:t>
                      </a:r>
                      <a:endParaRPr lang="es-EC" sz="1100" dirty="0">
                        <a:effectLst/>
                        <a:latin typeface="Calibri"/>
                        <a:ea typeface="Calibri"/>
                        <a:cs typeface="Times New Roman"/>
                      </a:endParaRPr>
                    </a:p>
                  </a:txBody>
                  <a:tcPr marL="68580" marR="68580" marT="0" marB="0"/>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93918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a:t>TIPOS DE LENGUAJE</a:t>
            </a:r>
            <a:endParaRPr lang="es-EC" dirty="0"/>
          </a:p>
        </p:txBody>
      </p:sp>
      <p:sp>
        <p:nvSpPr>
          <p:cNvPr id="3" name="2 Marcador de contenido"/>
          <p:cNvSpPr>
            <a:spLocks noGrp="1"/>
          </p:cNvSpPr>
          <p:nvPr>
            <p:ph idx="1"/>
          </p:nvPr>
        </p:nvSpPr>
        <p:spPr/>
        <p:txBody>
          <a:bodyPr/>
          <a:lstStyle/>
          <a:p>
            <a:r>
              <a:rPr lang="es-ES" b="1" dirty="0"/>
              <a:t>LENGUAJE VERBAL</a:t>
            </a:r>
            <a:endParaRPr lang="es-EC" dirty="0"/>
          </a:p>
          <a:p>
            <a:r>
              <a:rPr lang="es-ES" dirty="0"/>
              <a:t>Utiliza el lenguaje escrito u oral. La comunicación es un proceso entre dos o más personas.</a:t>
            </a:r>
            <a:endParaRPr lang="es-EC" dirty="0"/>
          </a:p>
          <a:p>
            <a:r>
              <a:rPr lang="es-ES" dirty="0"/>
              <a:t>El lenguaje es el medio de comunicación principal para el ser humano.</a:t>
            </a:r>
            <a:endParaRPr lang="es-EC" dirty="0"/>
          </a:p>
          <a:p>
            <a:pPr marL="0" indent="0">
              <a:buNone/>
            </a:pPr>
            <a:endParaRPr lang="es-EC" dirty="0"/>
          </a:p>
        </p:txBody>
      </p:sp>
    </p:spTree>
    <p:extLst>
      <p:ext uri="{BB962C8B-B14F-4D97-AF65-F5344CB8AC3E}">
        <p14:creationId xmlns:p14="http://schemas.microsoft.com/office/powerpoint/2010/main" val="4169028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LENGUAJE NO VERBAL</a:t>
            </a:r>
            <a:endParaRPr lang="es-EC" dirty="0"/>
          </a:p>
        </p:txBody>
      </p:sp>
      <p:sp>
        <p:nvSpPr>
          <p:cNvPr id="3" name="2 Marcador de contenido"/>
          <p:cNvSpPr>
            <a:spLocks noGrp="1"/>
          </p:cNvSpPr>
          <p:nvPr>
            <p:ph idx="1"/>
          </p:nvPr>
        </p:nvSpPr>
        <p:spPr/>
        <p:txBody>
          <a:bodyPr>
            <a:normAutofit fontScale="77500" lnSpcReduction="20000"/>
          </a:bodyPr>
          <a:lstStyle/>
          <a:p>
            <a:r>
              <a:rPr lang="es-ES" dirty="0" smtClean="0"/>
              <a:t>Kinestésica.- </a:t>
            </a:r>
            <a:r>
              <a:rPr lang="es-ES" dirty="0"/>
              <a:t>Corresponde a los movimientos faciales y corporales.</a:t>
            </a:r>
            <a:endParaRPr lang="es-EC" dirty="0"/>
          </a:p>
          <a:p>
            <a:r>
              <a:rPr lang="es-ES" dirty="0"/>
              <a:t>Prosémica. Se relaciona con la concepción, estructuración y el uso del espacio, relacionándolo con la distancia que se establece entre los participantes del proceso comunicativo.</a:t>
            </a:r>
            <a:endParaRPr lang="es-EC" dirty="0"/>
          </a:p>
          <a:p>
            <a:r>
              <a:rPr lang="es-ES" dirty="0"/>
              <a:t>Icónica. Incluye imágenes (representación gráfica del objeto).</a:t>
            </a:r>
            <a:endParaRPr lang="es-EC" dirty="0"/>
          </a:p>
          <a:p>
            <a:r>
              <a:rPr lang="es-ES" dirty="0"/>
              <a:t>Señales. (Representación de un referente por un acuerdo social, por ej.: negro/luto).</a:t>
            </a:r>
            <a:endParaRPr lang="es-EC" dirty="0"/>
          </a:p>
          <a:p>
            <a:r>
              <a:rPr lang="es-ES" dirty="0"/>
              <a:t>Lenguajes gráficos (lenguajes escritos que utilizan imágenes para representar la realidad, por ej. jeroglíficos).</a:t>
            </a:r>
            <a:endParaRPr lang="es-EC" dirty="0"/>
          </a:p>
          <a:p>
            <a:r>
              <a:rPr lang="es-ES" dirty="0"/>
              <a:t>Musical. La música es otra manifestación de la comunicación no verbal. </a:t>
            </a:r>
            <a:endParaRPr lang="es-EC" dirty="0"/>
          </a:p>
        </p:txBody>
      </p:sp>
    </p:spTree>
    <p:extLst>
      <p:ext uri="{BB962C8B-B14F-4D97-AF65-F5344CB8AC3E}">
        <p14:creationId xmlns:p14="http://schemas.microsoft.com/office/powerpoint/2010/main" val="5301871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FUNCIONES DEL LENGUAJE</a:t>
            </a:r>
            <a:r>
              <a:rPr lang="es-EC" dirty="0"/>
              <a:t/>
            </a:r>
            <a:br>
              <a:rPr lang="es-EC" dirty="0"/>
            </a:br>
            <a:endParaRPr lang="es-EC" dirty="0"/>
          </a:p>
        </p:txBody>
      </p:sp>
      <p:sp>
        <p:nvSpPr>
          <p:cNvPr id="3" name="2 Marcador de contenido"/>
          <p:cNvSpPr>
            <a:spLocks noGrp="1"/>
          </p:cNvSpPr>
          <p:nvPr>
            <p:ph idx="1"/>
          </p:nvPr>
        </p:nvSpPr>
        <p:spPr/>
        <p:txBody>
          <a:bodyPr>
            <a:normAutofit fontScale="85000" lnSpcReduction="10000"/>
          </a:bodyPr>
          <a:lstStyle/>
          <a:p>
            <a:pPr marL="0" indent="0">
              <a:buNone/>
            </a:pPr>
            <a:r>
              <a:rPr lang="es-EC" dirty="0"/>
              <a:t>Las </a:t>
            </a:r>
            <a:r>
              <a:rPr lang="es-EC" b="1" dirty="0"/>
              <a:t>funciones del lenguaje</a:t>
            </a:r>
            <a:r>
              <a:rPr lang="es-EC" dirty="0"/>
              <a:t> se refieren al uso de la </a:t>
            </a:r>
            <a:r>
              <a:rPr lang="es-EC" dirty="0">
                <a:hlinkClick r:id="rId2" tooltip="Lenguaje"/>
              </a:rPr>
              <a:t>lengua</a:t>
            </a:r>
            <a:r>
              <a:rPr lang="es-EC" dirty="0"/>
              <a:t> que hace un hablante. </a:t>
            </a:r>
            <a:endParaRPr lang="es-EC" dirty="0" smtClean="0"/>
          </a:p>
          <a:p>
            <a:pPr lvl="0"/>
            <a:r>
              <a:rPr lang="es-ES" dirty="0"/>
              <a:t>DE CARÁCTER EXPRESIVO (emociones y sentimientos).</a:t>
            </a:r>
            <a:endParaRPr lang="es-EC" dirty="0"/>
          </a:p>
          <a:p>
            <a:pPr lvl="0"/>
            <a:r>
              <a:rPr lang="es-ES" dirty="0"/>
              <a:t>APELATIVO (búsqueda de respuesta en el oyente).</a:t>
            </a:r>
            <a:endParaRPr lang="es-EC" dirty="0"/>
          </a:p>
          <a:p>
            <a:pPr lvl="0"/>
            <a:r>
              <a:rPr lang="es-ES" dirty="0" smtClean="0"/>
              <a:t>DISCURSIVO,INFORMATIVO </a:t>
            </a:r>
            <a:r>
              <a:rPr lang="es-ES" dirty="0"/>
              <a:t>(mensajes para afirmar, negar, preguntar, discurrir).</a:t>
            </a:r>
            <a:endParaRPr lang="es-EC" dirty="0"/>
          </a:p>
          <a:p>
            <a:pPr lvl="0"/>
            <a:r>
              <a:rPr lang="es-ES" dirty="0"/>
              <a:t>DE CONTACTO (expresiones que transmiten certeza en la sintonía).</a:t>
            </a:r>
            <a:endParaRPr lang="es-EC" dirty="0"/>
          </a:p>
          <a:p>
            <a:pPr lvl="0"/>
            <a:r>
              <a:rPr lang="es-ES" dirty="0"/>
              <a:t>METALINGUISTICA (análisis del lenguaje).</a:t>
            </a:r>
            <a:endParaRPr lang="es-EC" dirty="0"/>
          </a:p>
          <a:p>
            <a:pPr lvl="0"/>
            <a:r>
              <a:rPr lang="es-ES" dirty="0"/>
              <a:t>ESTETICA (búsqueda de goce o emoción artística)</a:t>
            </a:r>
            <a:r>
              <a:rPr lang="es-EC" dirty="0"/>
              <a:t>                                              </a:t>
            </a:r>
          </a:p>
          <a:p>
            <a:endParaRPr lang="es-EC" dirty="0"/>
          </a:p>
        </p:txBody>
      </p:sp>
    </p:spTree>
    <p:extLst>
      <p:ext uri="{BB962C8B-B14F-4D97-AF65-F5344CB8AC3E}">
        <p14:creationId xmlns:p14="http://schemas.microsoft.com/office/powerpoint/2010/main" val="3654390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NORMAS APA</a:t>
            </a:r>
            <a:endParaRPr lang="es-EC" dirty="0"/>
          </a:p>
        </p:txBody>
      </p:sp>
      <p:sp>
        <p:nvSpPr>
          <p:cNvPr id="3" name="2 Marcador de contenido"/>
          <p:cNvSpPr>
            <a:spLocks noGrp="1"/>
          </p:cNvSpPr>
          <p:nvPr>
            <p:ph idx="1"/>
          </p:nvPr>
        </p:nvSpPr>
        <p:spPr/>
        <p:txBody>
          <a:bodyPr>
            <a:normAutofit fontScale="92500" lnSpcReduction="10000"/>
          </a:bodyPr>
          <a:lstStyle/>
          <a:p>
            <a:r>
              <a:rPr lang="es-EC" b="1" dirty="0"/>
              <a:t>NORMAS BÁSICAS:</a:t>
            </a:r>
            <a:endParaRPr lang="es-EC" dirty="0"/>
          </a:p>
          <a:p>
            <a:pPr lvl="0"/>
            <a:r>
              <a:rPr lang="es-EC" dirty="0"/>
              <a:t>Interlineado: 1,5</a:t>
            </a:r>
          </a:p>
          <a:p>
            <a:pPr lvl="0"/>
            <a:r>
              <a:rPr lang="es-EC" dirty="0"/>
              <a:t>Texto Justificado</a:t>
            </a:r>
          </a:p>
          <a:p>
            <a:pPr lvl="0"/>
            <a:r>
              <a:rPr lang="es-EC" dirty="0"/>
              <a:t>Márgenes 3cm superior, inferior, derecho y 4cm Izquierdo</a:t>
            </a:r>
          </a:p>
          <a:p>
            <a:pPr lvl="0"/>
            <a:r>
              <a:rPr lang="es-EC" dirty="0"/>
              <a:t>Doble espacio solo cuando comienza un subtítulo</a:t>
            </a:r>
          </a:p>
          <a:p>
            <a:pPr lvl="0"/>
            <a:r>
              <a:rPr lang="es-EC" dirty="0"/>
              <a:t>Tipo de letra Times New Román</a:t>
            </a:r>
          </a:p>
          <a:p>
            <a:pPr lvl="0"/>
            <a:r>
              <a:rPr lang="es-EC" dirty="0"/>
              <a:t> Tamaño de letra 12 en texto y 14 en título y </a:t>
            </a:r>
            <a:r>
              <a:rPr lang="es-EC" dirty="0" smtClean="0"/>
              <a:t>subtítulos (negrillas)</a:t>
            </a:r>
            <a:endParaRPr lang="es-EC" dirty="0"/>
          </a:p>
        </p:txBody>
      </p:sp>
    </p:spTree>
    <p:extLst>
      <p:ext uri="{BB962C8B-B14F-4D97-AF65-F5344CB8AC3E}">
        <p14:creationId xmlns:p14="http://schemas.microsoft.com/office/powerpoint/2010/main" val="3196079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b="1" dirty="0" smtClean="0"/>
              <a:t>Principios para citar</a:t>
            </a:r>
            <a:r>
              <a:rPr lang="es-EC" dirty="0" smtClean="0"/>
              <a:t/>
            </a:r>
            <a:br>
              <a:rPr lang="es-EC" dirty="0" smtClean="0"/>
            </a:br>
            <a:endParaRPr lang="es-EC" dirty="0"/>
          </a:p>
        </p:txBody>
      </p:sp>
      <p:sp>
        <p:nvSpPr>
          <p:cNvPr id="3" name="2 Marcador de contenido"/>
          <p:cNvSpPr>
            <a:spLocks noGrp="1"/>
          </p:cNvSpPr>
          <p:nvPr>
            <p:ph idx="1"/>
          </p:nvPr>
        </p:nvSpPr>
        <p:spPr/>
        <p:txBody>
          <a:bodyPr>
            <a:normAutofit fontScale="77500" lnSpcReduction="20000"/>
          </a:bodyPr>
          <a:lstStyle/>
          <a:p>
            <a:r>
              <a:rPr lang="es-EC" dirty="0" smtClean="0"/>
              <a:t>La APA recomienda un estilo fecha-autor para las citas en el cuerpo del texto, las cuales remiten a los lectores a una lista de referencias al final del trabajo. </a:t>
            </a:r>
          </a:p>
          <a:p>
            <a:r>
              <a:rPr lang="es-EC" dirty="0" smtClean="0"/>
              <a:t>Se introduce las </a:t>
            </a:r>
            <a:r>
              <a:rPr lang="es-EC" b="1" dirty="0" smtClean="0"/>
              <a:t>citas directas</a:t>
            </a:r>
            <a:r>
              <a:rPr lang="es-EC" dirty="0" smtClean="0"/>
              <a:t> entre paréntesis, por medio de una frase señal que incluye el apellido del autor, seguido por la fecha de publicación.</a:t>
            </a:r>
          </a:p>
          <a:p>
            <a:pPr lvl="0"/>
            <a:r>
              <a:rPr lang="es-EC" dirty="0" smtClean="0"/>
              <a:t>Ejemplo:</a:t>
            </a:r>
          </a:p>
          <a:p>
            <a:pPr marL="0" indent="0">
              <a:buNone/>
            </a:pPr>
            <a:r>
              <a:rPr lang="es-EC" dirty="0" smtClean="0"/>
              <a:t>          Lo esencial es invisible a los ojos" (Saint </a:t>
            </a:r>
            <a:r>
              <a:rPr lang="es-EC" dirty="0" smtClean="0">
                <a:hlinkClick r:id="rId2" tooltip="1943"/>
              </a:rPr>
              <a:t>1943</a:t>
            </a:r>
            <a:r>
              <a:rPr lang="es-EC" dirty="0" smtClean="0"/>
              <a:t>).</a:t>
            </a:r>
          </a:p>
          <a:p>
            <a:pPr marL="0" indent="0">
              <a:buNone/>
            </a:pPr>
            <a:r>
              <a:rPr lang="es-EC" dirty="0" smtClean="0"/>
              <a:t>       Las </a:t>
            </a:r>
            <a:r>
              <a:rPr lang="es-EC" b="1" dirty="0" smtClean="0"/>
              <a:t>citas indirectas</a:t>
            </a:r>
            <a:r>
              <a:rPr lang="es-EC" dirty="0" smtClean="0"/>
              <a:t> en cambio son como un parafraseado</a:t>
            </a:r>
          </a:p>
          <a:p>
            <a:pPr lvl="0"/>
            <a:r>
              <a:rPr lang="es-EC" dirty="0" smtClean="0"/>
              <a:t>Ejemplo</a:t>
            </a:r>
          </a:p>
          <a:p>
            <a:pPr marL="0" indent="0">
              <a:buNone/>
            </a:pPr>
            <a:r>
              <a:rPr lang="es-EC" dirty="0" smtClean="0"/>
              <a:t>Según Montalvo los jóvenes tienen la obligación de buscar su  futuro y luchar por su bienestar </a:t>
            </a:r>
          </a:p>
          <a:p>
            <a:endParaRPr lang="es-EC" dirty="0"/>
          </a:p>
        </p:txBody>
      </p:sp>
    </p:spTree>
    <p:extLst>
      <p:ext uri="{BB962C8B-B14F-4D97-AF65-F5344CB8AC3E}">
        <p14:creationId xmlns:p14="http://schemas.microsoft.com/office/powerpoint/2010/main" val="3236385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b="1" dirty="0" smtClean="0"/>
              <a:t>Ejemplos de referencia bibliográficas </a:t>
            </a:r>
            <a:br>
              <a:rPr lang="es-EC" b="1" dirty="0" smtClean="0"/>
            </a:br>
            <a:endParaRPr lang="es-EC" dirty="0"/>
          </a:p>
        </p:txBody>
      </p:sp>
      <p:sp>
        <p:nvSpPr>
          <p:cNvPr id="3" name="2 Marcador de contenido"/>
          <p:cNvSpPr>
            <a:spLocks noGrp="1"/>
          </p:cNvSpPr>
          <p:nvPr>
            <p:ph idx="1"/>
          </p:nvPr>
        </p:nvSpPr>
        <p:spPr/>
        <p:txBody>
          <a:bodyPr/>
          <a:lstStyle/>
          <a:p>
            <a:pPr marL="0" indent="0">
              <a:buNone/>
            </a:pPr>
            <a:r>
              <a:rPr lang="es-EC" b="1" dirty="0" smtClean="0"/>
              <a:t>Libros </a:t>
            </a:r>
            <a:r>
              <a:rPr lang="es-EC" b="1" dirty="0"/>
              <a:t>de un autor</a:t>
            </a:r>
          </a:p>
          <a:p>
            <a:pPr lvl="0"/>
            <a:r>
              <a:rPr lang="es-EC" dirty="0"/>
              <a:t>JURADO, Juan. </a:t>
            </a:r>
            <a:r>
              <a:rPr lang="es-EC" i="1" dirty="0"/>
              <a:t>Técnicas de investigación documental</a:t>
            </a:r>
            <a:r>
              <a:rPr lang="es-EC" dirty="0"/>
              <a:t>. México: Thompson.(2012)</a:t>
            </a:r>
          </a:p>
          <a:p>
            <a:pPr lvl="0"/>
            <a:r>
              <a:rPr lang="es-EC" dirty="0"/>
              <a:t>MUÑOZ, Roberto. </a:t>
            </a:r>
            <a:r>
              <a:rPr lang="es-EC" i="1" dirty="0"/>
              <a:t>Estudio práctico de la fusión y escisión de sociedades</a:t>
            </a:r>
            <a:r>
              <a:rPr lang="es-EC" dirty="0"/>
              <a:t>. México: ISEF.(2012)</a:t>
            </a:r>
          </a:p>
          <a:p>
            <a:endParaRPr lang="es-EC" dirty="0"/>
          </a:p>
        </p:txBody>
      </p:sp>
    </p:spTree>
    <p:extLst>
      <p:ext uri="{BB962C8B-B14F-4D97-AF65-F5344CB8AC3E}">
        <p14:creationId xmlns:p14="http://schemas.microsoft.com/office/powerpoint/2010/main" val="25186229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La comunicación</a:t>
            </a:r>
            <a:endParaRPr lang="es-EC" dirty="0"/>
          </a:p>
        </p:txBody>
      </p:sp>
      <p:sp>
        <p:nvSpPr>
          <p:cNvPr id="3" name="2 Marcador de contenido"/>
          <p:cNvSpPr>
            <a:spLocks noGrp="1"/>
          </p:cNvSpPr>
          <p:nvPr>
            <p:ph idx="1"/>
          </p:nvPr>
        </p:nvSpPr>
        <p:spPr/>
        <p:txBody>
          <a:bodyPr/>
          <a:lstStyle/>
          <a:p>
            <a:pPr algn="just"/>
            <a:r>
              <a:rPr lang="es-ES" dirty="0"/>
              <a:t>La palabra comunicación proviene del latín “comunicativo” y este a su vez procede del sustantivo “comunico”, cuya traducción al castellano es participar en algo común. Tanto el sustantivo comunicación, como el verbo comunicar tiene su origen en la palabra “</a:t>
            </a:r>
            <a:r>
              <a:rPr lang="es-ES" dirty="0" err="1"/>
              <a:t>comunis</a:t>
            </a:r>
            <a:r>
              <a:rPr lang="es-ES" dirty="0"/>
              <a:t>”, raíz castellana de la palabra comunidad, la cual significa la participación o relación que se da entre individuos.</a:t>
            </a:r>
            <a:endParaRPr lang="es-EC" dirty="0"/>
          </a:p>
          <a:p>
            <a:pPr algn="just"/>
            <a:endParaRPr lang="es-EC" dirty="0"/>
          </a:p>
        </p:txBody>
      </p:sp>
    </p:spTree>
    <p:extLst>
      <p:ext uri="{BB962C8B-B14F-4D97-AF65-F5344CB8AC3E}">
        <p14:creationId xmlns:p14="http://schemas.microsoft.com/office/powerpoint/2010/main" val="7368498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Teóricos que hablan de comunicación</a:t>
            </a:r>
            <a:endParaRPr lang="es-EC" dirty="0"/>
          </a:p>
        </p:txBody>
      </p:sp>
      <p:sp>
        <p:nvSpPr>
          <p:cNvPr id="3" name="2 Marcador de contenido"/>
          <p:cNvSpPr>
            <a:spLocks noGrp="1"/>
          </p:cNvSpPr>
          <p:nvPr>
            <p:ph idx="1"/>
          </p:nvPr>
        </p:nvSpPr>
        <p:spPr/>
        <p:txBody>
          <a:bodyPr>
            <a:normAutofit fontScale="62500" lnSpcReduction="20000"/>
          </a:bodyPr>
          <a:lstStyle/>
          <a:p>
            <a:pPr algn="just"/>
            <a:r>
              <a:rPr lang="es-ES" b="1" dirty="0"/>
              <a:t>Aristóteles: </a:t>
            </a:r>
            <a:r>
              <a:rPr lang="es-ES" dirty="0"/>
              <a:t>Señala que comunicación, es un proceso donde se utiliza todos los medios de persuasión que se tengan al alcance para hacernos entender.</a:t>
            </a:r>
            <a:endParaRPr lang="es-EC" dirty="0"/>
          </a:p>
          <a:p>
            <a:pPr algn="just"/>
            <a:r>
              <a:rPr lang="es-ES" b="1" dirty="0" err="1"/>
              <a:t>Kurt</a:t>
            </a:r>
            <a:r>
              <a:rPr lang="es-ES" b="1" dirty="0"/>
              <a:t> Lewis: </a:t>
            </a:r>
            <a:r>
              <a:rPr lang="es-ES" dirty="0"/>
              <a:t>Define el proceso de la comunicación, como un complejo sistema de acciones e interacciones personales y grupales, donde un individuo transmite un mensaje a otro y este a su vez responde a otro mensaje, lo que genera un proceso circular y continuo.</a:t>
            </a:r>
            <a:endParaRPr lang="es-EC" dirty="0"/>
          </a:p>
          <a:p>
            <a:pPr algn="just"/>
            <a:r>
              <a:rPr lang="es-ES" b="1" dirty="0"/>
              <a:t>William </a:t>
            </a:r>
            <a:r>
              <a:rPr lang="es-ES" b="1" dirty="0" err="1"/>
              <a:t>Bortot</a:t>
            </a:r>
            <a:r>
              <a:rPr lang="es-ES" b="1" dirty="0"/>
              <a:t>: </a:t>
            </a:r>
            <a:r>
              <a:rPr lang="es-ES" dirty="0"/>
              <a:t>Expone que la comunicación, es un fenómeno que establece una relación entre dos o más individuos, basada en el intercambio de mensajes y/o ideas, medio a través del cual se desarrollan todas las relaciones humanas.</a:t>
            </a:r>
            <a:endParaRPr lang="es-EC" dirty="0"/>
          </a:p>
          <a:p>
            <a:pPr algn="just"/>
            <a:r>
              <a:rPr lang="es-ES" b="1" dirty="0" err="1"/>
              <a:t>Andre</a:t>
            </a:r>
            <a:r>
              <a:rPr lang="es-ES" b="1" dirty="0"/>
              <a:t> </a:t>
            </a:r>
            <a:r>
              <a:rPr lang="es-ES" b="1" dirty="0" err="1"/>
              <a:t>Martinet</a:t>
            </a:r>
            <a:r>
              <a:rPr lang="es-ES" b="1" dirty="0"/>
              <a:t>: </a:t>
            </a:r>
            <a:r>
              <a:rPr lang="es-ES" dirty="0"/>
              <a:t>Es la utilización de un código para la transmisión de un mensaje de una determinada experiencia en unidades semiológicas con el objeto de permitir a los hombres relacionarse entre sí.</a:t>
            </a:r>
            <a:endParaRPr lang="es-EC" dirty="0"/>
          </a:p>
          <a:p>
            <a:pPr algn="just"/>
            <a:r>
              <a:rPr lang="es-ES" b="1" dirty="0"/>
              <a:t>David K. </a:t>
            </a:r>
            <a:r>
              <a:rPr lang="es-ES" b="1" dirty="0" err="1"/>
              <a:t>Berlo</a:t>
            </a:r>
            <a:r>
              <a:rPr lang="es-ES" b="1" dirty="0"/>
              <a:t>: </a:t>
            </a:r>
            <a:r>
              <a:rPr lang="es-ES" dirty="0"/>
              <a:t>Es un proceso mediante el cual un emisor transmite un mensaje a través de un canal hacia un receptor.</a:t>
            </a:r>
            <a:endParaRPr lang="es-EC" dirty="0"/>
          </a:p>
          <a:p>
            <a:endParaRPr lang="es-EC" dirty="0"/>
          </a:p>
        </p:txBody>
      </p:sp>
    </p:spTree>
    <p:extLst>
      <p:ext uri="{BB962C8B-B14F-4D97-AF65-F5344CB8AC3E}">
        <p14:creationId xmlns:p14="http://schemas.microsoft.com/office/powerpoint/2010/main" val="7269744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a:t> El Origen de la Comunicación</a:t>
            </a:r>
            <a:r>
              <a:rPr lang="es-EC" dirty="0"/>
              <a:t/>
            </a:r>
            <a:br>
              <a:rPr lang="es-EC" dirty="0"/>
            </a:br>
            <a:endParaRPr lang="es-EC" dirty="0"/>
          </a:p>
        </p:txBody>
      </p:sp>
      <p:sp>
        <p:nvSpPr>
          <p:cNvPr id="3" name="2 Marcador de contenido"/>
          <p:cNvSpPr>
            <a:spLocks noGrp="1"/>
          </p:cNvSpPr>
          <p:nvPr>
            <p:ph idx="1"/>
          </p:nvPr>
        </p:nvSpPr>
        <p:spPr/>
        <p:txBody>
          <a:bodyPr>
            <a:normAutofit fontScale="92500" lnSpcReduction="20000"/>
          </a:bodyPr>
          <a:lstStyle/>
          <a:p>
            <a:r>
              <a:rPr lang="es-ES" dirty="0"/>
              <a:t>Aun cuando la Teoría del Big-</a:t>
            </a:r>
            <a:r>
              <a:rPr lang="es-ES" dirty="0" err="1"/>
              <a:t>Bang</a:t>
            </a:r>
            <a:r>
              <a:rPr lang="es-ES" dirty="0"/>
              <a:t> ubica el origen del planeta hacia unos 4 mil 500 millones de años, no tenemos evidencia científica de la presencia del homo-sapiens en la tierra mas allá del año 40 mil a.C. Sin embargo, el creativo Neanderthal (2000.00 a.C.) pudo haber sido nuestro ancestro, ya que a pesar de su apariencia más simia que humana, legó a la humanidad el uso del fuego, un concepto rudimentario de familia, de sedentarismo y de vivienda, así como el desarrollo de instrumentos para la defensa.</a:t>
            </a:r>
            <a:endParaRPr lang="es-EC" dirty="0"/>
          </a:p>
          <a:p>
            <a:endParaRPr lang="es-EC" dirty="0"/>
          </a:p>
        </p:txBody>
      </p:sp>
    </p:spTree>
    <p:extLst>
      <p:ext uri="{BB962C8B-B14F-4D97-AF65-F5344CB8AC3E}">
        <p14:creationId xmlns:p14="http://schemas.microsoft.com/office/powerpoint/2010/main" val="18365140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TEORÍAS DE LA APARICIÓN DEL LENGUAJE</a:t>
            </a:r>
            <a:endParaRPr lang="es-EC" dirty="0"/>
          </a:p>
        </p:txBody>
      </p:sp>
      <p:sp>
        <p:nvSpPr>
          <p:cNvPr id="3" name="2 Marcador de contenido"/>
          <p:cNvSpPr>
            <a:spLocks noGrp="1"/>
          </p:cNvSpPr>
          <p:nvPr>
            <p:ph idx="1"/>
          </p:nvPr>
        </p:nvSpPr>
        <p:spPr/>
        <p:txBody>
          <a:bodyPr>
            <a:normAutofit fontScale="47500" lnSpcReduction="20000"/>
          </a:bodyPr>
          <a:lstStyle/>
          <a:p>
            <a:r>
              <a:rPr lang="es-ES" b="1" dirty="0"/>
              <a:t>LA TEORIA DIVINA. </a:t>
            </a:r>
            <a:r>
              <a:rPr lang="es-ES" dirty="0"/>
              <a:t>Aparece en el Génesis considera el lenguaje como un don que le fue dado al hombre en el mismo momento de su creación. Al principio, según establece, existía un solo idioma que desaparece por intervención de Dios y que luego genera una máxima confusión en la torre de Babel.</a:t>
            </a:r>
            <a:endParaRPr lang="es-EC" dirty="0"/>
          </a:p>
          <a:p>
            <a:r>
              <a:rPr lang="es-ES" b="1" dirty="0"/>
              <a:t>LA TEORIA DE LAS EXCLAMACIONES. </a:t>
            </a:r>
            <a:r>
              <a:rPr lang="es-ES" dirty="0"/>
              <a:t>Se fundamenta en que el hombre emite sonidos para expresar sus sentimientos, estados anímicos y emociones. Si se observa a un niño en sus primeros años, observamos que se comunica con exclamaciones. Eso debió haber ocurrido al principio y progresivamente fue asociando sonidos con personas y cosas, lo que debió originar los sustantivos y más adelante, cuando fueron avanzando en el proceso, desarrollaron los verbos para expresar las acciones.</a:t>
            </a:r>
            <a:endParaRPr lang="es-EC" dirty="0"/>
          </a:p>
          <a:p>
            <a:r>
              <a:rPr lang="es-ES" b="1" dirty="0"/>
              <a:t> LA TEORIA ONOMATOPEYICA. </a:t>
            </a:r>
            <a:r>
              <a:rPr lang="es-ES" dirty="0"/>
              <a:t>Establece que el origen del lenguaje debió estar en una necesaria imitación de los sonidos que percibían. Así, por ejemplo, imitaban los sonidos de los pájaros y otros animales.</a:t>
            </a:r>
            <a:endParaRPr lang="es-EC" dirty="0"/>
          </a:p>
          <a:p>
            <a:r>
              <a:rPr lang="es-ES" b="1" dirty="0"/>
              <a:t>LA TEORIA MECANICISTA. </a:t>
            </a:r>
            <a:r>
              <a:rPr lang="es-ES" dirty="0"/>
              <a:t>Esta se basa en la natural tendencia del hombre a mover sus manos y músculos faciales en su deseo de comunicarse.</a:t>
            </a:r>
            <a:endParaRPr lang="es-EC" dirty="0"/>
          </a:p>
          <a:p>
            <a:r>
              <a:rPr lang="es-ES" dirty="0"/>
              <a:t>Es posible que todas las hipótesis sean ciertas. Tal vez el hombre uso sonidos, gestos y exclamaciones para comunicarse. El origen divino también es fácil de aceptar para los creyentes, ya que un ser humano normal nace dotado de un aparato fonador  - auditor complejo, que lo capacita para la percepción e internalización de los mensajes, en un proceso continuo de aprendizaje que solo termina con la muerte.</a:t>
            </a:r>
            <a:endParaRPr lang="es-EC" dirty="0"/>
          </a:p>
          <a:p>
            <a:endParaRPr lang="es-EC" dirty="0"/>
          </a:p>
        </p:txBody>
      </p:sp>
    </p:spTree>
    <p:extLst>
      <p:ext uri="{BB962C8B-B14F-4D97-AF65-F5344CB8AC3E}">
        <p14:creationId xmlns:p14="http://schemas.microsoft.com/office/powerpoint/2010/main" val="29775677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404664"/>
            <a:ext cx="8229600" cy="1143000"/>
          </a:xfrm>
        </p:spPr>
        <p:txBody>
          <a:bodyPr>
            <a:normAutofit fontScale="90000"/>
          </a:bodyPr>
          <a:lstStyle/>
          <a:p>
            <a:r>
              <a:rPr lang="es-EC" b="1" dirty="0" smtClean="0"/>
              <a:t>El origen de la escritura</a:t>
            </a:r>
            <a:r>
              <a:rPr lang="es-EC" dirty="0" smtClean="0"/>
              <a:t/>
            </a:r>
            <a:br>
              <a:rPr lang="es-EC" dirty="0" smtClean="0"/>
            </a:br>
            <a:endParaRPr lang="es-EC" dirty="0"/>
          </a:p>
        </p:txBody>
      </p:sp>
      <p:sp>
        <p:nvSpPr>
          <p:cNvPr id="3" name="2 Marcador de contenido"/>
          <p:cNvSpPr>
            <a:spLocks noGrp="1"/>
          </p:cNvSpPr>
          <p:nvPr>
            <p:ph idx="1"/>
          </p:nvPr>
        </p:nvSpPr>
        <p:spPr/>
        <p:txBody>
          <a:bodyPr>
            <a:normAutofit fontScale="85000" lnSpcReduction="20000"/>
          </a:bodyPr>
          <a:lstStyle/>
          <a:p>
            <a:r>
              <a:rPr lang="es-EC" dirty="0" smtClean="0"/>
              <a:t>El </a:t>
            </a:r>
            <a:r>
              <a:rPr lang="es-EC" dirty="0"/>
              <a:t>origen de la escritura no se dio de forma sincrónica en el tiempo. Estuvo localizada entre la revolución neolítica y la revolución urbana, donde conocemos 5 civilizaciones en las cuales se desarrolló la escritura:</a:t>
            </a:r>
          </a:p>
          <a:p>
            <a:pPr lvl="0"/>
            <a:r>
              <a:rPr lang="es-EC" b="1" dirty="0">
                <a:hlinkClick r:id="rId2" tooltip="Mesopotamia"/>
              </a:rPr>
              <a:t>Mesopotamia</a:t>
            </a:r>
            <a:r>
              <a:rPr lang="es-EC" dirty="0"/>
              <a:t>: Hace 5000 años, escritura cuneiforme</a:t>
            </a:r>
            <a:r>
              <a:rPr lang="es-EC" dirty="0" smtClean="0"/>
              <a:t>.</a:t>
            </a:r>
          </a:p>
          <a:p>
            <a:pPr marL="0" lvl="0" indent="0">
              <a:buNone/>
            </a:pPr>
            <a:r>
              <a:rPr lang="es-EC" dirty="0"/>
              <a:t> </a:t>
            </a:r>
            <a:r>
              <a:rPr lang="es-EC" dirty="0" smtClean="0"/>
              <a:t>   ( </a:t>
            </a:r>
            <a:r>
              <a:rPr lang="es-EC" dirty="0"/>
              <a:t>Los sumerios)</a:t>
            </a:r>
          </a:p>
          <a:p>
            <a:pPr lvl="0"/>
            <a:r>
              <a:rPr lang="es-EC" b="1" dirty="0">
                <a:hlinkClick r:id="rId3" tooltip="Egipto"/>
              </a:rPr>
              <a:t>Egipto</a:t>
            </a:r>
            <a:r>
              <a:rPr lang="es-EC" dirty="0"/>
              <a:t>: Hace 4500 años. Escritura jeroglífica.</a:t>
            </a:r>
          </a:p>
          <a:p>
            <a:pPr lvl="0"/>
            <a:r>
              <a:rPr lang="es-EC" b="1" dirty="0"/>
              <a:t>El valle del río Indo</a:t>
            </a:r>
            <a:r>
              <a:rPr lang="es-EC" dirty="0"/>
              <a:t>: Hace 4000 años. Escritura jeroglífica.</a:t>
            </a:r>
          </a:p>
          <a:p>
            <a:pPr lvl="0"/>
            <a:r>
              <a:rPr lang="es-EC" b="1" dirty="0">
                <a:hlinkClick r:id="rId4" tooltip="Asia"/>
              </a:rPr>
              <a:t>Asia</a:t>
            </a:r>
            <a:r>
              <a:rPr lang="es-EC" dirty="0"/>
              <a:t>: Hace 3000 años. Escritura ideográfica.</a:t>
            </a:r>
          </a:p>
          <a:p>
            <a:pPr lvl="0"/>
            <a:r>
              <a:rPr lang="es-EC" b="1" dirty="0"/>
              <a:t>Meso-americanas</a:t>
            </a:r>
            <a:r>
              <a:rPr lang="es-EC" dirty="0"/>
              <a:t>: Hace 1500 años.</a:t>
            </a:r>
          </a:p>
          <a:p>
            <a:endParaRPr lang="es-EC" dirty="0"/>
          </a:p>
        </p:txBody>
      </p:sp>
    </p:spTree>
    <p:extLst>
      <p:ext uri="{BB962C8B-B14F-4D97-AF65-F5344CB8AC3E}">
        <p14:creationId xmlns:p14="http://schemas.microsoft.com/office/powerpoint/2010/main" val="1255392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TotalTime>
  <Words>1193</Words>
  <Application>Microsoft Office PowerPoint</Application>
  <PresentationFormat>Presentación en pantalla (4:3)</PresentationFormat>
  <Paragraphs>92</Paragraphs>
  <Slides>13</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13</vt:i4>
      </vt:variant>
    </vt:vector>
  </HeadingPairs>
  <TitlesOfParts>
    <vt:vector size="17" baseType="lpstr">
      <vt:lpstr>Arial</vt:lpstr>
      <vt:lpstr>Calibri</vt:lpstr>
      <vt:lpstr>Times New Roman</vt:lpstr>
      <vt:lpstr>Tema de Office</vt:lpstr>
      <vt:lpstr> LA COMUNICACIÓN</vt:lpstr>
      <vt:lpstr>NORMAS APA</vt:lpstr>
      <vt:lpstr>Principios para citar </vt:lpstr>
      <vt:lpstr>Ejemplos de referencia bibliográficas  </vt:lpstr>
      <vt:lpstr>La comunicación</vt:lpstr>
      <vt:lpstr>Teóricos que hablan de comunicación</vt:lpstr>
      <vt:lpstr> El Origen de la Comunicación </vt:lpstr>
      <vt:lpstr>TEORÍAS DE LA APARICIÓN DEL LENGUAJE</vt:lpstr>
      <vt:lpstr>El origen de la escritura </vt:lpstr>
      <vt:lpstr>EVOLUCION DE LA COMUNICACIÓN </vt:lpstr>
      <vt:lpstr>TIPOS DE LENGUAJE</vt:lpstr>
      <vt:lpstr>LENGUAJE NO VERBAL</vt:lpstr>
      <vt:lpstr>FUNCIONES DEL LENGUAJE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METODOLOGIA EDUCATIVA UNIDAD 1 LA COMUNICACIÓN</dc:title>
  <dc:creator>SYSTEMarket</dc:creator>
  <cp:lastModifiedBy>GALO SILVA</cp:lastModifiedBy>
  <cp:revision>4</cp:revision>
  <dcterms:created xsi:type="dcterms:W3CDTF">2016-04-20T16:03:34Z</dcterms:created>
  <dcterms:modified xsi:type="dcterms:W3CDTF">2025-04-08T17:39:51Z</dcterms:modified>
</cp:coreProperties>
</file>