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78" r:id="rId5"/>
    <p:sldId id="279" r:id="rId6"/>
    <p:sldId id="283" r:id="rId7"/>
    <p:sldId id="281" r:id="rId8"/>
    <p:sldId id="280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19" autoAdjust="0"/>
  </p:normalViewPr>
  <p:slideViewPr>
    <p:cSldViewPr snapToGrid="0">
      <p:cViewPr>
        <p:scale>
          <a:sx n="100" d="100"/>
          <a:sy n="100" d="100"/>
        </p:scale>
        <p:origin x="-21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8CB26-EA93-4AC5-9E37-B2CDEB720B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0FDAAA1-FA11-408C-8E2E-93108E8D6262}">
      <dgm:prSet phldrT="[Texto]"/>
      <dgm:spPr/>
      <dgm:t>
        <a:bodyPr/>
        <a:lstStyle/>
        <a:p>
          <a:r>
            <a:rPr lang="es-EC" dirty="0"/>
            <a:t>Confiabilidad de la información</a:t>
          </a:r>
        </a:p>
      </dgm:t>
    </dgm:pt>
    <dgm:pt modelId="{216B437A-C983-46EE-B9F0-AE0B8DCC96F9}" type="parTrans" cxnId="{2D9DACBE-4690-41A7-BC76-BEE90DBA157B}">
      <dgm:prSet/>
      <dgm:spPr/>
      <dgm:t>
        <a:bodyPr/>
        <a:lstStyle/>
        <a:p>
          <a:endParaRPr lang="es-EC"/>
        </a:p>
      </dgm:t>
    </dgm:pt>
    <dgm:pt modelId="{6BC8933D-0D1F-4A5C-999B-32330D68671C}" type="sibTrans" cxnId="{2D9DACBE-4690-41A7-BC76-BEE90DBA157B}">
      <dgm:prSet/>
      <dgm:spPr/>
      <dgm:t>
        <a:bodyPr/>
        <a:lstStyle/>
        <a:p>
          <a:endParaRPr lang="es-EC"/>
        </a:p>
      </dgm:t>
    </dgm:pt>
    <dgm:pt modelId="{727934E0-6EB4-4FFC-AB61-B11E1706AFC8}">
      <dgm:prSet phldrT="[Texto]"/>
      <dgm:spPr/>
      <dgm:t>
        <a:bodyPr/>
        <a:lstStyle/>
        <a:p>
          <a:r>
            <a:rPr lang="es-EC" dirty="0"/>
            <a:t>Filtrar la información </a:t>
          </a:r>
        </a:p>
      </dgm:t>
    </dgm:pt>
    <dgm:pt modelId="{5F9250CE-C834-4CB6-8C4E-16D5E7654C4E}" type="parTrans" cxnId="{D75FD3D0-D6DB-43AF-8C74-22E32BFE1DF8}">
      <dgm:prSet/>
      <dgm:spPr/>
      <dgm:t>
        <a:bodyPr/>
        <a:lstStyle/>
        <a:p>
          <a:endParaRPr lang="es-EC"/>
        </a:p>
      </dgm:t>
    </dgm:pt>
    <dgm:pt modelId="{F87934C0-B048-4D76-BE44-559C49BD6CC6}" type="sibTrans" cxnId="{D75FD3D0-D6DB-43AF-8C74-22E32BFE1DF8}">
      <dgm:prSet/>
      <dgm:spPr/>
      <dgm:t>
        <a:bodyPr/>
        <a:lstStyle/>
        <a:p>
          <a:endParaRPr lang="es-EC"/>
        </a:p>
      </dgm:t>
    </dgm:pt>
    <dgm:pt modelId="{88C98CE7-3878-4977-88F5-A1085618CF8A}">
      <dgm:prSet phldrT="[Texto]"/>
      <dgm:spPr/>
      <dgm:t>
        <a:bodyPr/>
        <a:lstStyle/>
        <a:p>
          <a:r>
            <a:rPr lang="es-EC" dirty="0"/>
            <a:t>Ir de lo general a lo particular. </a:t>
          </a:r>
        </a:p>
      </dgm:t>
    </dgm:pt>
    <dgm:pt modelId="{EDD527FF-553C-4C40-A314-3965FB5CAD44}" type="parTrans" cxnId="{862C14B4-8AC1-46F2-96BF-02C3FBBB1112}">
      <dgm:prSet/>
      <dgm:spPr/>
      <dgm:t>
        <a:bodyPr/>
        <a:lstStyle/>
        <a:p>
          <a:endParaRPr lang="es-EC"/>
        </a:p>
      </dgm:t>
    </dgm:pt>
    <dgm:pt modelId="{FFB15215-E435-4684-A08D-60EB08F74792}" type="sibTrans" cxnId="{862C14B4-8AC1-46F2-96BF-02C3FBBB1112}">
      <dgm:prSet/>
      <dgm:spPr/>
      <dgm:t>
        <a:bodyPr/>
        <a:lstStyle/>
        <a:p>
          <a:endParaRPr lang="es-EC"/>
        </a:p>
      </dgm:t>
    </dgm:pt>
    <dgm:pt modelId="{5EB2B779-BF71-4A9E-9D76-74A69A3FF387}" type="pres">
      <dgm:prSet presAssocID="{8A98CB26-EA93-4AC5-9E37-B2CDEB720B18}" presName="linear" presStyleCnt="0">
        <dgm:presLayoutVars>
          <dgm:dir/>
          <dgm:animLvl val="lvl"/>
          <dgm:resizeHandles val="exact"/>
        </dgm:presLayoutVars>
      </dgm:prSet>
      <dgm:spPr/>
    </dgm:pt>
    <dgm:pt modelId="{DB3226CD-1266-4A35-B00F-3DFCA4B070B1}" type="pres">
      <dgm:prSet presAssocID="{B0FDAAA1-FA11-408C-8E2E-93108E8D6262}" presName="parentLin" presStyleCnt="0"/>
      <dgm:spPr/>
    </dgm:pt>
    <dgm:pt modelId="{A07D099B-F596-45FB-B3C9-CCFDDBCF5078}" type="pres">
      <dgm:prSet presAssocID="{B0FDAAA1-FA11-408C-8E2E-93108E8D6262}" presName="parentLeftMargin" presStyleLbl="node1" presStyleIdx="0" presStyleCnt="3"/>
      <dgm:spPr/>
    </dgm:pt>
    <dgm:pt modelId="{6B7243CE-7D05-4585-9EB5-ED40AB65EFE1}" type="pres">
      <dgm:prSet presAssocID="{B0FDAAA1-FA11-408C-8E2E-93108E8D62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3E5158-4638-4556-B964-256C3519EB3F}" type="pres">
      <dgm:prSet presAssocID="{B0FDAAA1-FA11-408C-8E2E-93108E8D6262}" presName="negativeSpace" presStyleCnt="0"/>
      <dgm:spPr/>
    </dgm:pt>
    <dgm:pt modelId="{2FCAC53D-1A52-4FF7-923D-00E9E6B2AC75}" type="pres">
      <dgm:prSet presAssocID="{B0FDAAA1-FA11-408C-8E2E-93108E8D6262}" presName="childText" presStyleLbl="conFgAcc1" presStyleIdx="0" presStyleCnt="3">
        <dgm:presLayoutVars>
          <dgm:bulletEnabled val="1"/>
        </dgm:presLayoutVars>
      </dgm:prSet>
      <dgm:spPr/>
    </dgm:pt>
    <dgm:pt modelId="{E7E2493B-90C2-4A59-8A1E-5D574E54ED2E}" type="pres">
      <dgm:prSet presAssocID="{6BC8933D-0D1F-4A5C-999B-32330D68671C}" presName="spaceBetweenRectangles" presStyleCnt="0"/>
      <dgm:spPr/>
    </dgm:pt>
    <dgm:pt modelId="{13FFA926-1A30-42AD-A2A5-3C54FE31CA31}" type="pres">
      <dgm:prSet presAssocID="{727934E0-6EB4-4FFC-AB61-B11E1706AFC8}" presName="parentLin" presStyleCnt="0"/>
      <dgm:spPr/>
    </dgm:pt>
    <dgm:pt modelId="{860EC181-98E5-40A3-8408-F6F1746AE9B5}" type="pres">
      <dgm:prSet presAssocID="{727934E0-6EB4-4FFC-AB61-B11E1706AFC8}" presName="parentLeftMargin" presStyleLbl="node1" presStyleIdx="0" presStyleCnt="3"/>
      <dgm:spPr/>
    </dgm:pt>
    <dgm:pt modelId="{BDC42F65-3E87-49A3-AA3F-1DB0461ADACE}" type="pres">
      <dgm:prSet presAssocID="{727934E0-6EB4-4FFC-AB61-B11E1706AF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C1F0CF-F1AE-4DFC-A7F1-639F320C8709}" type="pres">
      <dgm:prSet presAssocID="{727934E0-6EB4-4FFC-AB61-B11E1706AFC8}" presName="negativeSpace" presStyleCnt="0"/>
      <dgm:spPr/>
    </dgm:pt>
    <dgm:pt modelId="{D6B9FE67-EA29-4EDB-A696-2ABF113F03A5}" type="pres">
      <dgm:prSet presAssocID="{727934E0-6EB4-4FFC-AB61-B11E1706AFC8}" presName="childText" presStyleLbl="conFgAcc1" presStyleIdx="1" presStyleCnt="3">
        <dgm:presLayoutVars>
          <dgm:bulletEnabled val="1"/>
        </dgm:presLayoutVars>
      </dgm:prSet>
      <dgm:spPr/>
    </dgm:pt>
    <dgm:pt modelId="{46E627F1-C6AD-46B1-9408-2AC9CC402E52}" type="pres">
      <dgm:prSet presAssocID="{F87934C0-B048-4D76-BE44-559C49BD6CC6}" presName="spaceBetweenRectangles" presStyleCnt="0"/>
      <dgm:spPr/>
    </dgm:pt>
    <dgm:pt modelId="{81FB6E03-A191-45F4-8287-46B564688F64}" type="pres">
      <dgm:prSet presAssocID="{88C98CE7-3878-4977-88F5-A1085618CF8A}" presName="parentLin" presStyleCnt="0"/>
      <dgm:spPr/>
    </dgm:pt>
    <dgm:pt modelId="{B7081DC9-3849-4F98-B923-AF59500CE012}" type="pres">
      <dgm:prSet presAssocID="{88C98CE7-3878-4977-88F5-A1085618CF8A}" presName="parentLeftMargin" presStyleLbl="node1" presStyleIdx="1" presStyleCnt="3"/>
      <dgm:spPr/>
    </dgm:pt>
    <dgm:pt modelId="{B8BD0340-51E4-4A76-AA18-30A2ABF51CD5}" type="pres">
      <dgm:prSet presAssocID="{88C98CE7-3878-4977-88F5-A1085618CF8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ED666D3-18FC-48DA-838F-EB6D0D3619FA}" type="pres">
      <dgm:prSet presAssocID="{88C98CE7-3878-4977-88F5-A1085618CF8A}" presName="negativeSpace" presStyleCnt="0"/>
      <dgm:spPr/>
    </dgm:pt>
    <dgm:pt modelId="{9ACA2730-5DC1-4638-95A8-8D321799742E}" type="pres">
      <dgm:prSet presAssocID="{88C98CE7-3878-4977-88F5-A1085618CF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D3360F-7D73-45DB-A25F-C63967677643}" type="presOf" srcId="{727934E0-6EB4-4FFC-AB61-B11E1706AFC8}" destId="{860EC181-98E5-40A3-8408-F6F1746AE9B5}" srcOrd="0" destOrd="0" presId="urn:microsoft.com/office/officeart/2005/8/layout/list1"/>
    <dgm:cxn modelId="{5C409414-385F-481C-8667-0EE64791B12E}" type="presOf" srcId="{B0FDAAA1-FA11-408C-8E2E-93108E8D6262}" destId="{A07D099B-F596-45FB-B3C9-CCFDDBCF5078}" srcOrd="0" destOrd="0" presId="urn:microsoft.com/office/officeart/2005/8/layout/list1"/>
    <dgm:cxn modelId="{57C1FC66-F872-40F4-896A-1FF4DF733593}" type="presOf" srcId="{88C98CE7-3878-4977-88F5-A1085618CF8A}" destId="{B7081DC9-3849-4F98-B923-AF59500CE012}" srcOrd="0" destOrd="0" presId="urn:microsoft.com/office/officeart/2005/8/layout/list1"/>
    <dgm:cxn modelId="{B5630F70-4309-4833-84B6-8A6FD10A1515}" type="presOf" srcId="{88C98CE7-3878-4977-88F5-A1085618CF8A}" destId="{B8BD0340-51E4-4A76-AA18-30A2ABF51CD5}" srcOrd="1" destOrd="0" presId="urn:microsoft.com/office/officeart/2005/8/layout/list1"/>
    <dgm:cxn modelId="{155A2496-F5C0-4957-BB97-2C639B7AF4BF}" type="presOf" srcId="{B0FDAAA1-FA11-408C-8E2E-93108E8D6262}" destId="{6B7243CE-7D05-4585-9EB5-ED40AB65EFE1}" srcOrd="1" destOrd="0" presId="urn:microsoft.com/office/officeart/2005/8/layout/list1"/>
    <dgm:cxn modelId="{862C14B4-8AC1-46F2-96BF-02C3FBBB1112}" srcId="{8A98CB26-EA93-4AC5-9E37-B2CDEB720B18}" destId="{88C98CE7-3878-4977-88F5-A1085618CF8A}" srcOrd="2" destOrd="0" parTransId="{EDD527FF-553C-4C40-A314-3965FB5CAD44}" sibTransId="{FFB15215-E435-4684-A08D-60EB08F74792}"/>
    <dgm:cxn modelId="{1EDB91B5-0BDC-4DED-A636-3300EA2E462A}" type="presOf" srcId="{8A98CB26-EA93-4AC5-9E37-B2CDEB720B18}" destId="{5EB2B779-BF71-4A9E-9D76-74A69A3FF387}" srcOrd="0" destOrd="0" presId="urn:microsoft.com/office/officeart/2005/8/layout/list1"/>
    <dgm:cxn modelId="{2D9DACBE-4690-41A7-BC76-BEE90DBA157B}" srcId="{8A98CB26-EA93-4AC5-9E37-B2CDEB720B18}" destId="{B0FDAAA1-FA11-408C-8E2E-93108E8D6262}" srcOrd="0" destOrd="0" parTransId="{216B437A-C983-46EE-B9F0-AE0B8DCC96F9}" sibTransId="{6BC8933D-0D1F-4A5C-999B-32330D68671C}"/>
    <dgm:cxn modelId="{D75FD3D0-D6DB-43AF-8C74-22E32BFE1DF8}" srcId="{8A98CB26-EA93-4AC5-9E37-B2CDEB720B18}" destId="{727934E0-6EB4-4FFC-AB61-B11E1706AFC8}" srcOrd="1" destOrd="0" parTransId="{5F9250CE-C834-4CB6-8C4E-16D5E7654C4E}" sibTransId="{F87934C0-B048-4D76-BE44-559C49BD6CC6}"/>
    <dgm:cxn modelId="{686A20EE-C510-403F-9E99-AEF396ABFF4A}" type="presOf" srcId="{727934E0-6EB4-4FFC-AB61-B11E1706AFC8}" destId="{BDC42F65-3E87-49A3-AA3F-1DB0461ADACE}" srcOrd="1" destOrd="0" presId="urn:microsoft.com/office/officeart/2005/8/layout/list1"/>
    <dgm:cxn modelId="{69925AFB-BEDE-48AD-B1E3-2049D6812271}" type="presParOf" srcId="{5EB2B779-BF71-4A9E-9D76-74A69A3FF387}" destId="{DB3226CD-1266-4A35-B00F-3DFCA4B070B1}" srcOrd="0" destOrd="0" presId="urn:microsoft.com/office/officeart/2005/8/layout/list1"/>
    <dgm:cxn modelId="{25633068-8FF6-4290-B66C-E993750CF81B}" type="presParOf" srcId="{DB3226CD-1266-4A35-B00F-3DFCA4B070B1}" destId="{A07D099B-F596-45FB-B3C9-CCFDDBCF5078}" srcOrd="0" destOrd="0" presId="urn:microsoft.com/office/officeart/2005/8/layout/list1"/>
    <dgm:cxn modelId="{2537F01D-B596-4281-B672-599B9C750DFB}" type="presParOf" srcId="{DB3226CD-1266-4A35-B00F-3DFCA4B070B1}" destId="{6B7243CE-7D05-4585-9EB5-ED40AB65EFE1}" srcOrd="1" destOrd="0" presId="urn:microsoft.com/office/officeart/2005/8/layout/list1"/>
    <dgm:cxn modelId="{1E8313B7-444F-41A8-AF4F-6C08F6813AD5}" type="presParOf" srcId="{5EB2B779-BF71-4A9E-9D76-74A69A3FF387}" destId="{A73E5158-4638-4556-B964-256C3519EB3F}" srcOrd="1" destOrd="0" presId="urn:microsoft.com/office/officeart/2005/8/layout/list1"/>
    <dgm:cxn modelId="{C96BC7A6-D5BB-4ED5-AB5C-658D5255E3FC}" type="presParOf" srcId="{5EB2B779-BF71-4A9E-9D76-74A69A3FF387}" destId="{2FCAC53D-1A52-4FF7-923D-00E9E6B2AC75}" srcOrd="2" destOrd="0" presId="urn:microsoft.com/office/officeart/2005/8/layout/list1"/>
    <dgm:cxn modelId="{E15EA600-308F-4A59-8780-F2D89D222C6A}" type="presParOf" srcId="{5EB2B779-BF71-4A9E-9D76-74A69A3FF387}" destId="{E7E2493B-90C2-4A59-8A1E-5D574E54ED2E}" srcOrd="3" destOrd="0" presId="urn:microsoft.com/office/officeart/2005/8/layout/list1"/>
    <dgm:cxn modelId="{D0808CBF-9EB8-4DA0-92AC-4522081AB00B}" type="presParOf" srcId="{5EB2B779-BF71-4A9E-9D76-74A69A3FF387}" destId="{13FFA926-1A30-42AD-A2A5-3C54FE31CA31}" srcOrd="4" destOrd="0" presId="urn:microsoft.com/office/officeart/2005/8/layout/list1"/>
    <dgm:cxn modelId="{5F90557F-D9E9-44F7-8E4C-12EC1F48998F}" type="presParOf" srcId="{13FFA926-1A30-42AD-A2A5-3C54FE31CA31}" destId="{860EC181-98E5-40A3-8408-F6F1746AE9B5}" srcOrd="0" destOrd="0" presId="urn:microsoft.com/office/officeart/2005/8/layout/list1"/>
    <dgm:cxn modelId="{4E2B9CF5-D92A-4502-A9D6-B8FF01B0EF75}" type="presParOf" srcId="{13FFA926-1A30-42AD-A2A5-3C54FE31CA31}" destId="{BDC42F65-3E87-49A3-AA3F-1DB0461ADACE}" srcOrd="1" destOrd="0" presId="urn:microsoft.com/office/officeart/2005/8/layout/list1"/>
    <dgm:cxn modelId="{478B31E0-D94B-4A57-91CA-EF1E57EE0A1B}" type="presParOf" srcId="{5EB2B779-BF71-4A9E-9D76-74A69A3FF387}" destId="{FBC1F0CF-F1AE-4DFC-A7F1-639F320C8709}" srcOrd="5" destOrd="0" presId="urn:microsoft.com/office/officeart/2005/8/layout/list1"/>
    <dgm:cxn modelId="{5800DF96-9FF6-4CC9-9EEA-0A7DA2B7BD30}" type="presParOf" srcId="{5EB2B779-BF71-4A9E-9D76-74A69A3FF387}" destId="{D6B9FE67-EA29-4EDB-A696-2ABF113F03A5}" srcOrd="6" destOrd="0" presId="urn:microsoft.com/office/officeart/2005/8/layout/list1"/>
    <dgm:cxn modelId="{0F88D182-D8DE-409F-981E-8CD69C1FB50B}" type="presParOf" srcId="{5EB2B779-BF71-4A9E-9D76-74A69A3FF387}" destId="{46E627F1-C6AD-46B1-9408-2AC9CC402E52}" srcOrd="7" destOrd="0" presId="urn:microsoft.com/office/officeart/2005/8/layout/list1"/>
    <dgm:cxn modelId="{31DB1F23-B7A9-4F95-95D6-D840837AEE7E}" type="presParOf" srcId="{5EB2B779-BF71-4A9E-9D76-74A69A3FF387}" destId="{81FB6E03-A191-45F4-8287-46B564688F64}" srcOrd="8" destOrd="0" presId="urn:microsoft.com/office/officeart/2005/8/layout/list1"/>
    <dgm:cxn modelId="{3A9A5B7B-E431-4DF0-96A2-14AAE7E0A400}" type="presParOf" srcId="{81FB6E03-A191-45F4-8287-46B564688F64}" destId="{B7081DC9-3849-4F98-B923-AF59500CE012}" srcOrd="0" destOrd="0" presId="urn:microsoft.com/office/officeart/2005/8/layout/list1"/>
    <dgm:cxn modelId="{198B3540-6434-4420-B460-CF0AE90B6AF2}" type="presParOf" srcId="{81FB6E03-A191-45F4-8287-46B564688F64}" destId="{B8BD0340-51E4-4A76-AA18-30A2ABF51CD5}" srcOrd="1" destOrd="0" presId="urn:microsoft.com/office/officeart/2005/8/layout/list1"/>
    <dgm:cxn modelId="{723B14A6-E3E3-4D4A-AF7A-BF4A498447E5}" type="presParOf" srcId="{5EB2B779-BF71-4A9E-9D76-74A69A3FF387}" destId="{3ED666D3-18FC-48DA-838F-EB6D0D3619FA}" srcOrd="9" destOrd="0" presId="urn:microsoft.com/office/officeart/2005/8/layout/list1"/>
    <dgm:cxn modelId="{82458500-4FE1-43AD-A860-23AFAD433FE3}" type="presParOf" srcId="{5EB2B779-BF71-4A9E-9D76-74A69A3FF387}" destId="{9ACA2730-5DC1-4638-95A8-8D32179974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7B589-2259-4C92-926B-62C1DD91BC6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E7A8827-6EC4-4AA6-95DF-B3D82B1CFAA0}">
      <dgm:prSet phldrT="[Texto]"/>
      <dgm:spPr/>
      <dgm:t>
        <a:bodyPr/>
        <a:lstStyle/>
        <a:p>
          <a:r>
            <a:rPr lang="es-EC" dirty="0"/>
            <a:t>PRIMERA REVISIÓN</a:t>
          </a:r>
        </a:p>
      </dgm:t>
    </dgm:pt>
    <dgm:pt modelId="{2B97BDD7-D7C3-47FB-8642-37E3C722FEC4}" type="parTrans" cxnId="{A6AD845F-F0B9-4D2E-A355-A69D10721135}">
      <dgm:prSet/>
      <dgm:spPr/>
      <dgm:t>
        <a:bodyPr/>
        <a:lstStyle/>
        <a:p>
          <a:endParaRPr lang="es-EC"/>
        </a:p>
      </dgm:t>
    </dgm:pt>
    <dgm:pt modelId="{FDC0BFE9-6B41-45EB-B708-17038F1E0076}" type="sibTrans" cxnId="{A6AD845F-F0B9-4D2E-A355-A69D10721135}">
      <dgm:prSet/>
      <dgm:spPr/>
      <dgm:t>
        <a:bodyPr/>
        <a:lstStyle/>
        <a:p>
          <a:endParaRPr lang="es-EC"/>
        </a:p>
      </dgm:t>
    </dgm:pt>
    <dgm:pt modelId="{E98E58C6-F6C5-4B4A-A500-BC70493F8DC3}">
      <dgm:prSet phldrT="[Texto]"/>
      <dgm:spPr/>
      <dgm:t>
        <a:bodyPr/>
        <a:lstStyle/>
        <a:p>
          <a:r>
            <a:rPr lang="es-ES" dirty="0"/>
            <a:t>Observar el contenido y la organización del </a:t>
          </a:r>
          <a:r>
            <a:rPr lang="es-EC" dirty="0"/>
            <a:t>ensayo</a:t>
          </a:r>
        </a:p>
      </dgm:t>
    </dgm:pt>
    <dgm:pt modelId="{C7057F1F-E299-45C7-B13B-9C204550DA7D}" type="parTrans" cxnId="{135771C8-1A87-4368-BD18-B9E9E2732D60}">
      <dgm:prSet/>
      <dgm:spPr/>
      <dgm:t>
        <a:bodyPr/>
        <a:lstStyle/>
        <a:p>
          <a:endParaRPr lang="es-EC"/>
        </a:p>
      </dgm:t>
    </dgm:pt>
    <dgm:pt modelId="{635B08DD-1A32-4A0A-A69D-6AD1AA22C938}" type="sibTrans" cxnId="{135771C8-1A87-4368-BD18-B9E9E2732D60}">
      <dgm:prSet/>
      <dgm:spPr/>
      <dgm:t>
        <a:bodyPr/>
        <a:lstStyle/>
        <a:p>
          <a:endParaRPr lang="es-EC"/>
        </a:p>
      </dgm:t>
    </dgm:pt>
    <dgm:pt modelId="{38A9DE08-50D0-41B7-BEEF-EA42E67ABAA5}">
      <dgm:prSet phldrT="[Texto]"/>
      <dgm:spPr/>
      <dgm:t>
        <a:bodyPr/>
        <a:lstStyle/>
        <a:p>
          <a:r>
            <a:rPr lang="es-ES" dirty="0"/>
            <a:t>Si hay cohesión entre las </a:t>
          </a:r>
          <a:r>
            <a:rPr lang="es-EC" dirty="0"/>
            <a:t>partes.</a:t>
          </a:r>
        </a:p>
      </dgm:t>
    </dgm:pt>
    <dgm:pt modelId="{D37CD100-FDBF-4EF2-98D3-567F6E4D8F1C}" type="parTrans" cxnId="{B94D2870-5593-424F-B6C3-97E9914E0374}">
      <dgm:prSet/>
      <dgm:spPr/>
      <dgm:t>
        <a:bodyPr/>
        <a:lstStyle/>
        <a:p>
          <a:endParaRPr lang="es-EC"/>
        </a:p>
      </dgm:t>
    </dgm:pt>
    <dgm:pt modelId="{0A737C49-9F42-4B15-83FA-FE7AC42360D0}" type="sibTrans" cxnId="{B94D2870-5593-424F-B6C3-97E9914E0374}">
      <dgm:prSet/>
      <dgm:spPr/>
      <dgm:t>
        <a:bodyPr/>
        <a:lstStyle/>
        <a:p>
          <a:endParaRPr lang="es-EC"/>
        </a:p>
      </dgm:t>
    </dgm:pt>
    <dgm:pt modelId="{F23DE869-F473-4EC6-9919-019C6ECCA03A}">
      <dgm:prSet phldrT="[Texto]"/>
      <dgm:spPr/>
      <dgm:t>
        <a:bodyPr/>
        <a:lstStyle/>
        <a:p>
          <a:r>
            <a:rPr lang="es-EC" dirty="0"/>
            <a:t>SEGUNDA REVISIÓN</a:t>
          </a:r>
        </a:p>
      </dgm:t>
    </dgm:pt>
    <dgm:pt modelId="{C6C21622-7BB8-4A74-818D-EE3B20D926CE}" type="parTrans" cxnId="{0F2CC44B-2C09-4F10-BE46-36253275D1EA}">
      <dgm:prSet/>
      <dgm:spPr/>
      <dgm:t>
        <a:bodyPr/>
        <a:lstStyle/>
        <a:p>
          <a:endParaRPr lang="es-EC"/>
        </a:p>
      </dgm:t>
    </dgm:pt>
    <dgm:pt modelId="{FC7A214F-92ED-4EB6-8823-7FEAE47BE3D1}" type="sibTrans" cxnId="{0F2CC44B-2C09-4F10-BE46-36253275D1EA}">
      <dgm:prSet/>
      <dgm:spPr/>
      <dgm:t>
        <a:bodyPr/>
        <a:lstStyle/>
        <a:p>
          <a:endParaRPr lang="es-EC"/>
        </a:p>
      </dgm:t>
    </dgm:pt>
    <dgm:pt modelId="{8305D53A-369D-47C4-A136-1365A98300BF}">
      <dgm:prSet phldrT="[Texto]"/>
      <dgm:spPr/>
      <dgm:t>
        <a:bodyPr/>
        <a:lstStyle/>
        <a:p>
          <a:r>
            <a:rPr lang="es-EC" dirty="0"/>
            <a:t>Revisar aspectos gramaticales</a:t>
          </a:r>
        </a:p>
      </dgm:t>
    </dgm:pt>
    <dgm:pt modelId="{DDB94ECF-71CF-41C3-9DDF-310C09EF5097}" type="parTrans" cxnId="{475BF119-E780-4CCF-A415-025C1C8DAB97}">
      <dgm:prSet/>
      <dgm:spPr/>
      <dgm:t>
        <a:bodyPr/>
        <a:lstStyle/>
        <a:p>
          <a:endParaRPr lang="es-EC"/>
        </a:p>
      </dgm:t>
    </dgm:pt>
    <dgm:pt modelId="{4221E0A7-56B6-41EA-8758-74B8DBCBA6EE}" type="sibTrans" cxnId="{475BF119-E780-4CCF-A415-025C1C8DAB97}">
      <dgm:prSet/>
      <dgm:spPr/>
      <dgm:t>
        <a:bodyPr/>
        <a:lstStyle/>
        <a:p>
          <a:endParaRPr lang="es-EC"/>
        </a:p>
      </dgm:t>
    </dgm:pt>
    <dgm:pt modelId="{B8A61F28-5950-40F6-A0E4-28D37F9733EB}">
      <dgm:prSet phldrT="[Texto]"/>
      <dgm:spPr/>
      <dgm:t>
        <a:bodyPr/>
        <a:lstStyle/>
        <a:p>
          <a:r>
            <a:rPr lang="es-ES" dirty="0"/>
            <a:t>La ortografía de las palabras que dude</a:t>
          </a:r>
          <a:endParaRPr lang="es-EC" dirty="0"/>
        </a:p>
      </dgm:t>
    </dgm:pt>
    <dgm:pt modelId="{1FBDE804-3925-48B5-805F-D129F7F9947D}" type="parTrans" cxnId="{FC342DC1-286E-45B7-8028-7266FD897109}">
      <dgm:prSet/>
      <dgm:spPr/>
      <dgm:t>
        <a:bodyPr/>
        <a:lstStyle/>
        <a:p>
          <a:endParaRPr lang="es-EC"/>
        </a:p>
      </dgm:t>
    </dgm:pt>
    <dgm:pt modelId="{B11FDD12-4E29-4233-824B-7D0C79B66843}" type="sibTrans" cxnId="{FC342DC1-286E-45B7-8028-7266FD897109}">
      <dgm:prSet/>
      <dgm:spPr/>
      <dgm:t>
        <a:bodyPr/>
        <a:lstStyle/>
        <a:p>
          <a:endParaRPr lang="es-EC"/>
        </a:p>
      </dgm:t>
    </dgm:pt>
    <dgm:pt modelId="{32C803BE-DE16-4688-9D11-C4907E7AA131}">
      <dgm:prSet phldrT="[Texto]"/>
      <dgm:spPr/>
      <dgm:t>
        <a:bodyPr/>
        <a:lstStyle/>
        <a:p>
          <a:r>
            <a:rPr lang="es-ES" dirty="0"/>
            <a:t>Ver si comunica su propósito al lector</a:t>
          </a:r>
          <a:endParaRPr lang="es-EC" dirty="0"/>
        </a:p>
      </dgm:t>
    </dgm:pt>
    <dgm:pt modelId="{75124BE6-D2AC-4FB0-BE6B-EA4484BD99DB}" type="parTrans" cxnId="{1F18EE73-675B-4D80-B2E7-CC88D5203E2B}">
      <dgm:prSet/>
      <dgm:spPr/>
    </dgm:pt>
    <dgm:pt modelId="{9BE69D64-6E7A-42ED-AF6B-FCC8CDB0B314}" type="sibTrans" cxnId="{1F18EE73-675B-4D80-B2E7-CC88D5203E2B}">
      <dgm:prSet/>
      <dgm:spPr/>
    </dgm:pt>
    <dgm:pt modelId="{58A2F994-A809-4052-9FBE-E5BF88F94BDB}" type="pres">
      <dgm:prSet presAssocID="{C737B589-2259-4C92-926B-62C1DD91BC6E}" presName="Name0" presStyleCnt="0">
        <dgm:presLayoutVars>
          <dgm:dir/>
          <dgm:animLvl val="lvl"/>
          <dgm:resizeHandles/>
        </dgm:presLayoutVars>
      </dgm:prSet>
      <dgm:spPr/>
    </dgm:pt>
    <dgm:pt modelId="{2E9B4443-046A-4945-942E-3390F25A92D2}" type="pres">
      <dgm:prSet presAssocID="{3E7A8827-6EC4-4AA6-95DF-B3D82B1CFAA0}" presName="linNode" presStyleCnt="0"/>
      <dgm:spPr/>
    </dgm:pt>
    <dgm:pt modelId="{11B2D045-3A8F-4DA2-91C9-FAD1C2E6C462}" type="pres">
      <dgm:prSet presAssocID="{3E7A8827-6EC4-4AA6-95DF-B3D82B1CFAA0}" presName="parentShp" presStyleLbl="node1" presStyleIdx="0" presStyleCnt="2">
        <dgm:presLayoutVars>
          <dgm:bulletEnabled val="1"/>
        </dgm:presLayoutVars>
      </dgm:prSet>
      <dgm:spPr/>
    </dgm:pt>
    <dgm:pt modelId="{7D100DC0-3ED6-408A-9EB8-894A15376BC6}" type="pres">
      <dgm:prSet presAssocID="{3E7A8827-6EC4-4AA6-95DF-B3D82B1CFAA0}" presName="childShp" presStyleLbl="bgAccFollowNode1" presStyleIdx="0" presStyleCnt="2">
        <dgm:presLayoutVars>
          <dgm:bulletEnabled val="1"/>
        </dgm:presLayoutVars>
      </dgm:prSet>
      <dgm:spPr/>
    </dgm:pt>
    <dgm:pt modelId="{22F67835-D66C-4A7E-A8C0-84FFABB06D07}" type="pres">
      <dgm:prSet presAssocID="{FDC0BFE9-6B41-45EB-B708-17038F1E0076}" presName="spacing" presStyleCnt="0"/>
      <dgm:spPr/>
    </dgm:pt>
    <dgm:pt modelId="{129F4F4D-01CB-46DB-BC8B-E28A143CBABD}" type="pres">
      <dgm:prSet presAssocID="{F23DE869-F473-4EC6-9919-019C6ECCA03A}" presName="linNode" presStyleCnt="0"/>
      <dgm:spPr/>
    </dgm:pt>
    <dgm:pt modelId="{96F142B9-8F9B-47C7-BEFE-1C1829CEC954}" type="pres">
      <dgm:prSet presAssocID="{F23DE869-F473-4EC6-9919-019C6ECCA03A}" presName="parentShp" presStyleLbl="node1" presStyleIdx="1" presStyleCnt="2">
        <dgm:presLayoutVars>
          <dgm:bulletEnabled val="1"/>
        </dgm:presLayoutVars>
      </dgm:prSet>
      <dgm:spPr/>
    </dgm:pt>
    <dgm:pt modelId="{8DF88E1F-5516-43B2-B6DB-DEB8ED43922D}" type="pres">
      <dgm:prSet presAssocID="{F23DE869-F473-4EC6-9919-019C6ECCA03A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475BF119-E780-4CCF-A415-025C1C8DAB97}" srcId="{F23DE869-F473-4EC6-9919-019C6ECCA03A}" destId="{8305D53A-369D-47C4-A136-1365A98300BF}" srcOrd="0" destOrd="0" parTransId="{DDB94ECF-71CF-41C3-9DDF-310C09EF5097}" sibTransId="{4221E0A7-56B6-41EA-8758-74B8DBCBA6EE}"/>
    <dgm:cxn modelId="{C015FE1C-21A3-4A09-8C0D-01AF15181C96}" type="presOf" srcId="{8305D53A-369D-47C4-A136-1365A98300BF}" destId="{8DF88E1F-5516-43B2-B6DB-DEB8ED43922D}" srcOrd="0" destOrd="0" presId="urn:microsoft.com/office/officeart/2005/8/layout/vList6"/>
    <dgm:cxn modelId="{683E1528-32EB-4ACA-AD54-36E730A05F4A}" type="presOf" srcId="{B8A61F28-5950-40F6-A0E4-28D37F9733EB}" destId="{8DF88E1F-5516-43B2-B6DB-DEB8ED43922D}" srcOrd="0" destOrd="1" presId="urn:microsoft.com/office/officeart/2005/8/layout/vList6"/>
    <dgm:cxn modelId="{A6AD845F-F0B9-4D2E-A355-A69D10721135}" srcId="{C737B589-2259-4C92-926B-62C1DD91BC6E}" destId="{3E7A8827-6EC4-4AA6-95DF-B3D82B1CFAA0}" srcOrd="0" destOrd="0" parTransId="{2B97BDD7-D7C3-47FB-8642-37E3C722FEC4}" sibTransId="{FDC0BFE9-6B41-45EB-B708-17038F1E0076}"/>
    <dgm:cxn modelId="{0F2CC44B-2C09-4F10-BE46-36253275D1EA}" srcId="{C737B589-2259-4C92-926B-62C1DD91BC6E}" destId="{F23DE869-F473-4EC6-9919-019C6ECCA03A}" srcOrd="1" destOrd="0" parTransId="{C6C21622-7BB8-4A74-818D-EE3B20D926CE}" sibTransId="{FC7A214F-92ED-4EB6-8823-7FEAE47BE3D1}"/>
    <dgm:cxn modelId="{B94D2870-5593-424F-B6C3-97E9914E0374}" srcId="{3E7A8827-6EC4-4AA6-95DF-B3D82B1CFAA0}" destId="{38A9DE08-50D0-41B7-BEEF-EA42E67ABAA5}" srcOrd="2" destOrd="0" parTransId="{D37CD100-FDBF-4EF2-98D3-567F6E4D8F1C}" sibTransId="{0A737C49-9F42-4B15-83FA-FE7AC42360D0}"/>
    <dgm:cxn modelId="{1F18EE73-675B-4D80-B2E7-CC88D5203E2B}" srcId="{3E7A8827-6EC4-4AA6-95DF-B3D82B1CFAA0}" destId="{32C803BE-DE16-4688-9D11-C4907E7AA131}" srcOrd="1" destOrd="0" parTransId="{75124BE6-D2AC-4FB0-BE6B-EA4484BD99DB}" sibTransId="{9BE69D64-6E7A-42ED-AF6B-FCC8CDB0B314}"/>
    <dgm:cxn modelId="{74CA527F-8B0A-4628-A645-EE64733705B1}" type="presOf" srcId="{3E7A8827-6EC4-4AA6-95DF-B3D82B1CFAA0}" destId="{11B2D045-3A8F-4DA2-91C9-FAD1C2E6C462}" srcOrd="0" destOrd="0" presId="urn:microsoft.com/office/officeart/2005/8/layout/vList6"/>
    <dgm:cxn modelId="{9765E689-A2B2-413F-8193-7D471C40A6C5}" type="presOf" srcId="{32C803BE-DE16-4688-9D11-C4907E7AA131}" destId="{7D100DC0-3ED6-408A-9EB8-894A15376BC6}" srcOrd="0" destOrd="1" presId="urn:microsoft.com/office/officeart/2005/8/layout/vList6"/>
    <dgm:cxn modelId="{711D909C-48F7-4421-A616-6D389C5BC06D}" type="presOf" srcId="{F23DE869-F473-4EC6-9919-019C6ECCA03A}" destId="{96F142B9-8F9B-47C7-BEFE-1C1829CEC954}" srcOrd="0" destOrd="0" presId="urn:microsoft.com/office/officeart/2005/8/layout/vList6"/>
    <dgm:cxn modelId="{FC342DC1-286E-45B7-8028-7266FD897109}" srcId="{F23DE869-F473-4EC6-9919-019C6ECCA03A}" destId="{B8A61F28-5950-40F6-A0E4-28D37F9733EB}" srcOrd="1" destOrd="0" parTransId="{1FBDE804-3925-48B5-805F-D129F7F9947D}" sibTransId="{B11FDD12-4E29-4233-824B-7D0C79B66843}"/>
    <dgm:cxn modelId="{F55D2CC3-E2F6-4B26-9D16-EC65C702748A}" type="presOf" srcId="{C737B589-2259-4C92-926B-62C1DD91BC6E}" destId="{58A2F994-A809-4052-9FBE-E5BF88F94BDB}" srcOrd="0" destOrd="0" presId="urn:microsoft.com/office/officeart/2005/8/layout/vList6"/>
    <dgm:cxn modelId="{135771C8-1A87-4368-BD18-B9E9E2732D60}" srcId="{3E7A8827-6EC4-4AA6-95DF-B3D82B1CFAA0}" destId="{E98E58C6-F6C5-4B4A-A500-BC70493F8DC3}" srcOrd="0" destOrd="0" parTransId="{C7057F1F-E299-45C7-B13B-9C204550DA7D}" sibTransId="{635B08DD-1A32-4A0A-A69D-6AD1AA22C938}"/>
    <dgm:cxn modelId="{7B577FCB-2F77-4242-BE98-71CA6B0036D8}" type="presOf" srcId="{E98E58C6-F6C5-4B4A-A500-BC70493F8DC3}" destId="{7D100DC0-3ED6-408A-9EB8-894A15376BC6}" srcOrd="0" destOrd="0" presId="urn:microsoft.com/office/officeart/2005/8/layout/vList6"/>
    <dgm:cxn modelId="{71A94FF0-B201-448B-9C36-DDE2CF78ACA4}" type="presOf" srcId="{38A9DE08-50D0-41B7-BEEF-EA42E67ABAA5}" destId="{7D100DC0-3ED6-408A-9EB8-894A15376BC6}" srcOrd="0" destOrd="2" presId="urn:microsoft.com/office/officeart/2005/8/layout/vList6"/>
    <dgm:cxn modelId="{5EC19EA6-0BCB-4C1D-B79A-3BCEC4509FBD}" type="presParOf" srcId="{58A2F994-A809-4052-9FBE-E5BF88F94BDB}" destId="{2E9B4443-046A-4945-942E-3390F25A92D2}" srcOrd="0" destOrd="0" presId="urn:microsoft.com/office/officeart/2005/8/layout/vList6"/>
    <dgm:cxn modelId="{991BD215-1DF1-4649-BDEE-771719DE3C7A}" type="presParOf" srcId="{2E9B4443-046A-4945-942E-3390F25A92D2}" destId="{11B2D045-3A8F-4DA2-91C9-FAD1C2E6C462}" srcOrd="0" destOrd="0" presId="urn:microsoft.com/office/officeart/2005/8/layout/vList6"/>
    <dgm:cxn modelId="{9CCCA506-B43E-48D4-B821-D925A63CB7F0}" type="presParOf" srcId="{2E9B4443-046A-4945-942E-3390F25A92D2}" destId="{7D100DC0-3ED6-408A-9EB8-894A15376BC6}" srcOrd="1" destOrd="0" presId="urn:microsoft.com/office/officeart/2005/8/layout/vList6"/>
    <dgm:cxn modelId="{F48DDC38-780B-4716-893B-107F5D7A0161}" type="presParOf" srcId="{58A2F994-A809-4052-9FBE-E5BF88F94BDB}" destId="{22F67835-D66C-4A7E-A8C0-84FFABB06D07}" srcOrd="1" destOrd="0" presId="urn:microsoft.com/office/officeart/2005/8/layout/vList6"/>
    <dgm:cxn modelId="{E25DAEAC-CCBC-44CB-BAD5-55D1065A1D22}" type="presParOf" srcId="{58A2F994-A809-4052-9FBE-E5BF88F94BDB}" destId="{129F4F4D-01CB-46DB-BC8B-E28A143CBABD}" srcOrd="2" destOrd="0" presId="urn:microsoft.com/office/officeart/2005/8/layout/vList6"/>
    <dgm:cxn modelId="{9A381C02-A721-4546-AB29-690E8A065BE1}" type="presParOf" srcId="{129F4F4D-01CB-46DB-BC8B-E28A143CBABD}" destId="{96F142B9-8F9B-47C7-BEFE-1C1829CEC954}" srcOrd="0" destOrd="0" presId="urn:microsoft.com/office/officeart/2005/8/layout/vList6"/>
    <dgm:cxn modelId="{5B6F0A67-918F-44A4-A19A-69AE20A1199C}" type="presParOf" srcId="{129F4F4D-01CB-46DB-BC8B-E28A143CBABD}" destId="{8DF88E1F-5516-43B2-B6DB-DEB8ED43922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AC53D-1A52-4FF7-923D-00E9E6B2AC75}">
      <dsp:nvSpPr>
        <dsp:cNvPr id="0" name=""/>
        <dsp:cNvSpPr/>
      </dsp:nvSpPr>
      <dsp:spPr>
        <a:xfrm>
          <a:off x="0" y="441134"/>
          <a:ext cx="1035367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243CE-7D05-4585-9EB5-ED40AB65EFE1}">
      <dsp:nvSpPr>
        <dsp:cNvPr id="0" name=""/>
        <dsp:cNvSpPr/>
      </dsp:nvSpPr>
      <dsp:spPr>
        <a:xfrm>
          <a:off x="517683" y="27854"/>
          <a:ext cx="724757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941" tIns="0" rIns="2739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Confiabilidad de la información</a:t>
          </a:r>
        </a:p>
      </dsp:txBody>
      <dsp:txXfrm>
        <a:off x="558032" y="68203"/>
        <a:ext cx="7166874" cy="745862"/>
      </dsp:txXfrm>
    </dsp:sp>
    <dsp:sp modelId="{D6B9FE67-EA29-4EDB-A696-2ABF113F03A5}">
      <dsp:nvSpPr>
        <dsp:cNvPr id="0" name=""/>
        <dsp:cNvSpPr/>
      </dsp:nvSpPr>
      <dsp:spPr>
        <a:xfrm>
          <a:off x="0" y="1711215"/>
          <a:ext cx="1035367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42F65-3E87-49A3-AA3F-1DB0461ADACE}">
      <dsp:nvSpPr>
        <dsp:cNvPr id="0" name=""/>
        <dsp:cNvSpPr/>
      </dsp:nvSpPr>
      <dsp:spPr>
        <a:xfrm>
          <a:off x="517683" y="1297934"/>
          <a:ext cx="724757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941" tIns="0" rIns="2739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Filtrar la información </a:t>
          </a:r>
        </a:p>
      </dsp:txBody>
      <dsp:txXfrm>
        <a:off x="558032" y="1338283"/>
        <a:ext cx="7166874" cy="745862"/>
      </dsp:txXfrm>
    </dsp:sp>
    <dsp:sp modelId="{9ACA2730-5DC1-4638-95A8-8D321799742E}">
      <dsp:nvSpPr>
        <dsp:cNvPr id="0" name=""/>
        <dsp:cNvSpPr/>
      </dsp:nvSpPr>
      <dsp:spPr>
        <a:xfrm>
          <a:off x="0" y="2981295"/>
          <a:ext cx="1035367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D0340-51E4-4A76-AA18-30A2ABF51CD5}">
      <dsp:nvSpPr>
        <dsp:cNvPr id="0" name=""/>
        <dsp:cNvSpPr/>
      </dsp:nvSpPr>
      <dsp:spPr>
        <a:xfrm>
          <a:off x="517683" y="2568015"/>
          <a:ext cx="724757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941" tIns="0" rIns="2739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Ir de lo general a lo particular. </a:t>
          </a:r>
        </a:p>
      </dsp:txBody>
      <dsp:txXfrm>
        <a:off x="558032" y="2608364"/>
        <a:ext cx="7166874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00DC0-3ED6-408A-9EB8-894A15376BC6}">
      <dsp:nvSpPr>
        <dsp:cNvPr id="0" name=""/>
        <dsp:cNvSpPr/>
      </dsp:nvSpPr>
      <dsp:spPr>
        <a:xfrm>
          <a:off x="4141470" y="453"/>
          <a:ext cx="6212205" cy="1768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Observar el contenido y la organización del </a:t>
          </a:r>
          <a:r>
            <a:rPr lang="es-EC" sz="2100" kern="1200" dirty="0"/>
            <a:t>ensayo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Ver si comunica su propósito al lector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Si hay cohesión entre las </a:t>
          </a:r>
          <a:r>
            <a:rPr lang="es-EC" sz="2100" kern="1200" dirty="0"/>
            <a:t>partes.</a:t>
          </a:r>
        </a:p>
      </dsp:txBody>
      <dsp:txXfrm>
        <a:off x="4141470" y="221515"/>
        <a:ext cx="5549019" cy="1326372"/>
      </dsp:txXfrm>
    </dsp:sp>
    <dsp:sp modelId="{11B2D045-3A8F-4DA2-91C9-FAD1C2E6C462}">
      <dsp:nvSpPr>
        <dsp:cNvPr id="0" name=""/>
        <dsp:cNvSpPr/>
      </dsp:nvSpPr>
      <dsp:spPr>
        <a:xfrm>
          <a:off x="0" y="453"/>
          <a:ext cx="4141470" cy="1768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5100" kern="1200" dirty="0"/>
            <a:t>PRIMERA REVISIÓN</a:t>
          </a:r>
        </a:p>
      </dsp:txBody>
      <dsp:txXfrm>
        <a:off x="86331" y="86784"/>
        <a:ext cx="3968808" cy="1595834"/>
      </dsp:txXfrm>
    </dsp:sp>
    <dsp:sp modelId="{8DF88E1F-5516-43B2-B6DB-DEB8ED43922D}">
      <dsp:nvSpPr>
        <dsp:cNvPr id="0" name=""/>
        <dsp:cNvSpPr/>
      </dsp:nvSpPr>
      <dsp:spPr>
        <a:xfrm>
          <a:off x="4141470" y="1945799"/>
          <a:ext cx="6212205" cy="1768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 dirty="0"/>
            <a:t>Revisar aspectos gramaticales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La ortografía de las palabras que dude</a:t>
          </a:r>
          <a:endParaRPr lang="es-EC" sz="2100" kern="1200" dirty="0"/>
        </a:p>
      </dsp:txBody>
      <dsp:txXfrm>
        <a:off x="4141470" y="2166861"/>
        <a:ext cx="5549019" cy="1326372"/>
      </dsp:txXfrm>
    </dsp:sp>
    <dsp:sp modelId="{96F142B9-8F9B-47C7-BEFE-1C1829CEC954}">
      <dsp:nvSpPr>
        <dsp:cNvPr id="0" name=""/>
        <dsp:cNvSpPr/>
      </dsp:nvSpPr>
      <dsp:spPr>
        <a:xfrm>
          <a:off x="0" y="1945799"/>
          <a:ext cx="4141470" cy="1768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5100" kern="1200" dirty="0"/>
            <a:t>SEGUNDA REVISIÓN</a:t>
          </a:r>
        </a:p>
      </dsp:txBody>
      <dsp:txXfrm>
        <a:off x="86331" y="2032130"/>
        <a:ext cx="3968808" cy="1595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18/06/2024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1C7952-479D-4D4B-8F19-C6026F510D9E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58912-430E-46D1-BA95-7CF218A879F9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604E1-623C-4365-B688-201238FB20C0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DFC75-E87D-46C2-9102-15C11F0259DB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54EC6-1219-49EE-8B80-3C24DE8E5A44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DCC15-8F35-48A3-948F-896E04D77AE9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6F276-4198-468B-A622-B7B7E3766911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9175-B10B-4641-995C-12E45A3F36CD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CEA549-D5CD-4EAF-92DD-F120BAE2B00B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D2F8E-7231-4034-8D2D-3DE6DA3442B3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704EA-5CB1-494A-9524-E0FAE6BBE6C4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842E49-C804-4EEC-9941-A438EC0B005D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B7135-DC88-46C5-8577-B4652D9D518F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BDDAF-5FB4-4645-B812-33656A6F2B85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3182DB-EE2B-4FEC-B9F5-C787A05118D2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18/06/2024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orma libre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es-ES" sz="4000" dirty="0"/>
              <a:t>PASOS PARA ESCRIBIR UN ENSAYO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es-ES" dirty="0"/>
              <a:t>COMUNICACIÓN ACADÉMICA</a:t>
            </a:r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25FFA-1DDB-3AA2-40BF-1BF11EFF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C22212-F29D-9D39-D6B4-D1E00ED4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1"/>
            <a:ext cx="10353762" cy="2274656"/>
          </a:xfrm>
        </p:spPr>
        <p:txBody>
          <a:bodyPr/>
          <a:lstStyle/>
          <a:p>
            <a:r>
              <a:rPr lang="es-ES" dirty="0"/>
              <a:t>La conclusión es el último párrafo del ensayo y debe recoger (o recapitular) las ideas que se presentaron en la tesis, en la introducción</a:t>
            </a:r>
          </a:p>
          <a:p>
            <a:r>
              <a:rPr lang="es-ES" dirty="0"/>
              <a:t>En la conclusión se invierte la fórmula de la introducción: se empieza con un breve resumen del ensayo y se termina con una frase bien pensada que llame la atención del lector sobre el punto clave del artículo.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9B0BD0-85E3-3C78-D7A0-74FD32F23BEC}"/>
              </a:ext>
            </a:extLst>
          </p:cNvPr>
          <p:cNvSpPr txBox="1"/>
          <p:nvPr/>
        </p:nvSpPr>
        <p:spPr>
          <a:xfrm>
            <a:off x="4433299" y="4669605"/>
            <a:ext cx="3097658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/>
              <a:t>Esta última frase debe reflejar bien el enfoque del ensayo y a menudo servir para situar la idea central dentro de un contexto más amplio.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2137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19616-9320-3309-F3D3-BA3AB7C5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DESPUÉS DE ESCRIBIR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B7B8244-B12A-57C7-3104-0DFB45364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569856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998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9AC05-FA94-5D24-28A9-21D4C9B9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LÓGICA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962FAE-3805-118E-0B39-7B856165B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42540"/>
            <a:ext cx="10353762" cy="3714749"/>
          </a:xfrm>
        </p:spPr>
        <p:txBody>
          <a:bodyPr/>
          <a:lstStyle/>
          <a:p>
            <a:r>
              <a:rPr lang="es-ES" dirty="0"/>
              <a:t>Depende principalmente de la organización de las ideas y de la presentación.</a:t>
            </a:r>
          </a:p>
          <a:p>
            <a:r>
              <a:rPr lang="es-ES" dirty="0"/>
              <a:t>Para lograr convencer al lector hay que proceder de modo organizado desde las explicaciones formales hasta la evidencia concreta.</a:t>
            </a:r>
          </a:p>
          <a:p>
            <a:r>
              <a:rPr lang="es-ES" dirty="0"/>
              <a:t>De acuerdo con la </a:t>
            </a:r>
            <a:r>
              <a:rPr lang="es-ES" b="1" dirty="0"/>
              <a:t>lógica inductiva </a:t>
            </a:r>
            <a:r>
              <a:rPr lang="es-ES" dirty="0"/>
              <a:t>el escritor comienza el ensayo mostrando ejemplos concretos para luego deducir de ellos las afirmaciones generales.</a:t>
            </a:r>
          </a:p>
          <a:p>
            <a:r>
              <a:rPr lang="es-ES" dirty="0"/>
              <a:t>De acuerdo con la </a:t>
            </a:r>
            <a:r>
              <a:rPr lang="es-ES" b="1" dirty="0"/>
              <a:t>lógica deductiva </a:t>
            </a:r>
            <a:r>
              <a:rPr lang="es-ES" dirty="0"/>
              <a:t>el escritor comienza el ensayo mostrando afirmaciones generales, las cuales documenta progresivamente por medio de ejemplos concretos.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0B335E-0AF7-A01C-4E25-45D9E4BDC251}"/>
              </a:ext>
            </a:extLst>
          </p:cNvPr>
          <p:cNvSpPr txBox="1"/>
          <p:nvPr/>
        </p:nvSpPr>
        <p:spPr>
          <a:xfrm>
            <a:off x="6734710" y="5250095"/>
            <a:ext cx="3097658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¿Cuándo debemos utilizar uno u otro método?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46578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77C36-C789-646F-3690-343D3D3E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9D6A9D-34F0-EAFE-BB35-7FA1C4232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2" cy="3924299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Suelen ser expresiones, palabras o frases que conectan las ideas y los argumentos del escritor y son de fundamental importancia tanto para lograr mantener la lógica del ensayo.</a:t>
            </a:r>
          </a:p>
          <a:p>
            <a:r>
              <a:rPr lang="es-ES" dirty="0"/>
              <a:t>Causa: ya que, dada/dado que, visto que, debido a, a causa de. </a:t>
            </a:r>
          </a:p>
          <a:p>
            <a:r>
              <a:rPr lang="es-ES" dirty="0"/>
              <a:t>Certeza: por supuesto, sin duda, obviamente, claro que.</a:t>
            </a:r>
          </a:p>
          <a:p>
            <a:r>
              <a:rPr lang="es-ES" dirty="0"/>
              <a:t>Contradicción: al contrario, sino, sino que. </a:t>
            </a:r>
          </a:p>
          <a:p>
            <a:r>
              <a:rPr lang="es-ES" dirty="0"/>
              <a:t>Condición: en caso de que, con tal (de) que, a menos que, a condición de que. · Efecto: como consecuencia, entonces, por eso, como resultado.</a:t>
            </a:r>
          </a:p>
          <a:p>
            <a:r>
              <a:rPr lang="es-ES" dirty="0"/>
              <a:t>Hecho imprevisto: sin embargo, a pesar de, aun así, aunque.</a:t>
            </a:r>
          </a:p>
          <a:p>
            <a:r>
              <a:rPr lang="es-ES" dirty="0"/>
              <a:t>Incertidumbre: a lo mejor, quizá, al parecer. </a:t>
            </a:r>
          </a:p>
          <a:p>
            <a:r>
              <a:rPr lang="es-ES" dirty="0"/>
              <a:t>Introducción del tema: con respecto a, con motivo de. </a:t>
            </a:r>
          </a:p>
          <a:p>
            <a:r>
              <a:rPr lang="es-ES" dirty="0"/>
              <a:t>Medios [</a:t>
            </a:r>
            <a:r>
              <a:rPr lang="es-ES" dirty="0" err="1"/>
              <a:t>means</a:t>
            </a:r>
            <a:r>
              <a:rPr lang="es-ES" dirty="0"/>
              <a:t>]: de esta manera, de tal modo.</a:t>
            </a:r>
          </a:p>
          <a:p>
            <a:r>
              <a:rPr lang="es-ES" dirty="0"/>
              <a:t>Orden temporal: primero, en primer/segundo lugar, a continuación, finalmente. </a:t>
            </a:r>
          </a:p>
          <a:p>
            <a:r>
              <a:rPr lang="es-ES" dirty="0"/>
              <a:t>Repetición: es decir que, o sea que, en otras palabras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657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1B976-6DAC-A19C-8992-DB605A33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CONSEJOS PARA ESCRIBIR UN ENSAYO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D05CA-66ED-0003-6CDF-F816C1D6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l" fontAlgn="base">
              <a:buFont typeface="+mj-lt"/>
              <a:buAutoNum type="arabicPeriod"/>
            </a:pPr>
            <a:r>
              <a:rPr lang="es-ES" sz="6000" b="1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Recuerda siempre tener en mente el tema sobre el cual estás trabajando</a:t>
            </a:r>
            <a:r>
              <a:rPr lang="es-ES" sz="6000" b="0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. Esto te ayudará a que no te desvíes involuntariamente del objetivo.</a:t>
            </a:r>
          </a:p>
          <a:p>
            <a:pPr algn="l" fontAlgn="base">
              <a:buFont typeface="+mj-lt"/>
              <a:buAutoNum type="arabicPeriod"/>
            </a:pPr>
            <a:r>
              <a:rPr lang="es-ES" sz="6000" b="1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Identifica palabras claves dentro del ensayo</a:t>
            </a:r>
            <a:r>
              <a:rPr lang="es-ES" sz="6000" b="0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. Esto te ayudará a armar y guiar la redacción.</a:t>
            </a:r>
          </a:p>
          <a:p>
            <a:pPr algn="l" fontAlgn="base">
              <a:buFont typeface="+mj-lt"/>
              <a:buAutoNum type="arabicPeriod"/>
            </a:pPr>
            <a:r>
              <a:rPr lang="es-ES" sz="6000" b="1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Evita lenguaje inadecuado o vulgar</a:t>
            </a:r>
            <a:r>
              <a:rPr lang="es-ES" sz="6000" b="0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. Con esto queremos decir que evites utilizar lenguaje o palabras que no estén relacionadas con el tema.</a:t>
            </a:r>
          </a:p>
          <a:p>
            <a:pPr algn="l" fontAlgn="base">
              <a:buFont typeface="+mj-lt"/>
              <a:buAutoNum type="arabicPeriod"/>
            </a:pPr>
            <a:r>
              <a:rPr lang="es-ES" sz="6000" b="1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Realiza la presentación del tema principal en el primer párrafo</a:t>
            </a:r>
            <a:r>
              <a:rPr lang="es-ES" sz="6000" b="0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. Esto facilitará la lectura y la estructura del ensayo, así como también dará claridad a tu ensayo.</a:t>
            </a:r>
          </a:p>
          <a:p>
            <a:pPr algn="l" fontAlgn="base">
              <a:buFont typeface="+mj-lt"/>
              <a:buAutoNum type="arabicPeriod"/>
            </a:pPr>
            <a:r>
              <a:rPr lang="es-ES" sz="6000" b="1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Utiliza conectores</a:t>
            </a:r>
            <a:r>
              <a:rPr lang="es-ES" sz="6000" b="0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. Como en toda redacción formal o </a:t>
            </a:r>
            <a:r>
              <a:rPr lang="es-ES" sz="6000" b="0" i="0" dirty="0" err="1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semi-formal</a:t>
            </a:r>
            <a:r>
              <a:rPr lang="es-ES" sz="6000" b="0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, es importante el uso adecuado de conectores. De este modo, las oraciones que presentes estarán entrelazadas.</a:t>
            </a:r>
          </a:p>
          <a:p>
            <a:pPr algn="l" fontAlgn="base">
              <a:buFont typeface="+mj-lt"/>
              <a:buAutoNum type="arabicPeriod"/>
            </a:pPr>
            <a:r>
              <a:rPr lang="es-ES" sz="6000" b="0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En el párrafo final deberás </a:t>
            </a:r>
            <a:r>
              <a:rPr lang="es-ES" sz="6000" b="1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mencionar la conclusión</a:t>
            </a:r>
            <a:r>
              <a:rPr lang="es-ES" sz="6000" b="0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 del tema expuesto en el primer párrafo.</a:t>
            </a:r>
          </a:p>
          <a:p>
            <a:pPr algn="l" fontAlgn="base">
              <a:buFont typeface="+mj-lt"/>
              <a:buAutoNum type="arabicPeriod"/>
            </a:pPr>
            <a:r>
              <a:rPr lang="es-ES" sz="6000" b="1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Usa citas</a:t>
            </a:r>
            <a:r>
              <a:rPr lang="es-ES" sz="6000" b="0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. Tal como te mencionamos más arriba, es muy importante que uses citas de la manera adecuada tanto en el cuerpo del ensayo como en el pie de página o en la bibliografía abordada al finalizar el mismo.</a:t>
            </a:r>
          </a:p>
          <a:p>
            <a:pPr algn="l" fontAlgn="base">
              <a:buFont typeface="+mj-lt"/>
              <a:buAutoNum type="arabicPeriod"/>
            </a:pPr>
            <a:r>
              <a:rPr lang="es-ES" sz="6000" b="1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Revisa la ortografía, la gramática y la coherencia</a:t>
            </a:r>
            <a:r>
              <a:rPr lang="es-ES" sz="6000" b="0" i="0" dirty="0">
                <a:solidFill>
                  <a:srgbClr val="000000"/>
                </a:solidFill>
                <a:effectLst/>
                <a:highlight>
                  <a:srgbClr val="F0F8FF"/>
                </a:highlight>
                <a:latin typeface="+mj-lt"/>
              </a:rPr>
              <a:t>. Esto ayudará a que tu ensayo tenga el aspecto formal que es requerido.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9878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1965849" cy="685799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297" y="609600"/>
            <a:ext cx="8654320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es-ES" sz="4000" dirty="0"/>
              <a:t>ANTES DE EMPEZAR A ESCRIBIR	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06" y="1732449"/>
            <a:ext cx="8324583" cy="4058751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2400" dirty="0"/>
              <a:t>1. Hacer una lista de ideas. Una vez hecha, intentar buscarle un orden lógico y ordenarla por categorías.</a:t>
            </a:r>
          </a:p>
          <a:p>
            <a:pPr rtl="0"/>
            <a:r>
              <a:rPr lang="es-ES" sz="2400" dirty="0"/>
              <a:t>2. Hacer un esbozo [</a:t>
            </a:r>
            <a:r>
              <a:rPr lang="es-ES" sz="2400" dirty="0" err="1"/>
              <a:t>outline</a:t>
            </a:r>
            <a:r>
              <a:rPr lang="es-ES" sz="2400" dirty="0"/>
              <a:t>]. Ello permitirá presentar todas las ideas, así como los argumentos centrales de un modo visual.</a:t>
            </a:r>
          </a:p>
          <a:p>
            <a:pPr rtl="0"/>
            <a:r>
              <a:rPr lang="es-ES" sz="2400" dirty="0"/>
              <a:t>3. Escribir el primer borrador [draft], y luego todos los que sean necesarios.</a:t>
            </a:r>
          </a:p>
          <a:p>
            <a:pPr rtl="0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4B960-921B-6320-9163-B96C1E20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COMO EMPEZAR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A9D341-CD1C-6229-600A-9105572A5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/>
              <a:t>ELEGIR UN TEMA</a:t>
            </a:r>
          </a:p>
          <a:p>
            <a:pPr algn="ctr"/>
            <a:r>
              <a:rPr lang="es-EC" dirty="0"/>
              <a:t>Seleccionar el tema </a:t>
            </a:r>
          </a:p>
          <a:p>
            <a:pPr algn="ctr"/>
            <a:r>
              <a:rPr lang="es-EC" dirty="0"/>
              <a:t>Delimitar el tema</a:t>
            </a:r>
          </a:p>
          <a:p>
            <a:pPr algn="ctr"/>
            <a:endParaRPr lang="es-EC" dirty="0"/>
          </a:p>
          <a:p>
            <a:r>
              <a:rPr lang="es-EC" dirty="0"/>
              <a:t>INVESTIGAR</a:t>
            </a:r>
          </a:p>
          <a:p>
            <a:pPr algn="ctr"/>
            <a:r>
              <a:rPr lang="es-EC" dirty="0"/>
              <a:t>Reunir información </a:t>
            </a:r>
          </a:p>
          <a:p>
            <a:pPr algn="ctr"/>
            <a:r>
              <a:rPr lang="es-EC" dirty="0"/>
              <a:t>Tomar nota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62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80D75-5A4F-AE73-7751-8F4E1900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COMO INVESTIGAR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AB946F1-BE67-459E-59FD-7539692AE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784483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87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4B960-921B-6320-9163-B96C1E20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DESAROLLAR UNA TESIS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A9D341-CD1C-6229-600A-9105572A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1611544"/>
            <a:ext cx="10353762" cy="1742968"/>
          </a:xfrm>
        </p:spPr>
        <p:txBody>
          <a:bodyPr>
            <a:normAutofit/>
          </a:bodyPr>
          <a:lstStyle/>
          <a:p>
            <a:endParaRPr lang="es-EC" dirty="0"/>
          </a:p>
          <a:p>
            <a:pPr algn="ctr"/>
            <a:r>
              <a:rPr lang="es-EC" dirty="0"/>
              <a:t>Enunciar la tesis</a:t>
            </a:r>
          </a:p>
          <a:p>
            <a:pPr algn="ctr"/>
            <a:r>
              <a:rPr lang="es-EC" dirty="0"/>
              <a:t>Ser claro y preciso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6F25696-4857-C721-A703-F22553F33D0C}"/>
              </a:ext>
            </a:extLst>
          </p:cNvPr>
          <p:cNvSpPr txBox="1">
            <a:spLocks/>
          </p:cNvSpPr>
          <p:nvPr/>
        </p:nvSpPr>
        <p:spPr>
          <a:xfrm>
            <a:off x="913795" y="3196975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HACER UN ESQUEMA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157FAFE-88DA-56E6-E766-00A90C9F18EE}"/>
              </a:ext>
            </a:extLst>
          </p:cNvPr>
          <p:cNvSpPr txBox="1">
            <a:spLocks/>
          </p:cNvSpPr>
          <p:nvPr/>
        </p:nvSpPr>
        <p:spPr>
          <a:xfrm>
            <a:off x="924443" y="3813103"/>
            <a:ext cx="10353762" cy="174296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s-EC" dirty="0"/>
          </a:p>
          <a:p>
            <a:pPr algn="ctr"/>
            <a:r>
              <a:rPr lang="es-EC" dirty="0"/>
              <a:t>Organizar las ideas </a:t>
            </a:r>
          </a:p>
          <a:p>
            <a:pPr algn="ctr"/>
            <a:r>
              <a:rPr lang="es-EC" dirty="0"/>
              <a:t>Establecer puntos principales</a:t>
            </a:r>
          </a:p>
          <a:p>
            <a:pPr algn="ctr"/>
            <a:r>
              <a:rPr lang="es-EC" dirty="0"/>
              <a:t>Establecer subpuntos </a:t>
            </a:r>
          </a:p>
        </p:txBody>
      </p:sp>
    </p:spTree>
    <p:extLst>
      <p:ext uri="{BB962C8B-B14F-4D97-AF65-F5344CB8AC3E}">
        <p14:creationId xmlns:p14="http://schemas.microsoft.com/office/powerpoint/2010/main" val="238762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DE3D2-31DA-53B0-92A3-A623D7D4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ESCRIBIR LA 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23C18-8D02-8C03-1608-A8D81D5A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1"/>
            <a:ext cx="10353762" cy="2629114"/>
          </a:xfrm>
        </p:spPr>
        <p:txBody>
          <a:bodyPr/>
          <a:lstStyle/>
          <a:p>
            <a:r>
              <a:rPr lang="es-ES" dirty="0"/>
              <a:t>El propósito del escritor, el acercamiento al tema y la organización que seguirá el ensayo.</a:t>
            </a:r>
          </a:p>
          <a:p>
            <a:r>
              <a:rPr lang="es-ES" dirty="0"/>
              <a:t>Se trata de generar ideas sobre una pregunta concreta y no sobre un tema muy amplio. Por lo tanto, habrá que limitar el tema y enfocarlo, es decir, organizarlo de acuerdo con una cierta perspectiva y mediante una serie de preguntas que el escritor se hace a sí mismo.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4881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C370DC-FF59-9E91-ECAD-EAE9E868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18846"/>
            <a:ext cx="10353762" cy="5272354"/>
          </a:xfrm>
        </p:spPr>
        <p:txBody>
          <a:bodyPr>
            <a:normAutofit fontScale="92500" lnSpcReduction="10000"/>
          </a:bodyPr>
          <a:lstStyle/>
          <a:p>
            <a:r>
              <a:rPr lang="es-EC" dirty="0"/>
              <a:t>ESTRATÉGIAS</a:t>
            </a:r>
          </a:p>
          <a:p>
            <a:r>
              <a:rPr lang="es-ES" dirty="0"/>
              <a:t>Sorpresa: cuando manifiesta el hecho más notable o imprevisto del ensayo.</a:t>
            </a:r>
          </a:p>
          <a:p>
            <a:r>
              <a:rPr lang="es-ES" dirty="0"/>
              <a:t>Confirmación: cuando se basa en la información que el lector ya conoce a fin de que le sea más fácil aceptar el resto de la argumentación.</a:t>
            </a:r>
          </a:p>
          <a:p>
            <a:r>
              <a:rPr lang="es-ES" dirty="0"/>
              <a:t>Contradicción: cuando empieza con una idea común y aceptada por una mayoría, para seguidamente demostrar que es errónea y corregirla.</a:t>
            </a:r>
          </a:p>
          <a:p>
            <a:r>
              <a:rPr lang="es-ES" dirty="0"/>
              <a:t>Suspenso: cuando se presentan los datos poco a poco dejando abierta la pregunta clave, tal vez planteándosela al lector.</a:t>
            </a:r>
          </a:p>
          <a:p>
            <a:pPr marL="36900" indent="0">
              <a:buNone/>
            </a:pPr>
            <a:r>
              <a:rPr lang="es-ES" dirty="0"/>
              <a:t>ESTRUCTURA</a:t>
            </a:r>
          </a:p>
          <a:p>
            <a:pPr marL="36900" indent="0">
              <a:buNone/>
            </a:pPr>
            <a:r>
              <a:rPr lang="es-ES" dirty="0"/>
              <a:t>· Primero, una breve introducción general al tema.</a:t>
            </a:r>
          </a:p>
          <a:p>
            <a:pPr marL="36900" indent="0">
              <a:buNone/>
            </a:pPr>
            <a:r>
              <a:rPr lang="es-ES" dirty="0"/>
              <a:t>· Seguidamente la tesis, la cual indicará la interpretación de las implicaciones de la pregunta, así como el orden que seguirá el ensayo.</a:t>
            </a:r>
          </a:p>
          <a:p>
            <a:pPr marL="36900" indent="0">
              <a:buNone/>
            </a:pPr>
            <a:endParaRPr lang="es-ES" dirty="0"/>
          </a:p>
          <a:p>
            <a:pPr marL="36900" indent="0">
              <a:buNone/>
            </a:pPr>
            <a:endParaRPr lang="es-E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0497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31451-12BC-8E1A-6D91-8F2699BA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CUERPO O DESARROLLO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E8E7E3-532E-63A2-9450-03B137904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una sección muy importante del ensayo pues demuestra la capacidad de organización y argumentación del escritor. Así pues, son cruciales en esta sección, el uso adecuado de transiciones y el buen manejo de la lógica. </a:t>
            </a:r>
          </a:p>
          <a:p>
            <a:r>
              <a:rPr lang="es-ES" dirty="0"/>
              <a:t>La organización del cuerpo variará algo según se escoja una u otra estrategia de argumentación.</a:t>
            </a:r>
          </a:p>
          <a:p>
            <a:r>
              <a:rPr lang="es-ES" dirty="0"/>
              <a:t>El ensayo académico no suele hacer uso de la descripción ni de la narración sino de la exposición, es decir, incluye una declaración general (tesis) y la evidencia específica para apoyarla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440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1B65E6-A3B3-A40C-C3F8-DC92EFA2D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81182"/>
            <a:ext cx="10353762" cy="4810017"/>
          </a:xfrm>
        </p:spPr>
        <p:txBody>
          <a:bodyPr>
            <a:normAutofit fontScale="92500" lnSpcReduction="10000"/>
          </a:bodyPr>
          <a:lstStyle/>
          <a:p>
            <a:r>
              <a:rPr lang="es-EC" dirty="0"/>
              <a:t>ESTRATEGIAS</a:t>
            </a:r>
          </a:p>
          <a:p>
            <a:r>
              <a:rPr lang="es-ES" b="1" dirty="0"/>
              <a:t>El análisis.</a:t>
            </a:r>
            <a:r>
              <a:rPr lang="es-ES" dirty="0"/>
              <a:t> Consiste en la descripción de partes o componentes de una entidad. Es una técnica propia del estudio de la literatura. Así pues, el análisis de una novela incluiría los personajes, el argumento, el punto de vista y demás elementos que componen la novela.</a:t>
            </a:r>
          </a:p>
          <a:p>
            <a:r>
              <a:rPr lang="es-ES" b="1" dirty="0"/>
              <a:t>Comparación y contraste. </a:t>
            </a:r>
            <a:r>
              <a:rPr lang="es-ES" dirty="0"/>
              <a:t>Sirve para señalar semejanzas y diferencias entre dos o más conjuntos o entidades.</a:t>
            </a:r>
          </a:p>
          <a:p>
            <a:r>
              <a:rPr lang="es-ES" b="1" dirty="0"/>
              <a:t>Definición.</a:t>
            </a:r>
            <a:r>
              <a:rPr lang="es-ES" dirty="0"/>
              <a:t> Aclaración de un término o concepto que el lector puede desconocer. Los diferentes modos de definir incluyen: la situación de un concepto dentro de una clase, la ilustración por medio de ejemplos, el uso de sinónimos y la etimología.</a:t>
            </a:r>
          </a:p>
          <a:p>
            <a:r>
              <a:rPr lang="es-ES" b="1" dirty="0"/>
              <a:t>Clasificación.</a:t>
            </a:r>
            <a:r>
              <a:rPr lang="es-ES" dirty="0"/>
              <a:t> Se parece mucho al análisis pero en vez de preguntarse por las partes de que se compone la totalidad se pregunta por las diferentes clases de la entidad. </a:t>
            </a:r>
          </a:p>
          <a:p>
            <a:r>
              <a:rPr lang="es-ES" b="1" dirty="0"/>
              <a:t>La causa y el efecto. </a:t>
            </a:r>
            <a:r>
              <a:rPr lang="es-ES" dirty="0"/>
              <a:t>Examina un objeto o fenómeno y busca sus orígenes y consecuencias.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27235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2_TF55705232.potx" id="{48989EC3-9309-4897-8C0D-BDF2311BCEFB}" vid="{43797E30-B318-41B0-A673-A012DE2BDE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{AC53EEF7-C5B4-4E14-BF38-D0A9C47CDF14}tf55705232_win32</Template>
  <TotalTime>336</TotalTime>
  <Words>1218</Words>
  <Application>Microsoft Office PowerPoint</Application>
  <PresentationFormat>Panorámica</PresentationFormat>
  <Paragraphs>90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Calibri</vt:lpstr>
      <vt:lpstr>Goudy Old Style</vt:lpstr>
      <vt:lpstr>Wingdings 2</vt:lpstr>
      <vt:lpstr>SlateVTI</vt:lpstr>
      <vt:lpstr>PASOS PARA ESCRIBIR UN ENSAYO</vt:lpstr>
      <vt:lpstr>ANTES DE EMPEZAR A ESCRIBIR </vt:lpstr>
      <vt:lpstr>COMO EMPEZAR </vt:lpstr>
      <vt:lpstr>COMO INVESTIGAR</vt:lpstr>
      <vt:lpstr>DESAROLLAR UNA TESIS </vt:lpstr>
      <vt:lpstr>ESCRIBIR LA INTRODUCCIÓN</vt:lpstr>
      <vt:lpstr>Presentación de PowerPoint</vt:lpstr>
      <vt:lpstr>CUERPO O DESARROLLO</vt:lpstr>
      <vt:lpstr>Presentación de PowerPoint</vt:lpstr>
      <vt:lpstr>CONCLUSIÓN</vt:lpstr>
      <vt:lpstr>DESPUÉS DE ESCRIBIR</vt:lpstr>
      <vt:lpstr>LÓGICA</vt:lpstr>
      <vt:lpstr>TRANSICIONES</vt:lpstr>
      <vt:lpstr>CONSEJOS PARA ESCRIBIR UN ENSAYO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Melanny Cristina Guevara Sanandres</dc:creator>
  <cp:lastModifiedBy>Melanny Cristina Guevara Sanandres</cp:lastModifiedBy>
  <cp:revision>2</cp:revision>
  <dcterms:created xsi:type="dcterms:W3CDTF">2024-06-18T17:26:06Z</dcterms:created>
  <dcterms:modified xsi:type="dcterms:W3CDTF">2024-06-18T23:02:15Z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