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69" r:id="rId6"/>
    <p:sldId id="264" r:id="rId7"/>
    <p:sldId id="265" r:id="rId8"/>
    <p:sldId id="266" r:id="rId9"/>
    <p:sldId id="267" r:id="rId10"/>
    <p:sldId id="268" r:id="rId11"/>
    <p:sldId id="263" r:id="rId12"/>
    <p:sldId id="270" r:id="rId13"/>
    <p:sldId id="271" r:id="rId14"/>
    <p:sldId id="272" r:id="rId15"/>
    <p:sldId id="273" r:id="rId16"/>
    <p:sldId id="258" r:id="rId17"/>
    <p:sldId id="260" r:id="rId18"/>
    <p:sldId id="259" r:id="rId19"/>
    <p:sldId id="278" r:id="rId20"/>
    <p:sldId id="276" r:id="rId21"/>
    <p:sldId id="274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73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08A76-BAC9-475E-C380-A112B9057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88CABD-9148-5907-7722-AC298A47A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1107F7-3429-2FED-352D-0019745E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F45BB1-F4C4-4E2A-C4A1-E8294551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1B1F6-922A-210A-D0F3-DEA56D46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235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8057C-CEAC-3D9A-7A8B-0CCCAA72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A3A28-FAB2-4BDB-8460-8096D46A6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0B3EA2-6281-B4B3-D404-08A3A95E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2B7989-44D6-4E66-D9F9-5303FC23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FF206-A69E-BB3B-86AA-D2AC6F32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519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55E635-C057-B964-580A-4963C1BC4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E1E6CE-538B-1055-A845-C92823293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A323B-2319-BFF2-BC21-F9E810D7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41E900-EDD1-A3A5-0AC0-74E5296E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7DA7C4-3612-C05F-5924-D1AB864E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394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2DC3D-5E5A-CC7D-50F5-B76F5A2F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958E81-524B-B293-12B5-CD149FE1C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34F728-527C-D5B0-AC75-2EB43E99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99BBC-A842-8CFF-595B-254594B3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AF160-028B-9A19-95AB-DC7D4814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257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61EEF-C328-0D8D-857C-EC696783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C3D1BD-5AD8-6C84-ADF6-98EA018D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FCB18-037C-D6E8-9A8A-0D2E9371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0A8E71-3B80-AAC6-A564-8EC4F55B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4483FA-09B7-CB51-1B7D-AFC7171F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856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AC741-FAEA-7D7C-DF3F-E430BEF7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012EE-A652-4B0C-E14D-6E3805FA7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F49799-A36E-B79E-6DD4-33940F12C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A3C68F-2C5E-1AF1-A54D-D2D8103E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571DD0-6A8B-9249-DB7F-237149F5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F6AB7E-0F8F-B645-D303-3BC6D6E2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428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D07BC-97E9-9D6B-7498-3E8B657A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A86516-4AB5-5763-6E94-20565593C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86D0A1-3FF1-9D6E-5C42-E42182766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9136C8-946C-1DBF-6885-E3C09D686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BFA51B-2B9F-BC26-3388-143087545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C16619D-E6E4-EF80-4EDE-4A727729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4E832A-DBBD-4087-1737-D64A1876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F6634-E6DF-17A6-15DB-3C47DC0E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875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E229E-674E-8403-3AE2-1818E723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59349F-B51F-5DAB-68AE-3C9E50B5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D3D62E-7048-50D2-C77F-06AF19E3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9C537B-E832-B3F2-1BD8-CD8656F1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53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759612-4398-8F44-1ABA-62B3688E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946410-8EE7-9D68-4CBD-168D01DB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74A17F-4ACE-63CD-E61E-1F12E34F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466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4796C-BE8A-FDD4-328B-08C4C27B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7828F6-2553-57F1-3BC1-C2E8EE4F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CFE07C-F8F2-199F-2B56-BC2269707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4902CE-F05B-31D4-5308-89F93C0A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A233D2-272B-1C3F-20D5-67C7C01B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405F10-062E-2053-7E82-22FB7048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817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1B574-085E-1BA9-BBE4-FA1B782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600469-803A-424D-A556-06350D905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BD3ABD-D85A-22F6-3683-C053ED7DD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86808F-6201-AEE6-89DA-FDED88474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F86EF4-F744-B135-875B-ECD148DF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B09325-513C-49D7-6041-B9AF4E47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43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0F0240-B538-8EEC-724D-967685D3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6E8FC6-10D4-217D-1D8D-D57A921B5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28F262-F375-4D55-8B29-16B09C891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3B096-040F-4FF7-AFFB-5C2ABC736B83}" type="datetimeFigureOut">
              <a:rPr lang="es-EC" smtClean="0"/>
              <a:t>16/10/2023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5D4259-143B-A631-D383-4FE496C82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173C78-98D2-BD3D-4074-8DA82D751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EC1A-539E-49C9-8978-17FE46AC41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715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epn.edu.ec/mapas/peligro-sismico/mapa-peligro-sismico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492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C433BC-5B4D-8E4F-ED4B-B4279FEF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740" y="327391"/>
            <a:ext cx="8306520" cy="62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9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DD4546-9D2B-5EE1-776F-6A5719D42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03" y="327391"/>
            <a:ext cx="8702794" cy="62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3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24C927-5A35-86D5-15F0-2491C979F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228356"/>
            <a:ext cx="9326880" cy="602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7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CF9B0F-C964-3E91-58EF-0C04D127F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2884"/>
            <a:ext cx="10789920" cy="63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9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F60844-E156-21EE-8E2C-26FAEB52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518160"/>
            <a:ext cx="10978968" cy="58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1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F978CC-3AC9-40EC-1207-41C4D5B6D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594360"/>
            <a:ext cx="9841588" cy="568889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17EC5A-E8B4-2F38-D5E3-4836832B3215}"/>
              </a:ext>
            </a:extLst>
          </p:cNvPr>
          <p:cNvSpPr txBox="1"/>
          <p:nvPr/>
        </p:nvSpPr>
        <p:spPr>
          <a:xfrm>
            <a:off x="213360" y="6355080"/>
            <a:ext cx="11384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200" b="1" i="0" u="none" strike="noStrike" baseline="0" dirty="0">
                <a:solidFill>
                  <a:srgbClr val="78787B"/>
                </a:solidFill>
                <a:latin typeface="Helvetica-Bold"/>
              </a:rPr>
              <a:t>Secretaría de Gestión de Riesgos agradece el apoyo brindado en la realización del Plan Nacional de Respuesta ante Desastres al Banco Mundial, a la Organización CARE y ECHO - Comisión Europea. </a:t>
            </a:r>
            <a:r>
              <a:rPr lang="es-EC" sz="1200" b="1" i="0" u="none" strike="noStrike" baseline="0" dirty="0">
                <a:solidFill>
                  <a:srgbClr val="78787B"/>
                </a:solidFill>
                <a:latin typeface="Helvetica-Bold"/>
              </a:rPr>
              <a:t>Primera edición, Abril 2018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408623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CFDF5B-AF97-2AFA-5A7B-6CDF2BBF1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9" b="89979" l="9979" r="92918">
                        <a14:foregroundMark x1="61052" y1="3838" x2="77897" y2="640"/>
                        <a14:foregroundMark x1="77897" y1="640" x2="85086" y2="1706"/>
                        <a14:foregroundMark x1="85086" y1="1706" x2="95494" y2="36034"/>
                        <a14:foregroundMark x1="95494" y1="36034" x2="92811" y2="66738"/>
                        <a14:foregroundMark x1="92811" y1="66738" x2="87983" y2="88699"/>
                        <a14:foregroundMark x1="87983" y1="88699" x2="71137" y2="96375"/>
                        <a14:foregroundMark x1="71137" y1="96375" x2="58476" y2="77399"/>
                        <a14:foregroundMark x1="58476" y1="77399" x2="57855" y2="75998"/>
                        <a14:foregroundMark x1="51971" y1="61541" x2="50107" y2="44776"/>
                        <a14:foregroundMark x1="50107" y1="44776" x2="52146" y2="25800"/>
                        <a14:foregroundMark x1="52146" y1="25800" x2="54077" y2="19852"/>
                        <a14:foregroundMark x1="58321" y1="9382" x2="61588" y2="3838"/>
                        <a14:foregroundMark x1="58085" y1="9783" x2="58321" y2="9382"/>
                        <a14:foregroundMark x1="57562" y1="10671" x2="58026" y2="9882"/>
                        <a14:foregroundMark x1="61588" y1="3838" x2="61910" y2="2559"/>
                        <a14:foregroundMark x1="61052" y1="8529" x2="76180" y2="1706"/>
                        <a14:foregroundMark x1="76180" y1="1706" x2="90451" y2="10448"/>
                        <a14:foregroundMark x1="90451" y1="10448" x2="90129" y2="62473"/>
                        <a14:foregroundMark x1="90129" y1="62473" x2="88197" y2="77825"/>
                        <a14:foregroundMark x1="88197" y1="77825" x2="79077" y2="43070"/>
                        <a14:foregroundMark x1="79077" y1="43070" x2="61481" y2="26226"/>
                        <a14:foregroundMark x1="61481" y1="26226" x2="61588" y2="7676"/>
                        <a14:foregroundMark x1="61588" y1="7676" x2="63090" y2="6397"/>
                        <a14:foregroundMark x1="92918" y1="37100" x2="92918" y2="37100"/>
                        <a14:backgroundMark x1="50215" y1="26013" x2="57833" y2="9382"/>
                        <a14:backgroundMark x1="57833" y1="9382" x2="57833" y2="9382"/>
                        <a14:backgroundMark x1="50858" y1="63539" x2="56438" y2="72281"/>
                        <a14:backgroundMark x1="56438" y1="72281" x2="52253" y2="82729"/>
                        <a14:backgroundMark x1="52253" y1="82729" x2="50751" y2="64392"/>
                        <a14:backgroundMark x1="55794" y1="640" x2="55687" y2="0"/>
                        <a14:backgroundMark x1="58155" y1="9382" x2="58262" y2="8529"/>
                      </a14:backgroundRemoval>
                    </a14:imgEffect>
                  </a14:imgLayer>
                </a14:imgProps>
              </a:ext>
            </a:extLst>
          </a:blip>
          <a:srcRect l="52127" r="5368" b="16018"/>
          <a:stretch/>
        </p:blipFill>
        <p:spPr>
          <a:xfrm>
            <a:off x="3730459" y="1727451"/>
            <a:ext cx="4731081" cy="47038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17FB5E-9616-E336-EA2B-0C9E0F7879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73" t="24810" r="6404" b="18315"/>
          <a:stretch/>
        </p:blipFill>
        <p:spPr>
          <a:xfrm>
            <a:off x="396241" y="655320"/>
            <a:ext cx="10988040" cy="8991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D7281C7-F120-05D3-DBB6-6F3A66B47645}"/>
              </a:ext>
            </a:extLst>
          </p:cNvPr>
          <p:cNvSpPr txBox="1"/>
          <p:nvPr/>
        </p:nvSpPr>
        <p:spPr>
          <a:xfrm>
            <a:off x="106679" y="6510579"/>
            <a:ext cx="112776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Frutiger LT Light"/>
              </a:rPr>
              <a:t>STAR-H: Evaluación estratégica del riesgo de emergencias y desastres en establecimientos de salud. Washington, D.C.; 2022. Organización Panamericana de la Salud. 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403356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3BDEB1-9F70-EEB6-05D2-288F0E296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70934" y="-2114157"/>
            <a:ext cx="5050133" cy="116863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2001E0-5D7A-65F4-37C8-63D888385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93430" y="-3401991"/>
            <a:ext cx="895368" cy="78593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A6CB808-158B-3EAA-CC38-9CE040F7C6B1}"/>
              </a:ext>
            </a:extLst>
          </p:cNvPr>
          <p:cNvSpPr txBox="1"/>
          <p:nvPr/>
        </p:nvSpPr>
        <p:spPr>
          <a:xfrm>
            <a:off x="252816" y="6315053"/>
            <a:ext cx="11832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200" b="0" i="0" u="none" strike="noStrike" baseline="0" dirty="0">
                <a:latin typeface="Roboto-Light"/>
              </a:rPr>
              <a:t>Herramienta estratégica para la evaluación de riesgos. Conjunto integral de herramientas para la evaluación </a:t>
            </a:r>
            <a:r>
              <a:rPr lang="es-ES" sz="1200" b="0" i="0" u="none" strike="noStrike" baseline="0" dirty="0" err="1">
                <a:latin typeface="Roboto-Light"/>
              </a:rPr>
              <a:t>multiamenaza</a:t>
            </a:r>
            <a:r>
              <a:rPr lang="es-ES" sz="1200" b="0" i="0" u="none" strike="noStrike" baseline="0" dirty="0">
                <a:latin typeface="Roboto-Light"/>
              </a:rPr>
              <a:t> del riesgo de emergencias de salud. Washington, D.C.: Organización Panamericana de la Salud; </a:t>
            </a:r>
            <a:r>
              <a:rPr lang="es-EC" sz="1200" b="0" i="0" u="none" strike="noStrike" baseline="0" dirty="0">
                <a:latin typeface="Roboto-Light"/>
              </a:rPr>
              <a:t>2022.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04002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593670-D605-ABFA-0D79-FE4A9BEF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139" y="302104"/>
            <a:ext cx="6613721" cy="62537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20770C-2267-5BB1-0D94-A8F991FFE68D}"/>
              </a:ext>
            </a:extLst>
          </p:cNvPr>
          <p:cNvSpPr txBox="1"/>
          <p:nvPr/>
        </p:nvSpPr>
        <p:spPr>
          <a:xfrm>
            <a:off x="0" y="6568903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Frutiger LT Light"/>
              </a:rPr>
              <a:t>STAR-H: Evaluación estratégica del riesgo de emergencias y desastres en establecimientos de salud. Washington, D.C.; 2022. Organización Panamericana de la Salud.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23684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9CE2319-16D8-EDD3-45E2-45162AE38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" y="221792"/>
            <a:ext cx="11800114" cy="142875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9AB36FA-BF8F-6C0A-D657-1F54041A358C}"/>
              </a:ext>
            </a:extLst>
          </p:cNvPr>
          <p:cNvSpPr txBox="1"/>
          <p:nvPr/>
        </p:nvSpPr>
        <p:spPr>
          <a:xfrm>
            <a:off x="631372" y="1587856"/>
            <a:ext cx="3428999" cy="3139321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algn="ctr"/>
            <a:endParaRPr lang="es-ES" sz="1800" b="1" i="0" u="none" strike="noStrike" baseline="0" dirty="0">
              <a:solidFill>
                <a:srgbClr val="000000"/>
              </a:solidFill>
              <a:latin typeface="Helvetica LT Std"/>
            </a:endParaRPr>
          </a:p>
          <a:p>
            <a:pPr algn="ctr"/>
            <a:r>
              <a:rPr lang="es-ES" sz="1800" b="1" i="0" u="none" strike="noStrike" baseline="0" dirty="0">
                <a:solidFill>
                  <a:schemeClr val="bg1"/>
                </a:solidFill>
                <a:latin typeface="Helvetica LT Std"/>
              </a:rPr>
              <a:t>AMENAZA</a:t>
            </a:r>
          </a:p>
          <a:p>
            <a:r>
              <a:rPr lang="es-ES" sz="1800" b="0" i="0" u="none" strike="noStrike" baseline="0" dirty="0">
                <a:solidFill>
                  <a:schemeClr val="bg1"/>
                </a:solidFill>
                <a:latin typeface="Helvetica LT Std"/>
              </a:rPr>
              <a:t>Proceso, fenómeno natural </a:t>
            </a:r>
          </a:p>
          <a:p>
            <a:r>
              <a:rPr lang="es-ES" sz="1800" b="0" i="0" u="none" strike="noStrike" baseline="0" dirty="0">
                <a:solidFill>
                  <a:schemeClr val="bg1"/>
                </a:solidFill>
                <a:latin typeface="Helvetica LT Std"/>
              </a:rPr>
              <a:t>o de actividad humana que puede ocasionar muertes, lesiones u otros efectos en </a:t>
            </a:r>
          </a:p>
          <a:p>
            <a:r>
              <a:rPr lang="es-ES" sz="1800" b="0" i="0" u="none" strike="noStrike" baseline="0" dirty="0">
                <a:solidFill>
                  <a:schemeClr val="bg1"/>
                </a:solidFill>
                <a:latin typeface="Helvetica LT Std"/>
              </a:rPr>
              <a:t>la salud, daños a los bienes, disrupciones sociales y económicas o daños ambientales. </a:t>
            </a:r>
          </a:p>
          <a:p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99FCE9-17D6-FFB7-8EB0-54F46EEC70DF}"/>
              </a:ext>
            </a:extLst>
          </p:cNvPr>
          <p:cNvSpPr txBox="1"/>
          <p:nvPr/>
        </p:nvSpPr>
        <p:spPr>
          <a:xfrm>
            <a:off x="4136570" y="1598745"/>
            <a:ext cx="3156858" cy="3139321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endParaRPr lang="es-ES" sz="1800" b="0" i="0" u="none" strike="noStrike" baseline="0" dirty="0">
              <a:solidFill>
                <a:schemeClr val="bg1"/>
              </a:solidFill>
              <a:latin typeface="Helvetica LT Std"/>
            </a:endParaRPr>
          </a:p>
          <a:p>
            <a:pPr algn="ctr"/>
            <a:r>
              <a:rPr lang="es-ES" sz="1800" b="1" i="0" u="none" strike="noStrike" baseline="0" dirty="0">
                <a:solidFill>
                  <a:schemeClr val="bg1"/>
                </a:solidFill>
                <a:latin typeface="Helvetica LT Std"/>
              </a:rPr>
              <a:t>VULNERABILIDAD</a:t>
            </a:r>
          </a:p>
          <a:p>
            <a:r>
              <a:rPr lang="es-ES" sz="1800" b="0" i="0" u="none" strike="noStrike" baseline="0" dirty="0">
                <a:solidFill>
                  <a:schemeClr val="bg1"/>
                </a:solidFill>
                <a:latin typeface="Helvetica LT Std"/>
              </a:rPr>
              <a:t>Condiciones determinadas por factores o procesos físicos, sociales, económicos y ambientales que aumentan la susceptibilidad de una persona, una comunidad, los bienes o los sistemas a los efectos de las amenazas.</a:t>
            </a:r>
          </a:p>
          <a:p>
            <a:r>
              <a:rPr lang="es-ES" sz="1800" b="0" i="0" u="none" strike="noStrike" baseline="0" dirty="0">
                <a:solidFill>
                  <a:schemeClr val="bg1"/>
                </a:solidFill>
                <a:latin typeface="Helvetica LT Std"/>
              </a:rPr>
              <a:t> 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89C120-318A-18FE-1CE9-AE57B8CDD4FD}"/>
              </a:ext>
            </a:extLst>
          </p:cNvPr>
          <p:cNvSpPr txBox="1"/>
          <p:nvPr/>
        </p:nvSpPr>
        <p:spPr>
          <a:xfrm>
            <a:off x="640229" y="4738066"/>
            <a:ext cx="66531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s-ES" dirty="0">
              <a:solidFill>
                <a:schemeClr val="bg1"/>
              </a:solidFill>
              <a:latin typeface="Helvetica LT Std"/>
            </a:endParaRPr>
          </a:p>
          <a:p>
            <a:pPr algn="ctr"/>
            <a:r>
              <a:rPr lang="es-ES" sz="1800" b="1" i="0" u="none" strike="noStrike" baseline="0" dirty="0">
                <a:solidFill>
                  <a:schemeClr val="bg1"/>
                </a:solidFill>
                <a:latin typeface="Helvetica LT Std"/>
              </a:rPr>
              <a:t>CAPACIDAD</a:t>
            </a:r>
          </a:p>
          <a:p>
            <a:r>
              <a:rPr lang="es-ES" sz="1800" b="0" i="0" u="none" strike="noStrike" baseline="0" dirty="0">
                <a:solidFill>
                  <a:schemeClr val="bg1"/>
                </a:solidFill>
                <a:latin typeface="Helvetica LT Std"/>
              </a:rPr>
              <a:t>Combinación de fortalezas, atributos y recursos disponibles en una organización, comunidad o sociedad que pueden utilizarse para gestionar y reducir los riesgos de desastres y reforzar la resiliencia. </a:t>
            </a:r>
          </a:p>
          <a:p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4EC18E-5DAF-2BB9-5D15-541977FF3115}"/>
              </a:ext>
            </a:extLst>
          </p:cNvPr>
          <p:cNvSpPr txBox="1"/>
          <p:nvPr/>
        </p:nvSpPr>
        <p:spPr>
          <a:xfrm>
            <a:off x="7830881" y="2704904"/>
            <a:ext cx="3004457" cy="313932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endParaRPr lang="es-ES" sz="1800" b="0" i="0" u="none" strike="noStrike" baseline="0" dirty="0">
              <a:solidFill>
                <a:schemeClr val="bg1"/>
              </a:solidFill>
              <a:latin typeface="Helvetica LT Std"/>
            </a:endParaRPr>
          </a:p>
          <a:p>
            <a:pPr algn="ctr"/>
            <a:r>
              <a:rPr lang="es-ES" sz="1800" b="1" i="0" u="none" strike="noStrike" baseline="0" dirty="0">
                <a:solidFill>
                  <a:schemeClr val="bg1"/>
                </a:solidFill>
                <a:latin typeface="Helvetica LT Std"/>
              </a:rPr>
              <a:t>RIESGO</a:t>
            </a:r>
          </a:p>
          <a:p>
            <a:r>
              <a:rPr lang="es-ES" sz="1800" b="0" i="0" u="none" strike="noStrike" baseline="0" dirty="0">
                <a:solidFill>
                  <a:schemeClr val="bg1"/>
                </a:solidFill>
                <a:latin typeface="Helvetica LT Std"/>
              </a:rPr>
              <a:t>Probable pérdida de vidas o daños ocurridos en una sociedad o comunidad en un período de tiempo específico, que está determinado por la amenaza, vulnerabilidad y capacidad de respuesta. </a:t>
            </a:r>
          </a:p>
          <a:p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64806A-B89D-B816-3FFA-5FE5130AB43F}"/>
              </a:ext>
            </a:extLst>
          </p:cNvPr>
          <p:cNvSpPr txBox="1"/>
          <p:nvPr/>
        </p:nvSpPr>
        <p:spPr>
          <a:xfrm>
            <a:off x="3048000" y="1779954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i="1" u="none" strike="noStrike" baseline="0" dirty="0">
                <a:solidFill>
                  <a:srgbClr val="0070C0"/>
                </a:solidFill>
                <a:latin typeface="Segoe UI" panose="020B0502040204020203" pitchFamily="34" charset="0"/>
              </a:rPr>
              <a:t>Escenarios del riesgo de desastres poblacional en Ecuador</a:t>
            </a:r>
            <a:endParaRPr lang="es-EC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86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64CD3D-49C4-DF1C-7473-4B6DF74F0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437" y="270236"/>
            <a:ext cx="3071126" cy="63175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F47A677-181B-EACC-B1D2-3F3E771AA556}"/>
              </a:ext>
            </a:extLst>
          </p:cNvPr>
          <p:cNvSpPr txBox="1"/>
          <p:nvPr/>
        </p:nvSpPr>
        <p:spPr>
          <a:xfrm>
            <a:off x="234043" y="6531106"/>
            <a:ext cx="11723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Helvetica LT Std"/>
              </a:rPr>
              <a:t>Servicio Nacional de Gestión de Riesgos y Emergencias (SNGRE). Guía de Gestión del Riesgo de Desastres para </a:t>
            </a:r>
            <a:r>
              <a:rPr lang="es-ES" sz="1200" dirty="0">
                <a:solidFill>
                  <a:srgbClr val="000000"/>
                </a:solidFill>
                <a:latin typeface="Helvetica LT Std"/>
              </a:rPr>
              <a:t>l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Helvetica LT Std"/>
              </a:rPr>
              <a:t>a Comunidad, 2018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130212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37929AEE-597C-378B-AC77-AE7013000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54" y="179961"/>
            <a:ext cx="5137117" cy="37502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671E309-E4AA-9D5E-5C00-CD00BD2DDC6E}"/>
              </a:ext>
            </a:extLst>
          </p:cNvPr>
          <p:cNvSpPr txBox="1"/>
          <p:nvPr/>
        </p:nvSpPr>
        <p:spPr>
          <a:xfrm>
            <a:off x="1723417" y="4037624"/>
            <a:ext cx="874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accent5">
                    <a:lumMod val="50000"/>
                  </a:schemeClr>
                </a:solidFill>
              </a:rPr>
              <a:t>Trabajo grupal No. 1</a:t>
            </a:r>
          </a:p>
          <a:p>
            <a:pPr algn="ctr"/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C" sz="3200" b="1" dirty="0">
                <a:solidFill>
                  <a:schemeClr val="accent5">
                    <a:lumMod val="50000"/>
                  </a:schemeClr>
                </a:solidFill>
              </a:rPr>
              <a:t>Análisis del Riesgo</a:t>
            </a:r>
          </a:p>
        </p:txBody>
      </p:sp>
    </p:spTree>
    <p:extLst>
      <p:ext uri="{BB962C8B-B14F-4D97-AF65-F5344CB8AC3E}">
        <p14:creationId xmlns:p14="http://schemas.microsoft.com/office/powerpoint/2010/main" val="418623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63CA19-4676-61E2-BD02-C5DA8376C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8"/>
          <a:stretch/>
        </p:blipFill>
        <p:spPr>
          <a:xfrm>
            <a:off x="3676440" y="640080"/>
            <a:ext cx="5772360" cy="61038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8CD55F-1988-20CB-7443-C42B87C0D311}"/>
              </a:ext>
            </a:extLst>
          </p:cNvPr>
          <p:cNvSpPr txBox="1"/>
          <p:nvPr/>
        </p:nvSpPr>
        <p:spPr>
          <a:xfrm>
            <a:off x="0" y="110472"/>
            <a:ext cx="12192000" cy="377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Cronología de los eventos ocurridos en el Ecuador, siglos XX - XXI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275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4559EB-337D-2E51-4C50-32AA0F60C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35" y="1299135"/>
            <a:ext cx="5648365" cy="42597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F7588E-F38A-212E-DB6B-64C067F36F28}"/>
              </a:ext>
            </a:extLst>
          </p:cNvPr>
          <p:cNvSpPr txBox="1"/>
          <p:nvPr/>
        </p:nvSpPr>
        <p:spPr>
          <a:xfrm>
            <a:off x="162856" y="6336715"/>
            <a:ext cx="10413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u="none" strike="noStrike" baseline="0" dirty="0">
                <a:latin typeface="Gotham Book"/>
              </a:rPr>
              <a:t>SGR (2023). Plan Nacional para la Reducción de Riesgos en Ecuador. Samborondón. Ecuador.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92276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7CB06C-E836-008A-8B6F-0E408965F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3361"/>
            <a:ext cx="9368944" cy="59740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71D667-4F6D-08DB-64B2-E2D4163FD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82" y="6355080"/>
            <a:ext cx="4545344" cy="3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9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A955E6-01BA-6042-2447-7C157F22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02" y="163563"/>
            <a:ext cx="8260796" cy="616511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DE446E0-1F6C-ABA9-4032-82E6097D3BBD}"/>
              </a:ext>
            </a:extLst>
          </p:cNvPr>
          <p:cNvSpPr txBox="1"/>
          <p:nvPr/>
        </p:nvSpPr>
        <p:spPr>
          <a:xfrm>
            <a:off x="1844040" y="6409789"/>
            <a:ext cx="982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hlinkClick r:id="rId3"/>
              </a:rPr>
              <a:t>https://www.igepn.edu.ec/mapas/peligro-sismico/mapa-peligro-sismico.html</a:t>
            </a:r>
            <a:endParaRPr lang="es-EC" dirty="0"/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6466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E71B1E-B9E9-8EC7-7525-E9F73F30A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257" y="300719"/>
            <a:ext cx="8367485" cy="6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0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839581-D20C-7AC5-1C0D-D7036CB72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91" y="342632"/>
            <a:ext cx="8268417" cy="61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0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78227E-BF1B-2381-3911-23D5452F7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33" y="319770"/>
            <a:ext cx="8458933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51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358</Words>
  <Application>Microsoft Office PowerPoint</Application>
  <PresentationFormat>Panorámica</PresentationFormat>
  <Paragraphs>27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Frutiger LT Light</vt:lpstr>
      <vt:lpstr>Gotham Book</vt:lpstr>
      <vt:lpstr>Helvetica LT Std</vt:lpstr>
      <vt:lpstr>Helvetica-Bold</vt:lpstr>
      <vt:lpstr>Roboto-Light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Edmundo Bonilla Pulgar</dc:creator>
  <cp:lastModifiedBy>Gonzalo Edmundo Bonilla Pulgar</cp:lastModifiedBy>
  <cp:revision>13</cp:revision>
  <dcterms:created xsi:type="dcterms:W3CDTF">2023-10-14T19:27:17Z</dcterms:created>
  <dcterms:modified xsi:type="dcterms:W3CDTF">2023-10-16T19:34:17Z</dcterms:modified>
</cp:coreProperties>
</file>