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EE95A8-6653-4DCC-8011-D999909417D9}" type="datetimeFigureOut">
              <a:rPr lang="es-ES" smtClean="0"/>
              <a:t>13/12/2021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C49A35-A031-4865-B6B4-A9D5F70221D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LABORATORIO CLINICO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PERFILES HEMATOLÒGICOS</a:t>
            </a:r>
          </a:p>
          <a:p>
            <a:r>
              <a:rPr lang="es-ES" dirty="0" smtClean="0"/>
              <a:t>PERFIL ERITROCITARIO</a:t>
            </a:r>
          </a:p>
          <a:p>
            <a:r>
              <a:rPr lang="es-ES" dirty="0" smtClean="0"/>
              <a:t>DR. ENRIQUE ORTEGA SALVADOR</a:t>
            </a:r>
          </a:p>
          <a:p>
            <a:r>
              <a:rPr lang="es-ES" dirty="0" smtClean="0"/>
              <a:t>MEDICO PATÒLOGO CLÌNICO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39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s-ES" dirty="0" smtClean="0"/>
              <a:t>VALORES DE REFERENCIA :</a:t>
            </a:r>
          </a:p>
          <a:p>
            <a:pPr>
              <a:buFontTx/>
              <a:buChar char="-"/>
            </a:pPr>
            <a:r>
              <a:rPr lang="es-ES" dirty="0" smtClean="0"/>
              <a:t>338 – 342    GRAMOS     : NORMOCRÒMICO</a:t>
            </a:r>
          </a:p>
          <a:p>
            <a:pPr>
              <a:buFontTx/>
              <a:buChar char="-"/>
            </a:pPr>
            <a:r>
              <a:rPr lang="es-ES" dirty="0" smtClean="0"/>
              <a:t>MÀS DE 342  GRAMOS  :  HIPERCRÒMICO</a:t>
            </a:r>
          </a:p>
          <a:p>
            <a:pPr>
              <a:buFontTx/>
              <a:buChar char="-"/>
            </a:pPr>
            <a:r>
              <a:rPr lang="es-ES" dirty="0" smtClean="0"/>
              <a:t>MENOS DE 338  GRAMOS : HIPOCRÒMICO</a:t>
            </a:r>
          </a:p>
          <a:p>
            <a:pPr marL="109728" indent="0">
              <a:buNone/>
            </a:pPr>
            <a:endParaRPr lang="es-ES" dirty="0"/>
          </a:p>
          <a:p>
            <a:pPr marL="109728" indent="0">
              <a:buNone/>
            </a:pPr>
            <a:r>
              <a:rPr lang="es-ES" dirty="0" smtClean="0"/>
              <a:t>SE LO UTILIZA PARA LA CLASIFICACIÒN DE LAS ANEMIAS POR EL LABORATORIO , POR LO TANTO LAS ANEMIAS PUEDEN SER : </a:t>
            </a:r>
          </a:p>
          <a:p>
            <a:pPr marL="109728" indent="0">
              <a:buNone/>
            </a:pPr>
            <a:r>
              <a:rPr lang="es-ES" dirty="0" smtClean="0"/>
              <a:t>ANEMIAS : NORMOCÌTICAS – NORMOCRÒMICAS</a:t>
            </a:r>
          </a:p>
          <a:p>
            <a:pPr marL="109728" indent="0">
              <a:buNone/>
            </a:pPr>
            <a:r>
              <a:rPr lang="es-ES" dirty="0" smtClean="0"/>
              <a:t>ANEMIAS : MACROCÌTICAS – HIPOCRÒMICAS</a:t>
            </a:r>
          </a:p>
          <a:p>
            <a:pPr marL="109728" indent="0">
              <a:buNone/>
            </a:pPr>
            <a:r>
              <a:rPr lang="es-ES" dirty="0" smtClean="0"/>
              <a:t>ANEMIAS : MICROCÌTICAS – HIPOCRÒMICAS 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s-ES" dirty="0" smtClean="0"/>
          </a:p>
          <a:p>
            <a:pPr marL="109728" indent="0">
              <a:buNone/>
            </a:pPr>
            <a:r>
              <a:rPr lang="es-ES" dirty="0" smtClean="0"/>
              <a:t>ENFERMEDADES DE CAUSA HEMATOLÒGICA PROPIAMENTE DICHA : </a:t>
            </a:r>
          </a:p>
          <a:p>
            <a:pPr marL="109728" indent="0">
              <a:buNone/>
            </a:pPr>
            <a:r>
              <a:rPr lang="es-ES" dirty="0" smtClean="0"/>
              <a:t>POLICITEMIA VERA O PRIMARIA : </a:t>
            </a:r>
          </a:p>
          <a:p>
            <a:pPr>
              <a:buFontTx/>
              <a:buChar char="-"/>
            </a:pPr>
            <a:r>
              <a:rPr lang="es-ES" dirty="0" smtClean="0"/>
              <a:t>HIPERGLOBULIA PRIMARIA</a:t>
            </a:r>
          </a:p>
          <a:p>
            <a:pPr>
              <a:buFontTx/>
              <a:buChar char="-"/>
            </a:pPr>
            <a:r>
              <a:rPr lang="es-ES" dirty="0" smtClean="0"/>
              <a:t>AUMENTO DEL HCTO</a:t>
            </a:r>
          </a:p>
          <a:p>
            <a:pPr>
              <a:buFontTx/>
              <a:buChar char="-"/>
            </a:pPr>
            <a:r>
              <a:rPr lang="es-ES" dirty="0" smtClean="0"/>
              <a:t>AUMENTO DE LA HB</a:t>
            </a:r>
          </a:p>
          <a:p>
            <a:pPr>
              <a:buFontTx/>
              <a:buChar char="-"/>
            </a:pPr>
            <a:r>
              <a:rPr lang="es-ES" dirty="0" smtClean="0"/>
              <a:t>ALTERACIONES DE LA FORMA Y TAMAÑO DEL GLÒBULO ROJO ACOMPAÑADAS DE FORMAS JÒVENES DE LOS GLÒBULOS ROJOS ( ERITROBLASTOS ) 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HALLAZGOS DE LABORATORIO EN LAS PATOLÒGIAS ERITROCITARIAS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231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s-ES" dirty="0" smtClean="0"/>
          </a:p>
          <a:p>
            <a:pPr marL="109728" indent="0">
              <a:buNone/>
            </a:pPr>
            <a:r>
              <a:rPr lang="es-ES" dirty="0" smtClean="0"/>
              <a:t>ANEMIAS HEMOLÌTICAS O AUTOINMUNES : </a:t>
            </a:r>
          </a:p>
          <a:p>
            <a:pPr>
              <a:buFontTx/>
              <a:buChar char="-"/>
            </a:pPr>
            <a:r>
              <a:rPr lang="es-ES" dirty="0" smtClean="0"/>
              <a:t>HIPOGLOBULIA PRIMARIA</a:t>
            </a:r>
          </a:p>
          <a:p>
            <a:pPr>
              <a:buFontTx/>
              <a:buChar char="-"/>
            </a:pPr>
            <a:r>
              <a:rPr lang="es-ES" dirty="0" smtClean="0"/>
              <a:t>DISMINUCIÒN DEL HCTO</a:t>
            </a:r>
          </a:p>
          <a:p>
            <a:pPr>
              <a:buFontTx/>
              <a:buChar char="-"/>
            </a:pPr>
            <a:r>
              <a:rPr lang="es-ES" dirty="0" smtClean="0"/>
              <a:t>DISMINUCIÒN DE LA HB</a:t>
            </a:r>
          </a:p>
          <a:p>
            <a:pPr>
              <a:buFontTx/>
              <a:buChar char="-"/>
            </a:pPr>
            <a:r>
              <a:rPr lang="es-ES" dirty="0" smtClean="0"/>
              <a:t>NORMOCITICA – HIPOCRÒMICAS</a:t>
            </a:r>
          </a:p>
          <a:p>
            <a:pPr marL="109728" indent="0">
              <a:buNone/>
            </a:pPr>
            <a:endParaRPr lang="es-ES" dirty="0"/>
          </a:p>
          <a:p>
            <a:pPr marL="109728" indent="0">
              <a:buNone/>
            </a:pPr>
            <a:r>
              <a:rPr lang="es-ES" dirty="0" smtClean="0"/>
              <a:t>ADEMÀS SE ACOMPAÑARÀ DE ALTERACIONES DE LA FORMA Y TAMAÑO DEL GR Y DE LA PRESENCIA DE FORMAS JÒVENES DE LOS GR ( ERITROBLASTOS )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HALLAZGOS DE LABORATORIO EN LAS PATOLÒGIAS ERITROCITARIAS</a:t>
            </a:r>
          </a:p>
        </p:txBody>
      </p:sp>
    </p:spTree>
    <p:extLst>
      <p:ext uri="{BB962C8B-B14F-4D97-AF65-F5344CB8AC3E}">
        <p14:creationId xmlns:p14="http://schemas.microsoft.com/office/powerpoint/2010/main" val="302748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s-ES" dirty="0" smtClean="0"/>
              <a:t>ENFERMEDADES DE CAUSA FISIOPATOLÒGICA : </a:t>
            </a:r>
          </a:p>
          <a:p>
            <a:pPr marL="109728" indent="0">
              <a:buNone/>
            </a:pPr>
            <a:r>
              <a:rPr lang="es-ES" dirty="0" smtClean="0"/>
              <a:t>POLICITEMIAS SECUNDARIAS : </a:t>
            </a:r>
          </a:p>
          <a:p>
            <a:pPr>
              <a:buFontTx/>
              <a:buChar char="-"/>
            </a:pPr>
            <a:r>
              <a:rPr lang="es-ES" dirty="0" smtClean="0"/>
              <a:t>HIPERGLOBULIA SECUNDARIA</a:t>
            </a:r>
          </a:p>
          <a:p>
            <a:pPr>
              <a:buFontTx/>
              <a:buChar char="-"/>
            </a:pPr>
            <a:r>
              <a:rPr lang="es-ES" dirty="0" smtClean="0"/>
              <a:t>AUMENTO DEL HCTO</a:t>
            </a:r>
          </a:p>
          <a:p>
            <a:pPr>
              <a:buFontTx/>
              <a:buChar char="-"/>
            </a:pPr>
            <a:r>
              <a:rPr lang="es-ES" dirty="0" smtClean="0"/>
              <a:t>AUMENTO DE LA HB</a:t>
            </a:r>
          </a:p>
          <a:p>
            <a:pPr>
              <a:buFontTx/>
              <a:buChar char="-"/>
            </a:pPr>
            <a:endParaRPr lang="es-ES" dirty="0"/>
          </a:p>
          <a:p>
            <a:pPr marL="109728" indent="0">
              <a:buNone/>
            </a:pPr>
            <a:r>
              <a:rPr lang="es-ES" dirty="0" smtClean="0"/>
              <a:t>ANEMIAS CARENCIALES O DEFICITARIAS : - </a:t>
            </a:r>
          </a:p>
          <a:p>
            <a:pPr marL="109728" indent="0">
              <a:buNone/>
            </a:pPr>
            <a:r>
              <a:rPr lang="es-ES" dirty="0" smtClean="0"/>
              <a:t>ANEMIA FERROPÈNICA : </a:t>
            </a:r>
          </a:p>
          <a:p>
            <a:pPr>
              <a:buFontTx/>
              <a:buChar char="-"/>
            </a:pPr>
            <a:r>
              <a:rPr lang="es-ES" dirty="0" smtClean="0"/>
              <a:t>HIPOGLOBULIA SECUNDARIA</a:t>
            </a:r>
          </a:p>
          <a:p>
            <a:pPr>
              <a:buFontTx/>
              <a:buChar char="-"/>
            </a:pPr>
            <a:r>
              <a:rPr lang="es-ES" dirty="0" smtClean="0"/>
              <a:t>DISMINUCIÒN DEL HCTO</a:t>
            </a:r>
          </a:p>
          <a:p>
            <a:pPr>
              <a:buFontTx/>
              <a:buChar char="-"/>
            </a:pPr>
            <a:r>
              <a:rPr lang="es-ES" dirty="0" smtClean="0"/>
              <a:t>DISMINUCIÒN DE LA HB</a:t>
            </a:r>
          </a:p>
          <a:p>
            <a:pPr>
              <a:buFontTx/>
              <a:buChar char="-"/>
            </a:pPr>
            <a:r>
              <a:rPr lang="es-ES" dirty="0" smtClean="0"/>
              <a:t>ANEMIA MICROCITICA HIPOCRÒMICA</a:t>
            </a:r>
          </a:p>
          <a:p>
            <a:pPr>
              <a:buFontTx/>
              <a:buChar char="-"/>
            </a:pPr>
            <a:r>
              <a:rPr lang="es-ES" dirty="0" smtClean="0"/>
              <a:t>DEFICIENCIA DE LAS PRUEBAS DE FE : HIERRO SÈRICO , TRANSFERRINA , FERRITINA 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HALLAZGOS DE LABORATORIO EN LAS PATOLÒGIAS ERITROCITARIAS</a:t>
            </a:r>
          </a:p>
        </p:txBody>
      </p:sp>
    </p:spTree>
    <p:extLst>
      <p:ext uri="{BB962C8B-B14F-4D97-AF65-F5344CB8AC3E}">
        <p14:creationId xmlns:p14="http://schemas.microsoft.com/office/powerpoint/2010/main" val="373214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 smtClean="0"/>
              <a:t>ANEMIA PERNICIOSA O POR DÈFICIT DE VITAMINA B12 : </a:t>
            </a:r>
          </a:p>
          <a:p>
            <a:pPr marL="109728" indent="0">
              <a:buNone/>
            </a:pPr>
            <a:endParaRPr lang="es-ES" dirty="0" smtClean="0"/>
          </a:p>
          <a:p>
            <a:pPr>
              <a:buFontTx/>
              <a:buChar char="-"/>
            </a:pPr>
            <a:r>
              <a:rPr lang="es-ES" dirty="0" smtClean="0"/>
              <a:t>HIPOGLOBULIA SECUNDARIA</a:t>
            </a:r>
          </a:p>
          <a:p>
            <a:pPr>
              <a:buFontTx/>
              <a:buChar char="-"/>
            </a:pPr>
            <a:r>
              <a:rPr lang="es-ES" dirty="0" smtClean="0"/>
              <a:t>DISMINUCIÒN DEL HCTO</a:t>
            </a:r>
          </a:p>
          <a:p>
            <a:pPr>
              <a:buFontTx/>
              <a:buChar char="-"/>
            </a:pPr>
            <a:r>
              <a:rPr lang="es-ES" dirty="0" smtClean="0"/>
              <a:t>DISMINUCIÒN DE LA HB</a:t>
            </a:r>
          </a:p>
          <a:p>
            <a:pPr>
              <a:buFontTx/>
              <a:buChar char="-"/>
            </a:pPr>
            <a:r>
              <a:rPr lang="es-ES" dirty="0" smtClean="0"/>
              <a:t>ANEMIA MACROCÌTICA HIPOCRÒMICA</a:t>
            </a:r>
          </a:p>
          <a:p>
            <a:pPr>
              <a:buFontTx/>
              <a:buChar char="-"/>
            </a:pPr>
            <a:r>
              <a:rPr lang="es-ES" dirty="0" smtClean="0"/>
              <a:t>ALTERACION EN LA CONCENTRACIÒN DE VITAMINA B12 EN LA SANGRE</a:t>
            </a:r>
          </a:p>
          <a:p>
            <a:pPr>
              <a:buFontTx/>
              <a:buChar char="-"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HALLAZGOS DE LABORATORIO EN LAS PATOLÒGIAS ERITROCITARIAS</a:t>
            </a:r>
          </a:p>
        </p:txBody>
      </p:sp>
    </p:spTree>
    <p:extLst>
      <p:ext uri="{BB962C8B-B14F-4D97-AF65-F5344CB8AC3E}">
        <p14:creationId xmlns:p14="http://schemas.microsoft.com/office/powerpoint/2010/main" val="42210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s-ES" dirty="0" smtClean="0"/>
              <a:t>ANEMIA POR DÈFICIT DE ÀCIDO FÒLICO : - </a:t>
            </a:r>
          </a:p>
          <a:p>
            <a:pPr>
              <a:buFontTx/>
              <a:buChar char="-"/>
            </a:pPr>
            <a:r>
              <a:rPr lang="es-ES" dirty="0" smtClean="0"/>
              <a:t>HIPOGLOBULIA SECUNDARIA</a:t>
            </a:r>
          </a:p>
          <a:p>
            <a:pPr>
              <a:buFontTx/>
              <a:buChar char="-"/>
            </a:pPr>
            <a:r>
              <a:rPr lang="es-ES" dirty="0" smtClean="0"/>
              <a:t>DISMINUCIÒN DEL HCTO</a:t>
            </a:r>
          </a:p>
          <a:p>
            <a:pPr>
              <a:buFontTx/>
              <a:buChar char="-"/>
            </a:pPr>
            <a:r>
              <a:rPr lang="es-ES" dirty="0" smtClean="0"/>
              <a:t>DISMINUCIÒN DE LA HB</a:t>
            </a:r>
          </a:p>
          <a:p>
            <a:pPr>
              <a:buFontTx/>
              <a:buChar char="-"/>
            </a:pPr>
            <a:r>
              <a:rPr lang="es-ES" dirty="0" smtClean="0"/>
              <a:t>ANEMIA MACROCÌTICA – HIPOCRÒMICA</a:t>
            </a:r>
          </a:p>
          <a:p>
            <a:pPr>
              <a:buFontTx/>
              <a:buChar char="-"/>
            </a:pPr>
            <a:r>
              <a:rPr lang="es-ES" dirty="0" smtClean="0"/>
              <a:t>ALTERACIÒN EN LA CONCNETRACIÒN DE ÀCIDO FÒLICO EN SANGRE</a:t>
            </a:r>
          </a:p>
          <a:p>
            <a:pPr marL="109728" indent="0">
              <a:buNone/>
            </a:pPr>
            <a:r>
              <a:rPr lang="es-ES" dirty="0" smtClean="0"/>
              <a:t>ANEMIA POR SANGRADO :  AGUDO O CRÒNICO</a:t>
            </a:r>
          </a:p>
          <a:p>
            <a:pPr marL="109728" indent="0">
              <a:buNone/>
            </a:pPr>
            <a:r>
              <a:rPr lang="es-ES" dirty="0" smtClean="0"/>
              <a:t>-HIPOGLOBULIA SECUNDARIA</a:t>
            </a:r>
          </a:p>
          <a:p>
            <a:pPr marL="109728" indent="0">
              <a:buNone/>
            </a:pPr>
            <a:r>
              <a:rPr lang="es-ES" dirty="0" smtClean="0"/>
              <a:t>-DISMINUCIÒN DEL HCTO</a:t>
            </a:r>
          </a:p>
          <a:p>
            <a:pPr marL="109728" indent="0">
              <a:buNone/>
            </a:pPr>
            <a:r>
              <a:rPr lang="es-ES" dirty="0" smtClean="0"/>
              <a:t>-DISMINUCIÒN DE LA HB</a:t>
            </a:r>
          </a:p>
          <a:p>
            <a:pPr marL="109728" indent="0">
              <a:buNone/>
            </a:pPr>
            <a:r>
              <a:rPr lang="es-ES" dirty="0" smtClean="0"/>
              <a:t>-ANEMIA NORMOCÌTICA – NORMOCRÒMICA 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HALLAZGOS DE LABORATORIO EN LAS PATOLÒGIAS ERITROCITARIAS</a:t>
            </a:r>
          </a:p>
        </p:txBody>
      </p:sp>
    </p:spTree>
    <p:extLst>
      <p:ext uri="{BB962C8B-B14F-4D97-AF65-F5344CB8AC3E}">
        <p14:creationId xmlns:p14="http://schemas.microsoft.com/office/powerpoint/2010/main" val="241085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ENFERMEDADES ERITROCITARIAS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424935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22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s-ES" dirty="0" smtClean="0"/>
          </a:p>
          <a:p>
            <a:pPr marL="109728" indent="0">
              <a:buNone/>
            </a:pPr>
            <a:r>
              <a:rPr lang="es-ES" dirty="0" smtClean="0"/>
              <a:t>PERFIL ERITROCITARIO : CGR , HTO . HB . ÌNDICES ERITROCITARIOS .</a:t>
            </a:r>
          </a:p>
          <a:p>
            <a:pPr marL="109728" indent="0">
              <a:buNone/>
            </a:pPr>
            <a:r>
              <a:rPr lang="es-ES" dirty="0" smtClean="0"/>
              <a:t>PERFIL LEUCOCITARIO :  CGB , FÒRMULA LEUCOCITARIA DIFERENCIAL , VSG .</a:t>
            </a:r>
          </a:p>
          <a:p>
            <a:pPr marL="109728" indent="0">
              <a:buNone/>
            </a:pPr>
            <a:r>
              <a:rPr lang="es-ES" dirty="0" smtClean="0"/>
              <a:t>PERFIL PLAQUETARIO : CONTAJE DE PLAQUETAS , TIEMPO DE SANGRÌA . </a:t>
            </a:r>
          </a:p>
          <a:p>
            <a:pPr marL="109728" indent="0">
              <a:buNone/>
            </a:pPr>
            <a:r>
              <a:rPr lang="es-ES" dirty="0" smtClean="0"/>
              <a:t>PERFIL DE COAGULACIÒN : TP . TTP , FIBRINÒGENO 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PERFILES HEMATOLÒGICOS CLÌNICOS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936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s-ES" dirty="0" smtClean="0"/>
              <a:t>SUS PRUEBAS VALORAN  A LOS GLÒBULOS ROJOS O ERITROCITOS , LOS CUALES PUEDEN SER ESTUDIADOS : </a:t>
            </a:r>
          </a:p>
          <a:p>
            <a:pPr marL="109728" indent="0">
              <a:buNone/>
            </a:pPr>
            <a:r>
              <a:rPr lang="es-ES" dirty="0" smtClean="0"/>
              <a:t>1.- GLÒBULO ROJO COMO CÈLULA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ORIGEN Y FORMACIÒN  :           MÈDULA OSEA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PROCESO DE MADURACION :     ERITROPOYESIS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CIRCULACIÒN   :         FORMA Y TAMAÑO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DESTRUCCIÒN FISIOLÒGICA  :     SRE ( HEMOCATERESIS ) </a:t>
            </a:r>
          </a:p>
          <a:p>
            <a:pPr marL="109728" indent="0">
              <a:buNone/>
            </a:pPr>
            <a:r>
              <a:rPr lang="es-ES" dirty="0" smtClean="0"/>
              <a:t>  </a:t>
            </a:r>
          </a:p>
          <a:p>
            <a:pPr marL="109728" indent="0">
              <a:buNone/>
            </a:pPr>
            <a:r>
              <a:rPr lang="es-ES" dirty="0" smtClean="0"/>
              <a:t>LAS ALTERACIONES DE ESTOS PARÀMETROS DETERMINAN LAS ALTERACIONES HEMATOLÒGICAS PRIMARIAS O PROPIAMENTE DICHAS , CUYAS ENFERMEDADES PUEDEN SER : </a:t>
            </a:r>
          </a:p>
          <a:p>
            <a:pPr marL="109728" indent="0">
              <a:buNone/>
            </a:pPr>
            <a:r>
              <a:rPr lang="es-ES" dirty="0" smtClean="0"/>
              <a:t>- POLICITEMIA VERA O PRIMARIA</a:t>
            </a:r>
          </a:p>
          <a:p>
            <a:pPr marL="109728" indent="0">
              <a:buNone/>
            </a:pPr>
            <a:r>
              <a:rPr lang="es-ES" dirty="0" smtClean="0"/>
              <a:t>- ANEMIAS HEMOLÌTICAS O AUTOINMUNES </a:t>
            </a:r>
          </a:p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1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s-ES" dirty="0" smtClean="0"/>
              <a:t>2.- FUNCIÒN DEL GLÒBULO ROJO ( HEMATOSIS)</a:t>
            </a:r>
          </a:p>
          <a:p>
            <a:pPr>
              <a:buFontTx/>
              <a:buChar char="-"/>
            </a:pPr>
            <a:r>
              <a:rPr lang="es-ES" dirty="0" smtClean="0"/>
              <a:t>GLÒBULO ROJO EN SU INTERIOR CONTIENE LA HEMOGLOBINA . </a:t>
            </a:r>
          </a:p>
          <a:p>
            <a:pPr>
              <a:buFontTx/>
              <a:buChar char="-"/>
            </a:pPr>
            <a:r>
              <a:rPr lang="es-ES" dirty="0" smtClean="0"/>
              <a:t>LA HEMOGLOBINA SE UNIRÀ AL O2 Y AL CO2 POR LA ACCIÒN DEL IÒN FE ( A NIVEL PULMONAR ) </a:t>
            </a:r>
          </a:p>
          <a:p>
            <a:pPr>
              <a:buFontTx/>
              <a:buChar char="-"/>
            </a:pPr>
            <a:r>
              <a:rPr lang="es-ES" dirty="0" smtClean="0"/>
              <a:t>LA HEMOGLOBINA UNIDA AL O2 FORMA LA OXIHEMOGLOBINA ( TRANSPORTADA POR LAS ARTERIAS ) </a:t>
            </a:r>
          </a:p>
          <a:p>
            <a:pPr>
              <a:buFontTx/>
              <a:buChar char="-"/>
            </a:pPr>
            <a:r>
              <a:rPr lang="es-ES" dirty="0" smtClean="0"/>
              <a:t>LA HEMOGLOBINA UNIDA AL CO2 FORMA LA CARBOXIHEMOGLOBINA ( TRANSPORTADA POR LAS VENAS ) </a:t>
            </a:r>
          </a:p>
          <a:p>
            <a:pPr>
              <a:buFontTx/>
              <a:buChar char="-"/>
            </a:pPr>
            <a:r>
              <a:rPr lang="es-ES" dirty="0" smtClean="0"/>
              <a:t>FUNCIÒN FINAL LLEVAR O2 A LOS TEJIDOS</a:t>
            </a:r>
          </a:p>
          <a:p>
            <a:pPr marL="109728" indent="0">
              <a:buNone/>
            </a:pPr>
            <a:r>
              <a:rPr lang="es-ES" dirty="0" smtClean="0"/>
              <a:t>LAS ALTERACIONES DE LA FUNCIÒN DE LOS GLÒBULOS ROJOS SE DENOMINAN : FISIOPATOLÒGICAS Y PUEDEN GENERAR ENFERMEDADES COMO : </a:t>
            </a:r>
          </a:p>
          <a:p>
            <a:pPr>
              <a:buFontTx/>
              <a:buChar char="-"/>
            </a:pPr>
            <a:r>
              <a:rPr lang="es-ES" dirty="0" smtClean="0"/>
              <a:t>POLICITEMIAS SECUNDARIAS   (  TABAQUISMO , EPOC ) </a:t>
            </a:r>
          </a:p>
          <a:p>
            <a:pPr>
              <a:buFontTx/>
              <a:buChar char="-"/>
            </a:pPr>
            <a:r>
              <a:rPr lang="es-ES" dirty="0" smtClean="0"/>
              <a:t>ANEMIAS CARENCIALES O DEFICITARIAS : FERROPÈNICA , PERNICIOSA Y POR DÈFICIT DE ÀCIDO FÒLICO Y POR SANGRADO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521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s-ES" dirty="0" smtClean="0"/>
              <a:t>VALORES NORMALES Y ALTERACIONES DE LAS PRUEBAS DEL PERFIL ERITROCITARIO : </a:t>
            </a:r>
          </a:p>
          <a:p>
            <a:pPr marL="109728" indent="0">
              <a:buNone/>
            </a:pPr>
            <a:r>
              <a:rPr lang="es-ES" dirty="0" smtClean="0"/>
              <a:t>1.- CONTAJE DE GLÒBULOS ROJOS ( CGR ) 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VALOR NORMAL : 4 700.000 +- 500.000</a:t>
            </a:r>
          </a:p>
          <a:p>
            <a:pPr marL="109728" indent="0">
              <a:buNone/>
            </a:pPr>
            <a:r>
              <a:rPr lang="es-ES" dirty="0" smtClean="0"/>
              <a:t>ALTERACIONES CUANTITATIVAS : </a:t>
            </a:r>
          </a:p>
          <a:p>
            <a:pPr>
              <a:buFontTx/>
              <a:buChar char="-"/>
            </a:pPr>
            <a:r>
              <a:rPr lang="es-ES" dirty="0" smtClean="0"/>
              <a:t>AUMENTO :  POLIGLOBULIA O HIPERGLOBULIA</a:t>
            </a:r>
          </a:p>
          <a:p>
            <a:pPr>
              <a:buFontTx/>
              <a:buChar char="-"/>
            </a:pPr>
            <a:r>
              <a:rPr lang="es-ES" dirty="0" smtClean="0"/>
              <a:t> 5 200.000 – 6 000.000     SECUNDARIA ( CAUSA FISIOPATOLÒGICA ) </a:t>
            </a:r>
          </a:p>
          <a:p>
            <a:pPr>
              <a:buFontTx/>
              <a:buChar char="-"/>
            </a:pPr>
            <a:r>
              <a:rPr lang="es-ES" dirty="0" smtClean="0"/>
              <a:t> 6 000.000 O MÀS          PRIMARIA ( CAUSA HEMATOLÒGICA PROPIAMENTE DICHA ) </a:t>
            </a:r>
          </a:p>
          <a:p>
            <a:pPr marL="109728" indent="0">
              <a:buNone/>
            </a:pPr>
            <a:endParaRPr lang="es-ES" dirty="0" smtClean="0"/>
          </a:p>
          <a:p>
            <a:pPr>
              <a:buFontTx/>
              <a:buChar char="-"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9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s-ES" dirty="0" smtClean="0"/>
              <a:t>DISMINUCIÒN :  HIPOGLOBULIA</a:t>
            </a:r>
          </a:p>
          <a:p>
            <a:pPr>
              <a:buFontTx/>
              <a:buChar char="-"/>
            </a:pPr>
            <a:r>
              <a:rPr lang="es-ES" dirty="0" smtClean="0"/>
              <a:t>4 </a:t>
            </a:r>
            <a:r>
              <a:rPr lang="es-ES" dirty="0" smtClean="0"/>
              <a:t>200.000 </a:t>
            </a:r>
            <a:r>
              <a:rPr lang="es-ES" dirty="0" smtClean="0"/>
              <a:t>– 3 000.000        SECUNDARIA ( CAUSA FISIOPATOLÒGICA ) </a:t>
            </a:r>
          </a:p>
          <a:p>
            <a:pPr>
              <a:buFontTx/>
              <a:buChar char="-"/>
            </a:pPr>
            <a:r>
              <a:rPr lang="es-ES" dirty="0" smtClean="0"/>
              <a:t>3 000.000 O MENOS        PRIMARIA ( CAUSA HEMATOLÒGICA PROPIAMENTE DICHA ) </a:t>
            </a:r>
          </a:p>
          <a:p>
            <a:pPr marL="109728" indent="0">
              <a:buNone/>
            </a:pPr>
            <a:r>
              <a:rPr lang="es-ES" dirty="0" smtClean="0"/>
              <a:t>2.- HEMATOCRITO  ( HCTO ) </a:t>
            </a:r>
          </a:p>
          <a:p>
            <a:pPr marL="109728" indent="0">
              <a:buNone/>
            </a:pPr>
            <a:r>
              <a:rPr lang="es-ES" dirty="0" smtClean="0"/>
              <a:t>VALORES NORMALES :  47 + -  5   %</a:t>
            </a:r>
          </a:p>
          <a:p>
            <a:pPr marL="109728" indent="0">
              <a:buNone/>
            </a:pPr>
            <a:r>
              <a:rPr lang="es-ES" dirty="0" smtClean="0"/>
              <a:t>ALTERACIONES CUANTITATIVAS : </a:t>
            </a:r>
          </a:p>
          <a:p>
            <a:pPr>
              <a:buFontTx/>
              <a:buChar char="-"/>
            </a:pPr>
            <a:r>
              <a:rPr lang="es-ES" dirty="0" smtClean="0"/>
              <a:t>AUMENTO DEL HCTO :  MÀS DE 52 % </a:t>
            </a:r>
          </a:p>
          <a:p>
            <a:pPr>
              <a:buFontTx/>
              <a:buChar char="-"/>
            </a:pPr>
            <a:r>
              <a:rPr lang="es-ES" dirty="0" smtClean="0"/>
              <a:t>DISMINUCIÒN DEL HCTO : MENOS DE 42 %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88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s-ES" dirty="0" smtClean="0"/>
              <a:t>3.- HEMOGLOBINA ( HB ) </a:t>
            </a:r>
          </a:p>
          <a:p>
            <a:pPr marL="109728" indent="0">
              <a:buNone/>
            </a:pPr>
            <a:r>
              <a:rPr lang="es-ES" dirty="0" smtClean="0"/>
              <a:t>VALORES NORMALES  :  11 – 14 GR</a:t>
            </a:r>
          </a:p>
          <a:p>
            <a:pPr marL="109728" indent="0">
              <a:buNone/>
            </a:pPr>
            <a:r>
              <a:rPr lang="es-ES" dirty="0" smtClean="0"/>
              <a:t>ALTERACIONES CUANTITATIVAS : </a:t>
            </a:r>
          </a:p>
          <a:p>
            <a:pPr>
              <a:buFontTx/>
              <a:buChar char="-"/>
            </a:pPr>
            <a:r>
              <a:rPr lang="es-ES" dirty="0" smtClean="0"/>
              <a:t>AUMENTO DE LA HB  : MÀS DE 14 GR</a:t>
            </a:r>
          </a:p>
          <a:p>
            <a:pPr>
              <a:buFontTx/>
              <a:buChar char="-"/>
            </a:pPr>
            <a:r>
              <a:rPr lang="es-ES" dirty="0" smtClean="0"/>
              <a:t>DISMINUCIÒN DE LA HB : MENOS DE 11 GR</a:t>
            </a:r>
          </a:p>
          <a:p>
            <a:pPr marL="109728" indent="0">
              <a:buNone/>
            </a:pPr>
            <a:r>
              <a:rPr lang="es-ES" dirty="0" smtClean="0"/>
              <a:t>4.- ÌNDICES ERITROCITARIOS : </a:t>
            </a:r>
          </a:p>
          <a:p>
            <a:pPr marL="109728" indent="0">
              <a:buNone/>
            </a:pPr>
            <a:r>
              <a:rPr lang="es-ES" dirty="0" smtClean="0"/>
              <a:t>SON PRUEBAS CALCULADAS MEDIANTE FÒRMULAS MATEMÀTICAS CON VALORES CONOCIDOS : </a:t>
            </a:r>
          </a:p>
          <a:p>
            <a:pPr marL="109728" indent="0">
              <a:buNone/>
            </a:pPr>
            <a:r>
              <a:rPr lang="es-ES" dirty="0" smtClean="0"/>
              <a:t>A.- VCM ( VOLUMEN CORPUSCULAR MEDIO )</a:t>
            </a:r>
          </a:p>
          <a:p>
            <a:pPr marL="109728" indent="0">
              <a:buNone/>
            </a:pPr>
            <a:r>
              <a:rPr lang="es-ES" dirty="0" smtClean="0"/>
              <a:t>B.- HBCM ( HEMOGLOBINA CORPUSCULAR MEDIA )</a:t>
            </a:r>
          </a:p>
          <a:p>
            <a:pPr marL="109728" indent="0">
              <a:buNone/>
            </a:pPr>
            <a:r>
              <a:rPr lang="es-ES" dirty="0" smtClean="0"/>
              <a:t>C.- CHBCM  (  CONCENTRACIÒN DE HEMOGLOBINA CORPUSCULAR MEDIA )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783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 smtClean="0"/>
              <a:t>A.- VCM :    HCTO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--------     X       1000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CGR ( 3 PRIMERAS CIFRAS DEL CGR)</a:t>
            </a:r>
          </a:p>
          <a:p>
            <a:pPr marL="109728" indent="0">
              <a:buNone/>
            </a:pPr>
            <a:r>
              <a:rPr lang="es-ES" dirty="0" smtClean="0"/>
              <a:t>VALORES DE REFERENCIA   : </a:t>
            </a:r>
          </a:p>
          <a:p>
            <a:pPr marL="109728" indent="0">
              <a:buNone/>
            </a:pPr>
            <a:r>
              <a:rPr lang="es-ES" dirty="0"/>
              <a:t>8</a:t>
            </a:r>
            <a:r>
              <a:rPr lang="es-ES" dirty="0" smtClean="0"/>
              <a:t>3 – 97    FENTOLITROS :     NORMOCITOSIS </a:t>
            </a:r>
          </a:p>
          <a:p>
            <a:pPr marL="109728" indent="0">
              <a:buNone/>
            </a:pPr>
            <a:r>
              <a:rPr lang="es-ES" dirty="0" smtClean="0"/>
              <a:t>MÀS DE 97 FENTOLITROS    : MACROCITOSIS</a:t>
            </a:r>
          </a:p>
          <a:p>
            <a:pPr marL="109728" indent="0">
              <a:buNone/>
            </a:pPr>
            <a:r>
              <a:rPr lang="es-ES" dirty="0" smtClean="0"/>
              <a:t>MENOS DE 83 FENTOLITROS : MICROCITOSIS</a:t>
            </a:r>
          </a:p>
          <a:p>
            <a:pPr marL="109728" indent="0">
              <a:buNone/>
            </a:pPr>
            <a:r>
              <a:rPr lang="es-ES" dirty="0" smtClean="0"/>
              <a:t> SIRVE PARA LA CLASIFICACIÒN DE LAS ANEMIAS POR EL LABORATORIO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3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ES" dirty="0" smtClean="0"/>
              <a:t>B.- HBCM  :   HB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-------      X    1000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CGR  ( 3 PRIMERAS CIFRAS DEL CGR)</a:t>
            </a:r>
          </a:p>
          <a:p>
            <a:pPr marL="109728" indent="0">
              <a:buNone/>
            </a:pPr>
            <a:r>
              <a:rPr lang="es-ES" dirty="0" smtClean="0"/>
              <a:t>VALORES DE REFERENCIA  : </a:t>
            </a:r>
          </a:p>
          <a:p>
            <a:pPr marL="109728" indent="0">
              <a:buNone/>
            </a:pPr>
            <a:r>
              <a:rPr lang="es-ES" dirty="0" smtClean="0"/>
              <a:t>27 – 31  PICOGRAMOS     </a:t>
            </a:r>
          </a:p>
          <a:p>
            <a:pPr marL="109728" indent="0">
              <a:buNone/>
            </a:pPr>
            <a:endParaRPr lang="es-ES" dirty="0"/>
          </a:p>
          <a:p>
            <a:pPr marL="109728" indent="0">
              <a:buNone/>
            </a:pPr>
            <a:r>
              <a:rPr lang="es-ES" dirty="0" smtClean="0"/>
              <a:t>3.- CHBCM   :      HB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-----      X   1000</a:t>
            </a:r>
          </a:p>
          <a:p>
            <a:pPr marL="109728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HCTO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PERFIL ERITROCITARIO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8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438</TotalTime>
  <Words>863</Words>
  <Application>Microsoft Office PowerPoint</Application>
  <PresentationFormat>Presentación en pantalla (4:3)</PresentationFormat>
  <Paragraphs>141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Concurrencia</vt:lpstr>
      <vt:lpstr>LABORATORIO CLINICO</vt:lpstr>
      <vt:lpstr>PERFILES HEMATOLÒGICOS CLÌNICOS</vt:lpstr>
      <vt:lpstr>PERFIL ERITROCITARIO</vt:lpstr>
      <vt:lpstr>PERFIL ERITROCITARIO</vt:lpstr>
      <vt:lpstr>PERFIL ERITROCITARIO</vt:lpstr>
      <vt:lpstr>PERFIL ERITROCITARIO</vt:lpstr>
      <vt:lpstr>PERFIL ERITROCITARIO</vt:lpstr>
      <vt:lpstr>PERFIL ERITROCITARIO</vt:lpstr>
      <vt:lpstr>PERFIL ERITROCITARIO</vt:lpstr>
      <vt:lpstr>PERFIL ERITROCITARIO</vt:lpstr>
      <vt:lpstr>HALLAZGOS DE LABORATORIO EN LAS PATOLÒGIAS ERITROCITARIAS</vt:lpstr>
      <vt:lpstr>HALLAZGOS DE LABORATORIO EN LAS PATOLÒGIAS ERITROCITARIAS</vt:lpstr>
      <vt:lpstr>HALLAZGOS DE LABORATORIO EN LAS PATOLÒGIAS ERITROCITARIAS</vt:lpstr>
      <vt:lpstr>HALLAZGOS DE LABORATORIO EN LAS PATOLÒGIAS ERITROCITARIAS</vt:lpstr>
      <vt:lpstr>HALLAZGOS DE LABORATORIO EN LAS PATOLÒGIAS ERITROCITARIAS</vt:lpstr>
      <vt:lpstr>ENFERMEDADES ERITROCITARIAS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CLINICO</dc:title>
  <dc:creator>SYSTEMARKET</dc:creator>
  <cp:lastModifiedBy>SYSTEMARKET</cp:lastModifiedBy>
  <cp:revision>12</cp:revision>
  <dcterms:created xsi:type="dcterms:W3CDTF">2018-11-11T23:29:07Z</dcterms:created>
  <dcterms:modified xsi:type="dcterms:W3CDTF">2021-12-13T17:47:14Z</dcterms:modified>
</cp:coreProperties>
</file>