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14630400" cy="8229600"/>
  <p:notesSz cx="8229600" cy="14630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T Sans"/>
      <p:regular r:id="rId24"/>
    </p:embeddedFont>
    <p:embeddedFont>
      <p:font typeface="Nunito Semi Bold" panose="020B0604020202020204" charset="0"/>
      <p:regular r:id="rId25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120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95105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Diseño de la Evaluación de Aprendizajes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562112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Herramientas eficaces para medir el progreso educativo en diferentes dimensiones del aprendizaje. Exploraremos métodos para evaluar conocimientos, habilidades y actitudes.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4980384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Analizaremos adaptaciones para estudiantes con necesidades especiales y el diseño de rúbricas como instrumentos objetivos de evaluación.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837724" y="6033492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" y="6041112"/>
            <a:ext cx="367665" cy="36766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340287" y="6015633"/>
            <a:ext cx="2060138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00002E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by Karen Macías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2593" y="805577"/>
            <a:ext cx="5855137" cy="624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Estructura de una Rúbrica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742593" y="1747838"/>
            <a:ext cx="7658814" cy="4758690"/>
          </a:xfrm>
          <a:prstGeom prst="roundRect">
            <a:avLst>
              <a:gd name="adj" fmla="val 668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50213" y="1755458"/>
            <a:ext cx="7642741" cy="6092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63454" y="1890355"/>
            <a:ext cx="2119074" cy="339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Componente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3514487" y="1890355"/>
            <a:ext cx="2115264" cy="339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Descripción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6061710" y="1890355"/>
            <a:ext cx="2119074" cy="339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Ejemplo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750213" y="2364700"/>
            <a:ext cx="7642741" cy="128813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963454" y="2499598"/>
            <a:ext cx="2119074" cy="339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Criterios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3514487" y="2499598"/>
            <a:ext cx="2115264" cy="678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Aspectos específicos a evaluar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6061710" y="2499598"/>
            <a:ext cx="2119074" cy="10183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Organización, contenido, presentación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50213" y="3652838"/>
            <a:ext cx="7642741" cy="94869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963454" y="3787735"/>
            <a:ext cx="2119074" cy="339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Niveles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3514487" y="3787735"/>
            <a:ext cx="2115264" cy="678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Gradación del desempeño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6061710" y="3787735"/>
            <a:ext cx="2119074" cy="678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Excelente, bueno, regular, insuficiente</a:t>
            </a:r>
            <a:endParaRPr lang="en-US" sz="1650" dirty="0"/>
          </a:p>
        </p:txBody>
      </p:sp>
      <p:sp>
        <p:nvSpPr>
          <p:cNvPr id="17" name="Shape 14"/>
          <p:cNvSpPr/>
          <p:nvPr/>
        </p:nvSpPr>
        <p:spPr>
          <a:xfrm>
            <a:off x="750213" y="4601528"/>
            <a:ext cx="7642741" cy="94869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963454" y="4736425"/>
            <a:ext cx="2119074" cy="339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Descriptores</a:t>
            </a:r>
            <a:endParaRPr lang="en-US" sz="1650" dirty="0"/>
          </a:p>
        </p:txBody>
      </p:sp>
      <p:sp>
        <p:nvSpPr>
          <p:cNvPr id="19" name="Text 16"/>
          <p:cNvSpPr/>
          <p:nvPr/>
        </p:nvSpPr>
        <p:spPr>
          <a:xfrm>
            <a:off x="3514487" y="4736425"/>
            <a:ext cx="2115264" cy="678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Explicación detallada de cada nivel</a:t>
            </a:r>
            <a:endParaRPr lang="en-US" sz="1650" dirty="0"/>
          </a:p>
        </p:txBody>
      </p:sp>
      <p:sp>
        <p:nvSpPr>
          <p:cNvPr id="20" name="Text 17"/>
          <p:cNvSpPr/>
          <p:nvPr/>
        </p:nvSpPr>
        <p:spPr>
          <a:xfrm>
            <a:off x="6061710" y="4736425"/>
            <a:ext cx="2119074" cy="678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"Presenta ideas con secuencia lógica clara"</a:t>
            </a:r>
            <a:endParaRPr lang="en-US" sz="1650" dirty="0"/>
          </a:p>
        </p:txBody>
      </p:sp>
      <p:sp>
        <p:nvSpPr>
          <p:cNvPr id="21" name="Shape 18"/>
          <p:cNvSpPr/>
          <p:nvPr/>
        </p:nvSpPr>
        <p:spPr>
          <a:xfrm>
            <a:off x="750213" y="5550218"/>
            <a:ext cx="7642741" cy="94869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963454" y="5685115"/>
            <a:ext cx="2119074" cy="339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Valoración</a:t>
            </a:r>
            <a:endParaRPr lang="en-US" sz="1650" dirty="0"/>
          </a:p>
        </p:txBody>
      </p:sp>
      <p:sp>
        <p:nvSpPr>
          <p:cNvPr id="23" name="Text 20"/>
          <p:cNvSpPr/>
          <p:nvPr/>
        </p:nvSpPr>
        <p:spPr>
          <a:xfrm>
            <a:off x="3514487" y="5685115"/>
            <a:ext cx="2115264" cy="678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Puntuación asignada a cada nivel</a:t>
            </a:r>
            <a:endParaRPr lang="en-US" sz="1650" dirty="0"/>
          </a:p>
        </p:txBody>
      </p:sp>
      <p:sp>
        <p:nvSpPr>
          <p:cNvPr id="24" name="Text 21"/>
          <p:cNvSpPr/>
          <p:nvPr/>
        </p:nvSpPr>
        <p:spPr>
          <a:xfrm>
            <a:off x="6061710" y="5685115"/>
            <a:ext cx="2119074" cy="678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10-9.5 para nivel "Excelente"</a:t>
            </a:r>
            <a:endParaRPr lang="en-US" sz="1650" dirty="0"/>
          </a:p>
        </p:txBody>
      </p:sp>
      <p:sp>
        <p:nvSpPr>
          <p:cNvPr id="25" name="Text 22"/>
          <p:cNvSpPr/>
          <p:nvPr/>
        </p:nvSpPr>
        <p:spPr>
          <a:xfrm>
            <a:off x="742593" y="6745129"/>
            <a:ext cx="7658814" cy="678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 estructura debe ser clara y comprensible para todos. Los criterios deben alinearse con los objetivos de aprendizaje.</a:t>
            </a:r>
            <a:endParaRPr lang="en-US" sz="16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4008" y="643771"/>
            <a:ext cx="6297335" cy="532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Pasos para Elaborar una Rúbrica</a:t>
            </a:r>
            <a:endParaRPr lang="en-US" sz="3350" dirty="0"/>
          </a:p>
        </p:txBody>
      </p:sp>
      <p:sp>
        <p:nvSpPr>
          <p:cNvPr id="4" name="Shape 1"/>
          <p:cNvSpPr/>
          <p:nvPr/>
        </p:nvSpPr>
        <p:spPr>
          <a:xfrm>
            <a:off x="634008" y="1448276"/>
            <a:ext cx="135850" cy="1353264"/>
          </a:xfrm>
          <a:prstGeom prst="roundRect">
            <a:avLst>
              <a:gd name="adj" fmla="val 200024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41559" y="1448276"/>
            <a:ext cx="2131219" cy="2663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Definir Actividad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1041559" y="1823204"/>
            <a:ext cx="7468433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Determinar qué tarea o proyecto se evaluará. Considerar la naturaleza y complejidad del trabajo.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41559" y="2221706"/>
            <a:ext cx="7468433" cy="579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Ejemplo: ensayo argumentativo, presentación oral, proyecto de investigación, producto multimedia.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905708" y="2982635"/>
            <a:ext cx="135850" cy="1353264"/>
          </a:xfrm>
          <a:prstGeom prst="roundRect">
            <a:avLst>
              <a:gd name="adj" fmla="val 200024"/>
            </a:avLst>
          </a:prstGeom>
          <a:solidFill>
            <a:srgbClr val="F3F3FF"/>
          </a:solidFill>
          <a:ln w="15240">
            <a:solidFill>
              <a:srgbClr val="018CE1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313259" y="2982635"/>
            <a:ext cx="2131219" cy="2663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Establecer Objetivos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1313259" y="3357563"/>
            <a:ext cx="7196733" cy="579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Identificar los aprendizajes esperados. Definir qué conocimientos y habilidades deben demostrarse.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1313259" y="4045982"/>
            <a:ext cx="7196733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Los objetivos deben ser claros, medibles y relevantes para el currículo.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1177409" y="4516993"/>
            <a:ext cx="135850" cy="1353264"/>
          </a:xfrm>
          <a:prstGeom prst="roundRect">
            <a:avLst>
              <a:gd name="adj" fmla="val 200024"/>
            </a:avLst>
          </a:prstGeom>
          <a:solidFill>
            <a:srgbClr val="F3F3FF"/>
          </a:solidFill>
          <a:ln w="15240">
            <a:solidFill>
              <a:srgbClr val="DA33B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584960" y="4516993"/>
            <a:ext cx="2131219" cy="2663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Definir Criterios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1584960" y="4891921"/>
            <a:ext cx="6925032" cy="579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Determinar aspectos específicos a evaluar. Seleccionar elementos esenciales del desempeño.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1584960" y="5580340"/>
            <a:ext cx="6925032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Asignar ponderación a cada criterio según su importancia relativa.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1449110" y="6051352"/>
            <a:ext cx="135850" cy="1353264"/>
          </a:xfrm>
          <a:prstGeom prst="roundRect">
            <a:avLst>
              <a:gd name="adj" fmla="val 200024"/>
            </a:avLst>
          </a:prstGeom>
          <a:solidFill>
            <a:srgbClr val="F3F3FF"/>
          </a:solidFill>
          <a:ln w="15240">
            <a:solidFill>
              <a:srgbClr val="2D4DF2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856661" y="6051352"/>
            <a:ext cx="2131219" cy="2663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Crear Descriptores</a:t>
            </a:r>
            <a:endParaRPr lang="en-US" sz="1650" dirty="0"/>
          </a:p>
        </p:txBody>
      </p:sp>
      <p:sp>
        <p:nvSpPr>
          <p:cNvPr id="18" name="Text 15"/>
          <p:cNvSpPr/>
          <p:nvPr/>
        </p:nvSpPr>
        <p:spPr>
          <a:xfrm>
            <a:off x="1856661" y="6426279"/>
            <a:ext cx="6653332" cy="579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Redactar descripciones para cada nivel de desempeño. Utilizar lenguaje claro y específico.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1856661" y="7114699"/>
            <a:ext cx="6653332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Establecer diferencias significativas entre niveles consecutivos.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6279" y="554950"/>
            <a:ext cx="7611428" cy="5935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Niveles de Desempeño en Rúbricas</a:t>
            </a:r>
            <a:endParaRPr lang="en-US" sz="3700" dirty="0"/>
          </a:p>
        </p:txBody>
      </p:sp>
      <p:sp>
        <p:nvSpPr>
          <p:cNvPr id="3" name="Shape 1"/>
          <p:cNvSpPr/>
          <p:nvPr/>
        </p:nvSpPr>
        <p:spPr>
          <a:xfrm>
            <a:off x="706279" y="1552099"/>
            <a:ext cx="1321713" cy="1144310"/>
          </a:xfrm>
          <a:prstGeom prst="roundRect">
            <a:avLst>
              <a:gd name="adj" fmla="val 2645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272" y="1946910"/>
            <a:ext cx="283726" cy="35468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229803" y="1753910"/>
            <a:ext cx="2374344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Excelente (10-9.5)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2229803" y="2171700"/>
            <a:ext cx="2795945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Dominio completo y excepcional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2128838" y="2686883"/>
            <a:ext cx="11694438" cy="11430"/>
          </a:xfrm>
          <a:prstGeom prst="roundRect">
            <a:avLst>
              <a:gd name="adj" fmla="val 2648560"/>
            </a:avLst>
          </a:prstGeom>
          <a:solidFill>
            <a:srgbClr val="2D4DF2"/>
          </a:solidFill>
          <a:ln/>
        </p:spPr>
      </p:sp>
      <p:sp>
        <p:nvSpPr>
          <p:cNvPr id="8" name="Shape 5"/>
          <p:cNvSpPr/>
          <p:nvPr/>
        </p:nvSpPr>
        <p:spPr>
          <a:xfrm>
            <a:off x="706279" y="2797254"/>
            <a:ext cx="2643545" cy="1144310"/>
          </a:xfrm>
          <a:prstGeom prst="roundRect">
            <a:avLst>
              <a:gd name="adj" fmla="val 26455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188" y="3192066"/>
            <a:ext cx="283726" cy="35468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551634" y="2999065"/>
            <a:ext cx="2374344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Bueno (9.4-8.5)</a:t>
            </a:r>
            <a:endParaRPr lang="en-US" sz="1850" dirty="0"/>
          </a:p>
        </p:txBody>
      </p:sp>
      <p:sp>
        <p:nvSpPr>
          <p:cNvPr id="11" name="Text 7"/>
          <p:cNvSpPr/>
          <p:nvPr/>
        </p:nvSpPr>
        <p:spPr>
          <a:xfrm>
            <a:off x="3551634" y="3416856"/>
            <a:ext cx="3128248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Buen nivel con mínimas deficiencias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3450669" y="3932039"/>
            <a:ext cx="10372606" cy="11430"/>
          </a:xfrm>
          <a:prstGeom prst="roundRect">
            <a:avLst>
              <a:gd name="adj" fmla="val 2648560"/>
            </a:avLst>
          </a:prstGeom>
          <a:solidFill>
            <a:srgbClr val="018CE1"/>
          </a:solidFill>
          <a:ln/>
        </p:spPr>
      </p:sp>
      <p:sp>
        <p:nvSpPr>
          <p:cNvPr id="13" name="Shape 9"/>
          <p:cNvSpPr/>
          <p:nvPr/>
        </p:nvSpPr>
        <p:spPr>
          <a:xfrm>
            <a:off x="706279" y="4042410"/>
            <a:ext cx="3965257" cy="1144310"/>
          </a:xfrm>
          <a:prstGeom prst="roundRect">
            <a:avLst>
              <a:gd name="adj" fmla="val 26455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985" y="4437221"/>
            <a:ext cx="283726" cy="35468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4873347" y="4244221"/>
            <a:ext cx="2227778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Regular (8.4-7.5)</a:t>
            </a:r>
            <a:endParaRPr lang="en-US" sz="1850" dirty="0"/>
          </a:p>
        </p:txBody>
      </p:sp>
      <p:sp>
        <p:nvSpPr>
          <p:cNvPr id="16" name="Text 11"/>
          <p:cNvSpPr/>
          <p:nvPr/>
        </p:nvSpPr>
        <p:spPr>
          <a:xfrm>
            <a:off x="4873347" y="4662011"/>
            <a:ext cx="2227778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Cumple requisitos básicos</a:t>
            </a:r>
            <a:endParaRPr lang="en-US" sz="1550" dirty="0"/>
          </a:p>
        </p:txBody>
      </p:sp>
      <p:sp>
        <p:nvSpPr>
          <p:cNvPr id="17" name="Shape 12"/>
          <p:cNvSpPr/>
          <p:nvPr/>
        </p:nvSpPr>
        <p:spPr>
          <a:xfrm>
            <a:off x="4772382" y="5177195"/>
            <a:ext cx="9050893" cy="11430"/>
          </a:xfrm>
          <a:prstGeom prst="roundRect">
            <a:avLst>
              <a:gd name="adj" fmla="val 2648560"/>
            </a:avLst>
          </a:prstGeom>
          <a:solidFill>
            <a:srgbClr val="DA33BF"/>
          </a:solidFill>
          <a:ln/>
        </p:spPr>
      </p:sp>
      <p:sp>
        <p:nvSpPr>
          <p:cNvPr id="18" name="Shape 13"/>
          <p:cNvSpPr/>
          <p:nvPr/>
        </p:nvSpPr>
        <p:spPr>
          <a:xfrm>
            <a:off x="706279" y="5287566"/>
            <a:ext cx="5287089" cy="1144310"/>
          </a:xfrm>
          <a:prstGeom prst="roundRect">
            <a:avLst>
              <a:gd name="adj" fmla="val 2645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7901" y="5682377"/>
            <a:ext cx="283726" cy="354687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6195179" y="5489377"/>
            <a:ext cx="2374344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Suficiente (7.4-7)</a:t>
            </a:r>
            <a:endParaRPr lang="en-US" sz="1850" dirty="0"/>
          </a:p>
        </p:txBody>
      </p:sp>
      <p:sp>
        <p:nvSpPr>
          <p:cNvPr id="21" name="Text 15"/>
          <p:cNvSpPr/>
          <p:nvPr/>
        </p:nvSpPr>
        <p:spPr>
          <a:xfrm>
            <a:off x="6195179" y="5907167"/>
            <a:ext cx="3190042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Cumple mínimamente los estándares</a:t>
            </a:r>
            <a:endParaRPr lang="en-US" sz="1550" dirty="0"/>
          </a:p>
        </p:txBody>
      </p:sp>
      <p:sp>
        <p:nvSpPr>
          <p:cNvPr id="22" name="Shape 16"/>
          <p:cNvSpPr/>
          <p:nvPr/>
        </p:nvSpPr>
        <p:spPr>
          <a:xfrm>
            <a:off x="6094214" y="6422350"/>
            <a:ext cx="7729061" cy="11430"/>
          </a:xfrm>
          <a:prstGeom prst="roundRect">
            <a:avLst>
              <a:gd name="adj" fmla="val 2648560"/>
            </a:avLst>
          </a:prstGeom>
          <a:solidFill>
            <a:srgbClr val="2D4DF2"/>
          </a:solidFill>
          <a:ln/>
        </p:spPr>
      </p:sp>
      <p:sp>
        <p:nvSpPr>
          <p:cNvPr id="23" name="Shape 17"/>
          <p:cNvSpPr/>
          <p:nvPr/>
        </p:nvSpPr>
        <p:spPr>
          <a:xfrm>
            <a:off x="706279" y="6532721"/>
            <a:ext cx="6608921" cy="1144310"/>
          </a:xfrm>
          <a:prstGeom prst="roundRect">
            <a:avLst>
              <a:gd name="adj" fmla="val 26455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8817" y="6927533"/>
            <a:ext cx="283726" cy="354687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7517011" y="6734532"/>
            <a:ext cx="2374344" cy="296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Debe mejorar (6-0)</a:t>
            </a:r>
            <a:endParaRPr lang="en-US" sz="1850" dirty="0"/>
          </a:p>
        </p:txBody>
      </p:sp>
      <p:sp>
        <p:nvSpPr>
          <p:cNvPr id="26" name="Text 19"/>
          <p:cNvSpPr/>
          <p:nvPr/>
        </p:nvSpPr>
        <p:spPr>
          <a:xfrm>
            <a:off x="7517011" y="7152323"/>
            <a:ext cx="2725579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No alcanza estándares mínimos</a:t>
            </a:r>
            <a:endParaRPr lang="en-US" sz="1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3631" y="373618"/>
            <a:ext cx="5550456" cy="3979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5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Ejemplo de Rúbrica: Presentación Oral</a:t>
            </a:r>
            <a:endParaRPr lang="en-US" sz="2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31" y="1042154"/>
            <a:ext cx="3383042" cy="209085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25741" y="1042154"/>
            <a:ext cx="1800344" cy="198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Dominio del Tema (20%)</a:t>
            </a: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025741" y="1322189"/>
            <a:ext cx="10131028" cy="2165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Excelente: Demuestra conocimiento profundo con ejemplos relevantes. Responde preguntas con seguridad y precisión.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025741" y="1619845"/>
            <a:ext cx="10131028" cy="2165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Regular: Conocimiento básico con algunos errores. Responde parcialmente a preguntas.</a:t>
            </a:r>
            <a:endParaRPr lang="en-US" sz="14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31" y="3403640"/>
            <a:ext cx="3383042" cy="209085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025741" y="3403640"/>
            <a:ext cx="1591985" cy="198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Organización (20%)</a:t>
            </a:r>
            <a:endParaRPr lang="en-US" dirty="0"/>
          </a:p>
        </p:txBody>
      </p:sp>
      <p:sp>
        <p:nvSpPr>
          <p:cNvPr id="9" name="Text 5"/>
          <p:cNvSpPr/>
          <p:nvPr/>
        </p:nvSpPr>
        <p:spPr>
          <a:xfrm>
            <a:off x="4025741" y="3683675"/>
            <a:ext cx="10131028" cy="2165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Excelente: Estructura lógica, transiciones fluidas. Introducción y conclusión efectivas.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4025741" y="3981331"/>
            <a:ext cx="10131028" cy="2165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Regular: Estructura identificable pero con algunas inconsistencias. Transiciones mejorables.</a:t>
            </a:r>
            <a:endParaRPr lang="en-US" sz="14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31" y="5765125"/>
            <a:ext cx="3383042" cy="209085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025741" y="5765125"/>
            <a:ext cx="1591985" cy="198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Comunicación (20%)</a:t>
            </a:r>
            <a:endParaRPr lang="en-US" dirty="0"/>
          </a:p>
        </p:txBody>
      </p:sp>
      <p:sp>
        <p:nvSpPr>
          <p:cNvPr id="13" name="Text 8"/>
          <p:cNvSpPr/>
          <p:nvPr/>
        </p:nvSpPr>
        <p:spPr>
          <a:xfrm>
            <a:off x="4025741" y="6045160"/>
            <a:ext cx="10131028" cy="2165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Excelente: Voz clara, ritmo adecuado. Contacto visual constante. Lenguaje corporal efectivo.</a:t>
            </a:r>
            <a:endParaRPr lang="en-US" sz="1400" dirty="0"/>
          </a:p>
        </p:txBody>
      </p:sp>
      <p:sp>
        <p:nvSpPr>
          <p:cNvPr id="14" name="Text 9"/>
          <p:cNvSpPr/>
          <p:nvPr/>
        </p:nvSpPr>
        <p:spPr>
          <a:xfrm>
            <a:off x="4025741" y="6342817"/>
            <a:ext cx="10131028" cy="2165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Regular: Volumen adecuado pero monótono. Contacto visual limitado.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4139" y="577810"/>
            <a:ext cx="10324862" cy="616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Ejemplo de Rúbrica: Proyecto de Investigación</a:t>
            </a:r>
            <a:endParaRPr lang="en-US" sz="3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887" y="1378267"/>
            <a:ext cx="7836425" cy="44590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34139" y="6073259"/>
            <a:ext cx="13162121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Metodología (30%): Valora el diseño de investigación, instrumentos y procedimientos. En nivel excelente muestra rigor y coherencia metodológica completa.</a:t>
            </a:r>
            <a:endParaRPr lang="en-US" sz="1650" dirty="0"/>
          </a:p>
        </p:txBody>
      </p:sp>
      <p:sp>
        <p:nvSpPr>
          <p:cNvPr id="5" name="Text 2"/>
          <p:cNvSpPr/>
          <p:nvPr/>
        </p:nvSpPr>
        <p:spPr>
          <a:xfrm>
            <a:off x="734139" y="6980515"/>
            <a:ext cx="13162121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Marco Teórico (25%): Evalúa fundamentación conceptual y revisión bibliográfica. El nivel más alto presenta análisis crítico de fuentes diversas y actualizadas.</a:t>
            </a:r>
            <a:endParaRPr lang="en-US" sz="16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úbrica de evalu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6" y="539131"/>
            <a:ext cx="13914911" cy="71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4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4371" y="787360"/>
            <a:ext cx="5458182" cy="575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Beneficios de las Rúbricas</a:t>
            </a:r>
            <a:endParaRPr lang="en-US" sz="3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71" y="1689854"/>
            <a:ext cx="488752" cy="4887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68623" y="1771769"/>
            <a:ext cx="1744623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Objetividad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1368623" y="2176582"/>
            <a:ext cx="1744623" cy="2189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Reduce la subjetividad en la evaluación. Establece criterios consistentes para todos los estudiantes.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63" y="1689854"/>
            <a:ext cx="488752" cy="4887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041815" y="1771769"/>
            <a:ext cx="1744623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Claridad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4041815" y="2176582"/>
            <a:ext cx="1744623" cy="18766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Comunica expectativas precisas. Los estudiantes comprenden qué se espera de su trabajo.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754" y="1689854"/>
            <a:ext cx="488752" cy="4887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715006" y="1771769"/>
            <a:ext cx="1744623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Participación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6715006" y="2176582"/>
            <a:ext cx="1744623" cy="2189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Facilita la autoevaluación y coevaluación. Involucra activamente a los estudiantes en el proceso.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371" y="4791194"/>
            <a:ext cx="488752" cy="48875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368623" y="4873109"/>
            <a:ext cx="1988940" cy="57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Retroalimentación</a:t>
            </a:r>
            <a:endParaRPr lang="en-US" sz="1800" dirty="0"/>
          </a:p>
        </p:txBody>
      </p:sp>
      <p:sp>
        <p:nvSpPr>
          <p:cNvPr id="15" name="Text 8"/>
          <p:cNvSpPr/>
          <p:nvPr/>
        </p:nvSpPr>
        <p:spPr>
          <a:xfrm>
            <a:off x="1368623" y="5565458"/>
            <a:ext cx="1744623" cy="18766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Proporciona información específica para mejorar. Identifica fortalezas y áreas de desarrollo.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5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0921" y="550664"/>
            <a:ext cx="4712256" cy="589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Conclusiones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700921" y="1540193"/>
            <a:ext cx="3720822" cy="660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1383268" y="2451259"/>
            <a:ext cx="2356128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Tipos de Contenido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700921" y="2865834"/>
            <a:ext cx="3720822" cy="961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Conceptual, procedimental y actitudinal forman una evaluación integral. Cada dimensión requiere técnicas específicas.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4722138" y="1540193"/>
            <a:ext cx="3720941" cy="660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100%</a:t>
            </a:r>
            <a:endParaRPr lang="en-US" sz="5200" dirty="0"/>
          </a:p>
        </p:txBody>
      </p:sp>
      <p:sp>
        <p:nvSpPr>
          <p:cNvPr id="8" name="Text 5"/>
          <p:cNvSpPr/>
          <p:nvPr/>
        </p:nvSpPr>
        <p:spPr>
          <a:xfrm>
            <a:off x="5404485" y="2451259"/>
            <a:ext cx="2356128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Inclusión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4722138" y="2865834"/>
            <a:ext cx="3720941" cy="961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Las adaptaciones permiten evaluar a todos los estudiantes. La equidad no significa uniformidad.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2711529" y="4527947"/>
            <a:ext cx="3720822" cy="6607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5</a:t>
            </a:r>
            <a:endParaRPr lang="en-US" sz="5200" dirty="0"/>
          </a:p>
        </p:txBody>
      </p:sp>
      <p:sp>
        <p:nvSpPr>
          <p:cNvPr id="11" name="Text 8"/>
          <p:cNvSpPr/>
          <p:nvPr/>
        </p:nvSpPr>
        <p:spPr>
          <a:xfrm>
            <a:off x="3393877" y="5439013"/>
            <a:ext cx="2356128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Niveles en Rúbricas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2711529" y="5853589"/>
            <a:ext cx="3720822" cy="9611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Desde excelente hasta insuficiente, con descriptores claros. La gradación permite valoración precisa.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700921" y="7040047"/>
            <a:ext cx="7742158" cy="64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 evaluación debe estar al servicio del aprendizaje. Las rúbricas son herramientas poderosas para una evaluación justa y formativa.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6958" y="653653"/>
            <a:ext cx="7842885" cy="109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Fundamentos de la Evaluación Educativa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6136958" y="2025610"/>
            <a:ext cx="7842885" cy="1099542"/>
          </a:xfrm>
          <a:prstGeom prst="roundRect">
            <a:avLst>
              <a:gd name="adj" fmla="val 2535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45674" y="2234327"/>
            <a:ext cx="2186702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Proceso Sistemático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345674" y="2619137"/>
            <a:ext cx="7425452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 evaluación requiere planificación y estructura. No es improvisada ni arbitraria.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6136958" y="3311009"/>
            <a:ext cx="7842885" cy="1396841"/>
          </a:xfrm>
          <a:prstGeom prst="roundRect">
            <a:avLst>
              <a:gd name="adj" fmla="val 19960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345674" y="3519726"/>
            <a:ext cx="2186702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Propósitos Múltiples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6345674" y="3904536"/>
            <a:ext cx="7425452" cy="594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Diagnóstica: identifica conocimientos previos. Formativa: guía el proceso. Sumativa: certifica logros.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6136958" y="4893707"/>
            <a:ext cx="7842885" cy="1099542"/>
          </a:xfrm>
          <a:prstGeom prst="roundRect">
            <a:avLst>
              <a:gd name="adj" fmla="val 25357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345674" y="5102423"/>
            <a:ext cx="2456497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Alineación con Objetivos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345674" y="5487233"/>
            <a:ext cx="7425452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Debe existir coherencia entre lo enseñado y lo evaluado. Los objetivos guían la evaluación.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6136958" y="6179106"/>
            <a:ext cx="7842885" cy="1396841"/>
          </a:xfrm>
          <a:prstGeom prst="roundRect">
            <a:avLst>
              <a:gd name="adj" fmla="val 19960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345674" y="6387822"/>
            <a:ext cx="2186702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Base para Decisiones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6345674" y="6772632"/>
            <a:ext cx="7425452" cy="594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Proporciona información para mejorar la enseñanza. Fundamenta cambios pedagógicos necesarios.</a:t>
            </a:r>
            <a:endParaRPr lang="en-US" sz="14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6038" y="540901"/>
            <a:ext cx="7771924" cy="11530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Evaluación de Contenidos Conceptuales</a:t>
            </a:r>
            <a:endParaRPr lang="en-US" sz="3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38" y="1987868"/>
            <a:ext cx="980122" cy="142517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60126" y="2183844"/>
            <a:ext cx="2306360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Enfoque Teórico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1960126" y="2589609"/>
            <a:ext cx="6497836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Evalúa conocimientos, teorías y conceptos fundamentales. Mide comprensión de ideas abstractas.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38" y="3413046"/>
            <a:ext cx="980122" cy="142517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60126" y="3609023"/>
            <a:ext cx="2306360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Técnicas Principales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1960126" y="4014788"/>
            <a:ext cx="6497836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Exámenes escritos, mapas conceptuales, ensayos analíticos. Preguntas de desarrollo y síntesis.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38" y="4838224"/>
            <a:ext cx="980122" cy="142517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60126" y="5034201"/>
            <a:ext cx="2306360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Niveles Cognitivos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1960126" y="5439966"/>
            <a:ext cx="6497836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Desde recordar información básica hasta analizar. Progresión en complejidad cognitiva.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38" y="6263402"/>
            <a:ext cx="980122" cy="142517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60126" y="6459379"/>
            <a:ext cx="2306360" cy="2882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Ejemplo Práctico</a:t>
            </a:r>
            <a:endParaRPr lang="en-US" sz="1800" dirty="0"/>
          </a:p>
        </p:txBody>
      </p:sp>
      <p:sp>
        <p:nvSpPr>
          <p:cNvPr id="15" name="Text 8"/>
          <p:cNvSpPr/>
          <p:nvPr/>
        </p:nvSpPr>
        <p:spPr>
          <a:xfrm>
            <a:off x="1960126" y="6865144"/>
            <a:ext cx="6497836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Prueba sobre movimientos literarios con análisis de textos. Comparación de teorías científicas.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1100542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Evaluación de Contenidos Procedimentales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266057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Habilidades Prácticas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156109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Evalúa el saber hacer y aplicar conocimientos. Mide destrezas técnicas y metodológicas.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3183969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66057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Observación Directa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156109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Requiere observar al estudiante durante la ejecución. Registra procesos y no solo resultados.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56973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107067"/>
            <a:ext cx="362164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Proyectos y Demostraciones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602605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Evalúa mediante trabajos prácticos y resolución de problemas. Valora aplicación real.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780603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10706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Ejemplo: Laboratorio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602605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Evaluación del método científico mediante práctica. Manipulación adecuada de instrumentos.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39484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88908"/>
            <a:ext cx="1011840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Evaluación de Contenidos Actitudinales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44" y="2125266"/>
            <a:ext cx="3091339" cy="309133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135" y="2125266"/>
            <a:ext cx="3091339" cy="309133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926" y="2125266"/>
            <a:ext cx="3091339" cy="3091339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3718" y="2125266"/>
            <a:ext cx="3091339" cy="3091339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837724" y="5639395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Los contenidos actitudinales abarcan valores, normas y actitudes. Se evalúan mediante observación sistemática, registros anecdóticos y autoevaluaciones.</a:t>
            </a:r>
            <a:endParaRPr lang="en-US" sz="1850" dirty="0"/>
          </a:p>
        </p:txBody>
      </p:sp>
      <p:sp>
        <p:nvSpPr>
          <p:cNvPr id="8" name="Text 2"/>
          <p:cNvSpPr/>
          <p:nvPr/>
        </p:nvSpPr>
        <p:spPr>
          <a:xfrm>
            <a:off x="837724" y="6674644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Las escalas de actitudes permiten cuantificar comportamientos deseables. El trabajo colaborativo es un ejemplo ideal para evaluación actitudinal.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101685"/>
            <a:ext cx="775656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Triangulación de la Evaluación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284452"/>
            <a:ext cx="2137529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2920246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84482" y="25237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Evaluación Integral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84482" y="3019306"/>
            <a:ext cx="394537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Combina todos los tipos de contenidos</a:t>
            </a:r>
            <a:endParaRPr lang="en-US" sz="1850" dirty="0"/>
          </a:p>
        </p:txBody>
      </p:sp>
      <p:sp>
        <p:nvSpPr>
          <p:cNvPr id="7" name="Shape 3"/>
          <p:cNvSpPr/>
          <p:nvPr/>
        </p:nvSpPr>
        <p:spPr>
          <a:xfrm>
            <a:off x="5204936" y="3656290"/>
            <a:ext cx="8527971" cy="15240"/>
          </a:xfrm>
          <a:prstGeom prst="roundRect">
            <a:avLst>
              <a:gd name="adj" fmla="val 2356110"/>
            </a:avLst>
          </a:prstGeom>
          <a:solidFill>
            <a:srgbClr val="2D4DF2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814" y="3701415"/>
            <a:ext cx="4275058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4169569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53187" y="3940731"/>
            <a:ext cx="277677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Múltiples Agentes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53187" y="4436269"/>
            <a:ext cx="277677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Profesor, estudiante y pares</a:t>
            </a:r>
            <a:endParaRPr lang="en-US" sz="1850" dirty="0"/>
          </a:p>
        </p:txBody>
      </p:sp>
      <p:sp>
        <p:nvSpPr>
          <p:cNvPr id="12" name="Shape 6"/>
          <p:cNvSpPr/>
          <p:nvPr/>
        </p:nvSpPr>
        <p:spPr>
          <a:xfrm>
            <a:off x="6273641" y="5073253"/>
            <a:ext cx="7459266" cy="15240"/>
          </a:xfrm>
          <a:prstGeom prst="roundRect">
            <a:avLst>
              <a:gd name="adj" fmla="val 2356110"/>
            </a:avLst>
          </a:prstGeom>
          <a:solidFill>
            <a:srgbClr val="018CE1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109" y="5118378"/>
            <a:ext cx="6412587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107" y="5586532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22012" y="5357693"/>
            <a:ext cx="287797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Diversos Instrumentos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22012" y="5853232"/>
            <a:ext cx="36659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Exámenes, observaciones, proyectos</a:t>
            </a:r>
            <a:endParaRPr lang="en-US" sz="1850" dirty="0"/>
          </a:p>
        </p:txBody>
      </p:sp>
      <p:sp>
        <p:nvSpPr>
          <p:cNvPr id="17" name="Text 9"/>
          <p:cNvSpPr/>
          <p:nvPr/>
        </p:nvSpPr>
        <p:spPr>
          <a:xfrm>
            <a:off x="837724" y="6744772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 triangulación integra diferentes perspectivas y métodos. Busca una visión completa del aprendizaje del estudiante.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5927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2597" y="3367921"/>
            <a:ext cx="10558463" cy="649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Evaluación para Estudiantes con Dificultades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72597" y="4348162"/>
            <a:ext cx="496610" cy="496610"/>
          </a:xfrm>
          <a:prstGeom prst="roundRect">
            <a:avLst>
              <a:gd name="adj" fmla="val 6667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49" y="4401681"/>
            <a:ext cx="311587" cy="38945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89948" y="4424005"/>
            <a:ext cx="3461266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Adaptaciones Personalizadas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1489948" y="4880967"/>
            <a:ext cx="5687378" cy="10594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Las modificaciones responden a necesidades específicas. Cada estudiante requiere ajustes particulares según su situación.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7453193" y="4348162"/>
            <a:ext cx="496610" cy="496610"/>
          </a:xfrm>
          <a:prstGeom prst="roundRect">
            <a:avLst>
              <a:gd name="adj" fmla="val 66676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645" y="4401681"/>
            <a:ext cx="311587" cy="38945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70545" y="4424005"/>
            <a:ext cx="3162657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Modificaciones de Formato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8170545" y="4880967"/>
            <a:ext cx="5687378" cy="706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Ajustes en tiempo, presentación y modo de respuesta. Mantienen el contenido pero cambian la forma.</a:t>
            </a:r>
            <a:endParaRPr lang="en-US" sz="1700" dirty="0"/>
          </a:p>
        </p:txBody>
      </p:sp>
      <p:sp>
        <p:nvSpPr>
          <p:cNvPr id="12" name="Shape 7"/>
          <p:cNvSpPr/>
          <p:nvPr/>
        </p:nvSpPr>
        <p:spPr>
          <a:xfrm>
            <a:off x="772597" y="6381869"/>
            <a:ext cx="496610" cy="496610"/>
          </a:xfrm>
          <a:prstGeom prst="roundRect">
            <a:avLst>
              <a:gd name="adj" fmla="val 66676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049" y="6435388"/>
            <a:ext cx="311587" cy="38945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489948" y="6457712"/>
            <a:ext cx="2596991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Objetivos Esenciales</a:t>
            </a:r>
            <a:endParaRPr lang="en-US" sz="2000" dirty="0"/>
          </a:p>
        </p:txBody>
      </p:sp>
      <p:sp>
        <p:nvSpPr>
          <p:cNvPr id="15" name="Text 9"/>
          <p:cNvSpPr/>
          <p:nvPr/>
        </p:nvSpPr>
        <p:spPr>
          <a:xfrm>
            <a:off x="1489948" y="6914674"/>
            <a:ext cx="5687378" cy="706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Se preservan las metas fundamentales del aprendizaje. Las adaptaciones no reducen la calidad educativa.</a:t>
            </a:r>
            <a:endParaRPr lang="en-US" sz="1700" dirty="0"/>
          </a:p>
        </p:txBody>
      </p:sp>
      <p:sp>
        <p:nvSpPr>
          <p:cNvPr id="16" name="Shape 10"/>
          <p:cNvSpPr/>
          <p:nvPr/>
        </p:nvSpPr>
        <p:spPr>
          <a:xfrm>
            <a:off x="7453193" y="6381869"/>
            <a:ext cx="496610" cy="496610"/>
          </a:xfrm>
          <a:prstGeom prst="roundRect">
            <a:avLst>
              <a:gd name="adj" fmla="val 66676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5645" y="6435388"/>
            <a:ext cx="311587" cy="389453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70545" y="6457712"/>
            <a:ext cx="2596991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Apoyo Adicional</a:t>
            </a:r>
            <a:endParaRPr lang="en-US" sz="2000" dirty="0"/>
          </a:p>
        </p:txBody>
      </p:sp>
      <p:sp>
        <p:nvSpPr>
          <p:cNvPr id="19" name="Text 12"/>
          <p:cNvSpPr/>
          <p:nvPr/>
        </p:nvSpPr>
        <p:spPr>
          <a:xfrm>
            <a:off x="8170545" y="6914674"/>
            <a:ext cx="5687378" cy="706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Proporciona ayudas que compensen dificultades específicas. No simplifica contenidos sino accesibilidad.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2916" y="548640"/>
            <a:ext cx="7750969" cy="1170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Estrategias de Adaptación Evaluativa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406753" y="2017752"/>
            <a:ext cx="22860" cy="5663208"/>
          </a:xfrm>
          <a:prstGeom prst="roundRect">
            <a:avLst>
              <a:gd name="adj" fmla="val 1305928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6607790" y="2230160"/>
            <a:ext cx="596979" cy="22860"/>
          </a:xfrm>
          <a:prstGeom prst="roundRect">
            <a:avLst>
              <a:gd name="adj" fmla="val 1305928"/>
            </a:avLst>
          </a:prstGeom>
          <a:solidFill>
            <a:srgbClr val="2D4DF2"/>
          </a:solidFill>
          <a:ln/>
        </p:spPr>
      </p:sp>
      <p:sp>
        <p:nvSpPr>
          <p:cNvPr id="6" name="Shape 3"/>
          <p:cNvSpPr/>
          <p:nvPr/>
        </p:nvSpPr>
        <p:spPr>
          <a:xfrm>
            <a:off x="6182856" y="2017752"/>
            <a:ext cx="447794" cy="447794"/>
          </a:xfrm>
          <a:prstGeom prst="roundRect">
            <a:avLst>
              <a:gd name="adj" fmla="val 66668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259" y="2066032"/>
            <a:ext cx="280868" cy="35111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01877" y="2086094"/>
            <a:ext cx="3260050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Simplificación de Instrucciones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7401877" y="2498050"/>
            <a:ext cx="6532007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Uso de lenguaje claro y directo. Evita ambigüedades y tecnicismos innecesarios.</a:t>
            </a:r>
            <a:endParaRPr lang="en-US" sz="1550" dirty="0"/>
          </a:p>
        </p:txBody>
      </p:sp>
      <p:sp>
        <p:nvSpPr>
          <p:cNvPr id="10" name="Shape 6"/>
          <p:cNvSpPr/>
          <p:nvPr/>
        </p:nvSpPr>
        <p:spPr>
          <a:xfrm>
            <a:off x="6607790" y="3745468"/>
            <a:ext cx="596979" cy="22860"/>
          </a:xfrm>
          <a:prstGeom prst="roundRect">
            <a:avLst>
              <a:gd name="adj" fmla="val 1305928"/>
            </a:avLst>
          </a:prstGeom>
          <a:solidFill>
            <a:srgbClr val="018CE1"/>
          </a:solidFill>
          <a:ln/>
        </p:spPr>
      </p:sp>
      <p:sp>
        <p:nvSpPr>
          <p:cNvPr id="11" name="Shape 7"/>
          <p:cNvSpPr/>
          <p:nvPr/>
        </p:nvSpPr>
        <p:spPr>
          <a:xfrm>
            <a:off x="6182856" y="3533061"/>
            <a:ext cx="447794" cy="447794"/>
          </a:xfrm>
          <a:prstGeom prst="roundRect">
            <a:avLst>
              <a:gd name="adj" fmla="val 66668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259" y="3581340"/>
            <a:ext cx="280868" cy="35111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401877" y="3601403"/>
            <a:ext cx="2674620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Fragmentación de Tareas</a:t>
            </a:r>
            <a:endParaRPr lang="en-US" sz="1800" dirty="0"/>
          </a:p>
        </p:txBody>
      </p:sp>
      <p:sp>
        <p:nvSpPr>
          <p:cNvPr id="14" name="Text 9"/>
          <p:cNvSpPr/>
          <p:nvPr/>
        </p:nvSpPr>
        <p:spPr>
          <a:xfrm>
            <a:off x="7401877" y="4013359"/>
            <a:ext cx="6532007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División de actividades complejas en pasos más simples. Facilita la organización del trabajo.</a:t>
            </a:r>
            <a:endParaRPr lang="en-US" sz="1550" dirty="0"/>
          </a:p>
        </p:txBody>
      </p:sp>
      <p:sp>
        <p:nvSpPr>
          <p:cNvPr id="15" name="Shape 10"/>
          <p:cNvSpPr/>
          <p:nvPr/>
        </p:nvSpPr>
        <p:spPr>
          <a:xfrm>
            <a:off x="6607790" y="5260777"/>
            <a:ext cx="596979" cy="22860"/>
          </a:xfrm>
          <a:prstGeom prst="roundRect">
            <a:avLst>
              <a:gd name="adj" fmla="val 1305928"/>
            </a:avLst>
          </a:prstGeom>
          <a:solidFill>
            <a:srgbClr val="DA33BF"/>
          </a:solidFill>
          <a:ln/>
        </p:spPr>
      </p:sp>
      <p:sp>
        <p:nvSpPr>
          <p:cNvPr id="16" name="Shape 11"/>
          <p:cNvSpPr/>
          <p:nvPr/>
        </p:nvSpPr>
        <p:spPr>
          <a:xfrm>
            <a:off x="6182856" y="5048369"/>
            <a:ext cx="447794" cy="447794"/>
          </a:xfrm>
          <a:prstGeom prst="roundRect">
            <a:avLst>
              <a:gd name="adj" fmla="val 66668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259" y="5096649"/>
            <a:ext cx="280868" cy="35111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401877" y="5116711"/>
            <a:ext cx="2341364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Recursos Visuales</a:t>
            </a:r>
            <a:endParaRPr lang="en-US" sz="1800" dirty="0"/>
          </a:p>
        </p:txBody>
      </p:sp>
      <p:sp>
        <p:nvSpPr>
          <p:cNvPr id="19" name="Text 13"/>
          <p:cNvSpPr/>
          <p:nvPr/>
        </p:nvSpPr>
        <p:spPr>
          <a:xfrm>
            <a:off x="7401877" y="5528667"/>
            <a:ext cx="6532007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Incorporación de imágenes, diagramas y organizadores gráficos. Apoya la comprensión del contenido.</a:t>
            </a:r>
            <a:endParaRPr lang="en-US" sz="1550" dirty="0"/>
          </a:p>
        </p:txBody>
      </p:sp>
      <p:sp>
        <p:nvSpPr>
          <p:cNvPr id="20" name="Shape 14"/>
          <p:cNvSpPr/>
          <p:nvPr/>
        </p:nvSpPr>
        <p:spPr>
          <a:xfrm>
            <a:off x="6607790" y="6776085"/>
            <a:ext cx="596979" cy="22860"/>
          </a:xfrm>
          <a:prstGeom prst="roundRect">
            <a:avLst>
              <a:gd name="adj" fmla="val 1305928"/>
            </a:avLst>
          </a:prstGeom>
          <a:solidFill>
            <a:srgbClr val="2D4DF2"/>
          </a:solidFill>
          <a:ln/>
        </p:spPr>
      </p:sp>
      <p:sp>
        <p:nvSpPr>
          <p:cNvPr id="21" name="Shape 15"/>
          <p:cNvSpPr/>
          <p:nvPr/>
        </p:nvSpPr>
        <p:spPr>
          <a:xfrm>
            <a:off x="6182856" y="6563678"/>
            <a:ext cx="447794" cy="447794"/>
          </a:xfrm>
          <a:prstGeom prst="roundRect">
            <a:avLst>
              <a:gd name="adj" fmla="val 66668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259" y="6611957"/>
            <a:ext cx="280868" cy="351115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401877" y="6632019"/>
            <a:ext cx="2341364" cy="292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Evaluación Oral</a:t>
            </a:r>
            <a:endParaRPr lang="en-US" sz="1800" dirty="0"/>
          </a:p>
        </p:txBody>
      </p:sp>
      <p:sp>
        <p:nvSpPr>
          <p:cNvPr id="24" name="Text 17"/>
          <p:cNvSpPr/>
          <p:nvPr/>
        </p:nvSpPr>
        <p:spPr>
          <a:xfrm>
            <a:off x="7401877" y="7043976"/>
            <a:ext cx="6532007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Alternativa para estudiantes con dificultades de escritura. Permite expresar conocimientos verbalmente.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7838" y="626864"/>
            <a:ext cx="8697635" cy="670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¿Qué es una Rúbrica de Evaluación?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797838" y="1867138"/>
            <a:ext cx="2682121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Definición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797838" y="2430304"/>
            <a:ext cx="6239232" cy="1094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Instrumento que establece criterios y estándares claros para evaluación. Sistematiza la valoración del desempeño estudiantil.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7838" y="3729871"/>
            <a:ext cx="6239232" cy="1094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Consta de una tabla con criterios específicos y niveles graduados. Cada nivel incluye descriptores detallados del desempeño esperado.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0" y="1895713"/>
            <a:ext cx="6239232" cy="340316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600950" y="5555337"/>
            <a:ext cx="6239232" cy="1094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Las rúbricas proporcionan transparencia en la evaluación. Comunican expectativas claras a los estudiantes antes de realizar tareas.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600950" y="6854904"/>
            <a:ext cx="6239232" cy="729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Facilitan retroalimentación detallada y específica. Permiten identificar fortalezas y áreas de mejora concretas.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1123</Words>
  <Application>Microsoft Office PowerPoint</Application>
  <PresentationFormat>Personalizado</PresentationFormat>
  <Paragraphs>156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Calibri</vt:lpstr>
      <vt:lpstr>Arial</vt:lpstr>
      <vt:lpstr>PT Sans</vt:lpstr>
      <vt:lpstr>Nunito Semi Bold</vt:lpstr>
      <vt:lpstr>PT Sans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karen macias</cp:lastModifiedBy>
  <cp:revision>3</cp:revision>
  <dcterms:created xsi:type="dcterms:W3CDTF">2025-06-10T18:51:38Z</dcterms:created>
  <dcterms:modified xsi:type="dcterms:W3CDTF">2025-06-11T14:53:48Z</dcterms:modified>
</cp:coreProperties>
</file>