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Mango AC" charset="1" panose="00000000000000000000"/>
      <p:regular r:id="rId23"/>
    </p:embeddedFont>
    <p:embeddedFont>
      <p:font typeface="Sniglet" charset="1" panose="0407050503010002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19.png" Type="http://schemas.openxmlformats.org/officeDocument/2006/relationships/image"/><Relationship Id="rId4" Target="../media/image1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jpe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Relationship Id="rId4" Target="../media/image1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14265" y="3089892"/>
            <a:ext cx="8059469" cy="4683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2"/>
              </a:lnSpc>
            </a:pPr>
            <a:r>
              <a:rPr lang="en-US" sz="6494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DOCENTES INFLUENCIA EN LA FORMACIÓN SOCIO CULTURAL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83621" y="4461656"/>
            <a:ext cx="4747934" cy="5124246"/>
          </a:xfrm>
          <a:custGeom>
            <a:avLst/>
            <a:gdLst/>
            <a:ahLst/>
            <a:cxnLst/>
            <a:rect r="r" b="b" t="t" l="l"/>
            <a:pathLst>
              <a:path h="5124246" w="4747934">
                <a:moveTo>
                  <a:pt x="0" y="0"/>
                </a:moveTo>
                <a:lnTo>
                  <a:pt x="4747934" y="0"/>
                </a:lnTo>
                <a:lnTo>
                  <a:pt x="4747934" y="5124245"/>
                </a:lnTo>
                <a:lnTo>
                  <a:pt x="0" y="51242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187041" y="-138789"/>
            <a:ext cx="6578158" cy="5689235"/>
            <a:chOff x="0" y="0"/>
            <a:chExt cx="8770877" cy="758564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-10800000">
            <a:off x="12490490" y="6413683"/>
            <a:ext cx="6578158" cy="5689235"/>
            <a:chOff x="0" y="0"/>
            <a:chExt cx="8770877" cy="758564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6" id="36"/>
          <p:cNvGrpSpPr/>
          <p:nvPr/>
        </p:nvGrpSpPr>
        <p:grpSpPr>
          <a:xfrm rot="-10800000">
            <a:off x="14511379" y="-3712893"/>
            <a:ext cx="6578158" cy="5689235"/>
            <a:chOff x="0" y="0"/>
            <a:chExt cx="8770877" cy="7585646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52" id="52"/>
          <p:cNvSpPr/>
          <p:nvPr/>
        </p:nvSpPr>
        <p:spPr>
          <a:xfrm flipH="false" flipV="false" rot="0">
            <a:off x="12173588" y="550778"/>
            <a:ext cx="6114412" cy="4999806"/>
          </a:xfrm>
          <a:custGeom>
            <a:avLst/>
            <a:gdLst/>
            <a:ahLst/>
            <a:cxnLst/>
            <a:rect r="r" b="b" t="t" l="l"/>
            <a:pathLst>
              <a:path h="4999806" w="6114412">
                <a:moveTo>
                  <a:pt x="0" y="0"/>
                </a:moveTo>
                <a:lnTo>
                  <a:pt x="6114412" y="0"/>
                </a:lnTo>
                <a:lnTo>
                  <a:pt x="6114412" y="4999806"/>
                </a:lnTo>
                <a:lnTo>
                  <a:pt x="0" y="49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3" id="53"/>
          <p:cNvGrpSpPr/>
          <p:nvPr/>
        </p:nvGrpSpPr>
        <p:grpSpPr>
          <a:xfrm rot="0">
            <a:off x="-2805458" y="8529653"/>
            <a:ext cx="6578158" cy="5689235"/>
            <a:chOff x="0" y="0"/>
            <a:chExt cx="8770877" cy="7585646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7" id="57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0" id="60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2" id="6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3" id="63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47819" y="1206483"/>
            <a:ext cx="8922434" cy="1444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654"/>
              </a:lnSpc>
            </a:pPr>
            <a:r>
              <a:rPr lang="en-US" sz="7610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Rol de la Familia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338294" y="3562386"/>
            <a:ext cx="7741483" cy="2656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Educación y Valores: La familia es el primer agente de socialización, transmitiendo valores y normas que preparan a los individuos para interactuar con la comunidad.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717448" y="6413683"/>
            <a:ext cx="6578158" cy="5689235"/>
            <a:chOff x="0" y="0"/>
            <a:chExt cx="8770877" cy="758564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0">
            <a:off x="-565048" y="-193146"/>
            <a:ext cx="6578158" cy="5689235"/>
            <a:chOff x="0" y="0"/>
            <a:chExt cx="8770877" cy="758564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-209965">
            <a:off x="1518996" y="1402318"/>
            <a:ext cx="6644853" cy="6969712"/>
            <a:chOff x="0" y="0"/>
            <a:chExt cx="13716000" cy="1438656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2"/>
              <a:stretch>
                <a:fillRect l="-19964" t="0" r="-19964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5005410" y="4620693"/>
            <a:ext cx="4496872" cy="4853285"/>
          </a:xfrm>
          <a:custGeom>
            <a:avLst/>
            <a:gdLst/>
            <a:ahLst/>
            <a:cxnLst/>
            <a:rect r="r" b="b" t="t" l="l"/>
            <a:pathLst>
              <a:path h="4853285" w="4496872">
                <a:moveTo>
                  <a:pt x="0" y="0"/>
                </a:moveTo>
                <a:lnTo>
                  <a:pt x="4496873" y="0"/>
                </a:lnTo>
                <a:lnTo>
                  <a:pt x="4496873" y="4853286"/>
                </a:lnTo>
                <a:lnTo>
                  <a:pt x="0" y="4853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9338294" y="6601556"/>
            <a:ext cx="7741483" cy="2656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Protección y Apoyo: Ofrece un entorno seguro desde el cual los miembros pueden lanzarse a explorar y participar en la comunidad.</a:t>
            </a:r>
          </a:p>
          <a:p>
            <a:pPr algn="just">
              <a:lnSpc>
                <a:spcPts val="4240"/>
              </a:lnSpc>
            </a:pPr>
          </a:p>
        </p:txBody>
      </p:sp>
      <p:sp>
        <p:nvSpPr>
          <p:cNvPr name="Freeform 41" id="41"/>
          <p:cNvSpPr/>
          <p:nvPr/>
        </p:nvSpPr>
        <p:spPr>
          <a:xfrm flipH="false" flipV="false" rot="-4151201">
            <a:off x="5796339" y="9463095"/>
            <a:ext cx="2181522" cy="3196847"/>
          </a:xfrm>
          <a:custGeom>
            <a:avLst/>
            <a:gdLst/>
            <a:ahLst/>
            <a:cxnLst/>
            <a:rect r="r" b="b" t="t" l="l"/>
            <a:pathLst>
              <a:path h="3196847" w="2181522">
                <a:moveTo>
                  <a:pt x="0" y="0"/>
                </a:moveTo>
                <a:lnTo>
                  <a:pt x="2181522" y="0"/>
                </a:lnTo>
                <a:lnTo>
                  <a:pt x="2181522" y="3196847"/>
                </a:lnTo>
                <a:lnTo>
                  <a:pt x="0" y="319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2" id="42"/>
          <p:cNvSpPr/>
          <p:nvPr/>
        </p:nvSpPr>
        <p:spPr>
          <a:xfrm flipH="false" flipV="false" rot="589663">
            <a:off x="16168539" y="8743348"/>
            <a:ext cx="2181522" cy="3196847"/>
          </a:xfrm>
          <a:custGeom>
            <a:avLst/>
            <a:gdLst/>
            <a:ahLst/>
            <a:cxnLst/>
            <a:rect r="r" b="b" t="t" l="l"/>
            <a:pathLst>
              <a:path h="3196847" w="2181522">
                <a:moveTo>
                  <a:pt x="0" y="0"/>
                </a:moveTo>
                <a:lnTo>
                  <a:pt x="2181522" y="0"/>
                </a:lnTo>
                <a:lnTo>
                  <a:pt x="2181522" y="3196847"/>
                </a:lnTo>
                <a:lnTo>
                  <a:pt x="0" y="319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89901" y="1167320"/>
            <a:ext cx="11108197" cy="1460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53"/>
              </a:lnSpc>
            </a:pPr>
            <a:r>
              <a:rPr lang="en-US" sz="7752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Rol de la Comunidad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743193" y="3722432"/>
            <a:ext cx="7082093" cy="5535868"/>
            <a:chOff x="0" y="0"/>
            <a:chExt cx="893598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20" y="0"/>
              <a:ext cx="892758" cy="698500"/>
            </a:xfrm>
            <a:custGeom>
              <a:avLst/>
              <a:gdLst/>
              <a:ahLst/>
              <a:cxnLst/>
              <a:rect r="r" b="b" t="t" l="l"/>
              <a:pathLst>
                <a:path h="698500" w="892758">
                  <a:moveTo>
                    <a:pt x="892079" y="351140"/>
                  </a:moveTo>
                  <a:lnTo>
                    <a:pt x="691078" y="696610"/>
                  </a:lnTo>
                  <a:cubicBezTo>
                    <a:pt x="690397" y="697780"/>
                    <a:pt x="689145" y="698500"/>
                    <a:pt x="687792" y="698500"/>
                  </a:cubicBezTo>
                  <a:lnTo>
                    <a:pt x="204966" y="698500"/>
                  </a:lnTo>
                  <a:cubicBezTo>
                    <a:pt x="203613" y="698500"/>
                    <a:pt x="202361" y="697780"/>
                    <a:pt x="201681" y="696610"/>
                  </a:cubicBezTo>
                  <a:lnTo>
                    <a:pt x="679" y="351140"/>
                  </a:lnTo>
                  <a:cubicBezTo>
                    <a:pt x="0" y="349972"/>
                    <a:pt x="0" y="348528"/>
                    <a:pt x="679" y="347360"/>
                  </a:cubicBezTo>
                  <a:lnTo>
                    <a:pt x="201681" y="1890"/>
                  </a:lnTo>
                  <a:cubicBezTo>
                    <a:pt x="202361" y="720"/>
                    <a:pt x="203613" y="0"/>
                    <a:pt x="204966" y="0"/>
                  </a:cubicBezTo>
                  <a:lnTo>
                    <a:pt x="687792" y="0"/>
                  </a:lnTo>
                  <a:cubicBezTo>
                    <a:pt x="689145" y="0"/>
                    <a:pt x="690397" y="720"/>
                    <a:pt x="691078" y="1890"/>
                  </a:cubicBezTo>
                  <a:lnTo>
                    <a:pt x="892079" y="347360"/>
                  </a:lnTo>
                  <a:cubicBezTo>
                    <a:pt x="892758" y="348528"/>
                    <a:pt x="892758" y="349972"/>
                    <a:pt x="892079" y="351140"/>
                  </a:cubicBez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14300" y="-28575"/>
              <a:ext cx="664998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9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072871" y="2975575"/>
            <a:ext cx="2422737" cy="2082040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56969" y="3178363"/>
            <a:ext cx="1654540" cy="1732231"/>
          </a:xfrm>
          <a:custGeom>
            <a:avLst/>
            <a:gdLst/>
            <a:ahLst/>
            <a:cxnLst/>
            <a:rect r="r" b="b" t="t" l="l"/>
            <a:pathLst>
              <a:path h="1732231" w="1654540">
                <a:moveTo>
                  <a:pt x="0" y="0"/>
                </a:moveTo>
                <a:lnTo>
                  <a:pt x="1654540" y="0"/>
                </a:lnTo>
                <a:lnTo>
                  <a:pt x="1654540" y="1732231"/>
                </a:lnTo>
                <a:lnTo>
                  <a:pt x="0" y="1732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81270" y="5816348"/>
            <a:ext cx="4405939" cy="2275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1"/>
              </a:lnSpc>
            </a:pPr>
            <a:r>
              <a:rPr lang="en-US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- Redes de Apoyo: Proporciona una red más amplia de apoyo que puede complementar o suplementar los recursos familiares.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462714" y="3722432"/>
            <a:ext cx="7082093" cy="5535868"/>
            <a:chOff x="0" y="0"/>
            <a:chExt cx="893598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20" y="0"/>
              <a:ext cx="892758" cy="698500"/>
            </a:xfrm>
            <a:custGeom>
              <a:avLst/>
              <a:gdLst/>
              <a:ahLst/>
              <a:cxnLst/>
              <a:rect r="r" b="b" t="t" l="l"/>
              <a:pathLst>
                <a:path h="698500" w="892758">
                  <a:moveTo>
                    <a:pt x="892079" y="351140"/>
                  </a:moveTo>
                  <a:lnTo>
                    <a:pt x="691078" y="696610"/>
                  </a:lnTo>
                  <a:cubicBezTo>
                    <a:pt x="690397" y="697780"/>
                    <a:pt x="689145" y="698500"/>
                    <a:pt x="687792" y="698500"/>
                  </a:cubicBezTo>
                  <a:lnTo>
                    <a:pt x="204966" y="698500"/>
                  </a:lnTo>
                  <a:cubicBezTo>
                    <a:pt x="203613" y="698500"/>
                    <a:pt x="202361" y="697780"/>
                    <a:pt x="201681" y="696610"/>
                  </a:cubicBezTo>
                  <a:lnTo>
                    <a:pt x="679" y="351140"/>
                  </a:lnTo>
                  <a:cubicBezTo>
                    <a:pt x="0" y="349972"/>
                    <a:pt x="0" y="348528"/>
                    <a:pt x="679" y="347360"/>
                  </a:cubicBezTo>
                  <a:lnTo>
                    <a:pt x="201681" y="1890"/>
                  </a:lnTo>
                  <a:cubicBezTo>
                    <a:pt x="202361" y="720"/>
                    <a:pt x="203613" y="0"/>
                    <a:pt x="204966" y="0"/>
                  </a:cubicBezTo>
                  <a:lnTo>
                    <a:pt x="687792" y="0"/>
                  </a:lnTo>
                  <a:cubicBezTo>
                    <a:pt x="689145" y="0"/>
                    <a:pt x="690397" y="720"/>
                    <a:pt x="691078" y="1890"/>
                  </a:cubicBezTo>
                  <a:lnTo>
                    <a:pt x="892079" y="347360"/>
                  </a:lnTo>
                  <a:cubicBezTo>
                    <a:pt x="892758" y="348528"/>
                    <a:pt x="892758" y="349972"/>
                    <a:pt x="892079" y="351140"/>
                  </a:cubicBez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28575"/>
              <a:ext cx="664998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9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792392" y="2975575"/>
            <a:ext cx="2422737" cy="2082040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800791" y="5816348"/>
            <a:ext cx="4405939" cy="2732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1"/>
              </a:lnSpc>
            </a:pPr>
            <a:r>
              <a:rPr lang="en-US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Oportunidades de Participación: Ofrece espacios de participación como escuelas, clubes y organizaciones que enriquecen la vida familiar.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255290" y="3178363"/>
            <a:ext cx="1496941" cy="1676464"/>
          </a:xfrm>
          <a:custGeom>
            <a:avLst/>
            <a:gdLst/>
            <a:ahLst/>
            <a:cxnLst/>
            <a:rect r="r" b="b" t="t" l="l"/>
            <a:pathLst>
              <a:path h="1676464" w="1496941">
                <a:moveTo>
                  <a:pt x="0" y="0"/>
                </a:moveTo>
                <a:lnTo>
                  <a:pt x="1496941" y="0"/>
                </a:lnTo>
                <a:lnTo>
                  <a:pt x="1496941" y="1676463"/>
                </a:lnTo>
                <a:lnTo>
                  <a:pt x="0" y="1676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7027351" y="-1391548"/>
            <a:ext cx="6578158" cy="5689235"/>
            <a:chOff x="0" y="0"/>
            <a:chExt cx="8770877" cy="7585646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-1730372" y="-1391548"/>
            <a:ext cx="6578158" cy="5689235"/>
            <a:chOff x="0" y="0"/>
            <a:chExt cx="8770877" cy="7585646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1" id="51"/>
          <p:cNvGrpSpPr/>
          <p:nvPr/>
        </p:nvGrpSpPr>
        <p:grpSpPr>
          <a:xfrm rot="-10800000">
            <a:off x="13410296" y="7211360"/>
            <a:ext cx="6578158" cy="5689235"/>
            <a:chOff x="0" y="0"/>
            <a:chExt cx="8770877" cy="7585646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67" id="67"/>
          <p:cNvGrpSpPr/>
          <p:nvPr/>
        </p:nvGrpSpPr>
        <p:grpSpPr>
          <a:xfrm rot="0">
            <a:off x="-3289079" y="8549222"/>
            <a:ext cx="6578158" cy="5689235"/>
            <a:chOff x="0" y="0"/>
            <a:chExt cx="8770877" cy="7585646"/>
          </a:xfrm>
        </p:grpSpPr>
        <p:grpSp>
          <p:nvGrpSpPr>
            <p:cNvPr name="Group 68" id="68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0" id="7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1" id="71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3" id="7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4" id="74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75" id="7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6" id="7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7" id="77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0" id="80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81" id="8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2" id="8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90667" y="1515137"/>
            <a:ext cx="13985984" cy="1460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53"/>
              </a:lnSpc>
            </a:pPr>
            <a:r>
              <a:rPr lang="en-US" sz="7752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Desafíos en la Interacción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743193" y="3722432"/>
            <a:ext cx="7082093" cy="5535868"/>
            <a:chOff x="0" y="0"/>
            <a:chExt cx="893598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20" y="0"/>
              <a:ext cx="892758" cy="698500"/>
            </a:xfrm>
            <a:custGeom>
              <a:avLst/>
              <a:gdLst/>
              <a:ahLst/>
              <a:cxnLst/>
              <a:rect r="r" b="b" t="t" l="l"/>
              <a:pathLst>
                <a:path h="698500" w="892758">
                  <a:moveTo>
                    <a:pt x="892079" y="351140"/>
                  </a:moveTo>
                  <a:lnTo>
                    <a:pt x="691078" y="696610"/>
                  </a:lnTo>
                  <a:cubicBezTo>
                    <a:pt x="690397" y="697780"/>
                    <a:pt x="689145" y="698500"/>
                    <a:pt x="687792" y="698500"/>
                  </a:cubicBezTo>
                  <a:lnTo>
                    <a:pt x="204966" y="698500"/>
                  </a:lnTo>
                  <a:cubicBezTo>
                    <a:pt x="203613" y="698500"/>
                    <a:pt x="202361" y="697780"/>
                    <a:pt x="201681" y="696610"/>
                  </a:cubicBezTo>
                  <a:lnTo>
                    <a:pt x="679" y="351140"/>
                  </a:lnTo>
                  <a:cubicBezTo>
                    <a:pt x="0" y="349972"/>
                    <a:pt x="0" y="348528"/>
                    <a:pt x="679" y="347360"/>
                  </a:cubicBezTo>
                  <a:lnTo>
                    <a:pt x="201681" y="1890"/>
                  </a:lnTo>
                  <a:cubicBezTo>
                    <a:pt x="202361" y="720"/>
                    <a:pt x="203613" y="0"/>
                    <a:pt x="204966" y="0"/>
                  </a:cubicBezTo>
                  <a:lnTo>
                    <a:pt x="687792" y="0"/>
                  </a:lnTo>
                  <a:cubicBezTo>
                    <a:pt x="689145" y="0"/>
                    <a:pt x="690397" y="720"/>
                    <a:pt x="691078" y="1890"/>
                  </a:cubicBezTo>
                  <a:lnTo>
                    <a:pt x="892079" y="347360"/>
                  </a:lnTo>
                  <a:cubicBezTo>
                    <a:pt x="892758" y="348528"/>
                    <a:pt x="892758" y="349972"/>
                    <a:pt x="892079" y="351140"/>
                  </a:cubicBez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14300" y="-28575"/>
              <a:ext cx="664998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9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072871" y="2975575"/>
            <a:ext cx="2422737" cy="2082040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56969" y="3178363"/>
            <a:ext cx="1654540" cy="1732231"/>
          </a:xfrm>
          <a:custGeom>
            <a:avLst/>
            <a:gdLst/>
            <a:ahLst/>
            <a:cxnLst/>
            <a:rect r="r" b="b" t="t" l="l"/>
            <a:pathLst>
              <a:path h="1732231" w="1654540">
                <a:moveTo>
                  <a:pt x="0" y="0"/>
                </a:moveTo>
                <a:lnTo>
                  <a:pt x="1654540" y="0"/>
                </a:lnTo>
                <a:lnTo>
                  <a:pt x="1654540" y="1732231"/>
                </a:lnTo>
                <a:lnTo>
                  <a:pt x="0" y="1732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81270" y="5816348"/>
            <a:ext cx="4405939" cy="2277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41"/>
              </a:lnSpc>
            </a:pPr>
            <a:r>
              <a:rPr lang="en-US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- Diferencias Culturales: Las diferencias culturales pueden generar conflictos o malentendidos entre las familias y las comunidades.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462714" y="3722432"/>
            <a:ext cx="7082093" cy="5535868"/>
            <a:chOff x="0" y="0"/>
            <a:chExt cx="893598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20" y="0"/>
              <a:ext cx="892758" cy="698500"/>
            </a:xfrm>
            <a:custGeom>
              <a:avLst/>
              <a:gdLst/>
              <a:ahLst/>
              <a:cxnLst/>
              <a:rect r="r" b="b" t="t" l="l"/>
              <a:pathLst>
                <a:path h="698500" w="892758">
                  <a:moveTo>
                    <a:pt x="892079" y="351140"/>
                  </a:moveTo>
                  <a:lnTo>
                    <a:pt x="691078" y="696610"/>
                  </a:lnTo>
                  <a:cubicBezTo>
                    <a:pt x="690397" y="697780"/>
                    <a:pt x="689145" y="698500"/>
                    <a:pt x="687792" y="698500"/>
                  </a:cubicBezTo>
                  <a:lnTo>
                    <a:pt x="204966" y="698500"/>
                  </a:lnTo>
                  <a:cubicBezTo>
                    <a:pt x="203613" y="698500"/>
                    <a:pt x="202361" y="697780"/>
                    <a:pt x="201681" y="696610"/>
                  </a:cubicBezTo>
                  <a:lnTo>
                    <a:pt x="679" y="351140"/>
                  </a:lnTo>
                  <a:cubicBezTo>
                    <a:pt x="0" y="349972"/>
                    <a:pt x="0" y="348528"/>
                    <a:pt x="679" y="347360"/>
                  </a:cubicBezTo>
                  <a:lnTo>
                    <a:pt x="201681" y="1890"/>
                  </a:lnTo>
                  <a:cubicBezTo>
                    <a:pt x="202361" y="720"/>
                    <a:pt x="203613" y="0"/>
                    <a:pt x="204966" y="0"/>
                  </a:cubicBezTo>
                  <a:lnTo>
                    <a:pt x="687792" y="0"/>
                  </a:lnTo>
                  <a:cubicBezTo>
                    <a:pt x="689145" y="0"/>
                    <a:pt x="690397" y="720"/>
                    <a:pt x="691078" y="1890"/>
                  </a:cubicBezTo>
                  <a:lnTo>
                    <a:pt x="892079" y="347360"/>
                  </a:lnTo>
                  <a:cubicBezTo>
                    <a:pt x="892758" y="348528"/>
                    <a:pt x="892758" y="349972"/>
                    <a:pt x="892079" y="351140"/>
                  </a:cubicBez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28575"/>
              <a:ext cx="664998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9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792392" y="2975575"/>
            <a:ext cx="2422737" cy="2082040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800791" y="5816348"/>
            <a:ext cx="4405939" cy="2277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41"/>
              </a:lnSpc>
            </a:pPr>
            <a:r>
              <a:rPr lang="en-US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Acceso a Recursos: No todas las comunidades ofrecen los mismos recursos, lo que puede afectar la interacción positiva.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255290" y="3178363"/>
            <a:ext cx="1496941" cy="1676464"/>
          </a:xfrm>
          <a:custGeom>
            <a:avLst/>
            <a:gdLst/>
            <a:ahLst/>
            <a:cxnLst/>
            <a:rect r="r" b="b" t="t" l="l"/>
            <a:pathLst>
              <a:path h="1676464" w="1496941">
                <a:moveTo>
                  <a:pt x="0" y="0"/>
                </a:moveTo>
                <a:lnTo>
                  <a:pt x="1496941" y="0"/>
                </a:lnTo>
                <a:lnTo>
                  <a:pt x="1496941" y="1676463"/>
                </a:lnTo>
                <a:lnTo>
                  <a:pt x="0" y="1676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7027351" y="-1391548"/>
            <a:ext cx="6578158" cy="5689235"/>
            <a:chOff x="0" y="0"/>
            <a:chExt cx="8770877" cy="7585646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-1730372" y="-1391548"/>
            <a:ext cx="6578158" cy="5689235"/>
            <a:chOff x="0" y="0"/>
            <a:chExt cx="8770877" cy="7585646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1" id="51"/>
          <p:cNvGrpSpPr/>
          <p:nvPr/>
        </p:nvGrpSpPr>
        <p:grpSpPr>
          <a:xfrm rot="-10800000">
            <a:off x="13410296" y="7211360"/>
            <a:ext cx="6578158" cy="5689235"/>
            <a:chOff x="0" y="0"/>
            <a:chExt cx="8770877" cy="7585646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67" id="67"/>
          <p:cNvGrpSpPr/>
          <p:nvPr/>
        </p:nvGrpSpPr>
        <p:grpSpPr>
          <a:xfrm rot="0">
            <a:off x="-3289079" y="8549222"/>
            <a:ext cx="6578158" cy="5689235"/>
            <a:chOff x="0" y="0"/>
            <a:chExt cx="8770877" cy="7585646"/>
          </a:xfrm>
        </p:grpSpPr>
        <p:grpSp>
          <p:nvGrpSpPr>
            <p:cNvPr name="Group 68" id="68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0" id="7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1" id="71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3" id="7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4" id="74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75" id="7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6" id="7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7" id="77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0" id="80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81" id="8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2" id="8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5862" y="-2551524"/>
            <a:ext cx="6578158" cy="5689235"/>
            <a:chOff x="0" y="0"/>
            <a:chExt cx="8770877" cy="758564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2445270" y="702153"/>
            <a:ext cx="14067559" cy="2797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54"/>
              </a:lnSpc>
            </a:pPr>
            <a:r>
              <a:rPr lang="en-US" sz="7610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Estrategias para Mejorar la Interacción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8320" y="3782052"/>
            <a:ext cx="9653001" cy="158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Comunicación Abierta: Fomentar una comunicación abierta y constante entre familias y líderes comunitarios.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547031" y="8218451"/>
            <a:ext cx="6578158" cy="5689235"/>
            <a:chOff x="0" y="0"/>
            <a:chExt cx="8770877" cy="758564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36" id="36"/>
          <p:cNvSpPr txBox="true"/>
          <p:nvPr/>
        </p:nvSpPr>
        <p:spPr>
          <a:xfrm rot="0">
            <a:off x="1622323" y="5521547"/>
            <a:ext cx="9653001" cy="2123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Participación Activa: Incentivar la participación de las familias en actividades comunitarias para fortalecer los lazos.</a:t>
            </a:r>
          </a:p>
          <a:p>
            <a:pPr algn="just">
              <a:lnSpc>
                <a:spcPts val="4240"/>
              </a:lnSpc>
            </a:pPr>
          </a:p>
        </p:txBody>
      </p:sp>
      <p:grpSp>
        <p:nvGrpSpPr>
          <p:cNvPr name="Group 37" id="37"/>
          <p:cNvGrpSpPr/>
          <p:nvPr/>
        </p:nvGrpSpPr>
        <p:grpSpPr>
          <a:xfrm rot="0">
            <a:off x="16842757" y="-1456575"/>
            <a:ext cx="6578158" cy="5689235"/>
            <a:chOff x="0" y="0"/>
            <a:chExt cx="8770877" cy="7585646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53" id="53"/>
          <p:cNvSpPr/>
          <p:nvPr/>
        </p:nvSpPr>
        <p:spPr>
          <a:xfrm flipH="false" flipV="false" rot="0">
            <a:off x="9894649" y="3314846"/>
            <a:ext cx="8393351" cy="6863313"/>
          </a:xfrm>
          <a:custGeom>
            <a:avLst/>
            <a:gdLst/>
            <a:ahLst/>
            <a:cxnLst/>
            <a:rect r="r" b="b" t="t" l="l"/>
            <a:pathLst>
              <a:path h="6863313" w="8393351">
                <a:moveTo>
                  <a:pt x="0" y="0"/>
                </a:moveTo>
                <a:lnTo>
                  <a:pt x="8393351" y="0"/>
                </a:lnTo>
                <a:lnTo>
                  <a:pt x="8393351" y="6863313"/>
                </a:lnTo>
                <a:lnTo>
                  <a:pt x="0" y="6863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18320" y="1696133"/>
            <a:ext cx="16669680" cy="1463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53"/>
              </a:lnSpc>
            </a:pPr>
            <a:r>
              <a:rPr lang="en-US" sz="7752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Contexto Educativo en Ecuador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504370" y="-2844617"/>
            <a:ext cx="6578158" cy="5689235"/>
            <a:chOff x="0" y="0"/>
            <a:chExt cx="8770877" cy="758564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19" id="19"/>
          <p:cNvGrpSpPr/>
          <p:nvPr/>
        </p:nvGrpSpPr>
        <p:grpSpPr>
          <a:xfrm rot="0">
            <a:off x="14998921" y="8547992"/>
            <a:ext cx="6578158" cy="5689235"/>
            <a:chOff x="0" y="0"/>
            <a:chExt cx="8770877" cy="7585646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5" id="35"/>
          <p:cNvSpPr/>
          <p:nvPr/>
        </p:nvSpPr>
        <p:spPr>
          <a:xfrm flipH="false" flipV="false" rot="0">
            <a:off x="6308705" y="6593302"/>
            <a:ext cx="5533630" cy="3693698"/>
          </a:xfrm>
          <a:custGeom>
            <a:avLst/>
            <a:gdLst/>
            <a:ahLst/>
            <a:cxnLst/>
            <a:rect r="r" b="b" t="t" l="l"/>
            <a:pathLst>
              <a:path h="3693698" w="5533630">
                <a:moveTo>
                  <a:pt x="0" y="0"/>
                </a:moveTo>
                <a:lnTo>
                  <a:pt x="5533630" y="0"/>
                </a:lnTo>
                <a:lnTo>
                  <a:pt x="5533630" y="3693698"/>
                </a:lnTo>
                <a:lnTo>
                  <a:pt x="0" y="3693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784708" y="3679741"/>
            <a:ext cx="14350077" cy="105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Diversidad Cultural: Ecuador es un país con una rica diversidad cultural, lo que influye en el enfoque educativo hacia el desarrollo de competencias socioculturales.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4708" y="5064509"/>
            <a:ext cx="14581624" cy="158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Políticas Educativas: Las políticas educativas están orientadas a incluir la interculturalidad y el bilingüismo como parte del currículo nacional.</a:t>
            </a:r>
          </a:p>
          <a:p>
            <a:pPr algn="just">
              <a:lnSpc>
                <a:spcPts val="424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65722" y="847725"/>
            <a:ext cx="10525202" cy="924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2"/>
              </a:lnSpc>
            </a:pPr>
            <a:r>
              <a:rPr lang="en-US" sz="4894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Competencias Socioculturales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65722" y="2016308"/>
            <a:ext cx="9653001" cy="158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Definición: Son habilidades que permiten a los individuos interactuar eficazmente en contextos culturales diversos.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1504370" y="-2844617"/>
            <a:ext cx="6578158" cy="5689235"/>
            <a:chOff x="0" y="0"/>
            <a:chExt cx="8770877" cy="758564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0">
            <a:off x="14998921" y="8547992"/>
            <a:ext cx="6578158" cy="5689235"/>
            <a:chOff x="0" y="0"/>
            <a:chExt cx="8770877" cy="758564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36" id="36"/>
          <p:cNvSpPr txBox="true"/>
          <p:nvPr/>
        </p:nvSpPr>
        <p:spPr>
          <a:xfrm rot="0">
            <a:off x="3065722" y="3853902"/>
            <a:ext cx="9653001" cy="158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Componentes Clave: Incluyen la empatía cultural, la comunicación intercultural y la comprensión de normas y valores diversos.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065722" y="5577196"/>
            <a:ext cx="13970221" cy="91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3"/>
              </a:lnSpc>
            </a:pPr>
            <a:r>
              <a:rPr lang="en-US" sz="4831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Implementación en el Sistema Educativo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065722" y="6739551"/>
            <a:ext cx="13225425" cy="105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Currículo Intercultural: La educación en Ecuador incluye la enseñanza de lenguas indígenas y la historia de diferentes grupos étnicos.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065722" y="8043745"/>
            <a:ext cx="13225425" cy="105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Proyectos Comunitarios: Iniciativas que conectan a los estudiantes con sus comunidades para aplicar conocimientos socioculturales en contextos reales.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5862" y="-2551524"/>
            <a:ext cx="6578158" cy="5689235"/>
            <a:chOff x="0" y="0"/>
            <a:chExt cx="8770877" cy="758564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5381160" y="857250"/>
            <a:ext cx="7525680" cy="789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4071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Desafíos y Oportunidades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09128" y="2095074"/>
            <a:ext cx="12927723" cy="105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Desigualdad Educativa: Las disparidades en el acceso a recursos educativos pueden afectar el desarrollo de estas competencias.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547031" y="8218451"/>
            <a:ext cx="6578158" cy="5689235"/>
            <a:chOff x="0" y="0"/>
            <a:chExt cx="8770877" cy="758564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36" id="36"/>
          <p:cNvSpPr txBox="true"/>
          <p:nvPr/>
        </p:nvSpPr>
        <p:spPr>
          <a:xfrm rot="0">
            <a:off x="2809128" y="3404350"/>
            <a:ext cx="12927723" cy="105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Innovación Educativa: Hay oportunidades para utilizar tecnologías educativas que promuevan el aprendizaje intercultural.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6842757" y="-1456575"/>
            <a:ext cx="6578158" cy="5689235"/>
            <a:chOff x="0" y="0"/>
            <a:chExt cx="8770877" cy="7585646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53" id="53"/>
          <p:cNvSpPr txBox="true"/>
          <p:nvPr/>
        </p:nvSpPr>
        <p:spPr>
          <a:xfrm rot="0">
            <a:off x="2916525" y="4622819"/>
            <a:ext cx="12454950" cy="789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4071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Impacto en el Desarrollo Personal y Social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916525" y="5669774"/>
            <a:ext cx="12927723" cy="105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Construcción de Identidad: Ayuda a los estudiantes a desarrollar una identidad personal que valora la diversidad cultural.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916525" y="6910775"/>
            <a:ext cx="12927723" cy="105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Cohesión Social: Fomenta la comprensión y el respeto mutuo, contribuyendo a la cohesión social en un país multicultural.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5066683" y="-88571"/>
            <a:ext cx="8154635" cy="10539108"/>
          </a:xfrm>
          <a:custGeom>
            <a:avLst/>
            <a:gdLst/>
            <a:ahLst/>
            <a:cxnLst/>
            <a:rect r="r" b="b" t="t" l="l"/>
            <a:pathLst>
              <a:path h="10539108" w="8154635">
                <a:moveTo>
                  <a:pt x="0" y="0"/>
                </a:moveTo>
                <a:lnTo>
                  <a:pt x="8154634" y="0"/>
                </a:lnTo>
                <a:lnTo>
                  <a:pt x="8154634" y="10539108"/>
                </a:lnTo>
                <a:lnTo>
                  <a:pt x="0" y="10539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19649" y="3431416"/>
            <a:ext cx="8648703" cy="4074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04"/>
              </a:lnSpc>
            </a:pPr>
            <a:r>
              <a:rPr lang="en-US" sz="12885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Muchas Gracias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306467">
            <a:off x="4116360" y="7163341"/>
            <a:ext cx="1420425" cy="1379104"/>
          </a:xfrm>
          <a:custGeom>
            <a:avLst/>
            <a:gdLst/>
            <a:ahLst/>
            <a:cxnLst/>
            <a:rect r="r" b="b" t="t" l="l"/>
            <a:pathLst>
              <a:path h="1379104" w="1420425">
                <a:moveTo>
                  <a:pt x="0" y="0"/>
                </a:moveTo>
                <a:lnTo>
                  <a:pt x="1420425" y="0"/>
                </a:lnTo>
                <a:lnTo>
                  <a:pt x="1420425" y="1379104"/>
                </a:lnTo>
                <a:lnTo>
                  <a:pt x="0" y="1379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370888">
            <a:off x="-320788" y="2932930"/>
            <a:ext cx="3597503" cy="5271856"/>
          </a:xfrm>
          <a:custGeom>
            <a:avLst/>
            <a:gdLst/>
            <a:ahLst/>
            <a:cxnLst/>
            <a:rect r="r" b="b" t="t" l="l"/>
            <a:pathLst>
              <a:path h="5271856" w="3597503">
                <a:moveTo>
                  <a:pt x="0" y="0"/>
                </a:moveTo>
                <a:lnTo>
                  <a:pt x="3597503" y="0"/>
                </a:lnTo>
                <a:lnTo>
                  <a:pt x="3597503" y="5271855"/>
                </a:lnTo>
                <a:lnTo>
                  <a:pt x="0" y="52718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4979191">
            <a:off x="12490670" y="1793988"/>
            <a:ext cx="1420425" cy="1379104"/>
          </a:xfrm>
          <a:custGeom>
            <a:avLst/>
            <a:gdLst/>
            <a:ahLst/>
            <a:cxnLst/>
            <a:rect r="r" b="b" t="t" l="l"/>
            <a:pathLst>
              <a:path h="1379104" w="1420425">
                <a:moveTo>
                  <a:pt x="0" y="0"/>
                </a:moveTo>
                <a:lnTo>
                  <a:pt x="1420425" y="0"/>
                </a:lnTo>
                <a:lnTo>
                  <a:pt x="1420425" y="1379104"/>
                </a:lnTo>
                <a:lnTo>
                  <a:pt x="0" y="1379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943452">
            <a:off x="15038980" y="1637399"/>
            <a:ext cx="3597503" cy="5271856"/>
          </a:xfrm>
          <a:custGeom>
            <a:avLst/>
            <a:gdLst/>
            <a:ahLst/>
            <a:cxnLst/>
            <a:rect r="r" b="b" t="t" l="l"/>
            <a:pathLst>
              <a:path h="5271856" w="3597503">
                <a:moveTo>
                  <a:pt x="0" y="0"/>
                </a:moveTo>
                <a:lnTo>
                  <a:pt x="3597503" y="0"/>
                </a:lnTo>
                <a:lnTo>
                  <a:pt x="3597503" y="5271856"/>
                </a:lnTo>
                <a:lnTo>
                  <a:pt x="0" y="5271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14172509" y="-2844617"/>
            <a:ext cx="6578158" cy="5689235"/>
            <a:chOff x="0" y="0"/>
            <a:chExt cx="8770877" cy="758564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18" id="18"/>
          <p:cNvGrpSpPr/>
          <p:nvPr/>
        </p:nvGrpSpPr>
        <p:grpSpPr>
          <a:xfrm rot="-10800000">
            <a:off x="12911038" y="7066056"/>
            <a:ext cx="6578158" cy="5689235"/>
            <a:chOff x="0" y="0"/>
            <a:chExt cx="8770877" cy="7585646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34" id="34"/>
          <p:cNvSpPr txBox="true"/>
          <p:nvPr/>
        </p:nvSpPr>
        <p:spPr>
          <a:xfrm rot="0">
            <a:off x="2146308" y="4022057"/>
            <a:ext cx="9181056" cy="571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Introducción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Importancia de la historia y cultura local: La enseñanza de la historia y cultura local es crucial para fortalecer la identidad nacional y regional en Ecuador.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Contexto educativo: El sistema educativo ecuatoriano busca integrar estos elementos en el currículo para promover una educación más inclusiva y contextualizada.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83982" y="828675"/>
            <a:ext cx="10930885" cy="366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5294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Rol del docente  en la enseñanza de la historia y cultura local</a:t>
            </a:r>
          </a:p>
          <a:p>
            <a:pPr algn="ctr">
              <a:lnSpc>
                <a:spcPts val="6292"/>
              </a:lnSpc>
            </a:pP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11327364" y="1801711"/>
            <a:ext cx="5259836" cy="6683577"/>
          </a:xfrm>
          <a:custGeom>
            <a:avLst/>
            <a:gdLst/>
            <a:ahLst/>
            <a:cxnLst/>
            <a:rect r="r" b="b" t="t" l="l"/>
            <a:pathLst>
              <a:path h="6683577" w="5259836">
                <a:moveTo>
                  <a:pt x="0" y="0"/>
                </a:moveTo>
                <a:lnTo>
                  <a:pt x="5259836" y="0"/>
                </a:lnTo>
                <a:lnTo>
                  <a:pt x="5259836" y="6683578"/>
                </a:lnTo>
                <a:lnTo>
                  <a:pt x="0" y="6683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-10800000">
            <a:off x="-3698627" y="-3887523"/>
            <a:ext cx="6578158" cy="5689235"/>
            <a:chOff x="0" y="0"/>
            <a:chExt cx="8770877" cy="7585646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3" id="53"/>
          <p:cNvGrpSpPr/>
          <p:nvPr/>
        </p:nvGrpSpPr>
        <p:grpSpPr>
          <a:xfrm rot="-10800000">
            <a:off x="-4740705" y="9038473"/>
            <a:ext cx="6578158" cy="5689235"/>
            <a:chOff x="0" y="0"/>
            <a:chExt cx="8770877" cy="7585646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7" id="57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0" id="60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2" id="6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3" id="63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78171" y="-706152"/>
            <a:ext cx="6256443" cy="4825448"/>
          </a:xfrm>
          <a:custGeom>
            <a:avLst/>
            <a:gdLst/>
            <a:ahLst/>
            <a:cxnLst/>
            <a:rect r="r" b="b" t="t" l="l"/>
            <a:pathLst>
              <a:path h="4825448" w="6256443">
                <a:moveTo>
                  <a:pt x="0" y="0"/>
                </a:moveTo>
                <a:lnTo>
                  <a:pt x="6256442" y="0"/>
                </a:lnTo>
                <a:lnTo>
                  <a:pt x="6256442" y="4825448"/>
                </a:lnTo>
                <a:lnTo>
                  <a:pt x="0" y="482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78198" y="-1016917"/>
            <a:ext cx="8404433" cy="6482142"/>
          </a:xfrm>
          <a:custGeom>
            <a:avLst/>
            <a:gdLst/>
            <a:ahLst/>
            <a:cxnLst/>
            <a:rect r="r" b="b" t="t" l="l"/>
            <a:pathLst>
              <a:path h="6482142" w="8404433">
                <a:moveTo>
                  <a:pt x="0" y="0"/>
                </a:moveTo>
                <a:lnTo>
                  <a:pt x="8404433" y="0"/>
                </a:lnTo>
                <a:lnTo>
                  <a:pt x="8404433" y="6482142"/>
                </a:lnTo>
                <a:lnTo>
                  <a:pt x="0" y="6482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717943">
            <a:off x="-222459" y="4748149"/>
            <a:ext cx="2562361" cy="3754936"/>
          </a:xfrm>
          <a:custGeom>
            <a:avLst/>
            <a:gdLst/>
            <a:ahLst/>
            <a:cxnLst/>
            <a:rect r="r" b="b" t="t" l="l"/>
            <a:pathLst>
              <a:path h="3754936" w="2562361">
                <a:moveTo>
                  <a:pt x="0" y="0"/>
                </a:moveTo>
                <a:lnTo>
                  <a:pt x="2562361" y="0"/>
                </a:lnTo>
                <a:lnTo>
                  <a:pt x="2562361" y="3754936"/>
                </a:lnTo>
                <a:lnTo>
                  <a:pt x="0" y="3754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2996272">
            <a:off x="15790109" y="4110738"/>
            <a:ext cx="2373727" cy="3478509"/>
          </a:xfrm>
          <a:custGeom>
            <a:avLst/>
            <a:gdLst/>
            <a:ahLst/>
            <a:cxnLst/>
            <a:rect r="r" b="b" t="t" l="l"/>
            <a:pathLst>
              <a:path h="3478509" w="2373727">
                <a:moveTo>
                  <a:pt x="0" y="0"/>
                </a:moveTo>
                <a:lnTo>
                  <a:pt x="2373728" y="0"/>
                </a:lnTo>
                <a:lnTo>
                  <a:pt x="2373728" y="3478509"/>
                </a:lnTo>
                <a:lnTo>
                  <a:pt x="0" y="3478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1664585">
            <a:off x="2758564" y="4955112"/>
            <a:ext cx="1400845" cy="1059548"/>
          </a:xfrm>
          <a:custGeom>
            <a:avLst/>
            <a:gdLst/>
            <a:ahLst/>
            <a:cxnLst/>
            <a:rect r="r" b="b" t="t" l="l"/>
            <a:pathLst>
              <a:path h="1059548" w="1400845">
                <a:moveTo>
                  <a:pt x="0" y="0"/>
                </a:moveTo>
                <a:lnTo>
                  <a:pt x="1400845" y="0"/>
                </a:lnTo>
                <a:lnTo>
                  <a:pt x="1400845" y="1059549"/>
                </a:lnTo>
                <a:lnTo>
                  <a:pt x="0" y="1059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7534429">
            <a:off x="14026060" y="6172488"/>
            <a:ext cx="1297719" cy="981548"/>
          </a:xfrm>
          <a:custGeom>
            <a:avLst/>
            <a:gdLst/>
            <a:ahLst/>
            <a:cxnLst/>
            <a:rect r="r" b="b" t="t" l="l"/>
            <a:pathLst>
              <a:path h="981548" w="1297719">
                <a:moveTo>
                  <a:pt x="0" y="0"/>
                </a:moveTo>
                <a:lnTo>
                  <a:pt x="1297719" y="0"/>
                </a:lnTo>
                <a:lnTo>
                  <a:pt x="1297719" y="981548"/>
                </a:lnTo>
                <a:lnTo>
                  <a:pt x="0" y="981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0">
            <a:off x="5228705" y="4296292"/>
            <a:ext cx="3086100" cy="1082854"/>
            <a:chOff x="0" y="0"/>
            <a:chExt cx="812800" cy="2851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285196"/>
            </a:xfrm>
            <a:custGeom>
              <a:avLst/>
              <a:gdLst/>
              <a:ahLst/>
              <a:cxnLst/>
              <a:rect r="r" b="b" t="t" l="l"/>
              <a:pathLst>
                <a:path h="285196" w="812800">
                  <a:moveTo>
                    <a:pt x="142598" y="0"/>
                  </a:moveTo>
                  <a:lnTo>
                    <a:pt x="670202" y="0"/>
                  </a:lnTo>
                  <a:cubicBezTo>
                    <a:pt x="708021" y="0"/>
                    <a:pt x="744292" y="15024"/>
                    <a:pt x="771034" y="41766"/>
                  </a:cubicBezTo>
                  <a:cubicBezTo>
                    <a:pt x="797776" y="68508"/>
                    <a:pt x="812800" y="104779"/>
                    <a:pt x="812800" y="142598"/>
                  </a:cubicBezTo>
                  <a:lnTo>
                    <a:pt x="812800" y="142598"/>
                  </a:lnTo>
                  <a:cubicBezTo>
                    <a:pt x="812800" y="221353"/>
                    <a:pt x="748957" y="285196"/>
                    <a:pt x="670202" y="285196"/>
                  </a:cubicBezTo>
                  <a:lnTo>
                    <a:pt x="142598" y="285196"/>
                  </a:lnTo>
                  <a:cubicBezTo>
                    <a:pt x="104779" y="285196"/>
                    <a:pt x="68508" y="270173"/>
                    <a:pt x="41766" y="243430"/>
                  </a:cubicBezTo>
                  <a:cubicBezTo>
                    <a:pt x="15024" y="216688"/>
                    <a:pt x="0" y="180417"/>
                    <a:pt x="0" y="142598"/>
                  </a:cubicBezTo>
                  <a:lnTo>
                    <a:pt x="0" y="142598"/>
                  </a:lnTo>
                  <a:cubicBezTo>
                    <a:pt x="0" y="104779"/>
                    <a:pt x="15024" y="68508"/>
                    <a:pt x="41766" y="41766"/>
                  </a:cubicBezTo>
                  <a:cubicBezTo>
                    <a:pt x="68508" y="15024"/>
                    <a:pt x="104779" y="0"/>
                    <a:pt x="14259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342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32"/>
                </a:lnSpc>
                <a:spcBef>
                  <a:spcPct val="0"/>
                </a:spcBef>
              </a:pPr>
              <a:r>
                <a:rPr lang="en-US" sz="2809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Facilitador del conocimiento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315057" y="1938404"/>
            <a:ext cx="8583208" cy="1477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6"/>
              </a:lnSpc>
            </a:pPr>
            <a:r>
              <a:rPr lang="en-US" sz="7847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Rol del Docente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81757" y="5721508"/>
            <a:ext cx="4379995" cy="345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32"/>
              </a:lnSpc>
              <a:spcBef>
                <a:spcPct val="0"/>
              </a:spcBef>
            </a:pPr>
            <a:r>
              <a:rPr lang="en-US" sz="280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Los docentes actúan como mediadores del conocimiento histórico y cultural, adaptando el contenido a las necesidades y contextos de los estudiantes.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518270" y="5721508"/>
            <a:ext cx="4379995" cy="345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32"/>
              </a:lnSpc>
            </a:pPr>
            <a:r>
              <a:rPr lang="en-US" sz="280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 través de la enseñanza de la historia local, los docentes ayudan a los estudiantes a desarrollar un sentido de pertenencia e identidad cultural.</a:t>
            </a:r>
          </a:p>
          <a:p>
            <a:pPr algn="just" marL="0" indent="0" lvl="0">
              <a:lnSpc>
                <a:spcPts val="3932"/>
              </a:lnSpc>
              <a:spcBef>
                <a:spcPct val="0"/>
              </a:spcBef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10165217" y="4296292"/>
            <a:ext cx="3086100" cy="1082854"/>
            <a:chOff x="0" y="0"/>
            <a:chExt cx="812800" cy="28519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285196"/>
            </a:xfrm>
            <a:custGeom>
              <a:avLst/>
              <a:gdLst/>
              <a:ahLst/>
              <a:cxnLst/>
              <a:rect r="r" b="b" t="t" l="l"/>
              <a:pathLst>
                <a:path h="285196" w="812800">
                  <a:moveTo>
                    <a:pt x="142598" y="0"/>
                  </a:moveTo>
                  <a:lnTo>
                    <a:pt x="670202" y="0"/>
                  </a:lnTo>
                  <a:cubicBezTo>
                    <a:pt x="708021" y="0"/>
                    <a:pt x="744292" y="15024"/>
                    <a:pt x="771034" y="41766"/>
                  </a:cubicBezTo>
                  <a:cubicBezTo>
                    <a:pt x="797776" y="68508"/>
                    <a:pt x="812800" y="104779"/>
                    <a:pt x="812800" y="142598"/>
                  </a:cubicBezTo>
                  <a:lnTo>
                    <a:pt x="812800" y="142598"/>
                  </a:lnTo>
                  <a:cubicBezTo>
                    <a:pt x="812800" y="221353"/>
                    <a:pt x="748957" y="285196"/>
                    <a:pt x="670202" y="285196"/>
                  </a:cubicBezTo>
                  <a:lnTo>
                    <a:pt x="142598" y="285196"/>
                  </a:lnTo>
                  <a:cubicBezTo>
                    <a:pt x="104779" y="285196"/>
                    <a:pt x="68508" y="270173"/>
                    <a:pt x="41766" y="243430"/>
                  </a:cubicBezTo>
                  <a:cubicBezTo>
                    <a:pt x="15024" y="216688"/>
                    <a:pt x="0" y="180417"/>
                    <a:pt x="0" y="142598"/>
                  </a:cubicBezTo>
                  <a:lnTo>
                    <a:pt x="0" y="142598"/>
                  </a:lnTo>
                  <a:cubicBezTo>
                    <a:pt x="0" y="104779"/>
                    <a:pt x="15024" y="68508"/>
                    <a:pt x="41766" y="41766"/>
                  </a:cubicBezTo>
                  <a:cubicBezTo>
                    <a:pt x="68508" y="15024"/>
                    <a:pt x="104779" y="0"/>
                    <a:pt x="14259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812800" cy="342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32"/>
                </a:lnSpc>
                <a:spcBef>
                  <a:spcPct val="0"/>
                </a:spcBef>
              </a:pPr>
              <a:r>
                <a:rPr lang="en-US" sz="2809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Promotor de la identidad cultural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62948">
            <a:off x="1630299" y="587358"/>
            <a:ext cx="959213" cy="931309"/>
          </a:xfrm>
          <a:custGeom>
            <a:avLst/>
            <a:gdLst/>
            <a:ahLst/>
            <a:cxnLst/>
            <a:rect r="r" b="b" t="t" l="l"/>
            <a:pathLst>
              <a:path h="931309" w="959213">
                <a:moveTo>
                  <a:pt x="0" y="0"/>
                </a:moveTo>
                <a:lnTo>
                  <a:pt x="959214" y="0"/>
                </a:lnTo>
                <a:lnTo>
                  <a:pt x="959214" y="931309"/>
                </a:lnTo>
                <a:lnTo>
                  <a:pt x="0" y="93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519572" y="-151106"/>
            <a:ext cx="9686445" cy="10557757"/>
            <a:chOff x="0" y="0"/>
            <a:chExt cx="1138396" cy="12407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97" y="0"/>
              <a:ext cx="1137002" cy="1240797"/>
            </a:xfrm>
            <a:custGeom>
              <a:avLst/>
              <a:gdLst/>
              <a:ahLst/>
              <a:cxnLst/>
              <a:rect r="r" b="b" t="t" l="l"/>
              <a:pathLst>
                <a:path h="1240797" w="1137002">
                  <a:moveTo>
                    <a:pt x="1135709" y="626475"/>
                  </a:moveTo>
                  <a:lnTo>
                    <a:pt x="936490" y="1234721"/>
                  </a:lnTo>
                  <a:cubicBezTo>
                    <a:pt x="935302" y="1238346"/>
                    <a:pt x="931920" y="1240797"/>
                    <a:pt x="928106" y="1240797"/>
                  </a:cubicBezTo>
                  <a:lnTo>
                    <a:pt x="208897" y="1240797"/>
                  </a:lnTo>
                  <a:cubicBezTo>
                    <a:pt x="205083" y="1240797"/>
                    <a:pt x="201700" y="1238346"/>
                    <a:pt x="200513" y="1234721"/>
                  </a:cubicBezTo>
                  <a:lnTo>
                    <a:pt x="1293" y="626475"/>
                  </a:lnTo>
                  <a:cubicBezTo>
                    <a:pt x="0" y="622527"/>
                    <a:pt x="0" y="618270"/>
                    <a:pt x="1293" y="614322"/>
                  </a:cubicBezTo>
                  <a:lnTo>
                    <a:pt x="200513" y="6076"/>
                  </a:lnTo>
                  <a:cubicBezTo>
                    <a:pt x="201700" y="2451"/>
                    <a:pt x="205083" y="0"/>
                    <a:pt x="208897" y="0"/>
                  </a:cubicBezTo>
                  <a:lnTo>
                    <a:pt x="928106" y="0"/>
                  </a:lnTo>
                  <a:cubicBezTo>
                    <a:pt x="931920" y="0"/>
                    <a:pt x="935302" y="2451"/>
                    <a:pt x="936490" y="6076"/>
                  </a:cubicBezTo>
                  <a:lnTo>
                    <a:pt x="1135709" y="614322"/>
                  </a:lnTo>
                  <a:cubicBezTo>
                    <a:pt x="1137002" y="618270"/>
                    <a:pt x="1137002" y="622527"/>
                    <a:pt x="1135709" y="626475"/>
                  </a:cubicBezTo>
                  <a:close/>
                </a:path>
              </a:pathLst>
            </a:custGeom>
            <a:blipFill>
              <a:blip r:embed="rId4"/>
              <a:stretch>
                <a:fillRect l="-89" t="-18810" r="-89" b="-18810"/>
              </a:stretch>
            </a:blipFill>
            <a:ln w="5715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-7717943">
            <a:off x="-1062529" y="465033"/>
            <a:ext cx="2065112" cy="3026258"/>
          </a:xfrm>
          <a:custGeom>
            <a:avLst/>
            <a:gdLst/>
            <a:ahLst/>
            <a:cxnLst/>
            <a:rect r="r" b="b" t="t" l="l"/>
            <a:pathLst>
              <a:path h="3026258" w="2065112">
                <a:moveTo>
                  <a:pt x="0" y="0"/>
                </a:moveTo>
                <a:lnTo>
                  <a:pt x="2065112" y="0"/>
                </a:lnTo>
                <a:lnTo>
                  <a:pt x="2065112" y="3026258"/>
                </a:lnTo>
                <a:lnTo>
                  <a:pt x="0" y="3026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-2828848" y="8076187"/>
            <a:ext cx="6578158" cy="5689235"/>
            <a:chOff x="0" y="0"/>
            <a:chExt cx="8770877" cy="758564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2209321" y="314463"/>
            <a:ext cx="8479088" cy="4203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53"/>
              </a:lnSpc>
            </a:pPr>
            <a:r>
              <a:rPr lang="en-US" sz="7752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Educación en valores y ética.</a:t>
            </a:r>
          </a:p>
          <a:p>
            <a:pPr algn="ctr">
              <a:lnSpc>
                <a:spcPts val="10853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916660" y="3423091"/>
            <a:ext cx="8239130" cy="2656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53911" indent="-326956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Importancia de la educación en valores y ética: En Ecuador, la educación en valores y ética es fundamental para formar ciudadanos responsables, críticos y comprometidos con su comunidad.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-1898548">
            <a:off x="10208802" y="8029198"/>
            <a:ext cx="959213" cy="931309"/>
          </a:xfrm>
          <a:custGeom>
            <a:avLst/>
            <a:gdLst/>
            <a:ahLst/>
            <a:cxnLst/>
            <a:rect r="r" b="b" t="t" l="l"/>
            <a:pathLst>
              <a:path h="931309" w="959213">
                <a:moveTo>
                  <a:pt x="0" y="0"/>
                </a:moveTo>
                <a:lnTo>
                  <a:pt x="959213" y="0"/>
                </a:lnTo>
                <a:lnTo>
                  <a:pt x="959213" y="931309"/>
                </a:lnTo>
                <a:lnTo>
                  <a:pt x="0" y="93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9120559">
            <a:off x="10169925" y="9255644"/>
            <a:ext cx="2065112" cy="3026258"/>
          </a:xfrm>
          <a:custGeom>
            <a:avLst/>
            <a:gdLst/>
            <a:ahLst/>
            <a:cxnLst/>
            <a:rect r="r" b="b" t="t" l="l"/>
            <a:pathLst>
              <a:path h="3026258" w="2065112">
                <a:moveTo>
                  <a:pt x="0" y="0"/>
                </a:moveTo>
                <a:lnTo>
                  <a:pt x="2065112" y="0"/>
                </a:lnTo>
                <a:lnTo>
                  <a:pt x="2065112" y="3026258"/>
                </a:lnTo>
                <a:lnTo>
                  <a:pt x="0" y="3026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6" id="26"/>
          <p:cNvSpPr txBox="true"/>
          <p:nvPr/>
        </p:nvSpPr>
        <p:spPr>
          <a:xfrm rot="0">
            <a:off x="1916660" y="6418926"/>
            <a:ext cx="8239130" cy="2123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53911" indent="-326956" lvl="1">
              <a:lnSpc>
                <a:spcPts val="4240"/>
              </a:lnSpc>
              <a:buFont typeface="Arial"/>
              <a:buChar char="•"/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Marco normativo: La Constitución de Ecuador y la Ley Orgánica de Educación Intercultural (LOEI) promueven la inclusión de valores y ética en el currículo educativo.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679473" y="-13458716"/>
            <a:ext cx="14929055" cy="19294416"/>
          </a:xfrm>
          <a:custGeom>
            <a:avLst/>
            <a:gdLst/>
            <a:ahLst/>
            <a:cxnLst/>
            <a:rect r="r" b="b" t="t" l="l"/>
            <a:pathLst>
              <a:path h="19294416" w="14929055">
                <a:moveTo>
                  <a:pt x="0" y="0"/>
                </a:moveTo>
                <a:lnTo>
                  <a:pt x="14929054" y="0"/>
                </a:lnTo>
                <a:lnTo>
                  <a:pt x="14929054" y="19294416"/>
                </a:lnTo>
                <a:lnTo>
                  <a:pt x="0" y="19294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186837"/>
            <a:ext cx="3828940" cy="4515896"/>
            <a:chOff x="0" y="0"/>
            <a:chExt cx="932930" cy="11003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3771"/>
              <a:ext cx="932930" cy="1092766"/>
            </a:xfrm>
            <a:custGeom>
              <a:avLst/>
              <a:gdLst/>
              <a:ahLst/>
              <a:cxnLst/>
              <a:rect r="r" b="b" t="t" l="l"/>
              <a:pathLst>
                <a:path h="1092766" w="932930">
                  <a:moveTo>
                    <a:pt x="490360" y="6638"/>
                  </a:moveTo>
                  <a:lnTo>
                    <a:pt x="909034" y="189020"/>
                  </a:lnTo>
                  <a:cubicBezTo>
                    <a:pt x="923546" y="195341"/>
                    <a:pt x="932930" y="209664"/>
                    <a:pt x="932930" y="225493"/>
                  </a:cubicBezTo>
                  <a:lnTo>
                    <a:pt x="932930" y="867273"/>
                  </a:lnTo>
                  <a:cubicBezTo>
                    <a:pt x="932930" y="883102"/>
                    <a:pt x="923546" y="897425"/>
                    <a:pt x="909034" y="903746"/>
                  </a:cubicBezTo>
                  <a:lnTo>
                    <a:pt x="490360" y="1086128"/>
                  </a:lnTo>
                  <a:cubicBezTo>
                    <a:pt x="475122" y="1092766"/>
                    <a:pt x="457808" y="1092766"/>
                    <a:pt x="442569" y="1086128"/>
                  </a:cubicBezTo>
                  <a:lnTo>
                    <a:pt x="23895" y="903746"/>
                  </a:lnTo>
                  <a:cubicBezTo>
                    <a:pt x="9384" y="897425"/>
                    <a:pt x="0" y="883102"/>
                    <a:pt x="0" y="867273"/>
                  </a:cubicBezTo>
                  <a:lnTo>
                    <a:pt x="0" y="225493"/>
                  </a:lnTo>
                  <a:cubicBezTo>
                    <a:pt x="0" y="209664"/>
                    <a:pt x="9384" y="195341"/>
                    <a:pt x="23895" y="189020"/>
                  </a:cubicBezTo>
                  <a:lnTo>
                    <a:pt x="442569" y="6638"/>
                  </a:lnTo>
                  <a:cubicBezTo>
                    <a:pt x="457808" y="0"/>
                    <a:pt x="475122" y="0"/>
                    <a:pt x="490360" y="6638"/>
                  </a:cubicBezTo>
                  <a:close/>
                </a:path>
              </a:pathLst>
            </a:custGeom>
            <a:solidFill>
              <a:srgbClr val="FFD316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2550"/>
              <a:ext cx="932930" cy="878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1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163222" y="4186837"/>
            <a:ext cx="3828940" cy="4515896"/>
            <a:chOff x="0" y="0"/>
            <a:chExt cx="932930" cy="11003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771"/>
              <a:ext cx="932930" cy="1092766"/>
            </a:xfrm>
            <a:custGeom>
              <a:avLst/>
              <a:gdLst/>
              <a:ahLst/>
              <a:cxnLst/>
              <a:rect r="r" b="b" t="t" l="l"/>
              <a:pathLst>
                <a:path h="1092766" w="932930">
                  <a:moveTo>
                    <a:pt x="490360" y="6638"/>
                  </a:moveTo>
                  <a:lnTo>
                    <a:pt x="909034" y="189020"/>
                  </a:lnTo>
                  <a:cubicBezTo>
                    <a:pt x="923546" y="195341"/>
                    <a:pt x="932930" y="209664"/>
                    <a:pt x="932930" y="225493"/>
                  </a:cubicBezTo>
                  <a:lnTo>
                    <a:pt x="932930" y="867273"/>
                  </a:lnTo>
                  <a:cubicBezTo>
                    <a:pt x="932930" y="883102"/>
                    <a:pt x="923546" y="897425"/>
                    <a:pt x="909034" y="903746"/>
                  </a:cubicBezTo>
                  <a:lnTo>
                    <a:pt x="490360" y="1086128"/>
                  </a:lnTo>
                  <a:cubicBezTo>
                    <a:pt x="475122" y="1092766"/>
                    <a:pt x="457808" y="1092766"/>
                    <a:pt x="442569" y="1086128"/>
                  </a:cubicBezTo>
                  <a:lnTo>
                    <a:pt x="23895" y="903746"/>
                  </a:lnTo>
                  <a:cubicBezTo>
                    <a:pt x="9384" y="897425"/>
                    <a:pt x="0" y="883102"/>
                    <a:pt x="0" y="867273"/>
                  </a:cubicBezTo>
                  <a:lnTo>
                    <a:pt x="0" y="225493"/>
                  </a:lnTo>
                  <a:cubicBezTo>
                    <a:pt x="0" y="209664"/>
                    <a:pt x="9384" y="195341"/>
                    <a:pt x="23895" y="189020"/>
                  </a:cubicBezTo>
                  <a:lnTo>
                    <a:pt x="442569" y="6638"/>
                  </a:lnTo>
                  <a:cubicBezTo>
                    <a:pt x="457808" y="0"/>
                    <a:pt x="475122" y="0"/>
                    <a:pt x="490360" y="6638"/>
                  </a:cubicBezTo>
                  <a:close/>
                </a:path>
              </a:pathLst>
            </a:custGeom>
            <a:solidFill>
              <a:srgbClr val="FFD316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82550"/>
              <a:ext cx="932930" cy="878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12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10612407">
            <a:off x="-508012" y="-717464"/>
            <a:ext cx="2181522" cy="3196847"/>
          </a:xfrm>
          <a:custGeom>
            <a:avLst/>
            <a:gdLst/>
            <a:ahLst/>
            <a:cxnLst/>
            <a:rect r="r" b="b" t="t" l="l"/>
            <a:pathLst>
              <a:path h="3196847" w="2181522">
                <a:moveTo>
                  <a:pt x="0" y="0"/>
                </a:moveTo>
                <a:lnTo>
                  <a:pt x="2181522" y="0"/>
                </a:lnTo>
                <a:lnTo>
                  <a:pt x="2181522" y="3196847"/>
                </a:lnTo>
                <a:lnTo>
                  <a:pt x="0" y="319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1551596">
            <a:off x="16311706" y="7793303"/>
            <a:ext cx="2181522" cy="3196847"/>
          </a:xfrm>
          <a:custGeom>
            <a:avLst/>
            <a:gdLst/>
            <a:ahLst/>
            <a:cxnLst/>
            <a:rect r="r" b="b" t="t" l="l"/>
            <a:pathLst>
              <a:path h="3196847" w="2181522">
                <a:moveTo>
                  <a:pt x="0" y="0"/>
                </a:moveTo>
                <a:lnTo>
                  <a:pt x="2181522" y="0"/>
                </a:lnTo>
                <a:lnTo>
                  <a:pt x="2181522" y="3196848"/>
                </a:lnTo>
                <a:lnTo>
                  <a:pt x="0" y="3196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0016484" y="4299665"/>
            <a:ext cx="6462669" cy="4560798"/>
          </a:xfrm>
          <a:custGeom>
            <a:avLst/>
            <a:gdLst/>
            <a:ahLst/>
            <a:cxnLst/>
            <a:rect r="r" b="b" t="t" l="l"/>
            <a:pathLst>
              <a:path h="4560798" w="6462669">
                <a:moveTo>
                  <a:pt x="0" y="0"/>
                </a:moveTo>
                <a:lnTo>
                  <a:pt x="6462669" y="0"/>
                </a:lnTo>
                <a:lnTo>
                  <a:pt x="6462669" y="4560798"/>
                </a:lnTo>
                <a:lnTo>
                  <a:pt x="0" y="45607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75096" y="354856"/>
            <a:ext cx="14542061" cy="2832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53"/>
              </a:lnSpc>
            </a:pPr>
            <a:r>
              <a:rPr lang="en-US" sz="7752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Objetivos de la Educación en Valores y Ética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5354982"/>
            <a:ext cx="3777357" cy="2402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Formación integral: Desarrollar competencias personales y sociales que permitan a los estudiantes actuar con integridad y responsabilidad.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13510" y="5359661"/>
            <a:ext cx="3282799" cy="2397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7"/>
              </a:lnSpc>
            </a:pPr>
            <a:r>
              <a:rPr lang="en-US" sz="2262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Convivencia pacífica: Fomentar el respeto, la tolerancia y la empatía entre estudiantes de diversas culturas y contextos.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18320" y="1696133"/>
            <a:ext cx="10893782" cy="1463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53"/>
              </a:lnSpc>
            </a:pPr>
            <a:r>
              <a:rPr lang="en-US" sz="7752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Rol de los Docentes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7529" y="3985671"/>
            <a:ext cx="9653001" cy="158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Modelo de conducta: Los docentes son referentes en la transmisión de valores y principios éticos a través de su comportamiento y metodología de enseñanza.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727966" y="839337"/>
            <a:ext cx="8393351" cy="6863313"/>
          </a:xfrm>
          <a:custGeom>
            <a:avLst/>
            <a:gdLst/>
            <a:ahLst/>
            <a:cxnLst/>
            <a:rect r="r" b="b" t="t" l="l"/>
            <a:pathLst>
              <a:path h="6863313" w="8393351">
                <a:moveTo>
                  <a:pt x="0" y="0"/>
                </a:moveTo>
                <a:lnTo>
                  <a:pt x="8393350" y="0"/>
                </a:lnTo>
                <a:lnTo>
                  <a:pt x="8393350" y="6863312"/>
                </a:lnTo>
                <a:lnTo>
                  <a:pt x="0" y="6863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2791549" y="8547992"/>
            <a:ext cx="6578158" cy="5689235"/>
            <a:chOff x="0" y="0"/>
            <a:chExt cx="8770877" cy="758564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21" id="21"/>
          <p:cNvGrpSpPr/>
          <p:nvPr/>
        </p:nvGrpSpPr>
        <p:grpSpPr>
          <a:xfrm rot="0">
            <a:off x="-1504370" y="-2844617"/>
            <a:ext cx="6578158" cy="5689235"/>
            <a:chOff x="0" y="0"/>
            <a:chExt cx="8770877" cy="7585646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7" id="37"/>
          <p:cNvGrpSpPr/>
          <p:nvPr/>
        </p:nvGrpSpPr>
        <p:grpSpPr>
          <a:xfrm rot="0">
            <a:off x="14998921" y="8547992"/>
            <a:ext cx="6578158" cy="5689235"/>
            <a:chOff x="0" y="0"/>
            <a:chExt cx="8770877" cy="7585646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53" id="53"/>
          <p:cNvSpPr txBox="true"/>
          <p:nvPr/>
        </p:nvSpPr>
        <p:spPr>
          <a:xfrm rot="0">
            <a:off x="497529" y="6112705"/>
            <a:ext cx="9653001" cy="158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Facilitadores del diálogo: Promueven espacios de reflexión y debate sobre dilemas éticos y situaciones de la vida cotidiana.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5862" y="-2551524"/>
            <a:ext cx="6578158" cy="5689235"/>
            <a:chOff x="0" y="0"/>
            <a:chExt cx="8770877" cy="758564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1618320" y="2058113"/>
            <a:ext cx="14299105" cy="1441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54"/>
              </a:lnSpc>
            </a:pPr>
            <a:r>
              <a:rPr lang="en-US" sz="7610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Metodologías de Enseñanza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8320" y="3782052"/>
            <a:ext cx="9653001" cy="2123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Aprendizaje basado en proyectos: Proyectos que integran valores y ética en su desarrollo, permitiendo a los estudiantes aplicar estos principios en contextos reales.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547031" y="8218451"/>
            <a:ext cx="6578158" cy="5689235"/>
            <a:chOff x="0" y="0"/>
            <a:chExt cx="8770877" cy="758564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36" id="36"/>
          <p:cNvSpPr txBox="true"/>
          <p:nvPr/>
        </p:nvSpPr>
        <p:spPr>
          <a:xfrm rot="0">
            <a:off x="1618320" y="6191146"/>
            <a:ext cx="9653001" cy="2123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Educación emocional: Programas que abordan la inteligencia emocional como parte del currículo, ayudando a los estudiantes a manejar sus emociones y relaciones interpersonales.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6842757" y="-1456575"/>
            <a:ext cx="6578158" cy="5689235"/>
            <a:chOff x="0" y="0"/>
            <a:chExt cx="8770877" cy="7585646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53" id="53"/>
          <p:cNvSpPr/>
          <p:nvPr/>
        </p:nvSpPr>
        <p:spPr>
          <a:xfrm flipH="false" flipV="false" rot="0">
            <a:off x="13339238" y="3848727"/>
            <a:ext cx="4496872" cy="4853285"/>
          </a:xfrm>
          <a:custGeom>
            <a:avLst/>
            <a:gdLst/>
            <a:ahLst/>
            <a:cxnLst/>
            <a:rect r="r" b="b" t="t" l="l"/>
            <a:pathLst>
              <a:path h="4853285" w="4496872">
                <a:moveTo>
                  <a:pt x="0" y="0"/>
                </a:moveTo>
                <a:lnTo>
                  <a:pt x="4496872" y="0"/>
                </a:lnTo>
                <a:lnTo>
                  <a:pt x="4496872" y="4853285"/>
                </a:lnTo>
                <a:lnTo>
                  <a:pt x="0" y="4853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01551" y="1167320"/>
            <a:ext cx="12833980" cy="1460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53"/>
              </a:lnSpc>
            </a:pPr>
            <a:r>
              <a:rPr lang="en-US" sz="7752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Desafíos y Estrategias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68283" y="3552938"/>
            <a:ext cx="13457720" cy="181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4"/>
              </a:lnSpc>
            </a:pPr>
            <a:r>
              <a:rPr lang="en-US" sz="3431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Desafíos: La diversidad cultural y las desigualdades socioeconómicas pueden dificultar la implementación homogénea de programas de valores y ética.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547031" y="8218451"/>
            <a:ext cx="6578158" cy="5689235"/>
            <a:chOff x="0" y="0"/>
            <a:chExt cx="8770877" cy="758564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0">
            <a:off x="-1641963" y="-2121562"/>
            <a:ext cx="6578158" cy="5689235"/>
            <a:chOff x="0" y="0"/>
            <a:chExt cx="8770877" cy="758564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6" id="36"/>
          <p:cNvSpPr/>
          <p:nvPr/>
        </p:nvSpPr>
        <p:spPr>
          <a:xfrm flipH="false" flipV="false" rot="6306467">
            <a:off x="1745402" y="8816183"/>
            <a:ext cx="779030" cy="756367"/>
          </a:xfrm>
          <a:custGeom>
            <a:avLst/>
            <a:gdLst/>
            <a:ahLst/>
            <a:cxnLst/>
            <a:rect r="r" b="b" t="t" l="l"/>
            <a:pathLst>
              <a:path h="756367" w="779030">
                <a:moveTo>
                  <a:pt x="0" y="0"/>
                </a:moveTo>
                <a:lnTo>
                  <a:pt x="779030" y="0"/>
                </a:lnTo>
                <a:lnTo>
                  <a:pt x="779030" y="756367"/>
                </a:lnTo>
                <a:lnTo>
                  <a:pt x="0" y="756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4042660">
            <a:off x="15268300" y="1716440"/>
            <a:ext cx="1013284" cy="983807"/>
          </a:xfrm>
          <a:custGeom>
            <a:avLst/>
            <a:gdLst/>
            <a:ahLst/>
            <a:cxnLst/>
            <a:rect r="r" b="b" t="t" l="l"/>
            <a:pathLst>
              <a:path h="983807" w="1013284">
                <a:moveTo>
                  <a:pt x="0" y="0"/>
                </a:moveTo>
                <a:lnTo>
                  <a:pt x="1013284" y="0"/>
                </a:lnTo>
                <a:lnTo>
                  <a:pt x="1013284" y="983807"/>
                </a:lnTo>
                <a:lnTo>
                  <a:pt x="0" y="983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6976447">
            <a:off x="16527912" y="2242601"/>
            <a:ext cx="2181522" cy="3196847"/>
          </a:xfrm>
          <a:custGeom>
            <a:avLst/>
            <a:gdLst/>
            <a:ahLst/>
            <a:cxnLst/>
            <a:rect r="r" b="b" t="t" l="l"/>
            <a:pathLst>
              <a:path h="3196847" w="2181522">
                <a:moveTo>
                  <a:pt x="0" y="0"/>
                </a:moveTo>
                <a:lnTo>
                  <a:pt x="2181522" y="0"/>
                </a:lnTo>
                <a:lnTo>
                  <a:pt x="2181522" y="3196848"/>
                </a:lnTo>
                <a:lnTo>
                  <a:pt x="0" y="3196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9" id="39"/>
          <p:cNvSpPr txBox="true"/>
          <p:nvPr/>
        </p:nvSpPr>
        <p:spPr>
          <a:xfrm rot="0">
            <a:off x="1668283" y="5765699"/>
            <a:ext cx="13457720" cy="1780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38"/>
              </a:lnSpc>
            </a:pPr>
            <a:r>
              <a:rPr lang="en-US" sz="3384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Estrategias: Capacitación docente continua y el desarrollo de materiales educativos adaptados a diferentes contextos culturales y sociales.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6976447">
            <a:off x="2472483" y="9281582"/>
            <a:ext cx="2181522" cy="3196847"/>
          </a:xfrm>
          <a:custGeom>
            <a:avLst/>
            <a:gdLst/>
            <a:ahLst/>
            <a:cxnLst/>
            <a:rect r="r" b="b" t="t" l="l"/>
            <a:pathLst>
              <a:path h="3196847" w="2181522">
                <a:moveTo>
                  <a:pt x="0" y="0"/>
                </a:moveTo>
                <a:lnTo>
                  <a:pt x="2181522" y="0"/>
                </a:lnTo>
                <a:lnTo>
                  <a:pt x="2181522" y="3196847"/>
                </a:lnTo>
                <a:lnTo>
                  <a:pt x="0" y="319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57343" y="838200"/>
            <a:ext cx="8922434" cy="1905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5"/>
              </a:lnSpc>
            </a:pPr>
            <a:r>
              <a:rPr lang="en-US" sz="5210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Interacción de la familia y comunidad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338294" y="4290338"/>
            <a:ext cx="7741483" cy="2123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Desarrollo Social: La interacción entre la familia y la comunidad es crucial para el desarrollo social de los individuos, especialmente niños y adolescentes.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717448" y="6413683"/>
            <a:ext cx="6578158" cy="5689235"/>
            <a:chOff x="0" y="0"/>
            <a:chExt cx="8770877" cy="758564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0">
            <a:off x="-565048" y="-193146"/>
            <a:ext cx="6578158" cy="5689235"/>
            <a:chOff x="0" y="0"/>
            <a:chExt cx="8770877" cy="758564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32029"/>
              <a:ext cx="3565448" cy="3064057"/>
              <a:chOff x="0" y="0"/>
              <a:chExt cx="812800" cy="698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89172" y="0"/>
              <a:ext cx="3565448" cy="3064057"/>
              <a:chOff x="0" y="0"/>
              <a:chExt cx="812800" cy="6985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616256" y="3016039"/>
              <a:ext cx="3565448" cy="3064057"/>
              <a:chOff x="0" y="0"/>
              <a:chExt cx="812800" cy="6985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205428" y="1484010"/>
              <a:ext cx="3565448" cy="3064057"/>
              <a:chOff x="0" y="0"/>
              <a:chExt cx="812800" cy="698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5657" y="4521589"/>
              <a:ext cx="3565448" cy="3064057"/>
              <a:chOff x="0" y="0"/>
              <a:chExt cx="812800" cy="6985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448" y="0"/>
                <a:ext cx="80390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3905">
                    <a:moveTo>
                      <a:pt x="796704" y="369269"/>
                    </a:moveTo>
                    <a:lnTo>
                      <a:pt x="616800" y="678481"/>
                    </a:lnTo>
                    <a:cubicBezTo>
                      <a:pt x="609588" y="690875"/>
                      <a:pt x="596330" y="698500"/>
                      <a:pt x="581991" y="698500"/>
                    </a:cubicBezTo>
                    <a:lnTo>
                      <a:pt x="221913" y="698500"/>
                    </a:lnTo>
                    <a:cubicBezTo>
                      <a:pt x="207574" y="698500"/>
                      <a:pt x="194316" y="690875"/>
                      <a:pt x="187104" y="678481"/>
                    </a:cubicBezTo>
                    <a:lnTo>
                      <a:pt x="7200" y="369269"/>
                    </a:lnTo>
                    <a:cubicBezTo>
                      <a:pt x="0" y="356894"/>
                      <a:pt x="0" y="341606"/>
                      <a:pt x="7200" y="329231"/>
                    </a:cubicBezTo>
                    <a:lnTo>
                      <a:pt x="187104" y="20019"/>
                    </a:lnTo>
                    <a:cubicBezTo>
                      <a:pt x="194316" y="7625"/>
                      <a:pt x="207574" y="0"/>
                      <a:pt x="221913" y="0"/>
                    </a:cubicBezTo>
                    <a:lnTo>
                      <a:pt x="581991" y="0"/>
                    </a:lnTo>
                    <a:cubicBezTo>
                      <a:pt x="596330" y="0"/>
                      <a:pt x="609588" y="7625"/>
                      <a:pt x="616800" y="20019"/>
                    </a:cubicBezTo>
                    <a:lnTo>
                      <a:pt x="796704" y="329231"/>
                    </a:lnTo>
                    <a:cubicBezTo>
                      <a:pt x="803904" y="341606"/>
                      <a:pt x="803904" y="356894"/>
                      <a:pt x="796704" y="36926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44018" lIns="44018" bIns="44018" rIns="44018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-209965">
            <a:off x="1518996" y="1402318"/>
            <a:ext cx="6644853" cy="6969712"/>
            <a:chOff x="0" y="0"/>
            <a:chExt cx="13716000" cy="1438656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2"/>
              <a:stretch>
                <a:fillRect l="-19833" t="0" r="-19833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5005410" y="4620693"/>
            <a:ext cx="4496872" cy="4853285"/>
          </a:xfrm>
          <a:custGeom>
            <a:avLst/>
            <a:gdLst/>
            <a:ahLst/>
            <a:cxnLst/>
            <a:rect r="r" b="b" t="t" l="l"/>
            <a:pathLst>
              <a:path h="4853285" w="4496872">
                <a:moveTo>
                  <a:pt x="0" y="0"/>
                </a:moveTo>
                <a:lnTo>
                  <a:pt x="4496873" y="0"/>
                </a:lnTo>
                <a:lnTo>
                  <a:pt x="4496873" y="4853286"/>
                </a:lnTo>
                <a:lnTo>
                  <a:pt x="0" y="4853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9338294" y="6668845"/>
            <a:ext cx="7741483" cy="158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02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- Apoyo Mutuo: Facilita el apoyo mutuo en términos de recursos, acompañamiento y seguridad.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-4151201">
            <a:off x="5796339" y="9463095"/>
            <a:ext cx="2181522" cy="3196847"/>
          </a:xfrm>
          <a:custGeom>
            <a:avLst/>
            <a:gdLst/>
            <a:ahLst/>
            <a:cxnLst/>
            <a:rect r="r" b="b" t="t" l="l"/>
            <a:pathLst>
              <a:path h="3196847" w="2181522">
                <a:moveTo>
                  <a:pt x="0" y="0"/>
                </a:moveTo>
                <a:lnTo>
                  <a:pt x="2181522" y="0"/>
                </a:lnTo>
                <a:lnTo>
                  <a:pt x="2181522" y="3196847"/>
                </a:lnTo>
                <a:lnTo>
                  <a:pt x="0" y="319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2" id="42"/>
          <p:cNvSpPr/>
          <p:nvPr/>
        </p:nvSpPr>
        <p:spPr>
          <a:xfrm flipH="false" flipV="false" rot="589663">
            <a:off x="16168539" y="8743348"/>
            <a:ext cx="2181522" cy="3196847"/>
          </a:xfrm>
          <a:custGeom>
            <a:avLst/>
            <a:gdLst/>
            <a:ahLst/>
            <a:cxnLst/>
            <a:rect r="r" b="b" t="t" l="l"/>
            <a:pathLst>
              <a:path h="3196847" w="2181522">
                <a:moveTo>
                  <a:pt x="0" y="0"/>
                </a:moveTo>
                <a:lnTo>
                  <a:pt x="2181522" y="0"/>
                </a:lnTo>
                <a:lnTo>
                  <a:pt x="2181522" y="3196847"/>
                </a:lnTo>
                <a:lnTo>
                  <a:pt x="0" y="319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3" id="43"/>
          <p:cNvSpPr txBox="true"/>
          <p:nvPr/>
        </p:nvSpPr>
        <p:spPr>
          <a:xfrm rot="0">
            <a:off x="8370365" y="3285129"/>
            <a:ext cx="8709412" cy="715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3772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 Importancia de la Interacción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DAGQSUjmNh8</dc:identifier>
  <dcterms:modified xsi:type="dcterms:W3CDTF">2011-08-01T06:04:30Z</dcterms:modified>
  <cp:revision>1</cp:revision>
  <dc:title>Creativo</dc:title>
</cp:coreProperties>
</file>