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Boston Angel Bold" charset="1" panose="00000000000000000000"/>
      <p:regular r:id="rId19"/>
    </p:embeddedFont>
    <p:embeddedFont>
      <p:font typeface="Ruda Heavy" charset="1" panose="02000000000000000000"/>
      <p:regular r:id="rId20"/>
    </p:embeddedFont>
    <p:embeddedFont>
      <p:font typeface="Montserrat" charset="1" panose="00000500000000000000"/>
      <p:regular r:id="rId21"/>
    </p:embeddedFont>
    <p:embeddedFont>
      <p:font typeface="Montserrat Bold" charset="1" panose="000008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7.jpe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8.jpe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131" r="0" b="-171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0382325" y="-369849"/>
            <a:ext cx="11961986" cy="4828293"/>
          </a:xfrm>
          <a:custGeom>
            <a:avLst/>
            <a:gdLst/>
            <a:ahLst/>
            <a:cxnLst/>
            <a:rect r="r" b="b" t="t" l="l"/>
            <a:pathLst>
              <a:path h="4828293" w="11961986">
                <a:moveTo>
                  <a:pt x="0" y="0"/>
                </a:moveTo>
                <a:lnTo>
                  <a:pt x="11961986" y="0"/>
                </a:lnTo>
                <a:lnTo>
                  <a:pt x="11961986" y="4828293"/>
                </a:lnTo>
                <a:lnTo>
                  <a:pt x="0" y="48282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2167">
            <a:off x="-3969609" y="5681093"/>
            <a:ext cx="12500862" cy="5045802"/>
          </a:xfrm>
          <a:custGeom>
            <a:avLst/>
            <a:gdLst/>
            <a:ahLst/>
            <a:cxnLst/>
            <a:rect r="r" b="b" t="t" l="l"/>
            <a:pathLst>
              <a:path h="5045802" w="12500862">
                <a:moveTo>
                  <a:pt x="0" y="0"/>
                </a:moveTo>
                <a:lnTo>
                  <a:pt x="12500862" y="0"/>
                </a:lnTo>
                <a:lnTo>
                  <a:pt x="12500862" y="5045803"/>
                </a:lnTo>
                <a:lnTo>
                  <a:pt x="0" y="50458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400000">
            <a:off x="4977620" y="6045958"/>
            <a:ext cx="52146" cy="2607297"/>
          </a:xfrm>
          <a:custGeom>
            <a:avLst/>
            <a:gdLst/>
            <a:ahLst/>
            <a:cxnLst/>
            <a:rect r="r" b="b" t="t" l="l"/>
            <a:pathLst>
              <a:path h="2607297" w="52146">
                <a:moveTo>
                  <a:pt x="0" y="0"/>
                </a:moveTo>
                <a:lnTo>
                  <a:pt x="52146" y="0"/>
                </a:lnTo>
                <a:lnTo>
                  <a:pt x="52146" y="2607297"/>
                </a:lnTo>
                <a:lnTo>
                  <a:pt x="0" y="26072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3212216" y="6045958"/>
            <a:ext cx="52146" cy="2607297"/>
          </a:xfrm>
          <a:custGeom>
            <a:avLst/>
            <a:gdLst/>
            <a:ahLst/>
            <a:cxnLst/>
            <a:rect r="r" b="b" t="t" l="l"/>
            <a:pathLst>
              <a:path h="2607297" w="52146">
                <a:moveTo>
                  <a:pt x="0" y="0"/>
                </a:moveTo>
                <a:lnTo>
                  <a:pt x="52146" y="0"/>
                </a:lnTo>
                <a:lnTo>
                  <a:pt x="52146" y="2607297"/>
                </a:lnTo>
                <a:lnTo>
                  <a:pt x="0" y="26072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6831" y="657701"/>
            <a:ext cx="1824608" cy="1800388"/>
          </a:xfrm>
          <a:custGeom>
            <a:avLst/>
            <a:gdLst/>
            <a:ahLst/>
            <a:cxnLst/>
            <a:rect r="r" b="b" t="t" l="l"/>
            <a:pathLst>
              <a:path h="1800388" w="1824608">
                <a:moveTo>
                  <a:pt x="0" y="0"/>
                </a:moveTo>
                <a:lnTo>
                  <a:pt x="1824608" y="0"/>
                </a:lnTo>
                <a:lnTo>
                  <a:pt x="1824608" y="1800388"/>
                </a:lnTo>
                <a:lnTo>
                  <a:pt x="0" y="18003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997243" y="7005810"/>
            <a:ext cx="4247495" cy="3281190"/>
          </a:xfrm>
          <a:custGeom>
            <a:avLst/>
            <a:gdLst/>
            <a:ahLst/>
            <a:cxnLst/>
            <a:rect r="r" b="b" t="t" l="l"/>
            <a:pathLst>
              <a:path h="3281190" w="4247495">
                <a:moveTo>
                  <a:pt x="0" y="0"/>
                </a:moveTo>
                <a:lnTo>
                  <a:pt x="4247495" y="0"/>
                </a:lnTo>
                <a:lnTo>
                  <a:pt x="4247495" y="3281190"/>
                </a:lnTo>
                <a:lnTo>
                  <a:pt x="0" y="32811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477311" y="2942690"/>
            <a:ext cx="15513704" cy="4226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603"/>
              </a:lnSpc>
            </a:pPr>
            <a:r>
              <a:rPr lang="en-US" b="true" sz="15922" spc="2356">
                <a:solidFill>
                  <a:srgbClr val="1A1720"/>
                </a:solidFill>
                <a:latin typeface="Boston Angel Bold"/>
                <a:ea typeface="Boston Angel Bold"/>
                <a:cs typeface="Boston Angel Bold"/>
                <a:sym typeface="Boston Angel Bold"/>
              </a:rPr>
              <a:t>ORIGEN DEL DERECHO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139058" y="1408456"/>
            <a:ext cx="6960025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b="true" sz="2800">
                <a:solidFill>
                  <a:srgbClr val="1A1720"/>
                </a:solidFill>
                <a:latin typeface="Ruda Heavy"/>
                <a:ea typeface="Ruda Heavy"/>
                <a:cs typeface="Ruda Heavy"/>
                <a:sym typeface="Ruda Heavy"/>
              </a:rPr>
              <a:t>UNIVERSIDAD NACIONAL DE CHIMBORAZO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131" r="0" b="-171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6264226" y="-629481"/>
            <a:ext cx="12564765" cy="5071596"/>
          </a:xfrm>
          <a:custGeom>
            <a:avLst/>
            <a:gdLst/>
            <a:ahLst/>
            <a:cxnLst/>
            <a:rect r="r" b="b" t="t" l="l"/>
            <a:pathLst>
              <a:path h="5071596" w="12564765">
                <a:moveTo>
                  <a:pt x="0" y="0"/>
                </a:moveTo>
                <a:lnTo>
                  <a:pt x="12564765" y="0"/>
                </a:lnTo>
                <a:lnTo>
                  <a:pt x="12564765" y="5071596"/>
                </a:lnTo>
                <a:lnTo>
                  <a:pt x="0" y="50715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2777300"/>
            <a:ext cx="12618977" cy="4703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2"/>
              </a:lnSpc>
            </a:pPr>
            <a:r>
              <a:rPr lang="en-US" b="true" sz="2600" spc="46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Dualidad Apolíneo-Dionisíaca en el Derecho</a:t>
            </a:r>
          </a:p>
          <a:p>
            <a:pPr algn="l" marL="561342" indent="-280671" lvl="1">
              <a:lnSpc>
                <a:spcPts val="3432"/>
              </a:lnSpc>
              <a:buFont typeface="Arial"/>
              <a:buChar char="•"/>
            </a:pPr>
            <a:r>
              <a:rPr lang="en-US" b="true" sz="2600" spc="46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Concepto nietzscheano:</a:t>
            </a:r>
          </a:p>
          <a:p>
            <a:pPr algn="l" marL="561342" indent="-280671" lvl="1">
              <a:lnSpc>
                <a:spcPts val="3432"/>
              </a:lnSpc>
              <a:buFont typeface="Arial"/>
              <a:buChar char="•"/>
            </a:pPr>
            <a:r>
              <a:rPr lang="en-US" b="true" sz="2600" spc="46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Apolíneo (razón, orden, derecho): </a:t>
            </a:r>
            <a:r>
              <a:rPr lang="en-US" sz="2600" spc="4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Representado por griegos y romanos, enfocado en la justicia y la ley.</a:t>
            </a:r>
          </a:p>
          <a:p>
            <a:pPr algn="l" marL="561342" indent="-280671" lvl="1">
              <a:lnSpc>
                <a:spcPts val="3432"/>
              </a:lnSpc>
              <a:buFont typeface="Arial"/>
              <a:buChar char="•"/>
            </a:pPr>
            <a:r>
              <a:rPr lang="en-US" b="true" sz="2600" spc="46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Dionisíaco (caos, instinto, moral): </a:t>
            </a:r>
            <a:r>
              <a:rPr lang="en-US" sz="2600" spc="4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Asociado a pueblos orientales, ligado a lo religioso y emocional.</a:t>
            </a:r>
          </a:p>
          <a:p>
            <a:pPr algn="l" marL="561342" indent="-280671" lvl="1">
              <a:lnSpc>
                <a:spcPts val="3432"/>
              </a:lnSpc>
              <a:buFont typeface="Arial"/>
              <a:buChar char="•"/>
            </a:pPr>
            <a:r>
              <a:rPr lang="en-US" b="true" sz="2600" spc="46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Freud y el control social: </a:t>
            </a:r>
            <a:r>
              <a:rPr lang="en-US" sz="2600" spc="4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 derecho surge para regular el "ello" (instintos) mediante el "superyó" (normas).</a:t>
            </a:r>
          </a:p>
          <a:p>
            <a:pPr algn="l" marL="561342" indent="-280671" lvl="1">
              <a:lnSpc>
                <a:spcPts val="3432"/>
              </a:lnSpc>
              <a:buFont typeface="Arial"/>
              <a:buChar char="•"/>
            </a:pPr>
            <a:r>
              <a:rPr lang="en-US" sz="2600" spc="4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Roma como Génesis del Derecho Occidental</a:t>
            </a:r>
          </a:p>
          <a:p>
            <a:pPr algn="l">
              <a:lnSpc>
                <a:spcPts val="3432"/>
              </a:lnSpc>
            </a:pPr>
            <a:r>
              <a:rPr lang="en-US" b="true" sz="2600" spc="46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Legado institucional:</a:t>
            </a:r>
            <a:r>
              <a:rPr lang="en-US" sz="2600" spc="4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Propiedad, contratos y sucesiones romanas aún influyen en el derecho moderno.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3419337" y="3435055"/>
            <a:ext cx="3839963" cy="4894601"/>
          </a:xfrm>
          <a:custGeom>
            <a:avLst/>
            <a:gdLst/>
            <a:ahLst/>
            <a:cxnLst/>
            <a:rect r="r" b="b" t="t" l="l"/>
            <a:pathLst>
              <a:path h="4894601" w="3839963">
                <a:moveTo>
                  <a:pt x="0" y="0"/>
                </a:moveTo>
                <a:lnTo>
                  <a:pt x="3839963" y="0"/>
                </a:lnTo>
                <a:lnTo>
                  <a:pt x="3839963" y="4894601"/>
                </a:lnTo>
                <a:lnTo>
                  <a:pt x="0" y="48946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131" r="0" b="-171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6264226" y="-629481"/>
            <a:ext cx="12564765" cy="5071596"/>
          </a:xfrm>
          <a:custGeom>
            <a:avLst/>
            <a:gdLst/>
            <a:ahLst/>
            <a:cxnLst/>
            <a:rect r="r" b="b" t="t" l="l"/>
            <a:pathLst>
              <a:path h="5071596" w="12564765">
                <a:moveTo>
                  <a:pt x="0" y="0"/>
                </a:moveTo>
                <a:lnTo>
                  <a:pt x="12564765" y="0"/>
                </a:lnTo>
                <a:lnTo>
                  <a:pt x="12564765" y="5071596"/>
                </a:lnTo>
                <a:lnTo>
                  <a:pt x="0" y="50715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54554" y="4156303"/>
            <a:ext cx="10419345" cy="3492094"/>
          </a:xfrm>
          <a:custGeom>
            <a:avLst/>
            <a:gdLst/>
            <a:ahLst/>
            <a:cxnLst/>
            <a:rect r="r" b="b" t="t" l="l"/>
            <a:pathLst>
              <a:path h="3492094" w="10419345">
                <a:moveTo>
                  <a:pt x="0" y="0"/>
                </a:moveTo>
                <a:lnTo>
                  <a:pt x="10419345" y="0"/>
                </a:lnTo>
                <a:lnTo>
                  <a:pt x="10419345" y="3492094"/>
                </a:lnTo>
                <a:lnTo>
                  <a:pt x="0" y="34920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2024227"/>
            <a:ext cx="12618977" cy="2132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2"/>
              </a:lnSpc>
            </a:pPr>
            <a:r>
              <a:rPr lang="en-US" b="true" sz="2600" spc="46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 Ley como Instrumento de Orden Social</a:t>
            </a:r>
          </a:p>
          <a:p>
            <a:pPr algn="l" marL="561342" indent="-280671" lvl="1">
              <a:lnSpc>
                <a:spcPts val="3432"/>
              </a:lnSpc>
              <a:buFont typeface="Arial"/>
              <a:buChar char="•"/>
            </a:pPr>
            <a:r>
              <a:rPr lang="en-US" b="true" sz="2600" spc="46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Función del derecho:</a:t>
            </a:r>
            <a:r>
              <a:rPr lang="en-US" sz="2600" spc="4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Limitar libertades individuales para garantizar igualdad y justicia (ej: Ley</a:t>
            </a:r>
            <a:r>
              <a:rPr lang="en-US" sz="2600" spc="4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las XII Tablas).</a:t>
            </a:r>
          </a:p>
          <a:p>
            <a:pPr algn="l" marL="561342" indent="-280671" lvl="1">
              <a:lnSpc>
                <a:spcPts val="3432"/>
              </a:lnSpc>
              <a:buFont typeface="Arial"/>
              <a:buChar char="•"/>
            </a:pPr>
            <a:r>
              <a:rPr lang="en-US" b="true" sz="2600" spc="46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</a:t>
            </a:r>
            <a:r>
              <a:rPr lang="en-US" b="true" sz="2600" spc="46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rigen popular: </a:t>
            </a:r>
            <a:r>
              <a:rPr lang="en-US" sz="2600" spc="4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Las leyes ya no eran mandatos divinos, sino producto de la voluntad colectiva (De Coulanges).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54554" y="7619822"/>
            <a:ext cx="12618977" cy="2132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2"/>
              </a:lnSpc>
            </a:pPr>
            <a:r>
              <a:rPr lang="en-US" b="true" sz="2600" spc="46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Influencias y Recepción Jurídica</a:t>
            </a:r>
          </a:p>
          <a:p>
            <a:pPr algn="l">
              <a:lnSpc>
                <a:spcPts val="3432"/>
              </a:lnSpc>
            </a:pPr>
            <a:r>
              <a:rPr lang="en-US" b="true" sz="2600" spc="46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Cadena histórica: </a:t>
            </a:r>
            <a:r>
              <a:rPr lang="en-US" sz="2600" spc="4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Sumerios → Hebreos → Griegos → Romanos.</a:t>
            </a:r>
          </a:p>
          <a:p>
            <a:pPr algn="l">
              <a:lnSpc>
                <a:spcPts val="3432"/>
              </a:lnSpc>
            </a:pPr>
            <a:r>
              <a:rPr lang="en-US" b="true" sz="2600" spc="46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Ejemplos clave:</a:t>
            </a:r>
          </a:p>
          <a:p>
            <a:pPr algn="l" marL="561342" indent="-280671" lvl="1">
              <a:lnSpc>
                <a:spcPts val="3432"/>
              </a:lnSpc>
              <a:buFont typeface="Arial"/>
              <a:buChar char="•"/>
            </a:pPr>
            <a:r>
              <a:rPr lang="en-US" b="true" sz="2600" spc="46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Atenas: </a:t>
            </a:r>
            <a:r>
              <a:rPr lang="en-US" sz="2600" spc="4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Constitución de Solón (leyes</a:t>
            </a:r>
            <a:r>
              <a:rPr lang="en-US" sz="2600" spc="4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secularizadas).</a:t>
            </a:r>
          </a:p>
          <a:p>
            <a:pPr algn="l" marL="561342" indent="-280671" lvl="1">
              <a:lnSpc>
                <a:spcPts val="3432"/>
              </a:lnSpc>
              <a:buFont typeface="Arial"/>
              <a:buChar char="•"/>
            </a:pPr>
            <a:r>
              <a:rPr lang="en-US" b="true" sz="2600" spc="46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Roma: </a:t>
            </a:r>
            <a:r>
              <a:rPr lang="en-US" sz="2600" spc="4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Recepción del derecho griego y adaptación propia.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131" r="0" b="-171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6264226" y="-629481"/>
            <a:ext cx="12564765" cy="5071596"/>
          </a:xfrm>
          <a:custGeom>
            <a:avLst/>
            <a:gdLst/>
            <a:ahLst/>
            <a:cxnLst/>
            <a:rect r="r" b="b" t="t" l="l"/>
            <a:pathLst>
              <a:path h="5071596" w="12564765">
                <a:moveTo>
                  <a:pt x="0" y="0"/>
                </a:moveTo>
                <a:lnTo>
                  <a:pt x="12564765" y="0"/>
                </a:lnTo>
                <a:lnTo>
                  <a:pt x="12564765" y="5071596"/>
                </a:lnTo>
                <a:lnTo>
                  <a:pt x="0" y="50715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2024227"/>
            <a:ext cx="12618977" cy="7275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2"/>
              </a:lnSpc>
            </a:pPr>
            <a:r>
              <a:rPr lang="en-US" b="true" sz="2600" spc="46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 Derecho como Producto Cultural</a:t>
            </a:r>
          </a:p>
          <a:p>
            <a:pPr algn="l" marL="561342" indent="-280671" lvl="1">
              <a:lnSpc>
                <a:spcPts val="3432"/>
              </a:lnSpc>
              <a:buFont typeface="Arial"/>
              <a:buChar char="•"/>
            </a:pPr>
            <a:r>
              <a:rPr lang="en-US" b="true" sz="2600" spc="46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Escritura como herramienta: </a:t>
            </a:r>
            <a:r>
              <a:rPr lang="en-US" sz="2600" spc="4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Permitió codificar y perfeccionar normas.</a:t>
            </a:r>
          </a:p>
          <a:p>
            <a:pPr algn="l" marL="561342" indent="-280671" lvl="1">
              <a:lnSpc>
                <a:spcPts val="3432"/>
              </a:lnSpc>
              <a:buFont typeface="Arial"/>
              <a:buChar char="•"/>
            </a:pPr>
            <a:r>
              <a:rPr lang="en-US" b="true" sz="2600" spc="46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Fin último: </a:t>
            </a:r>
            <a:r>
              <a:rPr lang="en-US" sz="2600" spc="4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Garantizar paz, prosperidad y control social (Pericot García).</a:t>
            </a:r>
          </a:p>
          <a:p>
            <a:pPr algn="l">
              <a:lnSpc>
                <a:spcPts val="3432"/>
              </a:lnSpc>
            </a:pPr>
            <a:r>
              <a:rPr lang="en-US" b="true" sz="2600" spc="46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Crítica a la "Fin de la Historia"</a:t>
            </a:r>
          </a:p>
          <a:p>
            <a:pPr algn="l" marL="561342" indent="-280671" lvl="1">
              <a:lnSpc>
                <a:spcPts val="3432"/>
              </a:lnSpc>
              <a:buFont typeface="Arial"/>
              <a:buChar char="•"/>
            </a:pPr>
            <a:r>
              <a:rPr lang="en-US" sz="2600" spc="4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Fukuyama vs. Realidad: El derecho sigue evolucionando; no hay punto final en su desarrollo.</a:t>
            </a:r>
          </a:p>
          <a:p>
            <a:pPr algn="l">
              <a:lnSpc>
                <a:spcPts val="3432"/>
              </a:lnSpc>
            </a:pPr>
            <a:r>
              <a:rPr lang="en-US" b="true" sz="2600" spc="46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Conclusión</a:t>
            </a:r>
          </a:p>
          <a:p>
            <a:pPr algn="l">
              <a:lnSpc>
                <a:spcPts val="3432"/>
              </a:lnSpc>
            </a:pPr>
            <a:r>
              <a:rPr lang="en-US" sz="2600" spc="4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Los textos revelan que el derecho es una construcción humana que nace</a:t>
            </a:r>
            <a:r>
              <a:rPr lang="en-US" sz="2600" spc="4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la tensión entre:</a:t>
            </a:r>
          </a:p>
          <a:p>
            <a:pPr algn="l" marL="561342" indent="-280671" lvl="1">
              <a:lnSpc>
                <a:spcPts val="3432"/>
              </a:lnSpc>
              <a:buFont typeface="Arial"/>
              <a:buChar char="•"/>
            </a:pPr>
            <a:r>
              <a:rPr lang="en-US" b="true" sz="2600" spc="46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Caos vs. orden (Dioniso vs. Apolo).</a:t>
            </a:r>
          </a:p>
          <a:p>
            <a:pPr algn="l" marL="561342" indent="-280671" lvl="1">
              <a:lnSpc>
                <a:spcPts val="3432"/>
              </a:lnSpc>
              <a:buFont typeface="Arial"/>
              <a:buChar char="•"/>
            </a:pPr>
            <a:r>
              <a:rPr lang="en-US" b="true" sz="2600" spc="46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Moral vs. ley (subjetividad vs. objetividad).</a:t>
            </a:r>
          </a:p>
          <a:p>
            <a:pPr algn="l" marL="561342" indent="-280671" lvl="1">
              <a:lnSpc>
                <a:spcPts val="3432"/>
              </a:lnSpc>
              <a:buFont typeface="Arial"/>
              <a:buChar char="•"/>
            </a:pPr>
            <a:r>
              <a:rPr lang="en-US" b="true" sz="2600" spc="46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Divinidad vs. razón (mandatos sagrados vs. códigos escritos).</a:t>
            </a:r>
          </a:p>
          <a:p>
            <a:pPr algn="l">
              <a:lnSpc>
                <a:spcPts val="3432"/>
              </a:lnSpc>
            </a:pPr>
            <a:r>
              <a:rPr lang="en-US" sz="2600" spc="4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Roma marcó el punto de inflexión al crear un sistema jurídico autónomo, racional y vinculante, cuyo legado perdura.</a:t>
            </a:r>
          </a:p>
          <a:p>
            <a:pPr algn="l">
              <a:lnSpc>
                <a:spcPts val="3432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131" r="0" b="-171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0190255" y="-479289"/>
            <a:ext cx="9132772" cy="8252705"/>
          </a:xfrm>
          <a:custGeom>
            <a:avLst/>
            <a:gdLst/>
            <a:ahLst/>
            <a:cxnLst/>
            <a:rect r="r" b="b" t="t" l="l"/>
            <a:pathLst>
              <a:path h="8252705" w="9132772">
                <a:moveTo>
                  <a:pt x="0" y="0"/>
                </a:moveTo>
                <a:lnTo>
                  <a:pt x="9132772" y="0"/>
                </a:lnTo>
                <a:lnTo>
                  <a:pt x="9132772" y="8252704"/>
                </a:lnTo>
                <a:lnTo>
                  <a:pt x="0" y="82527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0037855" y="-631689"/>
            <a:ext cx="9132772" cy="8252705"/>
          </a:xfrm>
          <a:custGeom>
            <a:avLst/>
            <a:gdLst/>
            <a:ahLst/>
            <a:cxnLst/>
            <a:rect r="r" b="b" t="t" l="l"/>
            <a:pathLst>
              <a:path h="8252705" w="9132772">
                <a:moveTo>
                  <a:pt x="0" y="0"/>
                </a:moveTo>
                <a:lnTo>
                  <a:pt x="9132772" y="0"/>
                </a:lnTo>
                <a:lnTo>
                  <a:pt x="9132772" y="8252704"/>
                </a:lnTo>
                <a:lnTo>
                  <a:pt x="0" y="82527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053373" y="2613917"/>
            <a:ext cx="9132772" cy="8252705"/>
          </a:xfrm>
          <a:custGeom>
            <a:avLst/>
            <a:gdLst/>
            <a:ahLst/>
            <a:cxnLst/>
            <a:rect r="r" b="b" t="t" l="l"/>
            <a:pathLst>
              <a:path h="8252705" w="9132772">
                <a:moveTo>
                  <a:pt x="0" y="0"/>
                </a:moveTo>
                <a:lnTo>
                  <a:pt x="9132772" y="0"/>
                </a:lnTo>
                <a:lnTo>
                  <a:pt x="9132772" y="8252705"/>
                </a:lnTo>
                <a:lnTo>
                  <a:pt x="0" y="82527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54449" y="3314700"/>
            <a:ext cx="15379101" cy="2943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886"/>
              </a:lnSpc>
            </a:pPr>
            <a:r>
              <a:rPr lang="en-US" b="true" sz="18239" spc="2699">
                <a:solidFill>
                  <a:srgbClr val="1A1720"/>
                </a:solidFill>
                <a:latin typeface="Boston Angel Bold"/>
                <a:ea typeface="Boston Angel Bold"/>
                <a:cs typeface="Boston Angel Bold"/>
                <a:sym typeface="Boston Angel Bold"/>
              </a:rPr>
              <a:t>GRACIAS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582079" y="5972175"/>
            <a:ext cx="9123842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38"/>
              </a:lnSpc>
            </a:pPr>
            <a:r>
              <a:rPr lang="en-US" b="true" sz="3782" spc="586">
                <a:solidFill>
                  <a:srgbClr val="1A1720"/>
                </a:solidFill>
                <a:latin typeface="Boston Angel Bold"/>
                <a:ea typeface="Boston Angel Bold"/>
                <a:cs typeface="Boston Angel Bold"/>
                <a:sym typeface="Boston Angel Bold"/>
              </a:rPr>
              <a:t>POR SU ATENCIÓN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5400000">
            <a:off x="4605077" y="4966304"/>
            <a:ext cx="52146" cy="2607297"/>
          </a:xfrm>
          <a:custGeom>
            <a:avLst/>
            <a:gdLst/>
            <a:ahLst/>
            <a:cxnLst/>
            <a:rect r="r" b="b" t="t" l="l"/>
            <a:pathLst>
              <a:path h="2607297" w="52146">
                <a:moveTo>
                  <a:pt x="0" y="0"/>
                </a:moveTo>
                <a:lnTo>
                  <a:pt x="52146" y="0"/>
                </a:lnTo>
                <a:lnTo>
                  <a:pt x="52146" y="2607297"/>
                </a:lnTo>
                <a:lnTo>
                  <a:pt x="0" y="26072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400000">
            <a:off x="13518890" y="4966304"/>
            <a:ext cx="52146" cy="2607297"/>
          </a:xfrm>
          <a:custGeom>
            <a:avLst/>
            <a:gdLst/>
            <a:ahLst/>
            <a:cxnLst/>
            <a:rect r="r" b="b" t="t" l="l"/>
            <a:pathLst>
              <a:path h="2607297" w="52146">
                <a:moveTo>
                  <a:pt x="0" y="0"/>
                </a:moveTo>
                <a:lnTo>
                  <a:pt x="52146" y="0"/>
                </a:lnTo>
                <a:lnTo>
                  <a:pt x="52146" y="2607297"/>
                </a:lnTo>
                <a:lnTo>
                  <a:pt x="0" y="26072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131" r="0" b="-1713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54559" y="1523191"/>
            <a:ext cx="10814151" cy="1208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25"/>
              </a:lnSpc>
            </a:pPr>
            <a:r>
              <a:rPr lang="en-US" b="true" sz="8214" spc="312">
                <a:solidFill>
                  <a:srgbClr val="1A1720"/>
                </a:solidFill>
                <a:latin typeface="Boston Angel Bold"/>
                <a:ea typeface="Boston Angel Bold"/>
                <a:cs typeface="Boston Angel Bold"/>
                <a:sym typeface="Boston Angel Bold"/>
              </a:rPr>
              <a:t>Índice de Contenido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54559" y="3331971"/>
            <a:ext cx="965722" cy="747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325"/>
              </a:lnSpc>
            </a:pPr>
            <a:r>
              <a:rPr lang="en-US" b="true" sz="5071" spc="1044">
                <a:solidFill>
                  <a:srgbClr val="1A1720"/>
                </a:solidFill>
                <a:latin typeface="Boston Angel Bold"/>
                <a:ea typeface="Boston Angel Bold"/>
                <a:cs typeface="Boston Angel Bold"/>
                <a:sym typeface="Boston Angel Bold"/>
              </a:rPr>
              <a:t>01</a:t>
            </a:r>
          </a:p>
        </p:txBody>
      </p:sp>
      <p:sp>
        <p:nvSpPr>
          <p:cNvPr name="AutoShape 5" id="5"/>
          <p:cNvSpPr/>
          <p:nvPr/>
        </p:nvSpPr>
        <p:spPr>
          <a:xfrm>
            <a:off x="1454559" y="4097670"/>
            <a:ext cx="8632708" cy="0"/>
          </a:xfrm>
          <a:prstGeom prst="line">
            <a:avLst/>
          </a:prstGeom>
          <a:ln cap="flat" w="19050">
            <a:solidFill>
              <a:srgbClr val="1A172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1454559" y="4926334"/>
            <a:ext cx="8632708" cy="0"/>
          </a:xfrm>
          <a:prstGeom prst="line">
            <a:avLst/>
          </a:prstGeom>
          <a:ln cap="flat" w="19050">
            <a:solidFill>
              <a:srgbClr val="1A172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>
            <a:off x="1454559" y="5754997"/>
            <a:ext cx="8632708" cy="0"/>
          </a:xfrm>
          <a:prstGeom prst="line">
            <a:avLst/>
          </a:prstGeom>
          <a:ln cap="flat" w="19050">
            <a:solidFill>
              <a:srgbClr val="1A172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" id="8"/>
          <p:cNvSpPr txBox="true"/>
          <p:nvPr/>
        </p:nvSpPr>
        <p:spPr>
          <a:xfrm rot="0">
            <a:off x="2645248" y="5193034"/>
            <a:ext cx="6970743" cy="335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81"/>
              </a:lnSpc>
            </a:pPr>
            <a:r>
              <a:rPr lang="en-US" sz="2107" spc="3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Normas Juridicas Escritas</a:t>
            </a:r>
          </a:p>
        </p:txBody>
      </p:sp>
      <p:sp>
        <p:nvSpPr>
          <p:cNvPr name="AutoShape 9" id="9"/>
          <p:cNvSpPr/>
          <p:nvPr/>
        </p:nvSpPr>
        <p:spPr>
          <a:xfrm>
            <a:off x="1454559" y="6583661"/>
            <a:ext cx="8632708" cy="0"/>
          </a:xfrm>
          <a:prstGeom prst="line">
            <a:avLst/>
          </a:prstGeom>
          <a:ln cap="flat" w="19050">
            <a:solidFill>
              <a:srgbClr val="1A172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1454559" y="7412325"/>
            <a:ext cx="8632708" cy="0"/>
          </a:xfrm>
          <a:prstGeom prst="line">
            <a:avLst/>
          </a:prstGeom>
          <a:ln cap="flat" w="19050">
            <a:solidFill>
              <a:srgbClr val="1A172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1454559" y="8240988"/>
            <a:ext cx="8632708" cy="0"/>
          </a:xfrm>
          <a:prstGeom prst="line">
            <a:avLst/>
          </a:prstGeom>
          <a:ln cap="flat" w="19050">
            <a:solidFill>
              <a:srgbClr val="1A172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1454559" y="9069652"/>
            <a:ext cx="8632708" cy="0"/>
          </a:xfrm>
          <a:prstGeom prst="line">
            <a:avLst/>
          </a:prstGeom>
          <a:ln cap="flat" w="19050">
            <a:solidFill>
              <a:srgbClr val="1A172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1454559" y="3322096"/>
            <a:ext cx="8632708" cy="0"/>
          </a:xfrm>
          <a:prstGeom prst="line">
            <a:avLst/>
          </a:prstGeom>
          <a:ln cap="flat" w="19050">
            <a:solidFill>
              <a:srgbClr val="1A172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4" id="14"/>
          <p:cNvGrpSpPr/>
          <p:nvPr/>
        </p:nvGrpSpPr>
        <p:grpSpPr>
          <a:xfrm rot="0">
            <a:off x="12040128" y="4027038"/>
            <a:ext cx="3999849" cy="3999849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7416" r="0" b="-7416"/>
              </a:stretch>
            </a:blipFill>
            <a:ln w="85725" cap="sq">
              <a:solidFill>
                <a:srgbClr val="CEAA5B"/>
              </a:solidFill>
              <a:prstDash val="solid"/>
              <a:miter/>
            </a:ln>
          </p:spPr>
        </p:sp>
      </p:grpSp>
      <p:sp>
        <p:nvSpPr>
          <p:cNvPr name="TextBox 16" id="16"/>
          <p:cNvSpPr txBox="true"/>
          <p:nvPr/>
        </p:nvSpPr>
        <p:spPr>
          <a:xfrm rot="0">
            <a:off x="1454559" y="4160634"/>
            <a:ext cx="965722" cy="747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325"/>
              </a:lnSpc>
            </a:pPr>
            <a:r>
              <a:rPr lang="en-US" b="true" sz="5071" spc="192">
                <a:solidFill>
                  <a:srgbClr val="1A1720"/>
                </a:solidFill>
                <a:latin typeface="Boston Angel Bold"/>
                <a:ea typeface="Boston Angel Bold"/>
                <a:cs typeface="Boston Angel Bold"/>
                <a:sym typeface="Boston Angel Bold"/>
              </a:rPr>
              <a:t>02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54559" y="4989298"/>
            <a:ext cx="965722" cy="747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325"/>
              </a:lnSpc>
            </a:pPr>
            <a:r>
              <a:rPr lang="en-US" b="true" sz="5071" spc="192">
                <a:solidFill>
                  <a:srgbClr val="1A1720"/>
                </a:solidFill>
                <a:latin typeface="Boston Angel Bold"/>
                <a:ea typeface="Boston Angel Bold"/>
                <a:cs typeface="Boston Angel Bold"/>
                <a:sym typeface="Boston Angel Bold"/>
              </a:rPr>
              <a:t>03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-5400000">
            <a:off x="13118026" y="468158"/>
            <a:ext cx="6338930" cy="4494877"/>
          </a:xfrm>
          <a:custGeom>
            <a:avLst/>
            <a:gdLst/>
            <a:ahLst/>
            <a:cxnLst/>
            <a:rect r="r" b="b" t="t" l="l"/>
            <a:pathLst>
              <a:path h="4494877" w="6338930">
                <a:moveTo>
                  <a:pt x="0" y="0"/>
                </a:moveTo>
                <a:lnTo>
                  <a:pt x="6338929" y="0"/>
                </a:lnTo>
                <a:lnTo>
                  <a:pt x="6338929" y="4494877"/>
                </a:lnTo>
                <a:lnTo>
                  <a:pt x="0" y="44948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2645248" y="4307220"/>
            <a:ext cx="6970743" cy="335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81"/>
              </a:lnSpc>
            </a:pPr>
            <a:r>
              <a:rPr lang="en-US" sz="2107" spc="3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Normas Morales Juridicas Orales y Escritas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645248" y="3532562"/>
            <a:ext cx="6970743" cy="335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81"/>
              </a:lnSpc>
            </a:pPr>
            <a:r>
              <a:rPr lang="en-US" sz="2107" spc="3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Normas Morales Orales Consetudinarias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13118026" y="468158"/>
            <a:ext cx="6338930" cy="4494877"/>
          </a:xfrm>
          <a:custGeom>
            <a:avLst/>
            <a:gdLst/>
            <a:ahLst/>
            <a:cxnLst/>
            <a:rect r="r" b="b" t="t" l="l"/>
            <a:pathLst>
              <a:path h="4494877" w="6338930">
                <a:moveTo>
                  <a:pt x="0" y="0"/>
                </a:moveTo>
                <a:lnTo>
                  <a:pt x="6338929" y="0"/>
                </a:lnTo>
                <a:lnTo>
                  <a:pt x="6338929" y="4494877"/>
                </a:lnTo>
                <a:lnTo>
                  <a:pt x="0" y="4494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2167">
            <a:off x="-3969609" y="5681093"/>
            <a:ext cx="12500862" cy="5045802"/>
          </a:xfrm>
          <a:custGeom>
            <a:avLst/>
            <a:gdLst/>
            <a:ahLst/>
            <a:cxnLst/>
            <a:rect r="r" b="b" t="t" l="l"/>
            <a:pathLst>
              <a:path h="5045802" w="12500862">
                <a:moveTo>
                  <a:pt x="0" y="0"/>
                </a:moveTo>
                <a:lnTo>
                  <a:pt x="12500862" y="0"/>
                </a:lnTo>
                <a:lnTo>
                  <a:pt x="12500862" y="5045803"/>
                </a:lnTo>
                <a:lnTo>
                  <a:pt x="0" y="5045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332815" y="3651956"/>
            <a:ext cx="4776247" cy="5606344"/>
          </a:xfrm>
          <a:custGeom>
            <a:avLst/>
            <a:gdLst/>
            <a:ahLst/>
            <a:cxnLst/>
            <a:rect r="r" b="b" t="t" l="l"/>
            <a:pathLst>
              <a:path h="5606344" w="4776247">
                <a:moveTo>
                  <a:pt x="0" y="0"/>
                </a:moveTo>
                <a:lnTo>
                  <a:pt x="4776247" y="0"/>
                </a:lnTo>
                <a:lnTo>
                  <a:pt x="4776247" y="5606344"/>
                </a:lnTo>
                <a:lnTo>
                  <a:pt x="0" y="56063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912743" y="1707514"/>
            <a:ext cx="11616391" cy="1110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6"/>
              </a:lnSpc>
              <a:spcBef>
                <a:spcPct val="0"/>
              </a:spcBef>
            </a:pPr>
            <a:r>
              <a:rPr lang="en-US" b="true" sz="3360" spc="6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"Así como el fuego forja el metal, la convivencia forja el Derecho."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131" r="0" b="-171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9760001" y="345325"/>
            <a:ext cx="9726342" cy="8789077"/>
          </a:xfrm>
          <a:custGeom>
            <a:avLst/>
            <a:gdLst/>
            <a:ahLst/>
            <a:cxnLst/>
            <a:rect r="r" b="b" t="t" l="l"/>
            <a:pathLst>
              <a:path h="8789077" w="9726342">
                <a:moveTo>
                  <a:pt x="0" y="0"/>
                </a:moveTo>
                <a:lnTo>
                  <a:pt x="9726342" y="0"/>
                </a:lnTo>
                <a:lnTo>
                  <a:pt x="9726342" y="8789077"/>
                </a:lnTo>
                <a:lnTo>
                  <a:pt x="0" y="87890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-1676992" y="345325"/>
            <a:ext cx="5914501" cy="0"/>
          </a:xfrm>
          <a:prstGeom prst="line">
            <a:avLst/>
          </a:prstGeom>
          <a:ln cap="flat" w="28575">
            <a:solidFill>
              <a:srgbClr val="1A172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0" y="569466"/>
            <a:ext cx="9181489" cy="153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08"/>
              </a:lnSpc>
            </a:pPr>
            <a:r>
              <a:rPr lang="en-US" b="true" sz="5436" spc="206">
                <a:solidFill>
                  <a:srgbClr val="1A1720"/>
                </a:solidFill>
                <a:latin typeface="Boston Angel Bold"/>
                <a:ea typeface="Boston Angel Bold"/>
                <a:cs typeface="Boston Angel Bold"/>
                <a:sym typeface="Boston Angel Bold"/>
              </a:rPr>
              <a:t>NORMAS MORALES ORALES CONSUETUDINARIAS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144000" y="3839018"/>
            <a:ext cx="9311099" cy="5807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32" indent="-291466" lvl="1">
              <a:lnSpc>
                <a:spcPts val="3564"/>
              </a:lnSpc>
              <a:buFont typeface="Arial"/>
              <a:buChar char="•"/>
            </a:pPr>
            <a:r>
              <a:rPr lang="en-US" b="true" sz="2700" spc="4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Horda</a:t>
            </a:r>
            <a:r>
              <a:rPr lang="en-US" sz="2700" spc="4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:Primer paso rudimentario de organización humana, conformada por grupos salvajes</a:t>
            </a:r>
          </a:p>
          <a:p>
            <a:pPr algn="l" marL="582932" indent="-291466" lvl="1">
              <a:lnSpc>
                <a:spcPts val="3564"/>
              </a:lnSpc>
              <a:buFont typeface="Arial"/>
              <a:buChar char="•"/>
            </a:pPr>
            <a:r>
              <a:rPr lang="en-US" b="true" sz="2700" spc="4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Clan (gens/genos)</a:t>
            </a:r>
            <a:r>
              <a:rPr lang="en-US" sz="2700" spc="4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Familia proveniente de un mismo tronco, unida por vínculos de sangre común por tres o más generaciones.</a:t>
            </a:r>
          </a:p>
          <a:p>
            <a:pPr algn="l" marL="582932" indent="-291466" lvl="1">
              <a:lnSpc>
                <a:spcPts val="3564"/>
              </a:lnSpc>
              <a:buFont typeface="Arial"/>
              <a:buChar char="•"/>
            </a:pPr>
            <a:r>
              <a:rPr lang="en-US" b="true" sz="2700" spc="4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Fratrías</a:t>
            </a:r>
            <a:r>
              <a:rPr lang="en-US" sz="2700" spc="4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En su origen, era una gens madre escindida en varias gens hijas</a:t>
            </a:r>
          </a:p>
          <a:p>
            <a:pPr algn="l" marL="582932" indent="-291466" lvl="1">
              <a:lnSpc>
                <a:spcPts val="3564"/>
              </a:lnSpc>
              <a:buFont typeface="Arial"/>
              <a:buChar char="•"/>
            </a:pPr>
            <a:r>
              <a:rPr lang="en-US" b="true" sz="2700" spc="4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Tribu</a:t>
            </a:r>
            <a:r>
              <a:rPr lang="en-US" sz="2700" spc="4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Conformada por muchasfamilias (gens) dirigidas por un rey-sacerdote, un consejo de ancianos y una asamblea popular.</a:t>
            </a:r>
          </a:p>
          <a:p>
            <a:pPr algn="l" marL="582932" indent="-291466" lvl="1">
              <a:lnSpc>
                <a:spcPts val="3564"/>
              </a:lnSpc>
              <a:buFont typeface="Arial"/>
              <a:buChar char="•"/>
            </a:pPr>
            <a:r>
              <a:rPr lang="en-US" b="true" sz="2700" spc="4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Ciudad</a:t>
            </a:r>
            <a:r>
              <a:rPr lang="en-US" sz="2700" spc="4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Afinaron las tribus confederadas dando lugar a la creación de la nación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-129610" y="2495993"/>
            <a:ext cx="9311099" cy="7150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32" indent="-291466" lvl="1">
              <a:lnSpc>
                <a:spcPts val="3564"/>
              </a:lnSpc>
              <a:buFont typeface="Arial"/>
              <a:buChar char="•"/>
            </a:pPr>
            <a:r>
              <a:rPr lang="en-US" sz="2700" spc="4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Las primeras formas de organización crearon normas morales transmitidas oralmente de generación en generación.</a:t>
            </a:r>
          </a:p>
          <a:p>
            <a:pPr algn="l" marL="582932" indent="-291466" lvl="1">
              <a:lnSpc>
                <a:spcPts val="3564"/>
              </a:lnSpc>
              <a:buFont typeface="Arial"/>
              <a:buChar char="•"/>
            </a:pPr>
            <a:r>
              <a:rPr lang="en-US" sz="2700" spc="4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 la horda y clan inicial imperó el "orden" del más fuerte y la "justicia directa" mediante venganza personal.</a:t>
            </a:r>
          </a:p>
          <a:p>
            <a:pPr algn="l" marL="582932" indent="-291466" lvl="1">
              <a:lnSpc>
                <a:spcPts val="3564"/>
              </a:lnSpc>
              <a:buFont typeface="Arial"/>
              <a:buChar char="•"/>
            </a:pPr>
            <a:r>
              <a:rPr lang="en-US" sz="2700" spc="4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 surgimiento de líderes con dos figuras de poder:El hombre fuerte (jefe, luego rey) que defendía al grupo</a:t>
            </a:r>
          </a:p>
          <a:p>
            <a:pPr algn="l" marL="582932" indent="-291466" lvl="1">
              <a:lnSpc>
                <a:spcPts val="3564"/>
              </a:lnSpc>
              <a:buFont typeface="Arial"/>
              <a:buChar char="•"/>
            </a:pPr>
            <a:r>
              <a:rPr lang="en-US" sz="2700" spc="4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 brujo/hechicero (sacerdote) que promueve creencias mágico-religiosas</a:t>
            </a:r>
          </a:p>
          <a:p>
            <a:pPr algn="l" marL="582932" indent="-291466" lvl="1">
              <a:lnSpc>
                <a:spcPts val="3564"/>
              </a:lnSpc>
              <a:buFont typeface="Arial"/>
              <a:buChar char="•"/>
            </a:pPr>
            <a:r>
              <a:rPr lang="en-US" b="true" sz="2700" spc="4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Transformación en Derecho</a:t>
            </a:r>
          </a:p>
          <a:p>
            <a:pPr algn="l" marL="582932" indent="-291466" lvl="1">
              <a:lnSpc>
                <a:spcPts val="3564"/>
              </a:lnSpc>
              <a:buFont typeface="Arial"/>
              <a:buChar char="•"/>
            </a:pPr>
            <a:r>
              <a:rPr lang="en-US" sz="2700" spc="4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Ius civitas : Derecho exclusivo para los ciudadanos.</a:t>
            </a:r>
          </a:p>
          <a:p>
            <a:pPr algn="l" marL="582932" indent="-291466" lvl="1">
              <a:lnSpc>
                <a:spcPts val="3564"/>
              </a:lnSpc>
              <a:buFont typeface="Arial"/>
              <a:buChar char="•"/>
            </a:pPr>
            <a:r>
              <a:rPr lang="en-US" sz="2700" spc="4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Ius gentium : Derecho para los extranjeros o no ciudadanos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976901" y="1717039"/>
            <a:ext cx="9311099" cy="882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32" indent="-291466" lvl="1">
              <a:lnSpc>
                <a:spcPts val="3564"/>
              </a:lnSpc>
              <a:buFont typeface="Arial"/>
              <a:buChar char="•"/>
            </a:pPr>
            <a:r>
              <a:rPr lang="en-US" sz="2700" spc="4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Rudolf vo</a:t>
            </a:r>
            <a:r>
              <a:rPr lang="en-US" sz="2700" spc="4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 </a:t>
            </a:r>
            <a:r>
              <a:rPr lang="en-US" sz="2700" spc="4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Ihering </a:t>
            </a:r>
          </a:p>
          <a:p>
            <a:pPr algn="l" marL="582932" indent="-291466" lvl="1">
              <a:lnSpc>
                <a:spcPts val="3564"/>
              </a:lnSpc>
              <a:buFont typeface="Arial"/>
              <a:buChar char="•"/>
            </a:pPr>
            <a:r>
              <a:rPr lang="en-US" sz="2700" spc="4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Cou-langes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2680951" y="-586312"/>
            <a:ext cx="8182337" cy="8704614"/>
          </a:xfrm>
          <a:custGeom>
            <a:avLst/>
            <a:gdLst/>
            <a:ahLst/>
            <a:cxnLst/>
            <a:rect r="r" b="b" t="t" l="l"/>
            <a:pathLst>
              <a:path h="8704614" w="8182337">
                <a:moveTo>
                  <a:pt x="0" y="0"/>
                </a:moveTo>
                <a:lnTo>
                  <a:pt x="8182337" y="0"/>
                </a:lnTo>
                <a:lnTo>
                  <a:pt x="8182337" y="8704614"/>
                </a:lnTo>
                <a:lnTo>
                  <a:pt x="0" y="87046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3545296" y="14287"/>
            <a:ext cx="5914501" cy="0"/>
          </a:xfrm>
          <a:prstGeom prst="line">
            <a:avLst/>
          </a:prstGeom>
          <a:ln cap="flat" w="28575">
            <a:solidFill>
              <a:srgbClr val="1A172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685005" y="1370330"/>
            <a:ext cx="3520145" cy="3520145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0" t="-15420" r="0" b="-15420"/>
              </a:stretch>
            </a:blipFill>
            <a:ln w="66675" cap="sq">
              <a:solidFill>
                <a:srgbClr val="CEAA5B"/>
              </a:solidFill>
              <a:prstDash val="solid"/>
              <a:miter/>
            </a:ln>
          </p:spPr>
        </p:sp>
      </p:grpSp>
      <p:sp>
        <p:nvSpPr>
          <p:cNvPr name="TextBox 6" id="6"/>
          <p:cNvSpPr txBox="true"/>
          <p:nvPr/>
        </p:nvSpPr>
        <p:spPr>
          <a:xfrm rot="0">
            <a:off x="5728751" y="1966893"/>
            <a:ext cx="9804171" cy="6276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83160" indent="-341580" lvl="1">
              <a:lnSpc>
                <a:spcPts val="4176"/>
              </a:lnSpc>
              <a:buFont typeface="Arial"/>
              <a:buChar char="•"/>
            </a:pPr>
            <a:r>
              <a:rPr lang="en-US" sz="3164" spc="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Fustel de Coulanges (1830-1889) : Historiador francés que propone que la religión creó al derecho.</a:t>
            </a:r>
          </a:p>
          <a:p>
            <a:pPr algn="l" marL="683160" indent="-341580" lvl="1">
              <a:lnSpc>
                <a:spcPts val="4176"/>
              </a:lnSpc>
              <a:buFont typeface="Arial"/>
              <a:buChar char="•"/>
            </a:pPr>
            <a:r>
              <a:rPr lang="en-US" sz="3164" spc="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Ahrens : Teórico que sostiene que la familia </a:t>
            </a:r>
          </a:p>
          <a:p>
            <a:pPr algn="l">
              <a:lnSpc>
                <a:spcPts val="4176"/>
              </a:lnSpc>
            </a:pPr>
            <a:r>
              <a:rPr lang="en-US" sz="3164" spc="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fue la generadora del derecho.</a:t>
            </a:r>
          </a:p>
          <a:p>
            <a:pPr algn="l" marL="683160" indent="-341580" lvl="1">
              <a:lnSpc>
                <a:spcPts val="4176"/>
              </a:lnSpc>
              <a:buFont typeface="Arial"/>
              <a:buChar char="•"/>
            </a:pPr>
            <a:r>
              <a:rPr lang="en-US" sz="3164" spc="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Hammurabi : Monarca que recibió las leyes de </a:t>
            </a:r>
          </a:p>
          <a:p>
            <a:pPr algn="l">
              <a:lnSpc>
                <a:spcPts val="4176"/>
              </a:lnSpc>
            </a:pPr>
            <a:r>
              <a:rPr lang="en-US" sz="3164" spc="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origen divino, creador del Código de Hammurabi </a:t>
            </a:r>
          </a:p>
          <a:p>
            <a:pPr algn="l">
              <a:lnSpc>
                <a:spcPts val="4176"/>
              </a:lnSpc>
            </a:pPr>
            <a:r>
              <a:rPr lang="en-US" sz="3164" spc="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(1692 aC)</a:t>
            </a:r>
          </a:p>
          <a:p>
            <a:pPr algn="l" marL="683160" indent="-341580" lvl="1">
              <a:lnSpc>
                <a:spcPts val="4176"/>
              </a:lnSpc>
              <a:buFont typeface="Arial"/>
              <a:buChar char="•"/>
            </a:pPr>
            <a:r>
              <a:rPr lang="en-US" sz="3164" spc="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Moisés : Patriarca que recibió el Decálogo</a:t>
            </a:r>
          </a:p>
          <a:p>
            <a:pPr algn="l">
              <a:lnSpc>
                <a:spcPts val="4176"/>
              </a:lnSpc>
            </a:pPr>
            <a:r>
              <a:rPr lang="en-US" sz="3164" spc="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divino (cerca de 1400 aC)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521194" y="5574344"/>
            <a:ext cx="3683956" cy="3683956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5"/>
              <a:stretch>
                <a:fillRect l="0" t="-9999" r="0" b="-10000"/>
              </a:stretch>
            </a:blipFill>
            <a:ln w="66675" cap="sq">
              <a:solidFill>
                <a:srgbClr val="CEAA5B"/>
              </a:solidFill>
              <a:prstDash val="solid"/>
              <a:miter/>
            </a:ln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131" r="0" b="-171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782009" y="2442462"/>
            <a:ext cx="11306472" cy="10216940"/>
          </a:xfrm>
          <a:custGeom>
            <a:avLst/>
            <a:gdLst/>
            <a:ahLst/>
            <a:cxnLst/>
            <a:rect r="r" b="b" t="t" l="l"/>
            <a:pathLst>
              <a:path h="10216940" w="11306472">
                <a:moveTo>
                  <a:pt x="0" y="0"/>
                </a:moveTo>
                <a:lnTo>
                  <a:pt x="11306473" y="0"/>
                </a:lnTo>
                <a:lnTo>
                  <a:pt x="11306473" y="10216939"/>
                </a:lnTo>
                <a:lnTo>
                  <a:pt x="0" y="102169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38231" y="582753"/>
            <a:ext cx="9355033" cy="88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33"/>
              </a:lnSpc>
            </a:pPr>
            <a:r>
              <a:rPr lang="en-US" b="true" sz="6031" spc="229">
                <a:solidFill>
                  <a:srgbClr val="1A1720"/>
                </a:solidFill>
                <a:latin typeface="Boston Angel Bold"/>
                <a:ea typeface="Boston Angel Bold"/>
                <a:cs typeface="Boston Angel Bold"/>
                <a:sym typeface="Boston Angel Bold"/>
              </a:rPr>
              <a:t>El hombre primitivo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310071" y="1717039"/>
            <a:ext cx="12699102" cy="8493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32" indent="-291466" lvl="1">
              <a:lnSpc>
                <a:spcPts val="3564"/>
              </a:lnSpc>
              <a:buFont typeface="Arial"/>
              <a:buChar char="•"/>
            </a:pPr>
            <a:r>
              <a:rPr lang="en-US" sz="2700" spc="4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 sedentarismo fue principalmente un hecho cultural y social (construcción de viviendas), no meramente eco</a:t>
            </a:r>
            <a:r>
              <a:rPr lang="en-US" sz="2700" spc="4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n-US" sz="2700" spc="4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ó</a:t>
            </a:r>
            <a:r>
              <a:rPr lang="en-US" sz="2700" spc="4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mico</a:t>
            </a:r>
            <a:r>
              <a:rPr lang="en-US" sz="2700" spc="4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(agricultura). </a:t>
            </a:r>
          </a:p>
          <a:p>
            <a:pPr algn="l" marL="582932" indent="-291466" lvl="1">
              <a:lnSpc>
                <a:spcPts val="3564"/>
              </a:lnSpc>
              <a:buFont typeface="Arial"/>
              <a:buChar char="•"/>
            </a:pPr>
            <a:r>
              <a:rPr lang="en-US" sz="2700" spc="4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Stammler argumentó que la existencia de una sociedad no implica necesariamente la existencia de Derecho, contradiciendo la visión tradicional. </a:t>
            </a:r>
          </a:p>
          <a:p>
            <a:pPr algn="l" marL="582932" indent="-291466" lvl="1">
              <a:lnSpc>
                <a:spcPts val="3564"/>
              </a:lnSpc>
              <a:buFont typeface="Arial"/>
              <a:buChar char="•"/>
            </a:pPr>
            <a:r>
              <a:rPr lang="en-US" sz="2700" spc="4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Existe un debate sobre si el Tahuantinsuyo (Imperio Inca) desarrolló un "Derecho" propiamente dicho. Algunos estudiosos (como Ugarte del Pino) niegan su existencia. </a:t>
            </a:r>
          </a:p>
          <a:p>
            <a:pPr algn="l" marL="582932" indent="-291466" lvl="1">
              <a:lnSpc>
                <a:spcPts val="3564"/>
              </a:lnSpc>
              <a:buFont typeface="Arial"/>
              <a:buChar char="•"/>
            </a:pPr>
            <a:r>
              <a:rPr lang="en-US" sz="2700" spc="4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 plantea que los incas lograron gestar un "pre-derecho" con formas efectivas de regulación y control social (reciprocidad, mita, redistribución, etc.) sin alcanzar la madurez de una conciencia jurídica o un espíritu nacional. </a:t>
            </a:r>
          </a:p>
          <a:p>
            <a:pPr algn="l" marL="582932" indent="-291466" lvl="1">
              <a:lnSpc>
                <a:spcPts val="3564"/>
              </a:lnSpc>
              <a:buFont typeface="Arial"/>
              <a:buChar char="•"/>
            </a:pPr>
            <a:r>
              <a:rPr lang="en-US" sz="2700" spc="4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 etnohistoria, con los estudios de John Víctor Murra y otros, revolucionó la comprensión del mundo andino al enfocarse en nuevas fuentes y perspectivas indígenas. </a:t>
            </a:r>
          </a:p>
          <a:p>
            <a:pPr algn="l" marL="582932" indent="-291466" lvl="1">
              <a:lnSpc>
                <a:spcPts val="3564"/>
              </a:lnSpc>
              <a:buFont typeface="Arial"/>
              <a:buChar char="•"/>
            </a:pPr>
            <a:r>
              <a:rPr lang="en-US" sz="2700" spc="4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Jorge Basadre reconoció la necesidad de reescribir la historia del derecho peruano prehispánico a la luz de estos nuevos descubrimientos.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3623272" y="1745614"/>
            <a:ext cx="5914501" cy="0"/>
          </a:xfrm>
          <a:prstGeom prst="line">
            <a:avLst/>
          </a:prstGeom>
          <a:ln cap="flat" w="28575">
            <a:solidFill>
              <a:srgbClr val="1A172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1318325" y="1028700"/>
            <a:ext cx="4780739" cy="8229600"/>
            <a:chOff x="0" y="0"/>
            <a:chExt cx="892576" cy="153648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92576" cy="1536487"/>
            </a:xfrm>
            <a:custGeom>
              <a:avLst/>
              <a:gdLst/>
              <a:ahLst/>
              <a:cxnLst/>
              <a:rect r="r" b="b" t="t" l="l"/>
              <a:pathLst>
                <a:path h="1536487" w="892576">
                  <a:moveTo>
                    <a:pt x="0" y="0"/>
                  </a:moveTo>
                  <a:lnTo>
                    <a:pt x="892576" y="0"/>
                  </a:lnTo>
                  <a:lnTo>
                    <a:pt x="892576" y="1536487"/>
                  </a:lnTo>
                  <a:lnTo>
                    <a:pt x="0" y="1536487"/>
                  </a:lnTo>
                  <a:close/>
                </a:path>
              </a:pathLst>
            </a:custGeom>
            <a:blipFill>
              <a:blip r:embed="rId2"/>
              <a:stretch>
                <a:fillRect l="0" t="-3942" r="0" b="-3942"/>
              </a:stretch>
            </a:blipFill>
            <a:ln w="171450" cap="sq">
              <a:solidFill>
                <a:srgbClr val="CEAA5B"/>
              </a:solidFill>
              <a:prstDash val="solid"/>
              <a:miter/>
            </a:ln>
          </p:spPr>
        </p:sp>
      </p:grpSp>
      <p:sp>
        <p:nvSpPr>
          <p:cNvPr name="Freeform 5" id="5"/>
          <p:cNvSpPr/>
          <p:nvPr/>
        </p:nvSpPr>
        <p:spPr>
          <a:xfrm flipH="false" flipV="false" rot="-10800000">
            <a:off x="-3415741" y="-205956"/>
            <a:ext cx="8182337" cy="8704614"/>
          </a:xfrm>
          <a:custGeom>
            <a:avLst/>
            <a:gdLst/>
            <a:ahLst/>
            <a:cxnLst/>
            <a:rect r="r" b="b" t="t" l="l"/>
            <a:pathLst>
              <a:path h="8704614" w="8182337">
                <a:moveTo>
                  <a:pt x="0" y="0"/>
                </a:moveTo>
                <a:lnTo>
                  <a:pt x="8182337" y="0"/>
                </a:lnTo>
                <a:lnTo>
                  <a:pt x="8182337" y="8704613"/>
                </a:lnTo>
                <a:lnTo>
                  <a:pt x="0" y="87046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591804" y="2153572"/>
            <a:ext cx="10221920" cy="1787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1"/>
              </a:lnSpc>
            </a:pPr>
            <a:r>
              <a:rPr lang="en-US" b="true" sz="6391" spc="242">
                <a:solidFill>
                  <a:srgbClr val="1A1720"/>
                </a:solidFill>
                <a:latin typeface="Boston Angel Bold"/>
                <a:ea typeface="Boston Angel Bold"/>
                <a:cs typeface="Boston Angel Bold"/>
                <a:sym typeface="Boston Angel Bold"/>
              </a:rPr>
              <a:t>Normas Morales Juridicas Orales y Escritas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591804" y="3912491"/>
            <a:ext cx="10244198" cy="1136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3865" indent="-246932" lvl="1">
              <a:lnSpc>
                <a:spcPts val="3019"/>
              </a:lnSpc>
              <a:buFont typeface="Arial"/>
              <a:buChar char="•"/>
            </a:pPr>
            <a:r>
              <a:rPr lang="en-US" sz="2287" spc="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Comunidades tenian diversas creencias : sumerios, egipcios y griegos seguian religiones panteista y politeistas, mientras los hebreos el monoteismo.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591804" y="5492757"/>
            <a:ext cx="10244198" cy="374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3865" indent="-246932" lvl="1">
              <a:lnSpc>
                <a:spcPts val="3019"/>
              </a:lnSpc>
              <a:buFont typeface="Arial"/>
              <a:buChar char="•"/>
            </a:pPr>
            <a:r>
              <a:rPr lang="en-US" sz="2287" spc="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Surgieron los gobiernos centralizados y las sociedades-estado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569525" y="6346422"/>
            <a:ext cx="10244198" cy="374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3865" indent="-246932" lvl="1">
              <a:lnSpc>
                <a:spcPts val="3019"/>
              </a:lnSpc>
              <a:buFont typeface="Arial"/>
              <a:buChar char="•"/>
            </a:pPr>
            <a:r>
              <a:rPr lang="en-US" sz="2287" spc="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Ley del Talión: “ojo por ojo, diente por diente”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591804" y="7200087"/>
            <a:ext cx="10244198" cy="755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3865" indent="-246932" lvl="1">
              <a:lnSpc>
                <a:spcPts val="3019"/>
              </a:lnSpc>
              <a:buFont typeface="Arial"/>
              <a:buChar char="•"/>
            </a:pPr>
            <a:r>
              <a:rPr lang="en-US" sz="2287" spc="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 la Historia Universal la escritura fue el logro cultural mas importante de la humanidad.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591804" y="8470082"/>
            <a:ext cx="10244198" cy="755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3865" indent="-246932" lvl="1">
              <a:lnSpc>
                <a:spcPts val="3019"/>
              </a:lnSpc>
              <a:buFont typeface="Arial"/>
              <a:buChar char="•"/>
            </a:pPr>
            <a:r>
              <a:rPr lang="en-US" sz="2287" spc="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Reyes como Hammurabi eran vistos como intermediarios entre los dioses y el hombre.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131" r="0" b="-1713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694764" y="1057275"/>
            <a:ext cx="10898472" cy="1666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63"/>
              </a:lnSpc>
            </a:pPr>
            <a:r>
              <a:rPr lang="en-US" b="true" sz="5965" spc="226">
                <a:solidFill>
                  <a:srgbClr val="1A1720"/>
                </a:solidFill>
                <a:latin typeface="Boston Angel Bold"/>
                <a:ea typeface="Boston Angel Bold"/>
                <a:cs typeface="Boston Angel Bold"/>
                <a:sym typeface="Boston Angel Bold"/>
              </a:rPr>
              <a:t>Orden de aparición y desarrollo de las civilizaciones</a:t>
            </a:r>
          </a:p>
        </p:txBody>
      </p:sp>
      <p:sp>
        <p:nvSpPr>
          <p:cNvPr name="AutoShape 4" id="4"/>
          <p:cNvSpPr/>
          <p:nvPr/>
        </p:nvSpPr>
        <p:spPr>
          <a:xfrm>
            <a:off x="-1769392" y="1731327"/>
            <a:ext cx="5914501" cy="0"/>
          </a:xfrm>
          <a:prstGeom prst="line">
            <a:avLst/>
          </a:prstGeom>
          <a:ln cap="flat" w="28575">
            <a:solidFill>
              <a:srgbClr val="1A172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0">
            <a:off x="4730229" y="2723484"/>
            <a:ext cx="8827542" cy="7432942"/>
            <a:chOff x="0" y="0"/>
            <a:chExt cx="1648124" cy="138774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48125" cy="1387749"/>
            </a:xfrm>
            <a:custGeom>
              <a:avLst/>
              <a:gdLst/>
              <a:ahLst/>
              <a:cxnLst/>
              <a:rect r="r" b="b" t="t" l="l"/>
              <a:pathLst>
                <a:path h="1387749" w="1648125">
                  <a:moveTo>
                    <a:pt x="0" y="0"/>
                  </a:moveTo>
                  <a:lnTo>
                    <a:pt x="1648125" y="0"/>
                  </a:lnTo>
                  <a:lnTo>
                    <a:pt x="1648125" y="1387749"/>
                  </a:lnTo>
                  <a:lnTo>
                    <a:pt x="0" y="1387749"/>
                  </a:lnTo>
                  <a:close/>
                </a:path>
              </a:pathLst>
            </a:custGeom>
            <a:blipFill>
              <a:blip r:embed="rId3"/>
              <a:stretch>
                <a:fillRect l="-1924" t="0" r="-1924" b="0"/>
              </a:stretch>
            </a:blipFill>
            <a:ln w="171450" cap="sq">
              <a:solidFill>
                <a:srgbClr val="CEAA5B"/>
              </a:solidFill>
              <a:prstDash val="solid"/>
              <a:miter/>
            </a:ln>
          </p:spPr>
        </p:sp>
      </p:grpSp>
      <p:sp>
        <p:nvSpPr>
          <p:cNvPr name="Freeform 7" id="7"/>
          <p:cNvSpPr/>
          <p:nvPr/>
        </p:nvSpPr>
        <p:spPr>
          <a:xfrm flipH="false" flipV="false" rot="-5400000">
            <a:off x="13118026" y="468158"/>
            <a:ext cx="6338930" cy="4494877"/>
          </a:xfrm>
          <a:custGeom>
            <a:avLst/>
            <a:gdLst/>
            <a:ahLst/>
            <a:cxnLst/>
            <a:rect r="r" b="b" t="t" l="l"/>
            <a:pathLst>
              <a:path h="4494877" w="6338930">
                <a:moveTo>
                  <a:pt x="0" y="0"/>
                </a:moveTo>
                <a:lnTo>
                  <a:pt x="6338929" y="0"/>
                </a:lnTo>
                <a:lnTo>
                  <a:pt x="6338929" y="4494877"/>
                </a:lnTo>
                <a:lnTo>
                  <a:pt x="0" y="44948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131" r="0" b="-171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6264226" y="-629481"/>
            <a:ext cx="12564765" cy="5071596"/>
          </a:xfrm>
          <a:custGeom>
            <a:avLst/>
            <a:gdLst/>
            <a:ahLst/>
            <a:cxnLst/>
            <a:rect r="r" b="b" t="t" l="l"/>
            <a:pathLst>
              <a:path h="5071596" w="12564765">
                <a:moveTo>
                  <a:pt x="0" y="0"/>
                </a:moveTo>
                <a:lnTo>
                  <a:pt x="12564765" y="0"/>
                </a:lnTo>
                <a:lnTo>
                  <a:pt x="12564765" y="5071596"/>
                </a:lnTo>
                <a:lnTo>
                  <a:pt x="0" y="50715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2863025"/>
            <a:ext cx="12618977" cy="5561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2"/>
              </a:lnSpc>
            </a:pPr>
            <a:r>
              <a:rPr lang="en-US" b="true" sz="2600" spc="46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Roma y la Ley de las XII Tablas (451-450 a.C.) </a:t>
            </a:r>
          </a:p>
          <a:p>
            <a:pPr algn="l">
              <a:lnSpc>
                <a:spcPts val="3432"/>
              </a:lnSpc>
            </a:pPr>
            <a:r>
              <a:rPr lang="en-US" sz="2600" spc="4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Fue el primer código jurídico escrito romano que sistematizó derechos y obligaciones.</a:t>
            </a:r>
          </a:p>
          <a:p>
            <a:pPr algn="l">
              <a:lnSpc>
                <a:spcPts val="3432"/>
              </a:lnSpc>
            </a:pPr>
            <a:r>
              <a:rPr lang="en-US" b="true" sz="2600" spc="46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Proceso Histórico-Jurídico</a:t>
            </a:r>
          </a:p>
          <a:p>
            <a:pPr algn="l">
              <a:lnSpc>
                <a:spcPts val="3432"/>
              </a:lnSpc>
            </a:pPr>
            <a:r>
              <a:rPr lang="en-US" sz="2600" spc="46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Sumerios y babilonios:</a:t>
            </a:r>
            <a:r>
              <a:rPr lang="en-US" sz="2600" spc="4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Código de Hammurabi</a:t>
            </a:r>
          </a:p>
          <a:p>
            <a:pPr algn="l">
              <a:lnSpc>
                <a:spcPts val="3432"/>
              </a:lnSpc>
            </a:pPr>
            <a:r>
              <a:rPr lang="en-US" sz="2600" spc="46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Hebreos:</a:t>
            </a:r>
            <a:r>
              <a:rPr lang="en-US" sz="2600" spc="4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Decálogo</a:t>
            </a:r>
          </a:p>
          <a:p>
            <a:pPr algn="l">
              <a:lnSpc>
                <a:spcPts val="3432"/>
              </a:lnSpc>
            </a:pPr>
            <a:r>
              <a:rPr lang="en-US" sz="2600" spc="46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Griegos y romanos:</a:t>
            </a:r>
            <a:r>
              <a:rPr lang="en-US" sz="2600" spc="4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Leyes secularizadas</a:t>
            </a:r>
          </a:p>
          <a:p>
            <a:pPr algn="l">
              <a:lnSpc>
                <a:spcPts val="3432"/>
              </a:lnSpc>
            </a:pPr>
            <a:r>
              <a:rPr lang="en-US" b="true" sz="2600" spc="46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Transición de la Moral al Derecho Positivo</a:t>
            </a:r>
          </a:p>
          <a:p>
            <a:pPr algn="l">
              <a:lnSpc>
                <a:spcPts val="3432"/>
              </a:lnSpc>
            </a:pPr>
            <a:r>
              <a:rPr lang="en-US" sz="2600" spc="46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Evolución histórica: </a:t>
            </a:r>
            <a:r>
              <a:rPr lang="en-US" sz="2600" spc="4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Las sociedades pasaron de normas morales/religiosas (como el Decálogo hebreo o el Código de Hammurabi) a sistemas jurídicos secularizados (Ley de las XII Tablas, Constitución de Solón).</a:t>
            </a:r>
          </a:p>
          <a:p>
            <a:pPr algn="l">
              <a:lnSpc>
                <a:spcPts val="3432"/>
              </a:lnSpc>
            </a:pPr>
            <a:r>
              <a:rPr lang="en-US" sz="2600" spc="46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Rol de Roma: </a:t>
            </a:r>
            <a:r>
              <a:rPr lang="en-US" sz="2600" spc="4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Consolidó el derecho positivo (leyes humanas escritas), separando el orden jurídico de la religión y la moral.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3772766" y="3400233"/>
            <a:ext cx="4515234" cy="4515234"/>
          </a:xfrm>
          <a:custGeom>
            <a:avLst/>
            <a:gdLst/>
            <a:ahLst/>
            <a:cxnLst/>
            <a:rect r="r" b="b" t="t" l="l"/>
            <a:pathLst>
              <a:path h="4515234" w="4515234">
                <a:moveTo>
                  <a:pt x="0" y="0"/>
                </a:moveTo>
                <a:lnTo>
                  <a:pt x="4515234" y="0"/>
                </a:lnTo>
                <a:lnTo>
                  <a:pt x="4515234" y="4515234"/>
                </a:lnTo>
                <a:lnTo>
                  <a:pt x="0" y="45152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613111"/>
            <a:ext cx="12953160" cy="986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96"/>
              </a:lnSpc>
            </a:pPr>
            <a:r>
              <a:rPr lang="en-US" b="true" sz="6758" spc="256">
                <a:solidFill>
                  <a:srgbClr val="1A1720"/>
                </a:solidFill>
                <a:latin typeface="Boston Angel Bold"/>
                <a:ea typeface="Boston Angel Bold"/>
                <a:cs typeface="Boston Angel Bold"/>
                <a:sym typeface="Boston Angel Bold"/>
              </a:rPr>
              <a:t>Normas Jurídicas Escritas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DAGk8_-8Mwg</dc:identifier>
  <dcterms:modified xsi:type="dcterms:W3CDTF">2011-08-01T06:04:30Z</dcterms:modified>
  <cp:revision>1</cp:revision>
  <dc:title>Presentación Servicios Despacho de Abogados Profesional Corporativo Blanco y Dorado </dc:title>
</cp:coreProperties>
</file>