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304" r:id="rId5"/>
    <p:sldId id="311" r:id="rId6"/>
    <p:sldId id="309" r:id="rId7"/>
    <p:sldId id="310" r:id="rId8"/>
    <p:sldId id="305" r:id="rId9"/>
    <p:sldId id="306" r:id="rId10"/>
    <p:sldId id="307" r:id="rId11"/>
    <p:sldId id="312" r:id="rId12"/>
    <p:sldId id="313" r:id="rId13"/>
    <p:sldId id="314" r:id="rId14"/>
    <p:sldId id="315" r:id="rId15"/>
    <p:sldId id="318" r:id="rId16"/>
    <p:sldId id="316" r:id="rId17"/>
    <p:sldId id="317" r:id="rId18"/>
    <p:sldId id="319" r:id="rId19"/>
    <p:sldId id="320" r:id="rId20"/>
    <p:sldId id="321"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66"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E019F-F5A6-4A9F-9B02-08B66F7F9B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CEB320EA-687E-47BD-A372-05EE7734E5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EAEA48C7-A164-4298-9C71-0BD5762F584C}"/>
              </a:ext>
            </a:extLst>
          </p:cNvPr>
          <p:cNvSpPr>
            <a:spLocks noGrp="1"/>
          </p:cNvSpPr>
          <p:nvPr>
            <p:ph type="dt" sz="half" idx="10"/>
          </p:nvPr>
        </p:nvSpPr>
        <p:spPr/>
        <p:txBody>
          <a:bodyPr/>
          <a:lstStyle/>
          <a:p>
            <a:fld id="{6A9EA11B-10DA-4E8E-982A-CC464DE9A1E6}" type="datetimeFigureOut">
              <a:rPr lang="es-EC" smtClean="0"/>
              <a:t>31/05/2018</a:t>
            </a:fld>
            <a:endParaRPr lang="es-EC"/>
          </a:p>
        </p:txBody>
      </p:sp>
      <p:sp>
        <p:nvSpPr>
          <p:cNvPr id="5" name="Marcador de pie de página 4">
            <a:extLst>
              <a:ext uri="{FF2B5EF4-FFF2-40B4-BE49-F238E27FC236}">
                <a16:creationId xmlns:a16="http://schemas.microsoft.com/office/drawing/2014/main" id="{550C53AE-D7EF-404F-82FD-19EF86781BC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9462838-3F3A-428F-B68E-B5BD9CEABE81}"/>
              </a:ext>
            </a:extLst>
          </p:cNvPr>
          <p:cNvSpPr>
            <a:spLocks noGrp="1"/>
          </p:cNvSpPr>
          <p:nvPr>
            <p:ph type="sldNum" sz="quarter" idx="12"/>
          </p:nvPr>
        </p:nvSpPr>
        <p:spPr/>
        <p:txBody>
          <a:bodyPr/>
          <a:lstStyle/>
          <a:p>
            <a:fld id="{85CEE338-B992-4547-9767-4F5C7D3B08D3}" type="slidenum">
              <a:rPr lang="es-EC" smtClean="0"/>
              <a:t>‹Nº›</a:t>
            </a:fld>
            <a:endParaRPr lang="es-EC"/>
          </a:p>
        </p:txBody>
      </p:sp>
    </p:spTree>
    <p:extLst>
      <p:ext uri="{BB962C8B-B14F-4D97-AF65-F5344CB8AC3E}">
        <p14:creationId xmlns:p14="http://schemas.microsoft.com/office/powerpoint/2010/main" val="248156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D46C6-28C8-48EF-8274-EEB7DA18180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386DF0A-A7DB-45A5-B7DC-FF2F87BC3B1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8316901-7D7B-482C-8768-8E274A7D89DE}"/>
              </a:ext>
            </a:extLst>
          </p:cNvPr>
          <p:cNvSpPr>
            <a:spLocks noGrp="1"/>
          </p:cNvSpPr>
          <p:nvPr>
            <p:ph type="dt" sz="half" idx="10"/>
          </p:nvPr>
        </p:nvSpPr>
        <p:spPr/>
        <p:txBody>
          <a:bodyPr/>
          <a:lstStyle/>
          <a:p>
            <a:fld id="{6A9EA11B-10DA-4E8E-982A-CC464DE9A1E6}" type="datetimeFigureOut">
              <a:rPr lang="es-EC" smtClean="0"/>
              <a:t>31/05/2018</a:t>
            </a:fld>
            <a:endParaRPr lang="es-EC"/>
          </a:p>
        </p:txBody>
      </p:sp>
      <p:sp>
        <p:nvSpPr>
          <p:cNvPr id="5" name="Marcador de pie de página 4">
            <a:extLst>
              <a:ext uri="{FF2B5EF4-FFF2-40B4-BE49-F238E27FC236}">
                <a16:creationId xmlns:a16="http://schemas.microsoft.com/office/drawing/2014/main" id="{F6CA5683-DBD5-4190-A686-F6CDFBED8DD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576A619-86D5-41C1-80B4-F0A33BE7921C}"/>
              </a:ext>
            </a:extLst>
          </p:cNvPr>
          <p:cNvSpPr>
            <a:spLocks noGrp="1"/>
          </p:cNvSpPr>
          <p:nvPr>
            <p:ph type="sldNum" sz="quarter" idx="12"/>
          </p:nvPr>
        </p:nvSpPr>
        <p:spPr/>
        <p:txBody>
          <a:bodyPr/>
          <a:lstStyle/>
          <a:p>
            <a:fld id="{85CEE338-B992-4547-9767-4F5C7D3B08D3}" type="slidenum">
              <a:rPr lang="es-EC" smtClean="0"/>
              <a:t>‹Nº›</a:t>
            </a:fld>
            <a:endParaRPr lang="es-EC"/>
          </a:p>
        </p:txBody>
      </p:sp>
    </p:spTree>
    <p:extLst>
      <p:ext uri="{BB962C8B-B14F-4D97-AF65-F5344CB8AC3E}">
        <p14:creationId xmlns:p14="http://schemas.microsoft.com/office/powerpoint/2010/main" val="410765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0DFC2E-CDB9-4F14-906E-577B56CC437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E2C5827-9E0F-41B3-BE60-86525128A97B}"/>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D92165E-266B-43CE-A2EC-CB647721ED3A}"/>
              </a:ext>
            </a:extLst>
          </p:cNvPr>
          <p:cNvSpPr>
            <a:spLocks noGrp="1"/>
          </p:cNvSpPr>
          <p:nvPr>
            <p:ph type="dt" sz="half" idx="10"/>
          </p:nvPr>
        </p:nvSpPr>
        <p:spPr/>
        <p:txBody>
          <a:bodyPr/>
          <a:lstStyle/>
          <a:p>
            <a:fld id="{6A9EA11B-10DA-4E8E-982A-CC464DE9A1E6}" type="datetimeFigureOut">
              <a:rPr lang="es-EC" smtClean="0"/>
              <a:t>31/05/2018</a:t>
            </a:fld>
            <a:endParaRPr lang="es-EC"/>
          </a:p>
        </p:txBody>
      </p:sp>
      <p:sp>
        <p:nvSpPr>
          <p:cNvPr id="5" name="Marcador de pie de página 4">
            <a:extLst>
              <a:ext uri="{FF2B5EF4-FFF2-40B4-BE49-F238E27FC236}">
                <a16:creationId xmlns:a16="http://schemas.microsoft.com/office/drawing/2014/main" id="{CC880D83-0206-4553-B52D-FFDE9175DCB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07B4FAE-7D38-4319-B892-88D5658DC0B1}"/>
              </a:ext>
            </a:extLst>
          </p:cNvPr>
          <p:cNvSpPr>
            <a:spLocks noGrp="1"/>
          </p:cNvSpPr>
          <p:nvPr>
            <p:ph type="sldNum" sz="quarter" idx="12"/>
          </p:nvPr>
        </p:nvSpPr>
        <p:spPr/>
        <p:txBody>
          <a:bodyPr/>
          <a:lstStyle/>
          <a:p>
            <a:fld id="{85CEE338-B992-4547-9767-4F5C7D3B08D3}" type="slidenum">
              <a:rPr lang="es-EC" smtClean="0"/>
              <a:t>‹Nº›</a:t>
            </a:fld>
            <a:endParaRPr lang="es-EC"/>
          </a:p>
        </p:txBody>
      </p:sp>
    </p:spTree>
    <p:extLst>
      <p:ext uri="{BB962C8B-B14F-4D97-AF65-F5344CB8AC3E}">
        <p14:creationId xmlns:p14="http://schemas.microsoft.com/office/powerpoint/2010/main" val="73541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A573E3-E90D-4229-82F3-C7EB1F11652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A95AA41-A4F5-4D4B-80AD-D8A3E303A0B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49BA840-4766-48AC-94B4-34CC5D5F9104}"/>
              </a:ext>
            </a:extLst>
          </p:cNvPr>
          <p:cNvSpPr>
            <a:spLocks noGrp="1"/>
          </p:cNvSpPr>
          <p:nvPr>
            <p:ph type="dt" sz="half" idx="10"/>
          </p:nvPr>
        </p:nvSpPr>
        <p:spPr/>
        <p:txBody>
          <a:bodyPr/>
          <a:lstStyle/>
          <a:p>
            <a:fld id="{6A9EA11B-10DA-4E8E-982A-CC464DE9A1E6}" type="datetimeFigureOut">
              <a:rPr lang="es-EC" smtClean="0"/>
              <a:t>31/05/2018</a:t>
            </a:fld>
            <a:endParaRPr lang="es-EC"/>
          </a:p>
        </p:txBody>
      </p:sp>
      <p:sp>
        <p:nvSpPr>
          <p:cNvPr id="5" name="Marcador de pie de página 4">
            <a:extLst>
              <a:ext uri="{FF2B5EF4-FFF2-40B4-BE49-F238E27FC236}">
                <a16:creationId xmlns:a16="http://schemas.microsoft.com/office/drawing/2014/main" id="{26F485D1-3DAB-4D57-BBD4-85551AC5752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FE85C7B-ACAA-4F47-A28B-B460D25C0647}"/>
              </a:ext>
            </a:extLst>
          </p:cNvPr>
          <p:cNvSpPr>
            <a:spLocks noGrp="1"/>
          </p:cNvSpPr>
          <p:nvPr>
            <p:ph type="sldNum" sz="quarter" idx="12"/>
          </p:nvPr>
        </p:nvSpPr>
        <p:spPr/>
        <p:txBody>
          <a:bodyPr/>
          <a:lstStyle/>
          <a:p>
            <a:fld id="{85CEE338-B992-4547-9767-4F5C7D3B08D3}" type="slidenum">
              <a:rPr lang="es-EC" smtClean="0"/>
              <a:t>‹Nº›</a:t>
            </a:fld>
            <a:endParaRPr lang="es-EC"/>
          </a:p>
        </p:txBody>
      </p:sp>
    </p:spTree>
    <p:extLst>
      <p:ext uri="{BB962C8B-B14F-4D97-AF65-F5344CB8AC3E}">
        <p14:creationId xmlns:p14="http://schemas.microsoft.com/office/powerpoint/2010/main" val="57191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96F8-AA7A-4C96-AC8F-587362F1DFE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3F48C85-F6F1-4EB0-935D-24F2F74095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9C322473-152F-4F40-B7F4-A667FD275875}"/>
              </a:ext>
            </a:extLst>
          </p:cNvPr>
          <p:cNvSpPr>
            <a:spLocks noGrp="1"/>
          </p:cNvSpPr>
          <p:nvPr>
            <p:ph type="dt" sz="half" idx="10"/>
          </p:nvPr>
        </p:nvSpPr>
        <p:spPr/>
        <p:txBody>
          <a:bodyPr/>
          <a:lstStyle/>
          <a:p>
            <a:fld id="{6A9EA11B-10DA-4E8E-982A-CC464DE9A1E6}" type="datetimeFigureOut">
              <a:rPr lang="es-EC" smtClean="0"/>
              <a:t>31/05/2018</a:t>
            </a:fld>
            <a:endParaRPr lang="es-EC"/>
          </a:p>
        </p:txBody>
      </p:sp>
      <p:sp>
        <p:nvSpPr>
          <p:cNvPr id="5" name="Marcador de pie de página 4">
            <a:extLst>
              <a:ext uri="{FF2B5EF4-FFF2-40B4-BE49-F238E27FC236}">
                <a16:creationId xmlns:a16="http://schemas.microsoft.com/office/drawing/2014/main" id="{0355E555-E7DA-4A51-B442-463411F29BC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F776697-A2F3-4296-BE36-438EE8D7376D}"/>
              </a:ext>
            </a:extLst>
          </p:cNvPr>
          <p:cNvSpPr>
            <a:spLocks noGrp="1"/>
          </p:cNvSpPr>
          <p:nvPr>
            <p:ph type="sldNum" sz="quarter" idx="12"/>
          </p:nvPr>
        </p:nvSpPr>
        <p:spPr/>
        <p:txBody>
          <a:bodyPr/>
          <a:lstStyle/>
          <a:p>
            <a:fld id="{85CEE338-B992-4547-9767-4F5C7D3B08D3}" type="slidenum">
              <a:rPr lang="es-EC" smtClean="0"/>
              <a:t>‹Nº›</a:t>
            </a:fld>
            <a:endParaRPr lang="es-EC"/>
          </a:p>
        </p:txBody>
      </p:sp>
    </p:spTree>
    <p:extLst>
      <p:ext uri="{BB962C8B-B14F-4D97-AF65-F5344CB8AC3E}">
        <p14:creationId xmlns:p14="http://schemas.microsoft.com/office/powerpoint/2010/main" val="44899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5736D-F088-43B8-9BB5-F36CFDEDF50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F1CD9A2-48B0-463E-BAD6-9EE53F96D97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133E617D-D52D-4DBD-B06D-67BFB7C1143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79085276-F90C-4F6F-9462-1354186B2B91}"/>
              </a:ext>
            </a:extLst>
          </p:cNvPr>
          <p:cNvSpPr>
            <a:spLocks noGrp="1"/>
          </p:cNvSpPr>
          <p:nvPr>
            <p:ph type="dt" sz="half" idx="10"/>
          </p:nvPr>
        </p:nvSpPr>
        <p:spPr/>
        <p:txBody>
          <a:bodyPr/>
          <a:lstStyle/>
          <a:p>
            <a:fld id="{6A9EA11B-10DA-4E8E-982A-CC464DE9A1E6}" type="datetimeFigureOut">
              <a:rPr lang="es-EC" smtClean="0"/>
              <a:t>31/05/2018</a:t>
            </a:fld>
            <a:endParaRPr lang="es-EC"/>
          </a:p>
        </p:txBody>
      </p:sp>
      <p:sp>
        <p:nvSpPr>
          <p:cNvPr id="6" name="Marcador de pie de página 5">
            <a:extLst>
              <a:ext uri="{FF2B5EF4-FFF2-40B4-BE49-F238E27FC236}">
                <a16:creationId xmlns:a16="http://schemas.microsoft.com/office/drawing/2014/main" id="{DFB2ED2F-E148-4F5C-B879-EC252AABD1E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85DB33B-C69A-4E23-A6D1-FDEB7C9314C1}"/>
              </a:ext>
            </a:extLst>
          </p:cNvPr>
          <p:cNvSpPr>
            <a:spLocks noGrp="1"/>
          </p:cNvSpPr>
          <p:nvPr>
            <p:ph type="sldNum" sz="quarter" idx="12"/>
          </p:nvPr>
        </p:nvSpPr>
        <p:spPr/>
        <p:txBody>
          <a:bodyPr/>
          <a:lstStyle/>
          <a:p>
            <a:fld id="{85CEE338-B992-4547-9767-4F5C7D3B08D3}" type="slidenum">
              <a:rPr lang="es-EC" smtClean="0"/>
              <a:t>‹Nº›</a:t>
            </a:fld>
            <a:endParaRPr lang="es-EC"/>
          </a:p>
        </p:txBody>
      </p:sp>
    </p:spTree>
    <p:extLst>
      <p:ext uri="{BB962C8B-B14F-4D97-AF65-F5344CB8AC3E}">
        <p14:creationId xmlns:p14="http://schemas.microsoft.com/office/powerpoint/2010/main" val="73742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D9C73-7C1F-4654-91C7-71AB5ABF4C6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1D996FA-129F-413C-A9D5-F2CDF98375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A237CCE-51EF-43DC-B69D-06FB88B6A84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DEF6ABBA-BBAC-4FBA-A358-8028B69DA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29BD19E-5871-4A4C-A153-3552BC9094E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FD20D834-19D8-417D-9979-3882EC0090CD}"/>
              </a:ext>
            </a:extLst>
          </p:cNvPr>
          <p:cNvSpPr>
            <a:spLocks noGrp="1"/>
          </p:cNvSpPr>
          <p:nvPr>
            <p:ph type="dt" sz="half" idx="10"/>
          </p:nvPr>
        </p:nvSpPr>
        <p:spPr/>
        <p:txBody>
          <a:bodyPr/>
          <a:lstStyle/>
          <a:p>
            <a:fld id="{6A9EA11B-10DA-4E8E-982A-CC464DE9A1E6}" type="datetimeFigureOut">
              <a:rPr lang="es-EC" smtClean="0"/>
              <a:t>31/05/2018</a:t>
            </a:fld>
            <a:endParaRPr lang="es-EC"/>
          </a:p>
        </p:txBody>
      </p:sp>
      <p:sp>
        <p:nvSpPr>
          <p:cNvPr id="8" name="Marcador de pie de página 7">
            <a:extLst>
              <a:ext uri="{FF2B5EF4-FFF2-40B4-BE49-F238E27FC236}">
                <a16:creationId xmlns:a16="http://schemas.microsoft.com/office/drawing/2014/main" id="{DB5095CE-CB12-4EE8-9211-CDE75DB3306C}"/>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C13492A3-5DCB-490A-8871-7AB44DEC3ED0}"/>
              </a:ext>
            </a:extLst>
          </p:cNvPr>
          <p:cNvSpPr>
            <a:spLocks noGrp="1"/>
          </p:cNvSpPr>
          <p:nvPr>
            <p:ph type="sldNum" sz="quarter" idx="12"/>
          </p:nvPr>
        </p:nvSpPr>
        <p:spPr/>
        <p:txBody>
          <a:bodyPr/>
          <a:lstStyle/>
          <a:p>
            <a:fld id="{85CEE338-B992-4547-9767-4F5C7D3B08D3}" type="slidenum">
              <a:rPr lang="es-EC" smtClean="0"/>
              <a:t>‹Nº›</a:t>
            </a:fld>
            <a:endParaRPr lang="es-EC"/>
          </a:p>
        </p:txBody>
      </p:sp>
    </p:spTree>
    <p:extLst>
      <p:ext uri="{BB962C8B-B14F-4D97-AF65-F5344CB8AC3E}">
        <p14:creationId xmlns:p14="http://schemas.microsoft.com/office/powerpoint/2010/main" val="111271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445B4-EB2E-460A-8827-AA6A2858E59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AC0C8C27-24C8-4DAF-A205-C4D3EC183519}"/>
              </a:ext>
            </a:extLst>
          </p:cNvPr>
          <p:cNvSpPr>
            <a:spLocks noGrp="1"/>
          </p:cNvSpPr>
          <p:nvPr>
            <p:ph type="dt" sz="half" idx="10"/>
          </p:nvPr>
        </p:nvSpPr>
        <p:spPr/>
        <p:txBody>
          <a:bodyPr/>
          <a:lstStyle/>
          <a:p>
            <a:fld id="{6A9EA11B-10DA-4E8E-982A-CC464DE9A1E6}" type="datetimeFigureOut">
              <a:rPr lang="es-EC" smtClean="0"/>
              <a:t>31/05/2018</a:t>
            </a:fld>
            <a:endParaRPr lang="es-EC"/>
          </a:p>
        </p:txBody>
      </p:sp>
      <p:sp>
        <p:nvSpPr>
          <p:cNvPr id="4" name="Marcador de pie de página 3">
            <a:extLst>
              <a:ext uri="{FF2B5EF4-FFF2-40B4-BE49-F238E27FC236}">
                <a16:creationId xmlns:a16="http://schemas.microsoft.com/office/drawing/2014/main" id="{4C267214-5A33-4290-9800-B078DAD341C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0669E7D-48A5-4502-9545-86202C424A5F}"/>
              </a:ext>
            </a:extLst>
          </p:cNvPr>
          <p:cNvSpPr>
            <a:spLocks noGrp="1"/>
          </p:cNvSpPr>
          <p:nvPr>
            <p:ph type="sldNum" sz="quarter" idx="12"/>
          </p:nvPr>
        </p:nvSpPr>
        <p:spPr/>
        <p:txBody>
          <a:bodyPr/>
          <a:lstStyle/>
          <a:p>
            <a:fld id="{85CEE338-B992-4547-9767-4F5C7D3B08D3}" type="slidenum">
              <a:rPr lang="es-EC" smtClean="0"/>
              <a:t>‹Nº›</a:t>
            </a:fld>
            <a:endParaRPr lang="es-EC"/>
          </a:p>
        </p:txBody>
      </p:sp>
    </p:spTree>
    <p:extLst>
      <p:ext uri="{BB962C8B-B14F-4D97-AF65-F5344CB8AC3E}">
        <p14:creationId xmlns:p14="http://schemas.microsoft.com/office/powerpoint/2010/main" val="199937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93C0093-1F49-4DB1-969B-1DCF6C26E4ED}"/>
              </a:ext>
            </a:extLst>
          </p:cNvPr>
          <p:cNvSpPr>
            <a:spLocks noGrp="1"/>
          </p:cNvSpPr>
          <p:nvPr>
            <p:ph type="dt" sz="half" idx="10"/>
          </p:nvPr>
        </p:nvSpPr>
        <p:spPr/>
        <p:txBody>
          <a:bodyPr/>
          <a:lstStyle/>
          <a:p>
            <a:fld id="{6A9EA11B-10DA-4E8E-982A-CC464DE9A1E6}" type="datetimeFigureOut">
              <a:rPr lang="es-EC" smtClean="0"/>
              <a:t>31/05/2018</a:t>
            </a:fld>
            <a:endParaRPr lang="es-EC"/>
          </a:p>
        </p:txBody>
      </p:sp>
      <p:sp>
        <p:nvSpPr>
          <p:cNvPr id="3" name="Marcador de pie de página 2">
            <a:extLst>
              <a:ext uri="{FF2B5EF4-FFF2-40B4-BE49-F238E27FC236}">
                <a16:creationId xmlns:a16="http://schemas.microsoft.com/office/drawing/2014/main" id="{377B7869-3FC9-4084-AF0B-515F9181E1D6}"/>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551F955E-6120-42DA-8B6C-7A158BA88DA4}"/>
              </a:ext>
            </a:extLst>
          </p:cNvPr>
          <p:cNvSpPr>
            <a:spLocks noGrp="1"/>
          </p:cNvSpPr>
          <p:nvPr>
            <p:ph type="sldNum" sz="quarter" idx="12"/>
          </p:nvPr>
        </p:nvSpPr>
        <p:spPr/>
        <p:txBody>
          <a:bodyPr/>
          <a:lstStyle/>
          <a:p>
            <a:fld id="{85CEE338-B992-4547-9767-4F5C7D3B08D3}" type="slidenum">
              <a:rPr lang="es-EC" smtClean="0"/>
              <a:t>‹Nº›</a:t>
            </a:fld>
            <a:endParaRPr lang="es-EC"/>
          </a:p>
        </p:txBody>
      </p:sp>
    </p:spTree>
    <p:extLst>
      <p:ext uri="{BB962C8B-B14F-4D97-AF65-F5344CB8AC3E}">
        <p14:creationId xmlns:p14="http://schemas.microsoft.com/office/powerpoint/2010/main" val="395727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16B31D-FBE2-4424-B8E2-E87DC14E59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83B1B71-BDA7-4428-A5B9-07E41675A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8262E95-6A1F-48F7-9627-A84CA05CA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2799A35-FB66-4D43-BD5D-85F50A4A0FB1}"/>
              </a:ext>
            </a:extLst>
          </p:cNvPr>
          <p:cNvSpPr>
            <a:spLocks noGrp="1"/>
          </p:cNvSpPr>
          <p:nvPr>
            <p:ph type="dt" sz="half" idx="10"/>
          </p:nvPr>
        </p:nvSpPr>
        <p:spPr/>
        <p:txBody>
          <a:bodyPr/>
          <a:lstStyle/>
          <a:p>
            <a:fld id="{6A9EA11B-10DA-4E8E-982A-CC464DE9A1E6}" type="datetimeFigureOut">
              <a:rPr lang="es-EC" smtClean="0"/>
              <a:t>31/05/2018</a:t>
            </a:fld>
            <a:endParaRPr lang="es-EC"/>
          </a:p>
        </p:txBody>
      </p:sp>
      <p:sp>
        <p:nvSpPr>
          <p:cNvPr id="6" name="Marcador de pie de página 5">
            <a:extLst>
              <a:ext uri="{FF2B5EF4-FFF2-40B4-BE49-F238E27FC236}">
                <a16:creationId xmlns:a16="http://schemas.microsoft.com/office/drawing/2014/main" id="{71DBF877-DB33-4E8B-917B-209C3E5365C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E4F653B-D6C0-48D2-85EB-C75C5980AEA0}"/>
              </a:ext>
            </a:extLst>
          </p:cNvPr>
          <p:cNvSpPr>
            <a:spLocks noGrp="1"/>
          </p:cNvSpPr>
          <p:nvPr>
            <p:ph type="sldNum" sz="quarter" idx="12"/>
          </p:nvPr>
        </p:nvSpPr>
        <p:spPr/>
        <p:txBody>
          <a:bodyPr/>
          <a:lstStyle/>
          <a:p>
            <a:fld id="{85CEE338-B992-4547-9767-4F5C7D3B08D3}" type="slidenum">
              <a:rPr lang="es-EC" smtClean="0"/>
              <a:t>‹Nº›</a:t>
            </a:fld>
            <a:endParaRPr lang="es-EC"/>
          </a:p>
        </p:txBody>
      </p:sp>
    </p:spTree>
    <p:extLst>
      <p:ext uri="{BB962C8B-B14F-4D97-AF65-F5344CB8AC3E}">
        <p14:creationId xmlns:p14="http://schemas.microsoft.com/office/powerpoint/2010/main" val="224372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5A3CF-1FBD-4D0F-9AD8-B0013F0BEA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8BC61FAB-27D0-4EFC-A3CE-9CDC6CCC0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F72BADF5-22B4-451B-9900-9F8853039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0DDA3AE-66C4-47B7-8E7A-50709E136FFA}"/>
              </a:ext>
            </a:extLst>
          </p:cNvPr>
          <p:cNvSpPr>
            <a:spLocks noGrp="1"/>
          </p:cNvSpPr>
          <p:nvPr>
            <p:ph type="dt" sz="half" idx="10"/>
          </p:nvPr>
        </p:nvSpPr>
        <p:spPr/>
        <p:txBody>
          <a:bodyPr/>
          <a:lstStyle/>
          <a:p>
            <a:fld id="{6A9EA11B-10DA-4E8E-982A-CC464DE9A1E6}" type="datetimeFigureOut">
              <a:rPr lang="es-EC" smtClean="0"/>
              <a:t>31/05/2018</a:t>
            </a:fld>
            <a:endParaRPr lang="es-EC"/>
          </a:p>
        </p:txBody>
      </p:sp>
      <p:sp>
        <p:nvSpPr>
          <p:cNvPr id="6" name="Marcador de pie de página 5">
            <a:extLst>
              <a:ext uri="{FF2B5EF4-FFF2-40B4-BE49-F238E27FC236}">
                <a16:creationId xmlns:a16="http://schemas.microsoft.com/office/drawing/2014/main" id="{753B0AB8-0480-4789-ADE2-DF93D12CE3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113E0AA-9CA2-4187-A5AF-3F51DC47C9F6}"/>
              </a:ext>
            </a:extLst>
          </p:cNvPr>
          <p:cNvSpPr>
            <a:spLocks noGrp="1"/>
          </p:cNvSpPr>
          <p:nvPr>
            <p:ph type="sldNum" sz="quarter" idx="12"/>
          </p:nvPr>
        </p:nvSpPr>
        <p:spPr/>
        <p:txBody>
          <a:bodyPr/>
          <a:lstStyle/>
          <a:p>
            <a:fld id="{85CEE338-B992-4547-9767-4F5C7D3B08D3}" type="slidenum">
              <a:rPr lang="es-EC" smtClean="0"/>
              <a:t>‹Nº›</a:t>
            </a:fld>
            <a:endParaRPr lang="es-EC"/>
          </a:p>
        </p:txBody>
      </p:sp>
    </p:spTree>
    <p:extLst>
      <p:ext uri="{BB962C8B-B14F-4D97-AF65-F5344CB8AC3E}">
        <p14:creationId xmlns:p14="http://schemas.microsoft.com/office/powerpoint/2010/main" val="118335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2DDF80-D0F3-4E30-B40B-B4DD722F3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02008E0-6B15-4765-85BE-93C4D8675F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FB3B7B5-C031-4625-91D1-CE533BA41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EA11B-10DA-4E8E-982A-CC464DE9A1E6}" type="datetimeFigureOut">
              <a:rPr lang="es-EC" smtClean="0"/>
              <a:t>31/05/2018</a:t>
            </a:fld>
            <a:endParaRPr lang="es-EC"/>
          </a:p>
        </p:txBody>
      </p:sp>
      <p:sp>
        <p:nvSpPr>
          <p:cNvPr id="5" name="Marcador de pie de página 4">
            <a:extLst>
              <a:ext uri="{FF2B5EF4-FFF2-40B4-BE49-F238E27FC236}">
                <a16:creationId xmlns:a16="http://schemas.microsoft.com/office/drawing/2014/main" id="{292629CF-B614-446A-8D02-163FDA165B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CAFF8297-2B41-4E7A-808A-AC61BFE71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EE338-B992-4547-9767-4F5C7D3B08D3}" type="slidenum">
              <a:rPr lang="es-EC" smtClean="0"/>
              <a:t>‹Nº›</a:t>
            </a:fld>
            <a:endParaRPr lang="es-EC"/>
          </a:p>
        </p:txBody>
      </p:sp>
    </p:spTree>
    <p:extLst>
      <p:ext uri="{BB962C8B-B14F-4D97-AF65-F5344CB8AC3E}">
        <p14:creationId xmlns:p14="http://schemas.microsoft.com/office/powerpoint/2010/main" val="288905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5937-085B-46A4-A7E7-8C4F078E5676}"/>
              </a:ext>
            </a:extLst>
          </p:cNvPr>
          <p:cNvSpPr>
            <a:spLocks noGrp="1"/>
          </p:cNvSpPr>
          <p:nvPr>
            <p:ph type="ctrTitle"/>
          </p:nvPr>
        </p:nvSpPr>
        <p:spPr/>
        <p:txBody>
          <a:bodyPr/>
          <a:lstStyle/>
          <a:p>
            <a:r>
              <a:rPr lang="es-EC" dirty="0"/>
              <a:t>PROTEÍNAS </a:t>
            </a:r>
          </a:p>
        </p:txBody>
      </p:sp>
      <p:sp>
        <p:nvSpPr>
          <p:cNvPr id="3" name="Subtítulo 2">
            <a:extLst>
              <a:ext uri="{FF2B5EF4-FFF2-40B4-BE49-F238E27FC236}">
                <a16:creationId xmlns:a16="http://schemas.microsoft.com/office/drawing/2014/main" id="{CCA0D76A-3407-4477-B365-0B10C39407F7}"/>
              </a:ext>
            </a:extLst>
          </p:cNvPr>
          <p:cNvSpPr>
            <a:spLocks noGrp="1"/>
          </p:cNvSpPr>
          <p:nvPr>
            <p:ph type="subTitle" idx="1"/>
          </p:nvPr>
        </p:nvSpPr>
        <p:spPr/>
        <p:txBody>
          <a:bodyPr/>
          <a:lstStyle/>
          <a:p>
            <a:r>
              <a:rPr lang="es-EC" dirty="0"/>
              <a:t>DRA ROSA VELEZ </a:t>
            </a:r>
          </a:p>
        </p:txBody>
      </p:sp>
    </p:spTree>
    <p:extLst>
      <p:ext uri="{BB962C8B-B14F-4D97-AF65-F5344CB8AC3E}">
        <p14:creationId xmlns:p14="http://schemas.microsoft.com/office/powerpoint/2010/main" val="426352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PROTEÍNAS </a:t>
            </a:r>
          </a:p>
        </p:txBody>
      </p:sp>
      <p:pic>
        <p:nvPicPr>
          <p:cNvPr id="4" name="3 Imagen" descr="http://www.cobach-elr.com/academias/quimicas/biologia/biologia/curtis/libro/img/3-21c.jpg"/>
          <p:cNvPicPr/>
          <p:nvPr/>
        </p:nvPicPr>
        <p:blipFill>
          <a:blip r:embed="rId2"/>
          <a:srcRect/>
          <a:stretch>
            <a:fillRect/>
          </a:stretch>
        </p:blipFill>
        <p:spPr bwMode="auto">
          <a:xfrm>
            <a:off x="5291141" y="365125"/>
            <a:ext cx="3214690" cy="4071966"/>
          </a:xfrm>
          <a:prstGeom prst="rect">
            <a:avLst/>
          </a:prstGeom>
          <a:noFill/>
          <a:ln w="9525">
            <a:noFill/>
            <a:miter lim="800000"/>
            <a:headEnd/>
            <a:tailEnd/>
          </a:ln>
        </p:spPr>
      </p:pic>
      <p:pic>
        <p:nvPicPr>
          <p:cNvPr id="5" name="4 Marcador de contenido" descr="http://www.cobach-elr.com/academias/quimicas/biologia/biologia/curtis/libro/img/3-22.jpg"/>
          <p:cNvPicPr>
            <a:picLocks noGrp="1"/>
          </p:cNvPicPr>
          <p:nvPr>
            <p:ph idx="1"/>
          </p:nvPr>
        </p:nvPicPr>
        <p:blipFill>
          <a:blip r:embed="rId3"/>
          <a:srcRect/>
          <a:stretch>
            <a:fillRect/>
          </a:stretch>
        </p:blipFill>
        <p:spPr bwMode="auto">
          <a:xfrm>
            <a:off x="693053" y="1616833"/>
            <a:ext cx="4452941" cy="3929090"/>
          </a:xfrm>
          <a:prstGeom prst="rect">
            <a:avLst/>
          </a:prstGeom>
          <a:noFill/>
          <a:ln w="9525">
            <a:noFill/>
            <a:miter lim="800000"/>
            <a:headEnd/>
            <a:tailEnd/>
          </a:ln>
        </p:spPr>
      </p:pic>
      <p:pic>
        <p:nvPicPr>
          <p:cNvPr id="6" name="Picture 2" descr="https://upload.wikimedia.org/wikipedia/commons/thumb/6/60/Myoglobin.png/800px-Myoglobin.png">
            <a:extLst>
              <a:ext uri="{FF2B5EF4-FFF2-40B4-BE49-F238E27FC236}">
                <a16:creationId xmlns:a16="http://schemas.microsoft.com/office/drawing/2014/main" id="{4D373DB5-110C-466B-96AA-4794903C4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5831" y="2595490"/>
            <a:ext cx="3399692"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9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85BB8-F4ED-46AC-92A7-6E97F1F4790B}"/>
              </a:ext>
            </a:extLst>
          </p:cNvPr>
          <p:cNvSpPr>
            <a:spLocks noGrp="1"/>
          </p:cNvSpPr>
          <p:nvPr>
            <p:ph type="title"/>
          </p:nvPr>
        </p:nvSpPr>
        <p:spPr>
          <a:xfrm>
            <a:off x="514057" y="161779"/>
            <a:ext cx="10515600" cy="1325563"/>
          </a:xfrm>
        </p:spPr>
        <p:txBody>
          <a:bodyPr/>
          <a:lstStyle/>
          <a:p>
            <a:pPr algn="ctr"/>
            <a:r>
              <a:rPr lang="es-EC" dirty="0"/>
              <a:t>AMINOÁCIDOS </a:t>
            </a:r>
          </a:p>
        </p:txBody>
      </p:sp>
      <p:sp>
        <p:nvSpPr>
          <p:cNvPr id="3" name="Marcador de contenido 2">
            <a:extLst>
              <a:ext uri="{FF2B5EF4-FFF2-40B4-BE49-F238E27FC236}">
                <a16:creationId xmlns:a16="http://schemas.microsoft.com/office/drawing/2014/main" id="{902E5239-BBAA-405B-9BCB-209DF1F85910}"/>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48094029-E6B2-417C-8F9D-036889C111E4}"/>
              </a:ext>
            </a:extLst>
          </p:cNvPr>
          <p:cNvPicPr>
            <a:picLocks noChangeAspect="1"/>
          </p:cNvPicPr>
          <p:nvPr/>
        </p:nvPicPr>
        <p:blipFill rotWithShape="1">
          <a:blip r:embed="rId2"/>
          <a:srcRect l="18231" t="24641" r="48308" b="18549"/>
          <a:stretch/>
        </p:blipFill>
        <p:spPr>
          <a:xfrm>
            <a:off x="838200" y="1233536"/>
            <a:ext cx="9867314" cy="5462685"/>
          </a:xfrm>
          <a:prstGeom prst="rect">
            <a:avLst/>
          </a:prstGeom>
        </p:spPr>
      </p:pic>
    </p:spTree>
    <p:extLst>
      <p:ext uri="{BB962C8B-B14F-4D97-AF65-F5344CB8AC3E}">
        <p14:creationId xmlns:p14="http://schemas.microsoft.com/office/powerpoint/2010/main" val="313049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64C4D6B-E294-422F-BB65-95EE13E0DCF7}"/>
              </a:ext>
            </a:extLst>
          </p:cNvPr>
          <p:cNvSpPr>
            <a:spLocks noGrp="1"/>
          </p:cNvSpPr>
          <p:nvPr>
            <p:ph idx="1"/>
          </p:nvPr>
        </p:nvSpPr>
        <p:spPr>
          <a:xfrm>
            <a:off x="5247248" y="479548"/>
            <a:ext cx="6106551" cy="5697415"/>
          </a:xfrm>
        </p:spPr>
        <p:txBody>
          <a:bodyPr>
            <a:normAutofit fontScale="85000" lnSpcReduction="10000"/>
          </a:bodyPr>
          <a:lstStyle/>
          <a:p>
            <a:pPr algn="just"/>
            <a:r>
              <a:rPr lang="es-EC" b="1" dirty="0">
                <a:solidFill>
                  <a:srgbClr val="C00000"/>
                </a:solidFill>
              </a:rPr>
              <a:t>Glutamato</a:t>
            </a:r>
            <a:r>
              <a:rPr lang="es-EC" dirty="0"/>
              <a:t> La glutamato deshidrogenasa cataliza la amidación reductiva de α-</a:t>
            </a:r>
            <a:r>
              <a:rPr lang="es-EC" dirty="0" err="1"/>
              <a:t>cetoglutarato</a:t>
            </a:r>
            <a:r>
              <a:rPr lang="es-EC" dirty="0"/>
              <a:t> esta reacción constituye el primer paso en la biosíntesis de la “familia glutamato” de aminoácidos.</a:t>
            </a:r>
          </a:p>
          <a:p>
            <a:pPr algn="just"/>
            <a:r>
              <a:rPr lang="es-EC" b="1" dirty="0">
                <a:solidFill>
                  <a:srgbClr val="C00000"/>
                </a:solidFill>
              </a:rPr>
              <a:t>Glutamina</a:t>
            </a:r>
            <a:r>
              <a:rPr lang="es-EC" dirty="0"/>
              <a:t> La amidación de glutamato hacia glutamina catalizada por la glutamina sintetasa comprende la formación intermedia de γ-</a:t>
            </a:r>
            <a:r>
              <a:rPr lang="es-EC" dirty="0" err="1"/>
              <a:t>glutamil</a:t>
            </a:r>
            <a:r>
              <a:rPr lang="es-EC" dirty="0"/>
              <a:t> fosfato. Después de la unión ordenada de glutamato y ATP, el glutamato ataca el γ-fósforo del ATP, lo que forma γ-</a:t>
            </a:r>
            <a:r>
              <a:rPr lang="es-EC" dirty="0" err="1"/>
              <a:t>glutamil</a:t>
            </a:r>
            <a:r>
              <a:rPr lang="es-EC" dirty="0"/>
              <a:t> fosfato y </a:t>
            </a:r>
            <a:r>
              <a:rPr lang="es-EC" dirty="0" err="1"/>
              <a:t>ADP</a:t>
            </a:r>
            <a:r>
              <a:rPr lang="es-EC" dirty="0"/>
              <a:t>. A continuación se une el NH4+ y, al igual que el NH3+, ataca al γ-</a:t>
            </a:r>
            <a:r>
              <a:rPr lang="es-EC" dirty="0" err="1"/>
              <a:t>glutamil</a:t>
            </a:r>
            <a:r>
              <a:rPr lang="es-EC" dirty="0"/>
              <a:t> fosfato para formar un intermediario tetraédrico. La liberación de Pi y de un protón desde el grupo γ-amino del intermediario tetraédrico posteriormente facilita la liberación del producto, glutamina.</a:t>
            </a:r>
          </a:p>
          <a:p>
            <a:endParaRPr lang="es-EC" dirty="0"/>
          </a:p>
        </p:txBody>
      </p:sp>
      <p:pic>
        <p:nvPicPr>
          <p:cNvPr id="4" name="Imagen 3">
            <a:extLst>
              <a:ext uri="{FF2B5EF4-FFF2-40B4-BE49-F238E27FC236}">
                <a16:creationId xmlns:a16="http://schemas.microsoft.com/office/drawing/2014/main" id="{AEDA4EE4-0DCB-4BBB-B53B-703B08234342}"/>
              </a:ext>
            </a:extLst>
          </p:cNvPr>
          <p:cNvPicPr>
            <a:picLocks noChangeAspect="1"/>
          </p:cNvPicPr>
          <p:nvPr/>
        </p:nvPicPr>
        <p:blipFill rotWithShape="1">
          <a:blip r:embed="rId2"/>
          <a:srcRect l="51116" t="19678" r="15885" b="19164"/>
          <a:stretch/>
        </p:blipFill>
        <p:spPr>
          <a:xfrm>
            <a:off x="1055078" y="661182"/>
            <a:ext cx="4023360" cy="5697415"/>
          </a:xfrm>
          <a:prstGeom prst="rect">
            <a:avLst/>
          </a:prstGeom>
        </p:spPr>
      </p:pic>
    </p:spTree>
    <p:extLst>
      <p:ext uri="{BB962C8B-B14F-4D97-AF65-F5344CB8AC3E}">
        <p14:creationId xmlns:p14="http://schemas.microsoft.com/office/powerpoint/2010/main" val="2329915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5BD98F-DAE9-4FA0-8351-437D040D9F48}"/>
              </a:ext>
            </a:extLst>
          </p:cNvPr>
          <p:cNvSpPr>
            <a:spLocks noGrp="1"/>
          </p:cNvSpPr>
          <p:nvPr>
            <p:ph idx="1"/>
          </p:nvPr>
        </p:nvSpPr>
        <p:spPr>
          <a:xfrm>
            <a:off x="6096000" y="492369"/>
            <a:ext cx="5791200" cy="5684594"/>
          </a:xfrm>
        </p:spPr>
        <p:txBody>
          <a:bodyPr>
            <a:normAutofit fontScale="77500" lnSpcReduction="20000"/>
          </a:bodyPr>
          <a:lstStyle/>
          <a:p>
            <a:pPr algn="just"/>
            <a:r>
              <a:rPr lang="es-EC" b="1" dirty="0">
                <a:solidFill>
                  <a:srgbClr val="C00000"/>
                </a:solidFill>
              </a:rPr>
              <a:t>Alanina y aspartato </a:t>
            </a:r>
            <a:r>
              <a:rPr lang="es-EC" dirty="0"/>
              <a:t>La transaminación de piruvato forma alanina. De modo similar, la transaminación del </a:t>
            </a:r>
            <a:r>
              <a:rPr lang="es-EC" dirty="0" err="1"/>
              <a:t>oxaloacetato</a:t>
            </a:r>
            <a:r>
              <a:rPr lang="es-EC" dirty="0"/>
              <a:t> forma aspartato.</a:t>
            </a:r>
          </a:p>
          <a:p>
            <a:pPr algn="just"/>
            <a:r>
              <a:rPr lang="es-EC" b="1" dirty="0">
                <a:solidFill>
                  <a:srgbClr val="C00000"/>
                </a:solidFill>
              </a:rPr>
              <a:t>Asparagina</a:t>
            </a:r>
            <a:r>
              <a:rPr lang="es-EC" dirty="0"/>
              <a:t> La conversión de aspartato en asparagina, catalizada por la asparagina sintetasa semeja la reacción de la glutamina sintetasa pero la glutamina, más que el ion amonio, proporciona el nitrógeno. Sin embargo, las asparagina sintetasas bacterianas también pueden usar ion amonio. La reacción involucra la formación intermedia de </a:t>
            </a:r>
            <a:r>
              <a:rPr lang="es-EC" dirty="0" err="1"/>
              <a:t>aspartil</a:t>
            </a:r>
            <a:r>
              <a:rPr lang="es-EC" dirty="0"/>
              <a:t> fosfato. La hidrólisis acoplada de </a:t>
            </a:r>
            <a:r>
              <a:rPr lang="es-EC" dirty="0" err="1"/>
              <a:t>PPi</a:t>
            </a:r>
            <a:r>
              <a:rPr lang="es-EC" dirty="0"/>
              <a:t> hacia Pi por la </a:t>
            </a:r>
            <a:r>
              <a:rPr lang="es-EC" dirty="0" err="1"/>
              <a:t>pirofosfatasa</a:t>
            </a:r>
            <a:r>
              <a:rPr lang="es-EC" dirty="0"/>
              <a:t> asegura que la reacción se vea favorecida con fuerza.</a:t>
            </a:r>
          </a:p>
          <a:p>
            <a:pPr algn="just"/>
            <a:r>
              <a:rPr lang="es-EC" b="1" dirty="0">
                <a:solidFill>
                  <a:srgbClr val="C00000"/>
                </a:solidFill>
              </a:rPr>
              <a:t>Serina</a:t>
            </a:r>
            <a:r>
              <a:rPr lang="es-EC" dirty="0"/>
              <a:t> La oxidación del grupo α-hidroxilo del intermediario glucolítico 3-fosfoglicerato por la 3-fosfoglicerato deshidrogenasa, lo convierte en 3-fosfohidroxipiruvato. La transaminación y la desfosforilación subsiguiente a continuación forman serina.</a:t>
            </a:r>
          </a:p>
          <a:p>
            <a:endParaRPr lang="es-EC" dirty="0"/>
          </a:p>
          <a:p>
            <a:endParaRPr lang="es-EC" dirty="0"/>
          </a:p>
        </p:txBody>
      </p:sp>
      <p:pic>
        <p:nvPicPr>
          <p:cNvPr id="6" name="Imagen 5">
            <a:extLst>
              <a:ext uri="{FF2B5EF4-FFF2-40B4-BE49-F238E27FC236}">
                <a16:creationId xmlns:a16="http://schemas.microsoft.com/office/drawing/2014/main" id="{A33B2B2C-BBA6-4404-89B7-E623A3F98C0D}"/>
              </a:ext>
            </a:extLst>
          </p:cNvPr>
          <p:cNvPicPr>
            <a:picLocks noChangeAspect="1"/>
          </p:cNvPicPr>
          <p:nvPr/>
        </p:nvPicPr>
        <p:blipFill rotWithShape="1">
          <a:blip r:embed="rId2"/>
          <a:srcRect l="15952" t="22209" r="50952" b="9911"/>
          <a:stretch/>
        </p:blipFill>
        <p:spPr>
          <a:xfrm>
            <a:off x="595086" y="492370"/>
            <a:ext cx="5384800" cy="5908430"/>
          </a:xfrm>
          <a:prstGeom prst="rect">
            <a:avLst/>
          </a:prstGeom>
        </p:spPr>
      </p:pic>
    </p:spTree>
    <p:extLst>
      <p:ext uri="{BB962C8B-B14F-4D97-AF65-F5344CB8AC3E}">
        <p14:creationId xmlns:p14="http://schemas.microsoft.com/office/powerpoint/2010/main" val="92584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0845122-A7F3-470E-9A85-EB0048AC0F77}"/>
              </a:ext>
            </a:extLst>
          </p:cNvPr>
          <p:cNvSpPr>
            <a:spLocks noGrp="1"/>
          </p:cNvSpPr>
          <p:nvPr>
            <p:ph idx="1"/>
          </p:nvPr>
        </p:nvSpPr>
        <p:spPr>
          <a:xfrm>
            <a:off x="5655212" y="522514"/>
            <a:ext cx="5698588" cy="5654449"/>
          </a:xfrm>
        </p:spPr>
        <p:txBody>
          <a:bodyPr>
            <a:normAutofit fontScale="85000" lnSpcReduction="20000"/>
          </a:bodyPr>
          <a:lstStyle/>
          <a:p>
            <a:r>
              <a:rPr lang="es-EC" b="1" dirty="0">
                <a:solidFill>
                  <a:srgbClr val="C00000"/>
                </a:solidFill>
              </a:rPr>
              <a:t>Glicina</a:t>
            </a:r>
            <a:r>
              <a:rPr lang="es-EC" dirty="0"/>
              <a:t> Las glicina aminotransferasas pueden catalizar la síntesis de glicina a partir de glioxilato y glutamato o alanina. Al contrario de casi todas las reacciones de aminotransferasa, éstas favorecen con fuerza la síntesis de glicina. En mamíferos, otras vías importantes para la formación de glicina son a partir de colina y de serina</a:t>
            </a:r>
          </a:p>
          <a:p>
            <a:r>
              <a:rPr lang="es-EC" b="1" dirty="0">
                <a:solidFill>
                  <a:srgbClr val="C00000"/>
                </a:solidFill>
              </a:rPr>
              <a:t>Prolina</a:t>
            </a:r>
            <a:r>
              <a:rPr lang="es-EC" dirty="0"/>
              <a:t> En la biosíntesis de prolina a partir de glutamato se emplean reacciones similares a las del catabolismo de la prolina, pero en las cuales el glutamato γ-fosfato es un intermediario</a:t>
            </a:r>
          </a:p>
          <a:p>
            <a:r>
              <a:rPr lang="es-EC" b="1" dirty="0">
                <a:solidFill>
                  <a:srgbClr val="C00000"/>
                </a:solidFill>
              </a:rPr>
              <a:t>Cisteína</a:t>
            </a:r>
            <a:r>
              <a:rPr lang="es-EC" dirty="0"/>
              <a:t> Si bien no es esencial desde el punto de vista nutricional, la cisteína se forma a partir de metionina, que sí lo es. Luego de conversión de metionina en homocisteína (fig. 29-19), la homocisteína y la serina forman </a:t>
            </a:r>
            <a:r>
              <a:rPr lang="es-EC" dirty="0" err="1"/>
              <a:t>cistationina</a:t>
            </a:r>
            <a:r>
              <a:rPr lang="es-EC" dirty="0"/>
              <a:t>, cuya hidrólisis forma cisteína y </a:t>
            </a:r>
            <a:r>
              <a:rPr lang="es-EC" dirty="0" err="1"/>
              <a:t>homoserina</a:t>
            </a:r>
            <a:endParaRPr lang="es-EC" dirty="0"/>
          </a:p>
          <a:p>
            <a:endParaRPr lang="es-EC" dirty="0"/>
          </a:p>
        </p:txBody>
      </p:sp>
      <p:pic>
        <p:nvPicPr>
          <p:cNvPr id="4" name="Imagen 3">
            <a:extLst>
              <a:ext uri="{FF2B5EF4-FFF2-40B4-BE49-F238E27FC236}">
                <a16:creationId xmlns:a16="http://schemas.microsoft.com/office/drawing/2014/main" id="{1287B46B-AC6B-4D24-BE95-70F628830AA6}"/>
              </a:ext>
            </a:extLst>
          </p:cNvPr>
          <p:cNvPicPr>
            <a:picLocks noChangeAspect="1"/>
          </p:cNvPicPr>
          <p:nvPr/>
        </p:nvPicPr>
        <p:blipFill rotWithShape="1">
          <a:blip r:embed="rId2"/>
          <a:srcRect l="49048" t="16702" r="17619" b="9911"/>
          <a:stretch/>
        </p:blipFill>
        <p:spPr>
          <a:xfrm>
            <a:off x="1059543" y="406400"/>
            <a:ext cx="4064000" cy="6064738"/>
          </a:xfrm>
          <a:prstGeom prst="rect">
            <a:avLst/>
          </a:prstGeom>
        </p:spPr>
      </p:pic>
    </p:spTree>
    <p:extLst>
      <p:ext uri="{BB962C8B-B14F-4D97-AF65-F5344CB8AC3E}">
        <p14:creationId xmlns:p14="http://schemas.microsoft.com/office/powerpoint/2010/main" val="424954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B0BF5-8B21-4A97-85D6-7998EB80882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ABAF157D-C146-4283-9533-D2A3CC679CC2}"/>
              </a:ext>
            </a:extLst>
          </p:cNvPr>
          <p:cNvSpPr>
            <a:spLocks noGrp="1"/>
          </p:cNvSpPr>
          <p:nvPr>
            <p:ph idx="1"/>
          </p:nvPr>
        </p:nvSpPr>
        <p:spPr/>
        <p:txBody>
          <a:bodyPr/>
          <a:lstStyle/>
          <a:p>
            <a:endParaRPr lang="es-EC"/>
          </a:p>
        </p:txBody>
      </p:sp>
      <mc:AlternateContent xmlns:mc="http://schemas.openxmlformats.org/markup-compatibility/2006" xmlns:pslz="http://schemas.microsoft.com/office/powerpoint/2016/slidezoom">
        <mc:Choice Requires="pslz">
          <p:graphicFrame>
            <p:nvGraphicFramePr>
              <p:cNvPr id="5" name="Vista general de diapositiva 4">
                <a:extLst>
                  <a:ext uri="{FF2B5EF4-FFF2-40B4-BE49-F238E27FC236}">
                    <a16:creationId xmlns:a16="http://schemas.microsoft.com/office/drawing/2014/main" id="{EAB98765-ECFC-479F-B314-B0475647259B}"/>
                  </a:ext>
                </a:extLst>
              </p:cNvPr>
              <p:cNvGraphicFramePr>
                <a:graphicFrameLocks noChangeAspect="1"/>
              </p:cNvGraphicFramePr>
              <p:nvPr>
                <p:extLst>
                  <p:ext uri="{D42A27DB-BD31-4B8C-83A1-F6EECF244321}">
                    <p14:modId xmlns:p14="http://schemas.microsoft.com/office/powerpoint/2010/main" val="1257529868"/>
                  </p:ext>
                </p:extLst>
              </p:nvPr>
            </p:nvGraphicFramePr>
            <p:xfrm>
              <a:off x="852526" y="3977078"/>
              <a:ext cx="3048000" cy="1714500"/>
            </p:xfrm>
            <a:graphic>
              <a:graphicData uri="http://schemas.microsoft.com/office/powerpoint/2016/slidezoom">
                <pslz:sldZm>
                  <pslz:sldZmObj sldId="316" cId="1267661196">
                    <pslz:zmPr id="{5883135C-6AE9-45A6-85F6-C6C10211A54D}"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Vista general de diapositiva 4">
                <a:hlinkClick r:id="rId3" action="ppaction://hlinksldjump"/>
                <a:extLst>
                  <a:ext uri="{FF2B5EF4-FFF2-40B4-BE49-F238E27FC236}">
                    <a16:creationId xmlns:a16="http://schemas.microsoft.com/office/drawing/2014/main" id="{EAB98765-ECFC-479F-B314-B0475647259B}"/>
                  </a:ext>
                </a:extLst>
              </p:cNvPr>
              <p:cNvPicPr>
                <a:picLocks noGrp="1" noRot="1" noChangeAspect="1" noMove="1" noResize="1" noEditPoints="1" noAdjustHandles="1" noChangeArrowheads="1" noChangeShapeType="1"/>
              </p:cNvPicPr>
              <p:nvPr/>
            </p:nvPicPr>
            <p:blipFill>
              <a:blip r:embed="rId4"/>
              <a:stretch>
                <a:fillRect/>
              </a:stretch>
            </p:blipFill>
            <p:spPr>
              <a:xfrm>
                <a:off x="852526" y="3977078"/>
                <a:ext cx="3048000" cy="1714500"/>
              </a:xfrm>
              <a:prstGeom prst="rect">
                <a:avLst/>
              </a:prstGeom>
              <a:ln w="3175">
                <a:solidFill>
                  <a:prstClr val="ltGray"/>
                </a:solidFill>
              </a:ln>
            </p:spPr>
          </p:pic>
        </mc:Fallback>
      </mc:AlternateContent>
      <p:pic>
        <p:nvPicPr>
          <p:cNvPr id="6" name="Imagen 5">
            <a:extLst>
              <a:ext uri="{FF2B5EF4-FFF2-40B4-BE49-F238E27FC236}">
                <a16:creationId xmlns:a16="http://schemas.microsoft.com/office/drawing/2014/main" id="{8DD5BE8A-FC81-4E43-9C0E-0BC79D432687}"/>
              </a:ext>
            </a:extLst>
          </p:cNvPr>
          <p:cNvPicPr>
            <a:picLocks noChangeAspect="1"/>
          </p:cNvPicPr>
          <p:nvPr/>
        </p:nvPicPr>
        <p:blipFill rotWithShape="1">
          <a:blip r:embed="rId5"/>
          <a:srcRect l="15462" t="32196" r="51653" b="16992"/>
          <a:stretch/>
        </p:blipFill>
        <p:spPr>
          <a:xfrm>
            <a:off x="703385" y="365125"/>
            <a:ext cx="5106572" cy="5781822"/>
          </a:xfrm>
          <a:prstGeom prst="rect">
            <a:avLst/>
          </a:prstGeom>
        </p:spPr>
      </p:pic>
      <p:pic>
        <p:nvPicPr>
          <p:cNvPr id="7" name="Imagen 6">
            <a:extLst>
              <a:ext uri="{FF2B5EF4-FFF2-40B4-BE49-F238E27FC236}">
                <a16:creationId xmlns:a16="http://schemas.microsoft.com/office/drawing/2014/main" id="{7C065BC4-C888-4EBF-8A23-D5522FB63967}"/>
              </a:ext>
            </a:extLst>
          </p:cNvPr>
          <p:cNvPicPr>
            <a:picLocks noChangeAspect="1"/>
          </p:cNvPicPr>
          <p:nvPr/>
        </p:nvPicPr>
        <p:blipFill rotWithShape="1">
          <a:blip r:embed="rId6"/>
          <a:srcRect l="50000" t="11468" r="14962" b="25052"/>
          <a:stretch/>
        </p:blipFill>
        <p:spPr>
          <a:xfrm>
            <a:off x="6086363" y="548640"/>
            <a:ext cx="5253111" cy="5261317"/>
          </a:xfrm>
          <a:prstGeom prst="rect">
            <a:avLst/>
          </a:prstGeom>
        </p:spPr>
      </p:pic>
    </p:spTree>
    <p:extLst>
      <p:ext uri="{BB962C8B-B14F-4D97-AF65-F5344CB8AC3E}">
        <p14:creationId xmlns:p14="http://schemas.microsoft.com/office/powerpoint/2010/main" val="375760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919CA4A-DA6C-4A43-84D2-DC2BE1CB5DD4}"/>
              </a:ext>
            </a:extLst>
          </p:cNvPr>
          <p:cNvPicPr>
            <a:picLocks noChangeAspect="1"/>
          </p:cNvPicPr>
          <p:nvPr/>
        </p:nvPicPr>
        <p:blipFill rotWithShape="1">
          <a:blip r:embed="rId2"/>
          <a:srcRect l="30462" t="18856" r="50000" b="9911"/>
          <a:stretch/>
        </p:blipFill>
        <p:spPr>
          <a:xfrm>
            <a:off x="731519" y="230188"/>
            <a:ext cx="4093699" cy="6262687"/>
          </a:xfrm>
          <a:prstGeom prst="rect">
            <a:avLst/>
          </a:prstGeom>
        </p:spPr>
      </p:pic>
    </p:spTree>
    <p:extLst>
      <p:ext uri="{BB962C8B-B14F-4D97-AF65-F5344CB8AC3E}">
        <p14:creationId xmlns:p14="http://schemas.microsoft.com/office/powerpoint/2010/main" val="126766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60EDB2-5A6D-48A9-AD69-62D05DFF2032}"/>
              </a:ext>
            </a:extLst>
          </p:cNvPr>
          <p:cNvSpPr>
            <a:spLocks noGrp="1"/>
          </p:cNvSpPr>
          <p:nvPr>
            <p:ph idx="1"/>
          </p:nvPr>
        </p:nvSpPr>
        <p:spPr>
          <a:xfrm>
            <a:off x="5247249" y="479547"/>
            <a:ext cx="6106550" cy="5697416"/>
          </a:xfrm>
        </p:spPr>
        <p:txBody>
          <a:bodyPr>
            <a:normAutofit fontScale="92500" lnSpcReduction="10000"/>
          </a:bodyPr>
          <a:lstStyle/>
          <a:p>
            <a:pPr algn="just"/>
            <a:r>
              <a:rPr lang="es-EC" b="1" dirty="0">
                <a:solidFill>
                  <a:srgbClr val="C00000"/>
                </a:solidFill>
              </a:rPr>
              <a:t>Tirosina </a:t>
            </a:r>
            <a:r>
              <a:rPr lang="es-EC" dirty="0"/>
              <a:t>La fenilalanina hidroxilasa convierte a la fenilalanina en tirosina. Si la dieta contiene cantidades adecuadas del aminoácido esencial desde el punto de vista nutricional fenilalanina, la tirosina es no esencial en ese sentido. Empero, dado que la reacción de la fenilalanina hidroxilasa es irreversible, la tirosina de la dieta no puede remplazar a la fenilalanina. La catálisis por medio de esta oxigenasa de función mixta incorpora un átomo de O2 en la posición para de la fenilalanina y reduce el otro átomo a agua. El poder reductivo, proporcionado como tetrahidrobiopterina, finalmente deriva del </a:t>
            </a:r>
            <a:r>
              <a:rPr lang="es-EC" dirty="0" err="1"/>
              <a:t>NADPH</a:t>
            </a:r>
            <a:endParaRPr lang="es-EC" dirty="0"/>
          </a:p>
        </p:txBody>
      </p:sp>
      <p:pic>
        <p:nvPicPr>
          <p:cNvPr id="4" name="Imagen 3">
            <a:extLst>
              <a:ext uri="{FF2B5EF4-FFF2-40B4-BE49-F238E27FC236}">
                <a16:creationId xmlns:a16="http://schemas.microsoft.com/office/drawing/2014/main" id="{9EFB2E3A-98D6-4FDB-A964-ACA5C6C0806E}"/>
              </a:ext>
            </a:extLst>
          </p:cNvPr>
          <p:cNvPicPr>
            <a:picLocks noChangeAspect="1"/>
          </p:cNvPicPr>
          <p:nvPr/>
        </p:nvPicPr>
        <p:blipFill rotWithShape="1">
          <a:blip r:embed="rId2"/>
          <a:srcRect l="52615" t="27887" r="17269" b="18753"/>
          <a:stretch/>
        </p:blipFill>
        <p:spPr>
          <a:xfrm>
            <a:off x="384517" y="365125"/>
            <a:ext cx="5087815" cy="5697416"/>
          </a:xfrm>
          <a:prstGeom prst="rect">
            <a:avLst/>
          </a:prstGeom>
        </p:spPr>
      </p:pic>
    </p:spTree>
    <p:extLst>
      <p:ext uri="{BB962C8B-B14F-4D97-AF65-F5344CB8AC3E}">
        <p14:creationId xmlns:p14="http://schemas.microsoft.com/office/powerpoint/2010/main" val="408900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4E1195-7F2F-4382-BCF6-48B9E1FA7BE4}"/>
              </a:ext>
            </a:extLst>
          </p:cNvPr>
          <p:cNvSpPr>
            <a:spLocks noGrp="1"/>
          </p:cNvSpPr>
          <p:nvPr>
            <p:ph idx="1"/>
          </p:nvPr>
        </p:nvSpPr>
        <p:spPr>
          <a:xfrm>
            <a:off x="5416062" y="464234"/>
            <a:ext cx="5937738" cy="5712729"/>
          </a:xfrm>
        </p:spPr>
        <p:txBody>
          <a:bodyPr>
            <a:normAutofit fontScale="77500" lnSpcReduction="20000"/>
          </a:bodyPr>
          <a:lstStyle/>
          <a:p>
            <a:pPr algn="just"/>
            <a:r>
              <a:rPr lang="es-EC" b="1" dirty="0">
                <a:solidFill>
                  <a:srgbClr val="C00000"/>
                </a:solidFill>
              </a:rPr>
              <a:t>Hidroxiprolina e hidroxilisina </a:t>
            </a:r>
            <a:r>
              <a:rPr lang="es-EC" dirty="0"/>
              <a:t>Se encuentran sobre todo en el colágeno; puesto que no hay </a:t>
            </a:r>
            <a:r>
              <a:rPr lang="es-EC" dirty="0" err="1"/>
              <a:t>tRNA</a:t>
            </a:r>
            <a:r>
              <a:rPr lang="es-EC" dirty="0"/>
              <a:t> para uno u otro aminoácido hidroxilado, ni la hidroxiprolina ni la hidroxilisina de la dieta se incorporan durante la síntesis de proteína. </a:t>
            </a:r>
          </a:p>
          <a:p>
            <a:pPr algn="just"/>
            <a:r>
              <a:rPr lang="es-EC" dirty="0"/>
              <a:t>La </a:t>
            </a:r>
            <a:r>
              <a:rPr lang="es-EC" dirty="0" err="1"/>
              <a:t>peptidil</a:t>
            </a:r>
            <a:r>
              <a:rPr lang="es-EC" dirty="0"/>
              <a:t> hidroxiprolina e hidroxilisina surgen a partir de prolina y lisina, pero sólo después de que estos aminoácidos se han incorporado a péptidos. </a:t>
            </a:r>
          </a:p>
          <a:p>
            <a:pPr algn="just"/>
            <a:r>
              <a:rPr lang="es-EC" dirty="0"/>
              <a:t>La hidroxilación de residuos </a:t>
            </a:r>
            <a:r>
              <a:rPr lang="es-EC" dirty="0" err="1"/>
              <a:t>peptidil</a:t>
            </a:r>
            <a:r>
              <a:rPr lang="es-EC" dirty="0"/>
              <a:t> </a:t>
            </a:r>
            <a:r>
              <a:rPr lang="es-EC" dirty="0" err="1"/>
              <a:t>prolilo</a:t>
            </a:r>
            <a:r>
              <a:rPr lang="es-EC" dirty="0"/>
              <a:t> y </a:t>
            </a:r>
            <a:r>
              <a:rPr lang="es-EC" dirty="0" err="1"/>
              <a:t>lisilo</a:t>
            </a:r>
            <a:r>
              <a:rPr lang="es-EC" dirty="0"/>
              <a:t>, catalizada por la </a:t>
            </a:r>
            <a:r>
              <a:rPr lang="es-EC" dirty="0" err="1"/>
              <a:t>prolil</a:t>
            </a:r>
            <a:r>
              <a:rPr lang="es-EC" dirty="0"/>
              <a:t> hidroxilasa y la </a:t>
            </a:r>
            <a:r>
              <a:rPr lang="es-EC" dirty="0" err="1"/>
              <a:t>lisil</a:t>
            </a:r>
            <a:r>
              <a:rPr lang="es-EC" dirty="0"/>
              <a:t> hidroxilasa de la piel, el músculo estriado y heridas en granulación necesita, además del sustrato, O2 molecular, ascorbato, Fe2+ y α-</a:t>
            </a:r>
            <a:r>
              <a:rPr lang="es-EC" dirty="0" err="1"/>
              <a:t>cetoglutarato</a:t>
            </a:r>
            <a:r>
              <a:rPr lang="es-EC" dirty="0"/>
              <a:t>. </a:t>
            </a:r>
          </a:p>
          <a:p>
            <a:pPr algn="just"/>
            <a:r>
              <a:rPr lang="es-EC" dirty="0"/>
              <a:t>Por cada mol de prolina o lisina hidroxilado, un mol de α-</a:t>
            </a:r>
            <a:r>
              <a:rPr lang="es-EC" dirty="0" err="1"/>
              <a:t>cetoglutarato</a:t>
            </a:r>
            <a:r>
              <a:rPr lang="es-EC" dirty="0"/>
              <a:t> se </a:t>
            </a:r>
            <a:r>
              <a:rPr lang="es-EC" dirty="0" err="1"/>
              <a:t>descarboxila</a:t>
            </a:r>
            <a:r>
              <a:rPr lang="es-EC" dirty="0"/>
              <a:t> hacia succinato. Las hidroxilasas son oxigenasas de función mixta. Un átomo de O2 se incorpora hacia prolina o lisina, y el otro hacia succinato. Una deficiencia de la vitamina C necesaria para estas hidroxilasas produce escorbuto.</a:t>
            </a:r>
          </a:p>
        </p:txBody>
      </p:sp>
      <p:pic>
        <p:nvPicPr>
          <p:cNvPr id="4" name="Imagen 3">
            <a:extLst>
              <a:ext uri="{FF2B5EF4-FFF2-40B4-BE49-F238E27FC236}">
                <a16:creationId xmlns:a16="http://schemas.microsoft.com/office/drawing/2014/main" id="{B6565051-F2F9-4721-81CA-888ABDC3ECF2}"/>
              </a:ext>
            </a:extLst>
          </p:cNvPr>
          <p:cNvPicPr>
            <a:picLocks noChangeAspect="1"/>
          </p:cNvPicPr>
          <p:nvPr/>
        </p:nvPicPr>
        <p:blipFill rotWithShape="1">
          <a:blip r:embed="rId2"/>
          <a:srcRect l="15595" t="26444" r="51072" b="13421"/>
          <a:stretch/>
        </p:blipFill>
        <p:spPr>
          <a:xfrm>
            <a:off x="241382" y="729458"/>
            <a:ext cx="5005867" cy="5472109"/>
          </a:xfrm>
          <a:prstGeom prst="rect">
            <a:avLst/>
          </a:prstGeom>
        </p:spPr>
      </p:pic>
    </p:spTree>
    <p:extLst>
      <p:ext uri="{BB962C8B-B14F-4D97-AF65-F5344CB8AC3E}">
        <p14:creationId xmlns:p14="http://schemas.microsoft.com/office/powerpoint/2010/main" val="178497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0BFCB-A927-4A64-AE50-8F92165A0D96}"/>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F8432F6D-160F-43A4-99E4-4130FB55FDE7}"/>
              </a:ext>
            </a:extLst>
          </p:cNvPr>
          <p:cNvSpPr>
            <a:spLocks noGrp="1"/>
          </p:cNvSpPr>
          <p:nvPr>
            <p:ph idx="1"/>
          </p:nvPr>
        </p:nvSpPr>
        <p:spPr/>
        <p:txBody>
          <a:bodyPr/>
          <a:lstStyle/>
          <a:p>
            <a:r>
              <a:rPr lang="es-EC" b="1" dirty="0">
                <a:solidFill>
                  <a:srgbClr val="C00000"/>
                </a:solidFill>
              </a:rPr>
              <a:t>Valina, leucina e isoleucina </a:t>
            </a:r>
            <a:r>
              <a:rPr lang="es-EC" dirty="0"/>
              <a:t>Aunque éstos son aminoácidos esenciales desde el punto de vista nutricional, las aminotransferasas hísticas </a:t>
            </a:r>
            <a:r>
              <a:rPr lang="es-EC" dirty="0" err="1"/>
              <a:t>interconvierten</a:t>
            </a:r>
            <a:r>
              <a:rPr lang="es-EC" dirty="0"/>
              <a:t> de manera reversible los tres aminoácidos y sus α-cetoácidos correspondientes. De este modo, estos α-cetoácidos pueden remplazar sus aminoácidos en la dieta.</a:t>
            </a:r>
          </a:p>
          <a:p>
            <a:endParaRPr lang="es-EC" dirty="0"/>
          </a:p>
        </p:txBody>
      </p:sp>
    </p:spTree>
    <p:extLst>
      <p:ext uri="{BB962C8B-B14F-4D97-AF65-F5344CB8AC3E}">
        <p14:creationId xmlns:p14="http://schemas.microsoft.com/office/powerpoint/2010/main" val="203845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173E1-3E49-4C63-88B7-073666C5005A}"/>
              </a:ext>
            </a:extLst>
          </p:cNvPr>
          <p:cNvSpPr>
            <a:spLocks noGrp="1"/>
          </p:cNvSpPr>
          <p:nvPr>
            <p:ph type="title"/>
          </p:nvPr>
        </p:nvSpPr>
        <p:spPr/>
        <p:txBody>
          <a:bodyPr/>
          <a:lstStyle/>
          <a:p>
            <a:r>
              <a:rPr lang="es-EC" dirty="0"/>
              <a:t>PROTEÍNAS </a:t>
            </a:r>
          </a:p>
        </p:txBody>
      </p:sp>
      <p:sp>
        <p:nvSpPr>
          <p:cNvPr id="3" name="Marcador de contenido 2">
            <a:extLst>
              <a:ext uri="{FF2B5EF4-FFF2-40B4-BE49-F238E27FC236}">
                <a16:creationId xmlns:a16="http://schemas.microsoft.com/office/drawing/2014/main" id="{17143F3D-ECFA-40DA-A4F9-7C882F4E2BFD}"/>
              </a:ext>
            </a:extLst>
          </p:cNvPr>
          <p:cNvSpPr>
            <a:spLocks noGrp="1"/>
          </p:cNvSpPr>
          <p:nvPr>
            <p:ph idx="1"/>
          </p:nvPr>
        </p:nvSpPr>
        <p:spPr>
          <a:xfrm>
            <a:off x="838200" y="1406769"/>
            <a:ext cx="10515600" cy="4770194"/>
          </a:xfrm>
        </p:spPr>
        <p:txBody>
          <a:bodyPr>
            <a:normAutofit lnSpcReduction="10000"/>
          </a:bodyPr>
          <a:lstStyle/>
          <a:p>
            <a:r>
              <a:rPr lang="es-EC" dirty="0"/>
              <a:t>Las </a:t>
            </a:r>
            <a:r>
              <a:rPr lang="es-EC" b="1" dirty="0"/>
              <a:t>proteínas</a:t>
            </a:r>
            <a:r>
              <a:rPr lang="es-EC" dirty="0"/>
              <a:t> o </a:t>
            </a:r>
            <a:r>
              <a:rPr lang="es-EC" b="1" dirty="0"/>
              <a:t>prótidos</a:t>
            </a:r>
            <a:r>
              <a:rPr lang="es-EC" b="1" baseline="30000" dirty="0"/>
              <a:t> </a:t>
            </a:r>
            <a:r>
              <a:rPr lang="es-EC" dirty="0"/>
              <a:t>son </a:t>
            </a:r>
            <a:r>
              <a:rPr lang="es-EC" dirty="0">
                <a:solidFill>
                  <a:srgbClr val="C00000"/>
                </a:solidFill>
              </a:rPr>
              <a:t>macromoléculas</a:t>
            </a:r>
            <a:r>
              <a:rPr lang="es-EC" dirty="0"/>
              <a:t> formadas por cadenas lineales de </a:t>
            </a:r>
            <a:r>
              <a:rPr lang="es-EC" dirty="0">
                <a:solidFill>
                  <a:srgbClr val="C00000"/>
                </a:solidFill>
              </a:rPr>
              <a:t>aminoácidos.</a:t>
            </a:r>
          </a:p>
          <a:p>
            <a:r>
              <a:rPr lang="es-EC" dirty="0"/>
              <a:t>Por sus propiedades fisicoquímicas, las proteínas se pueden clasificar en proteínas simples </a:t>
            </a:r>
            <a:r>
              <a:rPr lang="es-EC" dirty="0">
                <a:solidFill>
                  <a:srgbClr val="C00000"/>
                </a:solidFill>
              </a:rPr>
              <a:t>(</a:t>
            </a:r>
            <a:r>
              <a:rPr lang="es-EC" dirty="0" err="1">
                <a:solidFill>
                  <a:srgbClr val="C00000"/>
                </a:solidFill>
              </a:rPr>
              <a:t>holoproteidos</a:t>
            </a:r>
            <a:r>
              <a:rPr lang="es-EC" dirty="0">
                <a:solidFill>
                  <a:srgbClr val="C00000"/>
                </a:solidFill>
              </a:rPr>
              <a:t>), </a:t>
            </a:r>
            <a:r>
              <a:rPr lang="es-EC" dirty="0"/>
              <a:t>formadas solo por aminoácidos o sus derivados; proteínas conjugadas </a:t>
            </a:r>
            <a:r>
              <a:rPr lang="es-EC" dirty="0">
                <a:solidFill>
                  <a:srgbClr val="C00000"/>
                </a:solidFill>
              </a:rPr>
              <a:t>(heteroproteidos), </a:t>
            </a:r>
            <a:r>
              <a:rPr lang="es-EC" dirty="0"/>
              <a:t>formadas por aminoácidos acompañados de sustancias diversas, y proteínas derivadas, sustancias formadas por desnaturalización y desdoblamiento de las anteriores. </a:t>
            </a:r>
          </a:p>
          <a:p>
            <a:r>
              <a:rPr lang="es-EC" dirty="0"/>
              <a:t>Las proteínas son necesarias para la vida, sobre todo por su función plástica (constituyen el 80 % del protoplasma deshidratado de toda célula), pero también por sus funciones biorreguladoras (forman parte de las enzimas) y de defensa (los anticuerpos son proteínas).</a:t>
            </a:r>
            <a:endParaRPr lang="es-EC" dirty="0">
              <a:solidFill>
                <a:srgbClr val="C00000"/>
              </a:solidFill>
            </a:endParaRPr>
          </a:p>
        </p:txBody>
      </p:sp>
    </p:spTree>
    <p:extLst>
      <p:ext uri="{BB962C8B-B14F-4D97-AF65-F5344CB8AC3E}">
        <p14:creationId xmlns:p14="http://schemas.microsoft.com/office/powerpoint/2010/main" val="20903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E4D50-39A6-4EA1-9BDD-8E86DBC95607}"/>
              </a:ext>
            </a:extLst>
          </p:cNvPr>
          <p:cNvSpPr>
            <a:spLocks noGrp="1"/>
          </p:cNvSpPr>
          <p:nvPr>
            <p:ph type="title"/>
          </p:nvPr>
        </p:nvSpPr>
        <p:spPr/>
        <p:txBody>
          <a:bodyPr/>
          <a:lstStyle/>
          <a:p>
            <a:r>
              <a:rPr lang="es-EC" dirty="0"/>
              <a:t>Resumen </a:t>
            </a:r>
          </a:p>
        </p:txBody>
      </p:sp>
      <p:sp>
        <p:nvSpPr>
          <p:cNvPr id="3" name="Marcador de contenido 2">
            <a:extLst>
              <a:ext uri="{FF2B5EF4-FFF2-40B4-BE49-F238E27FC236}">
                <a16:creationId xmlns:a16="http://schemas.microsoft.com/office/drawing/2014/main" id="{770879E3-B0F8-4438-B499-1E6BE5376A44}"/>
              </a:ext>
            </a:extLst>
          </p:cNvPr>
          <p:cNvSpPr>
            <a:spLocks noGrp="1"/>
          </p:cNvSpPr>
          <p:nvPr>
            <p:ph idx="1"/>
          </p:nvPr>
        </p:nvSpPr>
        <p:spPr>
          <a:xfrm>
            <a:off x="838200" y="1350498"/>
            <a:ext cx="10515600" cy="5507502"/>
          </a:xfrm>
        </p:spPr>
        <p:txBody>
          <a:bodyPr>
            <a:normAutofit fontScale="85000" lnSpcReduction="20000"/>
          </a:bodyPr>
          <a:lstStyle/>
          <a:p>
            <a:pPr algn="just"/>
            <a:r>
              <a:rPr lang="es-EC" dirty="0"/>
              <a:t>Todos los vertebrados pueden formar ciertos aminoácidos a partir de intermediarios anfibólicos o de otros aminoácidos en la dieta. Los intermediarios y los aminoácidos a los cuales dan lugar son α-</a:t>
            </a:r>
            <a:r>
              <a:rPr lang="es-EC" dirty="0" err="1"/>
              <a:t>cetoglutarato</a:t>
            </a:r>
            <a:r>
              <a:rPr lang="es-EC" dirty="0"/>
              <a:t> (</a:t>
            </a:r>
            <a:r>
              <a:rPr lang="es-EC" dirty="0" err="1"/>
              <a:t>Glu</a:t>
            </a:r>
            <a:r>
              <a:rPr lang="es-EC" dirty="0"/>
              <a:t>, </a:t>
            </a:r>
            <a:r>
              <a:rPr lang="es-EC" dirty="0" err="1"/>
              <a:t>Gln</a:t>
            </a:r>
            <a:r>
              <a:rPr lang="es-EC" dirty="0"/>
              <a:t>, Pro, Hip), </a:t>
            </a:r>
            <a:r>
              <a:rPr lang="es-EC" dirty="0" err="1"/>
              <a:t>oxaloacetato</a:t>
            </a:r>
            <a:r>
              <a:rPr lang="es-EC" dirty="0"/>
              <a:t> (</a:t>
            </a:r>
            <a:r>
              <a:rPr lang="es-EC" dirty="0" err="1"/>
              <a:t>Asp</a:t>
            </a:r>
            <a:r>
              <a:rPr lang="es-EC" dirty="0"/>
              <a:t>, </a:t>
            </a:r>
            <a:r>
              <a:rPr lang="es-EC" dirty="0" err="1"/>
              <a:t>Asn</a:t>
            </a:r>
            <a:r>
              <a:rPr lang="es-EC" dirty="0"/>
              <a:t>) y 3-fosfoglicerato (Ser, </a:t>
            </a:r>
            <a:r>
              <a:rPr lang="es-EC" dirty="0" err="1"/>
              <a:t>Gli</a:t>
            </a:r>
            <a:r>
              <a:rPr lang="es-EC" dirty="0"/>
              <a:t>). </a:t>
            </a:r>
          </a:p>
          <a:p>
            <a:pPr algn="just"/>
            <a:r>
              <a:rPr lang="es-EC" dirty="0"/>
              <a:t>La cisteína, tirosina e hidroxilisina se forman a partir de aminoácidos esenciales en el aspecto nutricional. La serina proporciona el esqueleto de carbono, y la homocisteína el azufre para la biosíntesis de cisteína. La fenilalanina hidroxilasa convierte a la fenilalanina en tirosina en una reacción irreversible. </a:t>
            </a:r>
          </a:p>
          <a:p>
            <a:pPr algn="just"/>
            <a:r>
              <a:rPr lang="es-EC" dirty="0"/>
              <a:t>Ni la hidroxiprolina ni la hidroxilisina de la dieta se incorporan hacia proteínas porque ningún codón o </a:t>
            </a:r>
            <a:r>
              <a:rPr lang="es-EC" dirty="0" err="1"/>
              <a:t>tRNA</a:t>
            </a:r>
            <a:r>
              <a:rPr lang="es-EC" dirty="0"/>
              <a:t> dicta su inserción hacia péptidos. </a:t>
            </a:r>
          </a:p>
          <a:p>
            <a:pPr algn="just"/>
            <a:r>
              <a:rPr lang="es-EC" dirty="0"/>
              <a:t>La </a:t>
            </a:r>
            <a:r>
              <a:rPr lang="es-EC" dirty="0" err="1"/>
              <a:t>peptidil</a:t>
            </a:r>
            <a:r>
              <a:rPr lang="es-EC" dirty="0"/>
              <a:t> hidroxiprolina e hidroxilisina se forman mediante hidroxilación de </a:t>
            </a:r>
            <a:r>
              <a:rPr lang="es-EC" dirty="0" err="1"/>
              <a:t>peptidil</a:t>
            </a:r>
            <a:r>
              <a:rPr lang="es-EC" dirty="0"/>
              <a:t> prolina o lisina en reacciones catalizadas por oxidasas de función mixta que necesitan vitamina C como cofactor. La enfermedad nutricional escorbuto refleja hidroxilación alterada debido a deficiencia de vitamina C. </a:t>
            </a:r>
          </a:p>
          <a:p>
            <a:pPr algn="just"/>
            <a:r>
              <a:rPr lang="es-EC" dirty="0"/>
              <a:t>La </a:t>
            </a:r>
            <a:r>
              <a:rPr lang="es-EC" dirty="0" err="1"/>
              <a:t>selenocisteína</a:t>
            </a:r>
            <a:r>
              <a:rPr lang="es-EC" dirty="0"/>
              <a:t>, un residuo del sitio activo esencial en varias enzimas de mamífero, surge por inserción </a:t>
            </a:r>
            <a:r>
              <a:rPr lang="es-EC" dirty="0" err="1"/>
              <a:t>cotraduccional</a:t>
            </a:r>
            <a:r>
              <a:rPr lang="es-EC" dirty="0"/>
              <a:t> desde un </a:t>
            </a:r>
            <a:r>
              <a:rPr lang="es-EC" dirty="0" err="1"/>
              <a:t>tRNA</a:t>
            </a:r>
            <a:r>
              <a:rPr lang="es-EC" dirty="0"/>
              <a:t> previamente modificado.</a:t>
            </a:r>
          </a:p>
        </p:txBody>
      </p:sp>
    </p:spTree>
    <p:extLst>
      <p:ext uri="{BB962C8B-B14F-4D97-AF65-F5344CB8AC3E}">
        <p14:creationId xmlns:p14="http://schemas.microsoft.com/office/powerpoint/2010/main" val="247088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704088"/>
            <a:ext cx="8229600" cy="653210"/>
          </a:xfrm>
        </p:spPr>
        <p:txBody>
          <a:bodyPr>
            <a:normAutofit fontScale="90000"/>
          </a:bodyPr>
          <a:lstStyle/>
          <a:p>
            <a:r>
              <a:rPr lang="es-ES" dirty="0"/>
              <a:t>AMINOACIDOS Y PROTEINAS</a:t>
            </a:r>
          </a:p>
        </p:txBody>
      </p:sp>
      <p:sp>
        <p:nvSpPr>
          <p:cNvPr id="3" name="2 Marcador de contenido"/>
          <p:cNvSpPr>
            <a:spLocks noGrp="1"/>
          </p:cNvSpPr>
          <p:nvPr>
            <p:ph idx="1"/>
          </p:nvPr>
        </p:nvSpPr>
        <p:spPr>
          <a:xfrm>
            <a:off x="1981200" y="1500174"/>
            <a:ext cx="7972452" cy="4000528"/>
          </a:xfrm>
        </p:spPr>
        <p:txBody>
          <a:bodyPr>
            <a:normAutofit fontScale="77500" lnSpcReduction="20000"/>
          </a:bodyPr>
          <a:lstStyle/>
          <a:p>
            <a:pPr algn="just"/>
            <a:r>
              <a:rPr lang="es-ES" u="sng" dirty="0">
                <a:solidFill>
                  <a:srgbClr val="7030A0"/>
                </a:solidFill>
              </a:rPr>
              <a:t>Las proteínas </a:t>
            </a:r>
            <a:r>
              <a:rPr lang="es-ES" dirty="0"/>
              <a:t>son moléculas muy grandes compuestas de cadenas largas de aminoácidos, conocidas como cadenas </a:t>
            </a:r>
            <a:r>
              <a:rPr lang="es-ES" dirty="0" err="1"/>
              <a:t>polipeptídicas</a:t>
            </a:r>
            <a:r>
              <a:rPr lang="es-ES" dirty="0"/>
              <a:t>. A partir de sólo veinte aminoácidos diferentes usados para hacer proteínas se puede sintetizar una inmensa variedad de diferentes tipos de moléculas proteínicas, cada una de las cuales cumple una función altamente específica en los sistemas vivos.</a:t>
            </a:r>
          </a:p>
          <a:p>
            <a:pPr algn="just"/>
            <a:r>
              <a:rPr lang="es-ES" dirty="0"/>
              <a:t>Los veinte</a:t>
            </a:r>
            <a:r>
              <a:rPr lang="es-ES" dirty="0">
                <a:solidFill>
                  <a:srgbClr val="7030A0"/>
                </a:solidFill>
              </a:rPr>
              <a:t> </a:t>
            </a:r>
            <a:r>
              <a:rPr lang="es-ES" b="1" u="sng" dirty="0">
                <a:solidFill>
                  <a:srgbClr val="7030A0"/>
                </a:solidFill>
              </a:rPr>
              <a:t>aminoácidos </a:t>
            </a:r>
            <a:r>
              <a:rPr lang="es-ES" dirty="0">
                <a:solidFill>
                  <a:srgbClr val="7030A0"/>
                </a:solidFill>
              </a:rPr>
              <a:t>diferentes </a:t>
            </a:r>
            <a:r>
              <a:rPr lang="es-ES" dirty="0"/>
              <a:t>que forman parte de las proteínas varían de acuerdo con las propiedades de sus grupos laterales (R).</a:t>
            </a:r>
          </a:p>
          <a:p>
            <a:pPr algn="just"/>
            <a:r>
              <a:rPr lang="es-ES" dirty="0"/>
              <a:t>Cada aminoácido contiene un grupo amino (-NH2) y un grupo carboxilo (-COOH) unidos a un átomo de carbono central. Un átomo de hidrógeno y el grupo lateral están también unidos al mismo átomo de carbono. Esta estructura básica es idéntica en todos los aminoácidos</a:t>
            </a:r>
          </a:p>
          <a:p>
            <a:endParaRPr lang="es-ES" dirty="0"/>
          </a:p>
        </p:txBody>
      </p:sp>
      <p:pic>
        <p:nvPicPr>
          <p:cNvPr id="4" name="3 Imagen" descr="http://mibahia.net/wp-content/uploads/2012/03/carnes2.jpg"/>
          <p:cNvPicPr/>
          <p:nvPr/>
        </p:nvPicPr>
        <p:blipFill>
          <a:blip r:embed="rId2"/>
          <a:srcRect/>
          <a:stretch>
            <a:fillRect/>
          </a:stretch>
        </p:blipFill>
        <p:spPr bwMode="auto">
          <a:xfrm>
            <a:off x="5310182" y="4929198"/>
            <a:ext cx="2643174" cy="1571612"/>
          </a:xfrm>
          <a:prstGeom prst="rect">
            <a:avLst/>
          </a:prstGeom>
          <a:noFill/>
          <a:ln w="9525">
            <a:noFill/>
            <a:miter lim="800000"/>
            <a:headEnd/>
            <a:tailEnd/>
          </a:ln>
        </p:spPr>
      </p:pic>
    </p:spTree>
    <p:extLst>
      <p:ext uri="{BB962C8B-B14F-4D97-AF65-F5344CB8AC3E}">
        <p14:creationId xmlns:p14="http://schemas.microsoft.com/office/powerpoint/2010/main" val="342131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785794"/>
            <a:ext cx="4114800" cy="5538806"/>
          </a:xfrm>
        </p:spPr>
        <p:txBody>
          <a:bodyPr>
            <a:normAutofit fontScale="70000" lnSpcReduction="20000"/>
          </a:bodyPr>
          <a:lstStyle/>
          <a:p>
            <a:pPr>
              <a:buNone/>
            </a:pPr>
            <a:endParaRPr lang="es-ES" dirty="0"/>
          </a:p>
          <a:p>
            <a:pPr algn="just"/>
            <a:r>
              <a:rPr lang="es-ES" dirty="0"/>
              <a:t>Los grupos laterales pueden ser no polares (sin diferencia de carga entre distintas zonas del grupo), polares pero con cargas balanceadas de modo tal que el grupo lateral en conjunto es neutro, o cargados, negativa o positivamente.</a:t>
            </a:r>
          </a:p>
          <a:p>
            <a:pPr algn="just">
              <a:buNone/>
            </a:pPr>
            <a:endParaRPr lang="es-ES" dirty="0"/>
          </a:p>
          <a:p>
            <a:pPr algn="just">
              <a:buNone/>
            </a:pPr>
            <a:endParaRPr lang="es-ES" dirty="0"/>
          </a:p>
          <a:p>
            <a:pPr algn="just"/>
            <a:r>
              <a:rPr lang="es-ES" dirty="0"/>
              <a:t>Los grupos laterales no polares no son solubles en agua, mientras que los grupos laterales polares y cargados son solubles en agua. A partir de estos relativamente pocos aminoácidos, se puede sintetizar una inmensa variedad de diferentes tipos proteínas, cada una de las cuales cumple una función altamente específica en los sistemas vivos.</a:t>
            </a:r>
          </a:p>
        </p:txBody>
      </p:sp>
      <p:pic>
        <p:nvPicPr>
          <p:cNvPr id="4" name="3 Imagen" descr="http://www.cobach-elr.com/academias/quimicas/biologia/biologia/curtis/libro/img/3-19.jpg"/>
          <p:cNvPicPr/>
          <p:nvPr/>
        </p:nvPicPr>
        <p:blipFill>
          <a:blip r:embed="rId2"/>
          <a:srcRect/>
          <a:stretch>
            <a:fillRect/>
          </a:stretch>
        </p:blipFill>
        <p:spPr bwMode="auto">
          <a:xfrm>
            <a:off x="6238876" y="1142984"/>
            <a:ext cx="4076700" cy="5353056"/>
          </a:xfrm>
          <a:prstGeom prst="rect">
            <a:avLst/>
          </a:prstGeom>
          <a:noFill/>
          <a:ln w="9525">
            <a:noFill/>
            <a:miter lim="800000"/>
            <a:headEnd/>
            <a:tailEnd/>
          </a:ln>
        </p:spPr>
      </p:pic>
    </p:spTree>
    <p:extLst>
      <p:ext uri="{BB962C8B-B14F-4D97-AF65-F5344CB8AC3E}">
        <p14:creationId xmlns:p14="http://schemas.microsoft.com/office/powerpoint/2010/main" val="9358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algn="just"/>
            <a:r>
              <a:rPr lang="es-ES" dirty="0"/>
              <a:t>La secuencia de aminoácidos se conoce como </a:t>
            </a:r>
            <a:r>
              <a:rPr lang="es-ES" dirty="0">
                <a:solidFill>
                  <a:srgbClr val="7030A0"/>
                </a:solidFill>
              </a:rPr>
              <a:t>estructura primaria</a:t>
            </a:r>
            <a:r>
              <a:rPr lang="es-ES" dirty="0"/>
              <a:t> de la proteína y de acuerdo con esa secuencia, la molécula puede adoptar una entre varias formas. Los puentes de hidrógeno entre los grupos C=O y NH tienden a plegar la cadena en una </a:t>
            </a:r>
            <a:r>
              <a:rPr lang="es-ES" dirty="0">
                <a:solidFill>
                  <a:srgbClr val="7030A0"/>
                </a:solidFill>
              </a:rPr>
              <a:t>estructura secundaria </a:t>
            </a:r>
            <a:r>
              <a:rPr lang="es-ES" dirty="0"/>
              <a:t>repetida, tal como la hélice alfa o la hoja plegada beta. Las interacciones entre los grupos R de los aminoácidos pueden dar como resultado un plegamiento ulterior en una </a:t>
            </a:r>
            <a:r>
              <a:rPr lang="es-ES" dirty="0">
                <a:solidFill>
                  <a:srgbClr val="7030A0"/>
                </a:solidFill>
              </a:rPr>
              <a:t>estructura terciaria,</a:t>
            </a:r>
            <a:r>
              <a:rPr lang="es-ES" dirty="0"/>
              <a:t> que a menudo es de forma globular e intrincada. Dos o más </a:t>
            </a:r>
            <a:r>
              <a:rPr lang="es-ES" dirty="0" err="1"/>
              <a:t>polipéptidos</a:t>
            </a:r>
            <a:r>
              <a:rPr lang="es-ES" dirty="0"/>
              <a:t> pueden actuar recíprocamente para formar una </a:t>
            </a:r>
            <a:r>
              <a:rPr lang="es-ES" dirty="0">
                <a:solidFill>
                  <a:srgbClr val="7030A0"/>
                </a:solidFill>
              </a:rPr>
              <a:t>estructura cuaternaria.</a:t>
            </a:r>
          </a:p>
          <a:p>
            <a:pPr>
              <a:buNone/>
            </a:pPr>
            <a:endParaRPr lang="es-ES" dirty="0"/>
          </a:p>
        </p:txBody>
      </p:sp>
    </p:spTree>
    <p:extLst>
      <p:ext uri="{BB962C8B-B14F-4D97-AF65-F5344CB8AC3E}">
        <p14:creationId xmlns:p14="http://schemas.microsoft.com/office/powerpoint/2010/main" val="376903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500042"/>
            <a:ext cx="8043890" cy="4714908"/>
          </a:xfrm>
        </p:spPr>
        <p:txBody>
          <a:bodyPr>
            <a:normAutofit fontScale="92500" lnSpcReduction="10000"/>
          </a:bodyPr>
          <a:lstStyle/>
          <a:p>
            <a:endParaRPr lang="es-ES" dirty="0"/>
          </a:p>
          <a:p>
            <a:pPr algn="just"/>
            <a:r>
              <a:rPr lang="es-ES" dirty="0"/>
              <a:t>En las proteínas fibrosas, las moléculas largas entran en interacción con otras largas cadenas de </a:t>
            </a:r>
            <a:r>
              <a:rPr lang="es-ES" dirty="0" err="1"/>
              <a:t>polipéptidos</a:t>
            </a:r>
            <a:r>
              <a:rPr lang="es-ES" dirty="0"/>
              <a:t>, similares o idénticas, para formar cables o láminas. El </a:t>
            </a:r>
            <a:r>
              <a:rPr lang="es-ES" dirty="0">
                <a:solidFill>
                  <a:srgbClr val="7030A0"/>
                </a:solidFill>
              </a:rPr>
              <a:t>colágeno y la queratina </a:t>
            </a:r>
            <a:r>
              <a:rPr lang="es-ES" dirty="0"/>
              <a:t>son proteínas fibrosas que desempeñan diversos papeles estructurales. Las proteínas globulares también pueden cumplir propósitos estructurales. Los </a:t>
            </a:r>
            <a:r>
              <a:rPr lang="es-ES" dirty="0" err="1"/>
              <a:t>microtúbulos</a:t>
            </a:r>
            <a:r>
              <a:rPr lang="es-ES" dirty="0"/>
              <a:t>, que son componentes celulares importantes, están compuestos por unidades repetidas de proteínas globulares, asociadas helicoidalmente en un tubo hueco. Otras proteínas globulares tienen funciones de regulación, de transporte y de protección.</a:t>
            </a:r>
          </a:p>
          <a:p>
            <a:endParaRPr lang="es-ES" dirty="0"/>
          </a:p>
        </p:txBody>
      </p:sp>
      <p:pic>
        <p:nvPicPr>
          <p:cNvPr id="4" name="3 Imagen" descr="http://alinstantenoticias.com/portal/wp-content/uploads/2012/04/pescados-y-mariscos1.jpg"/>
          <p:cNvPicPr/>
          <p:nvPr/>
        </p:nvPicPr>
        <p:blipFill>
          <a:blip r:embed="rId2"/>
          <a:srcRect/>
          <a:stretch>
            <a:fillRect/>
          </a:stretch>
        </p:blipFill>
        <p:spPr bwMode="auto">
          <a:xfrm>
            <a:off x="4586067" y="4501662"/>
            <a:ext cx="6400800" cy="2142024"/>
          </a:xfrm>
          <a:prstGeom prst="rect">
            <a:avLst/>
          </a:prstGeom>
          <a:noFill/>
          <a:ln w="9525">
            <a:noFill/>
            <a:miter lim="800000"/>
            <a:headEnd/>
            <a:tailEnd/>
          </a:ln>
        </p:spPr>
      </p:pic>
    </p:spTree>
    <p:extLst>
      <p:ext uri="{BB962C8B-B14F-4D97-AF65-F5344CB8AC3E}">
        <p14:creationId xmlns:p14="http://schemas.microsoft.com/office/powerpoint/2010/main" val="4664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Dada la variedad de aminoácidos, las proteínas pueden tener un alto grado de especificidad. Un ejemplo es la hemoglobina, la molécula transportadora de oxígeno de la sangre, compuesta de cuatro cadenas </a:t>
            </a:r>
            <a:r>
              <a:rPr lang="es-ES" dirty="0" err="1"/>
              <a:t>polipeptídicas</a:t>
            </a:r>
            <a:r>
              <a:rPr lang="es-ES" dirty="0"/>
              <a:t> (dos pares de cadenas), cada una unida a un grupo que contiene hierro (</a:t>
            </a:r>
            <a:r>
              <a:rPr lang="es-ES" dirty="0" err="1"/>
              <a:t>hemo</a:t>
            </a:r>
            <a:r>
              <a:rPr lang="es-ES" dirty="0"/>
              <a:t>). La sustitución de un determinado aminoácido por otro en uno de los pares de cadenas altera la superficie de la molécula, produciendo una enfermedad grave, en ocasiones fatal, conocida como anemia falciforme.</a:t>
            </a:r>
          </a:p>
          <a:p>
            <a:endParaRPr lang="es-ES" dirty="0"/>
          </a:p>
        </p:txBody>
      </p:sp>
    </p:spTree>
    <p:extLst>
      <p:ext uri="{BB962C8B-B14F-4D97-AF65-F5344CB8AC3E}">
        <p14:creationId xmlns:p14="http://schemas.microsoft.com/office/powerpoint/2010/main" val="335042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704088"/>
            <a:ext cx="8229600" cy="510334"/>
          </a:xfrm>
        </p:spPr>
        <p:txBody>
          <a:bodyPr>
            <a:normAutofit fontScale="90000"/>
          </a:bodyPr>
          <a:lstStyle/>
          <a:p>
            <a:endParaRPr lang="es-ES"/>
          </a:p>
        </p:txBody>
      </p:sp>
      <p:sp>
        <p:nvSpPr>
          <p:cNvPr id="3" name="2 Marcador de contenido"/>
          <p:cNvSpPr>
            <a:spLocks noGrp="1"/>
          </p:cNvSpPr>
          <p:nvPr>
            <p:ph idx="1"/>
          </p:nvPr>
        </p:nvSpPr>
        <p:spPr>
          <a:xfrm>
            <a:off x="590843" y="1357298"/>
            <a:ext cx="6219537" cy="4967302"/>
          </a:xfrm>
        </p:spPr>
        <p:txBody>
          <a:bodyPr>
            <a:normAutofit fontScale="92500" lnSpcReduction="10000"/>
          </a:bodyPr>
          <a:lstStyle/>
          <a:p>
            <a:pPr algn="just"/>
            <a:r>
              <a:rPr lang="es-ES" dirty="0"/>
              <a:t>La hélice alfa: esta hélice mantiene su forma por la presencia de los puentes de hidrógeno, indicados por las líneas de puntos. En este caso, los puentes de hidrógeno se forman entre los átomos de oxígeno del grupo carbonilo de un aminoácido y el átomo de hidrógeno del grupo amino de otro aminoácido situado a cuatro aminoácidos de distancia en la cadena. Los grupos R, que no se muestran en este diagrama, están unidos a los carbonos indicados por las esferas violetas. Los grupos R se extienden hacia afuera desde la hélice.</a:t>
            </a:r>
          </a:p>
          <a:p>
            <a:endParaRPr lang="es-ES" dirty="0"/>
          </a:p>
        </p:txBody>
      </p:sp>
      <p:pic>
        <p:nvPicPr>
          <p:cNvPr id="4" name="3 Imagen" descr="http://www.cobach-elr.com/academias/quimicas/biologia/biologia/curtis/libro/img/3-21a.jpg"/>
          <p:cNvPicPr/>
          <p:nvPr/>
        </p:nvPicPr>
        <p:blipFill>
          <a:blip r:embed="rId2"/>
          <a:srcRect/>
          <a:stretch>
            <a:fillRect/>
          </a:stretch>
        </p:blipFill>
        <p:spPr bwMode="auto">
          <a:xfrm>
            <a:off x="7024694" y="1357298"/>
            <a:ext cx="2857500" cy="5067300"/>
          </a:xfrm>
          <a:prstGeom prst="rect">
            <a:avLst/>
          </a:prstGeom>
          <a:noFill/>
          <a:ln w="9525">
            <a:noFill/>
            <a:miter lim="800000"/>
            <a:headEnd/>
            <a:tailEnd/>
          </a:ln>
        </p:spPr>
      </p:pic>
    </p:spTree>
    <p:extLst>
      <p:ext uri="{BB962C8B-B14F-4D97-AF65-F5344CB8AC3E}">
        <p14:creationId xmlns:p14="http://schemas.microsoft.com/office/powerpoint/2010/main" val="27746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PROTEÍNAS </a:t>
            </a:r>
          </a:p>
        </p:txBody>
      </p:sp>
      <p:sp>
        <p:nvSpPr>
          <p:cNvPr id="3" name="2 Marcador de contenido"/>
          <p:cNvSpPr>
            <a:spLocks noGrp="1"/>
          </p:cNvSpPr>
          <p:nvPr>
            <p:ph idx="1"/>
          </p:nvPr>
        </p:nvSpPr>
        <p:spPr>
          <a:xfrm>
            <a:off x="365760" y="1935480"/>
            <a:ext cx="6087430" cy="4389120"/>
          </a:xfrm>
        </p:spPr>
        <p:txBody>
          <a:bodyPr/>
          <a:lstStyle/>
          <a:p>
            <a:pPr algn="just"/>
            <a:r>
              <a:rPr lang="es-ES" dirty="0"/>
              <a:t>La hoja plegada beta, en la que los pliegues se forman por la existencia de puentes de hidrógeno entre distintos átomos del esqueleto del </a:t>
            </a:r>
            <a:r>
              <a:rPr lang="es-ES" dirty="0" err="1"/>
              <a:t>polipéptido</a:t>
            </a:r>
            <a:r>
              <a:rPr lang="es-ES" dirty="0"/>
              <a:t>; los grupos R, unidos a los carbonos, se extienden por encima y por debajo de los pliegues de la hoja.</a:t>
            </a:r>
          </a:p>
          <a:p>
            <a:endParaRPr lang="es-ES" dirty="0"/>
          </a:p>
        </p:txBody>
      </p:sp>
      <p:pic>
        <p:nvPicPr>
          <p:cNvPr id="4" name="3 Imagen" descr="http://www.cobach-elr.com/academias/quimicas/biologia/biologia/curtis/libro/img/3-21b.jpg"/>
          <p:cNvPicPr/>
          <p:nvPr/>
        </p:nvPicPr>
        <p:blipFill>
          <a:blip r:embed="rId2"/>
          <a:srcRect/>
          <a:stretch>
            <a:fillRect/>
          </a:stretch>
        </p:blipFill>
        <p:spPr bwMode="auto">
          <a:xfrm>
            <a:off x="6591300" y="2000240"/>
            <a:ext cx="3790980" cy="4214842"/>
          </a:xfrm>
          <a:prstGeom prst="rect">
            <a:avLst/>
          </a:prstGeom>
          <a:noFill/>
          <a:ln w="9525">
            <a:noFill/>
            <a:miter lim="800000"/>
            <a:headEnd/>
            <a:tailEnd/>
          </a:ln>
        </p:spPr>
      </p:pic>
    </p:spTree>
    <p:extLst>
      <p:ext uri="{BB962C8B-B14F-4D97-AF65-F5344CB8AC3E}">
        <p14:creationId xmlns:p14="http://schemas.microsoft.com/office/powerpoint/2010/main" val="27318483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1517</Words>
  <Application>Microsoft Office PowerPoint</Application>
  <PresentationFormat>Panorámica</PresentationFormat>
  <Paragraphs>44</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Calibri Light</vt:lpstr>
      <vt:lpstr>Tema de Office</vt:lpstr>
      <vt:lpstr>PROTEÍNAS </vt:lpstr>
      <vt:lpstr>PROTEÍNAS </vt:lpstr>
      <vt:lpstr>AMINOACIDOS Y PROTEINAS</vt:lpstr>
      <vt:lpstr>Presentación de PowerPoint</vt:lpstr>
      <vt:lpstr>Presentación de PowerPoint</vt:lpstr>
      <vt:lpstr>Presentación de PowerPoint</vt:lpstr>
      <vt:lpstr>Presentación de PowerPoint</vt:lpstr>
      <vt:lpstr>Presentación de PowerPoint</vt:lpstr>
      <vt:lpstr>PROTEÍNAS </vt:lpstr>
      <vt:lpstr>PROTEÍNAS </vt:lpstr>
      <vt:lpstr>AMINOÁCIDOS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PROTEÍNAS </dc:title>
  <dc:creator>ROSA VELEZ</dc:creator>
  <cp:lastModifiedBy>ROSA VELEZ</cp:lastModifiedBy>
  <cp:revision>32</cp:revision>
  <dcterms:created xsi:type="dcterms:W3CDTF">2018-05-15T17:24:09Z</dcterms:created>
  <dcterms:modified xsi:type="dcterms:W3CDTF">2018-05-31T08:57:22Z</dcterms:modified>
</cp:coreProperties>
</file>