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72" r:id="rId2"/>
    <p:sldId id="256" r:id="rId3"/>
    <p:sldId id="257" r:id="rId4"/>
    <p:sldId id="258" r:id="rId5"/>
    <p:sldId id="259" r:id="rId6"/>
    <p:sldId id="260" r:id="rId7"/>
    <p:sldId id="261" r:id="rId8"/>
    <p:sldId id="309" r:id="rId9"/>
    <p:sldId id="273" r:id="rId10"/>
    <p:sldId id="274" r:id="rId11"/>
    <p:sldId id="275" r:id="rId12"/>
    <p:sldId id="276" r:id="rId13"/>
    <p:sldId id="277" r:id="rId14"/>
    <p:sldId id="278" r:id="rId15"/>
    <p:sldId id="279" r:id="rId16"/>
    <p:sldId id="280" r:id="rId17"/>
    <p:sldId id="281" r:id="rId18"/>
    <p:sldId id="292" r:id="rId19"/>
    <p:sldId id="293" r:id="rId20"/>
    <p:sldId id="295" r:id="rId21"/>
    <p:sldId id="296" r:id="rId22"/>
    <p:sldId id="297" r:id="rId23"/>
    <p:sldId id="298" r:id="rId24"/>
    <p:sldId id="294" r:id="rId25"/>
    <p:sldId id="299" r:id="rId26"/>
    <p:sldId id="300" r:id="rId27"/>
    <p:sldId id="311" r:id="rId28"/>
    <p:sldId id="282" r:id="rId29"/>
    <p:sldId id="264" r:id="rId30"/>
    <p:sldId id="265" r:id="rId31"/>
    <p:sldId id="262" r:id="rId32"/>
    <p:sldId id="266" r:id="rId33"/>
    <p:sldId id="267" r:id="rId34"/>
    <p:sldId id="268" r:id="rId35"/>
    <p:sldId id="302" r:id="rId36"/>
    <p:sldId id="283" r:id="rId37"/>
    <p:sldId id="284" r:id="rId38"/>
    <p:sldId id="285" r:id="rId39"/>
    <p:sldId id="286" r:id="rId40"/>
    <p:sldId id="303" r:id="rId41"/>
    <p:sldId id="304" r:id="rId42"/>
    <p:sldId id="305" r:id="rId43"/>
    <p:sldId id="306" r:id="rId44"/>
    <p:sldId id="307" r:id="rId45"/>
    <p:sldId id="308" r:id="rId46"/>
    <p:sldId id="287" r:id="rId47"/>
    <p:sldId id="288" r:id="rId48"/>
    <p:sldId id="289" r:id="rId49"/>
    <p:sldId id="290" r:id="rId50"/>
    <p:sldId id="291" r:id="rId51"/>
    <p:sldId id="312" r:id="rId52"/>
    <p:sldId id="313" r:id="rId53"/>
    <p:sldId id="314" r:id="rId54"/>
    <p:sldId id="315" r:id="rId55"/>
    <p:sldId id="316" r:id="rId56"/>
    <p:sldId id="270" r:id="rId57"/>
    <p:sldId id="271" r:id="rId58"/>
    <p:sldId id="269" r:id="rId59"/>
    <p:sldId id="310" r:id="rId60"/>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1" autoAdjust="0"/>
    <p:restoredTop sz="96404" autoAdjust="0"/>
  </p:normalViewPr>
  <p:slideViewPr>
    <p:cSldViewPr snapToGrid="0">
      <p:cViewPr varScale="1">
        <p:scale>
          <a:sx n="67" d="100"/>
          <a:sy n="67" d="100"/>
        </p:scale>
        <p:origin x="954" y="60"/>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EF665-B536-4986-9073-0E52FE62BB35}" type="datetimeFigureOut">
              <a:rPr lang="es-419" smtClean="0"/>
              <a:t>9/12/2024</a:t>
            </a:fld>
            <a:endParaRPr lang="es-419"/>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22CB1-EE2D-4FFA-82D5-AFEE56461335}" type="slidenum">
              <a:rPr lang="es-419" smtClean="0"/>
              <a:t>‹Nº›</a:t>
            </a:fld>
            <a:endParaRPr lang="es-419"/>
          </a:p>
        </p:txBody>
      </p:sp>
    </p:spTree>
    <p:extLst>
      <p:ext uri="{BB962C8B-B14F-4D97-AF65-F5344CB8AC3E}">
        <p14:creationId xmlns:p14="http://schemas.microsoft.com/office/powerpoint/2010/main" val="3108222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419"/>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419"/>
          </a:p>
        </p:txBody>
      </p:sp>
      <p:sp>
        <p:nvSpPr>
          <p:cNvPr id="4" name="Marcador de fecha 3"/>
          <p:cNvSpPr>
            <a:spLocks noGrp="1"/>
          </p:cNvSpPr>
          <p:nvPr>
            <p:ph type="dt" sz="half" idx="10"/>
          </p:nvPr>
        </p:nvSpPr>
        <p:spPr/>
        <p:txBody>
          <a:bodyPr/>
          <a:lstStyle/>
          <a:p>
            <a:fld id="{1ED04FCC-4271-42D5-8FC1-EA67DB5D407C}" type="datetimeFigureOut">
              <a:rPr lang="es-419" smtClean="0"/>
              <a:t>9/12/2024</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2590308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1ED04FCC-4271-42D5-8FC1-EA67DB5D407C}" type="datetimeFigureOut">
              <a:rPr lang="es-419" smtClean="0"/>
              <a:t>9/12/2024</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4227535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1ED04FCC-4271-42D5-8FC1-EA67DB5D407C}" type="datetimeFigureOut">
              <a:rPr lang="es-419" smtClean="0"/>
              <a:t>9/12/2024</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308156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1ED04FCC-4271-42D5-8FC1-EA67DB5D407C}" type="datetimeFigureOut">
              <a:rPr lang="es-419" smtClean="0"/>
              <a:t>9/12/2024</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4060849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419"/>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ED04FCC-4271-42D5-8FC1-EA67DB5D407C}" type="datetimeFigureOut">
              <a:rPr lang="es-419" smtClean="0"/>
              <a:t>9/12/2024</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36032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p:cNvSpPr>
            <a:spLocks noGrp="1"/>
          </p:cNvSpPr>
          <p:nvPr>
            <p:ph type="dt" sz="half" idx="10"/>
          </p:nvPr>
        </p:nvSpPr>
        <p:spPr/>
        <p:txBody>
          <a:bodyPr/>
          <a:lstStyle/>
          <a:p>
            <a:fld id="{1ED04FCC-4271-42D5-8FC1-EA67DB5D407C}" type="datetimeFigureOut">
              <a:rPr lang="es-419" smtClean="0"/>
              <a:t>9/12/2024</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93816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p:cNvSpPr>
            <a:spLocks noGrp="1"/>
          </p:cNvSpPr>
          <p:nvPr>
            <p:ph type="dt" sz="half" idx="10"/>
          </p:nvPr>
        </p:nvSpPr>
        <p:spPr/>
        <p:txBody>
          <a:bodyPr/>
          <a:lstStyle/>
          <a:p>
            <a:fld id="{1ED04FCC-4271-42D5-8FC1-EA67DB5D407C}" type="datetimeFigureOut">
              <a:rPr lang="es-419" smtClean="0"/>
              <a:t>9/12/2024</a:t>
            </a:fld>
            <a:endParaRPr lang="es-419"/>
          </a:p>
        </p:txBody>
      </p:sp>
      <p:sp>
        <p:nvSpPr>
          <p:cNvPr id="8" name="Marcador de pie de página 7"/>
          <p:cNvSpPr>
            <a:spLocks noGrp="1"/>
          </p:cNvSpPr>
          <p:nvPr>
            <p:ph type="ftr" sz="quarter" idx="11"/>
          </p:nvPr>
        </p:nvSpPr>
        <p:spPr/>
        <p:txBody>
          <a:bodyPr/>
          <a:lstStyle/>
          <a:p>
            <a:endParaRPr lang="es-419"/>
          </a:p>
        </p:txBody>
      </p:sp>
      <p:sp>
        <p:nvSpPr>
          <p:cNvPr id="9" name="Marcador de número de diapositiva 8"/>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3030573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fecha 2"/>
          <p:cNvSpPr>
            <a:spLocks noGrp="1"/>
          </p:cNvSpPr>
          <p:nvPr>
            <p:ph type="dt" sz="half" idx="10"/>
          </p:nvPr>
        </p:nvSpPr>
        <p:spPr/>
        <p:txBody>
          <a:bodyPr/>
          <a:lstStyle/>
          <a:p>
            <a:fld id="{1ED04FCC-4271-42D5-8FC1-EA67DB5D407C}" type="datetimeFigureOut">
              <a:rPr lang="es-419" smtClean="0"/>
              <a:t>9/12/2024</a:t>
            </a:fld>
            <a:endParaRPr lang="es-419"/>
          </a:p>
        </p:txBody>
      </p:sp>
      <p:sp>
        <p:nvSpPr>
          <p:cNvPr id="4" name="Marcador de pie de página 3"/>
          <p:cNvSpPr>
            <a:spLocks noGrp="1"/>
          </p:cNvSpPr>
          <p:nvPr>
            <p:ph type="ftr" sz="quarter" idx="11"/>
          </p:nvPr>
        </p:nvSpPr>
        <p:spPr/>
        <p:txBody>
          <a:bodyPr/>
          <a:lstStyle/>
          <a:p>
            <a:endParaRPr lang="es-419"/>
          </a:p>
        </p:txBody>
      </p:sp>
      <p:sp>
        <p:nvSpPr>
          <p:cNvPr id="5" name="Marcador de número de diapositiva 4"/>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317761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ED04FCC-4271-42D5-8FC1-EA67DB5D407C}" type="datetimeFigureOut">
              <a:rPr lang="es-419" smtClean="0"/>
              <a:t>9/12/2024</a:t>
            </a:fld>
            <a:endParaRPr lang="es-419"/>
          </a:p>
        </p:txBody>
      </p:sp>
      <p:sp>
        <p:nvSpPr>
          <p:cNvPr id="3" name="Marcador de pie de página 2"/>
          <p:cNvSpPr>
            <a:spLocks noGrp="1"/>
          </p:cNvSpPr>
          <p:nvPr>
            <p:ph type="ftr" sz="quarter" idx="11"/>
          </p:nvPr>
        </p:nvSpPr>
        <p:spPr/>
        <p:txBody>
          <a:bodyPr/>
          <a:lstStyle/>
          <a:p>
            <a:endParaRPr lang="es-419"/>
          </a:p>
        </p:txBody>
      </p:sp>
      <p:sp>
        <p:nvSpPr>
          <p:cNvPr id="4" name="Marcador de número de diapositiva 3"/>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2396975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ED04FCC-4271-42D5-8FC1-EA67DB5D407C}" type="datetimeFigureOut">
              <a:rPr lang="es-419" smtClean="0"/>
              <a:t>9/12/2024</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242923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ED04FCC-4271-42D5-8FC1-EA67DB5D407C}" type="datetimeFigureOut">
              <a:rPr lang="es-419" smtClean="0"/>
              <a:t>9/12/2024</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DACC6099-7EE1-410E-AC78-52A342122A90}" type="slidenum">
              <a:rPr lang="es-419" smtClean="0"/>
              <a:t>‹Nº›</a:t>
            </a:fld>
            <a:endParaRPr lang="es-419"/>
          </a:p>
        </p:txBody>
      </p:sp>
    </p:spTree>
    <p:extLst>
      <p:ext uri="{BB962C8B-B14F-4D97-AF65-F5344CB8AC3E}">
        <p14:creationId xmlns:p14="http://schemas.microsoft.com/office/powerpoint/2010/main" val="2932165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04FCC-4271-42D5-8FC1-EA67DB5D407C}" type="datetimeFigureOut">
              <a:rPr lang="es-419" smtClean="0"/>
              <a:t>9/12/2024</a:t>
            </a:fld>
            <a:endParaRPr lang="es-419"/>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C6099-7EE1-410E-AC78-52A342122A90}" type="slidenum">
              <a:rPr lang="es-419" smtClean="0"/>
              <a:t>‹Nº›</a:t>
            </a:fld>
            <a:endParaRPr lang="es-419"/>
          </a:p>
        </p:txBody>
      </p:sp>
    </p:spTree>
    <p:extLst>
      <p:ext uri="{BB962C8B-B14F-4D97-AF65-F5344CB8AC3E}">
        <p14:creationId xmlns:p14="http://schemas.microsoft.com/office/powerpoint/2010/main" val="3825506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19A5682-649C-4AB7-9E40-3A9FC15912BF}"/>
              </a:ext>
            </a:extLst>
          </p:cNvPr>
          <p:cNvPicPr>
            <a:picLocks noChangeAspect="1"/>
          </p:cNvPicPr>
          <p:nvPr/>
        </p:nvPicPr>
        <p:blipFill>
          <a:blip r:embed="rId2"/>
          <a:stretch>
            <a:fillRect/>
          </a:stretch>
        </p:blipFill>
        <p:spPr>
          <a:xfrm>
            <a:off x="170623" y="337710"/>
            <a:ext cx="11850754" cy="6125430"/>
          </a:xfrm>
          <a:prstGeom prst="rect">
            <a:avLst/>
          </a:prstGeom>
        </p:spPr>
      </p:pic>
    </p:spTree>
    <p:extLst>
      <p:ext uri="{BB962C8B-B14F-4D97-AF65-F5344CB8AC3E}">
        <p14:creationId xmlns:p14="http://schemas.microsoft.com/office/powerpoint/2010/main" val="1422549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8F2A51D-2E8D-4E44-811C-C0C3221DDF7C}"/>
              </a:ext>
            </a:extLst>
          </p:cNvPr>
          <p:cNvPicPr>
            <a:picLocks noChangeAspect="1"/>
          </p:cNvPicPr>
          <p:nvPr/>
        </p:nvPicPr>
        <p:blipFill>
          <a:blip r:embed="rId2"/>
          <a:stretch>
            <a:fillRect/>
          </a:stretch>
        </p:blipFill>
        <p:spPr>
          <a:xfrm>
            <a:off x="704193" y="0"/>
            <a:ext cx="10783614" cy="6858000"/>
          </a:xfrm>
          <a:prstGeom prst="rect">
            <a:avLst/>
          </a:prstGeom>
        </p:spPr>
      </p:pic>
    </p:spTree>
    <p:extLst>
      <p:ext uri="{BB962C8B-B14F-4D97-AF65-F5344CB8AC3E}">
        <p14:creationId xmlns:p14="http://schemas.microsoft.com/office/powerpoint/2010/main" val="487319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043948-021C-4B14-8D3D-A5F91C5CC4BA}"/>
              </a:ext>
            </a:extLst>
          </p:cNvPr>
          <p:cNvPicPr>
            <a:picLocks noChangeAspect="1"/>
          </p:cNvPicPr>
          <p:nvPr/>
        </p:nvPicPr>
        <p:blipFill>
          <a:blip r:embed="rId2"/>
          <a:stretch>
            <a:fillRect/>
          </a:stretch>
        </p:blipFill>
        <p:spPr>
          <a:xfrm>
            <a:off x="423071" y="442495"/>
            <a:ext cx="11345858" cy="5973009"/>
          </a:xfrm>
          <a:prstGeom prst="rect">
            <a:avLst/>
          </a:prstGeom>
        </p:spPr>
      </p:pic>
    </p:spTree>
    <p:extLst>
      <p:ext uri="{BB962C8B-B14F-4D97-AF65-F5344CB8AC3E}">
        <p14:creationId xmlns:p14="http://schemas.microsoft.com/office/powerpoint/2010/main" val="1238765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75F0E9-1952-47C8-AA0A-2B9C457D64C9}"/>
              </a:ext>
            </a:extLst>
          </p:cNvPr>
          <p:cNvPicPr>
            <a:picLocks noChangeAspect="1"/>
          </p:cNvPicPr>
          <p:nvPr/>
        </p:nvPicPr>
        <p:blipFill>
          <a:blip r:embed="rId2"/>
          <a:stretch>
            <a:fillRect/>
          </a:stretch>
        </p:blipFill>
        <p:spPr>
          <a:xfrm>
            <a:off x="508808" y="151942"/>
            <a:ext cx="11174384" cy="6554115"/>
          </a:xfrm>
          <a:prstGeom prst="rect">
            <a:avLst/>
          </a:prstGeom>
        </p:spPr>
      </p:pic>
    </p:spTree>
    <p:extLst>
      <p:ext uri="{BB962C8B-B14F-4D97-AF65-F5344CB8AC3E}">
        <p14:creationId xmlns:p14="http://schemas.microsoft.com/office/powerpoint/2010/main" val="3784466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E62BC5-0960-4B52-B10C-92B6B974DA63}"/>
              </a:ext>
            </a:extLst>
          </p:cNvPr>
          <p:cNvPicPr>
            <a:picLocks noChangeAspect="1"/>
          </p:cNvPicPr>
          <p:nvPr/>
        </p:nvPicPr>
        <p:blipFill>
          <a:blip r:embed="rId2"/>
          <a:stretch>
            <a:fillRect/>
          </a:stretch>
        </p:blipFill>
        <p:spPr>
          <a:xfrm>
            <a:off x="499281" y="404390"/>
            <a:ext cx="11193437" cy="6049219"/>
          </a:xfrm>
          <a:prstGeom prst="rect">
            <a:avLst/>
          </a:prstGeom>
        </p:spPr>
      </p:pic>
    </p:spTree>
    <p:extLst>
      <p:ext uri="{BB962C8B-B14F-4D97-AF65-F5344CB8AC3E}">
        <p14:creationId xmlns:p14="http://schemas.microsoft.com/office/powerpoint/2010/main" val="3632412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809739-99C2-4824-90DA-A1F382F16165}"/>
              </a:ext>
            </a:extLst>
          </p:cNvPr>
          <p:cNvPicPr>
            <a:picLocks noChangeAspect="1"/>
          </p:cNvPicPr>
          <p:nvPr/>
        </p:nvPicPr>
        <p:blipFill>
          <a:blip r:embed="rId2"/>
          <a:stretch>
            <a:fillRect/>
          </a:stretch>
        </p:blipFill>
        <p:spPr>
          <a:xfrm>
            <a:off x="175386" y="294837"/>
            <a:ext cx="11841227" cy="6268325"/>
          </a:xfrm>
          <a:prstGeom prst="rect">
            <a:avLst/>
          </a:prstGeom>
        </p:spPr>
      </p:pic>
    </p:spTree>
    <p:extLst>
      <p:ext uri="{BB962C8B-B14F-4D97-AF65-F5344CB8AC3E}">
        <p14:creationId xmlns:p14="http://schemas.microsoft.com/office/powerpoint/2010/main" val="2416973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606478-F9BA-47E4-90A5-B61C9F933AD9}"/>
              </a:ext>
            </a:extLst>
          </p:cNvPr>
          <p:cNvPicPr>
            <a:picLocks noChangeAspect="1"/>
          </p:cNvPicPr>
          <p:nvPr/>
        </p:nvPicPr>
        <p:blipFill>
          <a:blip r:embed="rId2"/>
          <a:stretch>
            <a:fillRect/>
          </a:stretch>
        </p:blipFill>
        <p:spPr>
          <a:xfrm>
            <a:off x="899387" y="1152207"/>
            <a:ext cx="10393225" cy="4553585"/>
          </a:xfrm>
          <a:prstGeom prst="rect">
            <a:avLst/>
          </a:prstGeom>
        </p:spPr>
      </p:pic>
    </p:spTree>
    <p:extLst>
      <p:ext uri="{BB962C8B-B14F-4D97-AF65-F5344CB8AC3E}">
        <p14:creationId xmlns:p14="http://schemas.microsoft.com/office/powerpoint/2010/main" val="2407525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1AF78DA-CC0C-427C-B4CF-52B1C5EF3BF5}"/>
              </a:ext>
            </a:extLst>
          </p:cNvPr>
          <p:cNvPicPr>
            <a:picLocks noChangeAspect="1"/>
          </p:cNvPicPr>
          <p:nvPr/>
        </p:nvPicPr>
        <p:blipFill>
          <a:blip r:embed="rId2"/>
          <a:stretch>
            <a:fillRect/>
          </a:stretch>
        </p:blipFill>
        <p:spPr>
          <a:xfrm>
            <a:off x="523097" y="380574"/>
            <a:ext cx="11145805" cy="6096851"/>
          </a:xfrm>
          <a:prstGeom prst="rect">
            <a:avLst/>
          </a:prstGeom>
        </p:spPr>
      </p:pic>
    </p:spTree>
    <p:extLst>
      <p:ext uri="{BB962C8B-B14F-4D97-AF65-F5344CB8AC3E}">
        <p14:creationId xmlns:p14="http://schemas.microsoft.com/office/powerpoint/2010/main" val="84691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1F6A7E0-4565-4B05-A124-DB288FDC1D75}"/>
              </a:ext>
            </a:extLst>
          </p:cNvPr>
          <p:cNvPicPr>
            <a:picLocks noChangeAspect="1"/>
          </p:cNvPicPr>
          <p:nvPr/>
        </p:nvPicPr>
        <p:blipFill>
          <a:blip r:embed="rId2"/>
          <a:stretch>
            <a:fillRect/>
          </a:stretch>
        </p:blipFill>
        <p:spPr>
          <a:xfrm>
            <a:off x="1643064" y="0"/>
            <a:ext cx="8940554" cy="6831499"/>
          </a:xfrm>
          <a:prstGeom prst="rect">
            <a:avLst/>
          </a:prstGeom>
        </p:spPr>
      </p:pic>
    </p:spTree>
    <p:extLst>
      <p:ext uri="{BB962C8B-B14F-4D97-AF65-F5344CB8AC3E}">
        <p14:creationId xmlns:p14="http://schemas.microsoft.com/office/powerpoint/2010/main" val="969754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24DF26-95DF-4C93-B976-8E43B8BCD70C}"/>
              </a:ext>
            </a:extLst>
          </p:cNvPr>
          <p:cNvPicPr>
            <a:picLocks noChangeAspect="1"/>
          </p:cNvPicPr>
          <p:nvPr/>
        </p:nvPicPr>
        <p:blipFill>
          <a:blip r:embed="rId2"/>
          <a:stretch>
            <a:fillRect/>
          </a:stretch>
        </p:blipFill>
        <p:spPr>
          <a:xfrm>
            <a:off x="1543051" y="0"/>
            <a:ext cx="9162004" cy="6816259"/>
          </a:xfrm>
          <a:prstGeom prst="rect">
            <a:avLst/>
          </a:prstGeom>
        </p:spPr>
      </p:pic>
    </p:spTree>
    <p:extLst>
      <p:ext uri="{BB962C8B-B14F-4D97-AF65-F5344CB8AC3E}">
        <p14:creationId xmlns:p14="http://schemas.microsoft.com/office/powerpoint/2010/main" val="1497507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3E09473-B6E6-403F-8FB6-9AE636FCD845}"/>
              </a:ext>
            </a:extLst>
          </p:cNvPr>
          <p:cNvPicPr>
            <a:picLocks noChangeAspect="1"/>
          </p:cNvPicPr>
          <p:nvPr/>
        </p:nvPicPr>
        <p:blipFill>
          <a:blip r:embed="rId2"/>
          <a:stretch>
            <a:fillRect/>
          </a:stretch>
        </p:blipFill>
        <p:spPr>
          <a:xfrm>
            <a:off x="1630879" y="0"/>
            <a:ext cx="9292277" cy="6600825"/>
          </a:xfrm>
          <a:prstGeom prst="rect">
            <a:avLst/>
          </a:prstGeom>
        </p:spPr>
      </p:pic>
    </p:spTree>
    <p:extLst>
      <p:ext uri="{BB962C8B-B14F-4D97-AF65-F5344CB8AC3E}">
        <p14:creationId xmlns:p14="http://schemas.microsoft.com/office/powerpoint/2010/main" val="1533804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A5824D7-9A00-4BE9-9A6B-7ED0A44EA088}"/>
              </a:ext>
            </a:extLst>
          </p:cNvPr>
          <p:cNvSpPr txBox="1"/>
          <p:nvPr/>
        </p:nvSpPr>
        <p:spPr>
          <a:xfrm>
            <a:off x="2789270" y="3429000"/>
            <a:ext cx="6092890" cy="2862322"/>
          </a:xfrm>
          <a:prstGeom prst="rect">
            <a:avLst/>
          </a:prstGeom>
          <a:noFill/>
        </p:spPr>
        <p:txBody>
          <a:bodyPr wrap="square">
            <a:spAutoFit/>
          </a:bodyPr>
          <a:lstStyle/>
          <a:p>
            <a:pPr algn="just"/>
            <a:r>
              <a:rPr lang="es-MX" sz="2000" dirty="0"/>
              <a:t>La arquitectura mediterránea, especialmente en sus etapas minoica y micénica, es un pilar fundamental para entender la evolución cultural y arquitectónica del mundo antiguo. </a:t>
            </a:r>
          </a:p>
          <a:p>
            <a:pPr algn="just"/>
            <a:endParaRPr lang="es-MX" sz="2000" dirty="0"/>
          </a:p>
          <a:p>
            <a:pPr algn="just"/>
            <a:r>
              <a:rPr lang="es-MX" sz="2000" dirty="0"/>
              <a:t>Estas dos culturas, que florecieron en la región del Egeo, dejaron un legado significativo en el diseño arquitectónico, los materiales empleados y las técnicas de construcción.</a:t>
            </a:r>
            <a:endParaRPr lang="es-EC" sz="2000" dirty="0"/>
          </a:p>
        </p:txBody>
      </p:sp>
    </p:spTree>
    <p:extLst>
      <p:ext uri="{BB962C8B-B14F-4D97-AF65-F5344CB8AC3E}">
        <p14:creationId xmlns:p14="http://schemas.microsoft.com/office/powerpoint/2010/main" val="30043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54EAAFA-D449-4964-B820-3BF4F7B90417}"/>
              </a:ext>
            </a:extLst>
          </p:cNvPr>
          <p:cNvPicPr>
            <a:picLocks noChangeAspect="1"/>
          </p:cNvPicPr>
          <p:nvPr/>
        </p:nvPicPr>
        <p:blipFill>
          <a:blip r:embed="rId2"/>
          <a:stretch>
            <a:fillRect/>
          </a:stretch>
        </p:blipFill>
        <p:spPr>
          <a:xfrm>
            <a:off x="422739" y="0"/>
            <a:ext cx="11645114" cy="6686549"/>
          </a:xfrm>
          <a:prstGeom prst="rect">
            <a:avLst/>
          </a:prstGeom>
        </p:spPr>
      </p:pic>
    </p:spTree>
    <p:extLst>
      <p:ext uri="{BB962C8B-B14F-4D97-AF65-F5344CB8AC3E}">
        <p14:creationId xmlns:p14="http://schemas.microsoft.com/office/powerpoint/2010/main" val="1476368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DB5CC5-382C-476C-B440-F1A20308B93A}"/>
              </a:ext>
            </a:extLst>
          </p:cNvPr>
          <p:cNvPicPr>
            <a:picLocks noChangeAspect="1"/>
          </p:cNvPicPr>
          <p:nvPr/>
        </p:nvPicPr>
        <p:blipFill>
          <a:blip r:embed="rId2"/>
          <a:stretch>
            <a:fillRect/>
          </a:stretch>
        </p:blipFill>
        <p:spPr>
          <a:xfrm>
            <a:off x="3252390" y="1333207"/>
            <a:ext cx="5687219" cy="4191585"/>
          </a:xfrm>
          <a:prstGeom prst="rect">
            <a:avLst/>
          </a:prstGeom>
        </p:spPr>
      </p:pic>
    </p:spTree>
    <p:extLst>
      <p:ext uri="{BB962C8B-B14F-4D97-AF65-F5344CB8AC3E}">
        <p14:creationId xmlns:p14="http://schemas.microsoft.com/office/powerpoint/2010/main" val="2723487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49BBD0D-0F19-48CB-99E7-7A20F44E2146}"/>
              </a:ext>
            </a:extLst>
          </p:cNvPr>
          <p:cNvPicPr>
            <a:picLocks noChangeAspect="1"/>
          </p:cNvPicPr>
          <p:nvPr/>
        </p:nvPicPr>
        <p:blipFill>
          <a:blip r:embed="rId2"/>
          <a:stretch>
            <a:fillRect/>
          </a:stretch>
        </p:blipFill>
        <p:spPr>
          <a:xfrm>
            <a:off x="3180943" y="1380839"/>
            <a:ext cx="5830114" cy="4096322"/>
          </a:xfrm>
          <a:prstGeom prst="rect">
            <a:avLst/>
          </a:prstGeom>
        </p:spPr>
      </p:pic>
    </p:spTree>
    <p:extLst>
      <p:ext uri="{BB962C8B-B14F-4D97-AF65-F5344CB8AC3E}">
        <p14:creationId xmlns:p14="http://schemas.microsoft.com/office/powerpoint/2010/main" val="2991636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3C9700A-D2CC-45E8-8E49-7619587C7649}"/>
              </a:ext>
            </a:extLst>
          </p:cNvPr>
          <p:cNvPicPr>
            <a:picLocks noChangeAspect="1"/>
          </p:cNvPicPr>
          <p:nvPr/>
        </p:nvPicPr>
        <p:blipFill>
          <a:blip r:embed="rId2"/>
          <a:stretch>
            <a:fillRect/>
          </a:stretch>
        </p:blipFill>
        <p:spPr>
          <a:xfrm>
            <a:off x="1496489" y="0"/>
            <a:ext cx="9199022" cy="6857999"/>
          </a:xfrm>
          <a:prstGeom prst="rect">
            <a:avLst/>
          </a:prstGeom>
        </p:spPr>
      </p:pic>
    </p:spTree>
    <p:extLst>
      <p:ext uri="{BB962C8B-B14F-4D97-AF65-F5344CB8AC3E}">
        <p14:creationId xmlns:p14="http://schemas.microsoft.com/office/powerpoint/2010/main" val="912345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D638D8E-D445-4BC3-AA30-8C824D45C6D4}"/>
              </a:ext>
            </a:extLst>
          </p:cNvPr>
          <p:cNvPicPr>
            <a:picLocks noChangeAspect="1"/>
          </p:cNvPicPr>
          <p:nvPr/>
        </p:nvPicPr>
        <p:blipFill>
          <a:blip r:embed="rId2"/>
          <a:stretch>
            <a:fillRect/>
          </a:stretch>
        </p:blipFill>
        <p:spPr>
          <a:xfrm>
            <a:off x="3366706" y="1233181"/>
            <a:ext cx="5458587" cy="4391638"/>
          </a:xfrm>
          <a:prstGeom prst="rect">
            <a:avLst/>
          </a:prstGeom>
        </p:spPr>
      </p:pic>
    </p:spTree>
    <p:extLst>
      <p:ext uri="{BB962C8B-B14F-4D97-AF65-F5344CB8AC3E}">
        <p14:creationId xmlns:p14="http://schemas.microsoft.com/office/powerpoint/2010/main" val="2127349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2680F90-3DF7-491B-9A84-D08D0FC85176}"/>
              </a:ext>
            </a:extLst>
          </p:cNvPr>
          <p:cNvPicPr>
            <a:picLocks noChangeAspect="1"/>
          </p:cNvPicPr>
          <p:nvPr/>
        </p:nvPicPr>
        <p:blipFill>
          <a:blip r:embed="rId2"/>
          <a:stretch>
            <a:fillRect/>
          </a:stretch>
        </p:blipFill>
        <p:spPr>
          <a:xfrm>
            <a:off x="1314450" y="-1"/>
            <a:ext cx="9533611" cy="6879277"/>
          </a:xfrm>
          <a:prstGeom prst="rect">
            <a:avLst/>
          </a:prstGeom>
        </p:spPr>
      </p:pic>
    </p:spTree>
    <p:extLst>
      <p:ext uri="{BB962C8B-B14F-4D97-AF65-F5344CB8AC3E}">
        <p14:creationId xmlns:p14="http://schemas.microsoft.com/office/powerpoint/2010/main" val="3107381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9C5BDEE-57A1-4617-AC10-C9CBB6BD7F77}"/>
              </a:ext>
            </a:extLst>
          </p:cNvPr>
          <p:cNvSpPr txBox="1"/>
          <p:nvPr/>
        </p:nvSpPr>
        <p:spPr>
          <a:xfrm>
            <a:off x="714375" y="537925"/>
            <a:ext cx="10987088" cy="6247864"/>
          </a:xfrm>
          <a:prstGeom prst="rect">
            <a:avLst/>
          </a:prstGeom>
          <a:noFill/>
        </p:spPr>
        <p:txBody>
          <a:bodyPr wrap="square">
            <a:spAutoFit/>
          </a:bodyPr>
          <a:lstStyle/>
          <a:p>
            <a:pPr algn="just"/>
            <a:r>
              <a:rPr lang="es-MX" sz="2000" dirty="0"/>
              <a:t>Los palacios minoicos, como </a:t>
            </a:r>
            <a:r>
              <a:rPr lang="es-MX" sz="2000" dirty="0" err="1"/>
              <a:t>Knossos</a:t>
            </a:r>
            <a:r>
              <a:rPr lang="es-MX" sz="2000" dirty="0"/>
              <a:t>, </a:t>
            </a:r>
            <a:r>
              <a:rPr lang="es-MX" sz="2000" dirty="0" err="1"/>
              <a:t>Phaistos</a:t>
            </a:r>
            <a:r>
              <a:rPr lang="es-MX" sz="2000" dirty="0"/>
              <a:t> y Malia, presentan características comunes en sus plantas arquitectónicas, aunque cada uno tiene particularidades. Estas son sus principales características:</a:t>
            </a:r>
          </a:p>
          <a:p>
            <a:pPr algn="just"/>
            <a:endParaRPr lang="es-MX" sz="2000" dirty="0"/>
          </a:p>
          <a:p>
            <a:pPr algn="just">
              <a:buFont typeface="+mj-lt"/>
              <a:buAutoNum type="arabicPeriod"/>
            </a:pPr>
            <a:r>
              <a:rPr lang="es-MX" sz="2000" b="1" dirty="0" err="1"/>
              <a:t>Knossos</a:t>
            </a:r>
            <a:r>
              <a:rPr lang="es-MX" sz="2000" dirty="0"/>
              <a:t>:</a:t>
            </a:r>
          </a:p>
          <a:p>
            <a:pPr marL="742950" lvl="1" indent="-285750" algn="just">
              <a:buFont typeface="+mj-lt"/>
              <a:buAutoNum type="arabicPeriod"/>
            </a:pPr>
            <a:r>
              <a:rPr lang="es-MX" sz="2000" dirty="0"/>
              <a:t>Diseñado de forma laberíntica, con numerosas habitaciones y patios interconectados.</a:t>
            </a:r>
          </a:p>
          <a:p>
            <a:pPr marL="742950" lvl="1" indent="-285750" algn="just">
              <a:buFont typeface="+mj-lt"/>
              <a:buAutoNum type="arabicPeriod"/>
            </a:pPr>
            <a:r>
              <a:rPr lang="es-MX" sz="2000" dirty="0"/>
              <a:t>Destaca un patio central rectangular, rodeado de áreas administrativas, residenciales y religiosas.</a:t>
            </a:r>
          </a:p>
          <a:p>
            <a:pPr marL="742950" lvl="1" indent="-285750" algn="just">
              <a:buFont typeface="+mj-lt"/>
              <a:buAutoNum type="arabicPeriod"/>
            </a:pPr>
            <a:r>
              <a:rPr lang="es-MX" sz="2000" dirty="0"/>
              <a:t>Pasillos y corredores complejos que conectan diferentes niveles.</a:t>
            </a:r>
          </a:p>
          <a:p>
            <a:pPr algn="just">
              <a:buFont typeface="+mj-lt"/>
              <a:buAutoNum type="arabicPeriod"/>
            </a:pPr>
            <a:r>
              <a:rPr lang="es-MX" sz="2000" b="1" dirty="0" err="1"/>
              <a:t>Phaistos</a:t>
            </a:r>
            <a:r>
              <a:rPr lang="es-MX" sz="2000" dirty="0"/>
              <a:t>:</a:t>
            </a:r>
          </a:p>
          <a:p>
            <a:pPr marL="742950" lvl="1" indent="-285750" algn="just">
              <a:buFont typeface="+mj-lt"/>
              <a:buAutoNum type="arabicPeriod"/>
            </a:pPr>
            <a:r>
              <a:rPr lang="es-MX" sz="2000" dirty="0"/>
              <a:t>Planta más ordenada que </a:t>
            </a:r>
            <a:r>
              <a:rPr lang="es-MX" sz="2000" dirty="0" err="1"/>
              <a:t>Knossos</a:t>
            </a:r>
            <a:r>
              <a:rPr lang="es-MX" sz="2000" dirty="0"/>
              <a:t>, con un patio central también rectangular.</a:t>
            </a:r>
          </a:p>
          <a:p>
            <a:pPr marL="742950" lvl="1" indent="-285750" algn="just">
              <a:buFont typeface="+mj-lt"/>
              <a:buAutoNum type="arabicPeriod"/>
            </a:pPr>
            <a:r>
              <a:rPr lang="es-MX" sz="2000" dirty="0"/>
              <a:t>Estructura simétrica, con espacios alrededor del patio destinados a actividades religiosas, administrativas y residenciales.</a:t>
            </a:r>
          </a:p>
          <a:p>
            <a:pPr marL="742950" lvl="1" indent="-285750" algn="just">
              <a:buFont typeface="+mj-lt"/>
              <a:buAutoNum type="arabicPeriod"/>
            </a:pPr>
            <a:r>
              <a:rPr lang="es-MX" sz="2000" dirty="0"/>
              <a:t>Amplias terrazas y entradas monumentales.</a:t>
            </a:r>
          </a:p>
          <a:p>
            <a:pPr algn="just">
              <a:buFont typeface="+mj-lt"/>
              <a:buAutoNum type="arabicPeriod"/>
            </a:pPr>
            <a:r>
              <a:rPr lang="es-MX" sz="2000" b="1" dirty="0"/>
              <a:t>Malia</a:t>
            </a:r>
            <a:r>
              <a:rPr lang="es-MX" sz="2000" dirty="0"/>
              <a:t>:</a:t>
            </a:r>
          </a:p>
          <a:p>
            <a:pPr marL="742950" lvl="1" indent="-285750" algn="just">
              <a:buFont typeface="+mj-lt"/>
              <a:buAutoNum type="arabicPeriod"/>
            </a:pPr>
            <a:r>
              <a:rPr lang="es-MX" sz="2000" dirty="0"/>
              <a:t>Presenta un diseño más sencillo y menos elaborado.</a:t>
            </a:r>
          </a:p>
          <a:p>
            <a:pPr marL="742950" lvl="1" indent="-285750" algn="just">
              <a:buFont typeface="+mj-lt"/>
              <a:buAutoNum type="arabicPeriod"/>
            </a:pPr>
            <a:r>
              <a:rPr lang="es-MX" sz="2000" dirty="0"/>
              <a:t>Incluye un patio central rectangular, rodeado de habitaciones para almacenamiento, administración y actividades ceremoniales.</a:t>
            </a:r>
          </a:p>
          <a:p>
            <a:pPr marL="742950" lvl="1" indent="-285750" algn="just">
              <a:buFont typeface="+mj-lt"/>
              <a:buAutoNum type="arabicPeriod"/>
            </a:pPr>
            <a:r>
              <a:rPr lang="es-MX" sz="2000" dirty="0"/>
              <a:t>Áreas de almacenamiento amplias, con muchas salas destinadas a guardar bienes.</a:t>
            </a:r>
          </a:p>
          <a:p>
            <a:pPr marL="742950" lvl="1" indent="-285750" algn="just">
              <a:buFont typeface="+mj-lt"/>
              <a:buAutoNum type="arabicPeriod"/>
            </a:pPr>
            <a:endParaRPr lang="es-MX" sz="2000" dirty="0"/>
          </a:p>
          <a:p>
            <a:pPr algn="just"/>
            <a:r>
              <a:rPr lang="es-MX" sz="2000" dirty="0"/>
              <a:t>En general, los palacios minoicos reflejan un alto grado de organización y funcionalidad, sirviendo como centros económicos, administrativos y religiosos de la civilización minoica.</a:t>
            </a:r>
          </a:p>
        </p:txBody>
      </p:sp>
    </p:spTree>
    <p:extLst>
      <p:ext uri="{BB962C8B-B14F-4D97-AF65-F5344CB8AC3E}">
        <p14:creationId xmlns:p14="http://schemas.microsoft.com/office/powerpoint/2010/main" val="977263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8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3D2C62-6ECE-464C-BC3A-FB9E1FA46B35}"/>
              </a:ext>
            </a:extLst>
          </p:cNvPr>
          <p:cNvPicPr>
            <a:picLocks noChangeAspect="1"/>
          </p:cNvPicPr>
          <p:nvPr/>
        </p:nvPicPr>
        <p:blipFill>
          <a:blip r:embed="rId2"/>
          <a:stretch>
            <a:fillRect/>
          </a:stretch>
        </p:blipFill>
        <p:spPr>
          <a:xfrm>
            <a:off x="203965" y="70969"/>
            <a:ext cx="11784070" cy="6716062"/>
          </a:xfrm>
          <a:prstGeom prst="rect">
            <a:avLst/>
          </a:prstGeom>
        </p:spPr>
      </p:pic>
    </p:spTree>
    <p:extLst>
      <p:ext uri="{BB962C8B-B14F-4D97-AF65-F5344CB8AC3E}">
        <p14:creationId xmlns:p14="http://schemas.microsoft.com/office/powerpoint/2010/main" val="1157950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00B1FCF-6FA2-4F49-8F18-7D18B90F9496}"/>
              </a:ext>
            </a:extLst>
          </p:cNvPr>
          <p:cNvSpPr txBox="1"/>
          <p:nvPr/>
        </p:nvSpPr>
        <p:spPr>
          <a:xfrm>
            <a:off x="3046810" y="2551837"/>
            <a:ext cx="6093618" cy="2246769"/>
          </a:xfrm>
          <a:prstGeom prst="rect">
            <a:avLst/>
          </a:prstGeom>
          <a:noFill/>
        </p:spPr>
        <p:txBody>
          <a:bodyPr wrap="square">
            <a:spAutoFit/>
          </a:bodyPr>
          <a:lstStyle/>
          <a:p>
            <a:pPr algn="just"/>
            <a:r>
              <a:rPr lang="es-MX" sz="2000" b="1" dirty="0"/>
              <a:t>Cultura Micénica (1600-1100 a.C.)</a:t>
            </a:r>
          </a:p>
          <a:p>
            <a:pPr algn="just"/>
            <a:endParaRPr lang="es-MX" sz="2000" b="1" dirty="0"/>
          </a:p>
          <a:p>
            <a:pPr algn="just"/>
            <a:r>
              <a:rPr lang="es-MX" sz="2000" dirty="0"/>
              <a:t>La civilización micénica, que se desarrolló en la Grecia continental, fue la sucesora de la cultura minoica. Su arquitectura es más militarizada, reflejo de una sociedad guerrera con un enfoque en la defensa y la expansión territorial.</a:t>
            </a:r>
          </a:p>
        </p:txBody>
      </p:sp>
    </p:spTree>
    <p:extLst>
      <p:ext uri="{BB962C8B-B14F-4D97-AF65-F5344CB8AC3E}">
        <p14:creationId xmlns:p14="http://schemas.microsoft.com/office/powerpoint/2010/main" val="1204206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0E040A-6C08-4E34-B7B9-52C93870ABA2}"/>
              </a:ext>
            </a:extLst>
          </p:cNvPr>
          <p:cNvSpPr txBox="1"/>
          <p:nvPr/>
        </p:nvSpPr>
        <p:spPr>
          <a:xfrm>
            <a:off x="3046810" y="2551837"/>
            <a:ext cx="6093618" cy="2554545"/>
          </a:xfrm>
          <a:prstGeom prst="rect">
            <a:avLst/>
          </a:prstGeom>
          <a:noFill/>
        </p:spPr>
        <p:txBody>
          <a:bodyPr wrap="square">
            <a:spAutoFit/>
          </a:bodyPr>
          <a:lstStyle/>
          <a:p>
            <a:pPr algn="just"/>
            <a:r>
              <a:rPr lang="es-MX" sz="2000" b="1" dirty="0"/>
              <a:t>Cultura Minoica (3000-1450 a.C.)</a:t>
            </a:r>
          </a:p>
          <a:p>
            <a:pPr algn="just"/>
            <a:r>
              <a:rPr lang="es-MX" sz="2000" dirty="0"/>
              <a:t>La civilización minoica se desarrolló en la isla de Creta y es considerada una de las primeras culturas avanzadas de Europa.</a:t>
            </a:r>
          </a:p>
          <a:p>
            <a:pPr algn="just"/>
            <a:endParaRPr lang="es-MX" sz="2000" dirty="0"/>
          </a:p>
          <a:p>
            <a:pPr algn="just"/>
            <a:r>
              <a:rPr lang="es-MX" sz="2000" dirty="0"/>
              <a:t>Su arquitectura refleja una sociedad compleja, con una fuerte organización jerárquica y una economía floreciente basada en el comercio marítimo.</a:t>
            </a:r>
          </a:p>
        </p:txBody>
      </p:sp>
    </p:spTree>
    <p:extLst>
      <p:ext uri="{BB962C8B-B14F-4D97-AF65-F5344CB8AC3E}">
        <p14:creationId xmlns:p14="http://schemas.microsoft.com/office/powerpoint/2010/main" val="3072906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3B4F26-4CC9-4AA8-987E-6E3D93F604E6}"/>
              </a:ext>
            </a:extLst>
          </p:cNvPr>
          <p:cNvSpPr txBox="1"/>
          <p:nvPr/>
        </p:nvSpPr>
        <p:spPr>
          <a:xfrm>
            <a:off x="3046810" y="2274838"/>
            <a:ext cx="6093618" cy="2554545"/>
          </a:xfrm>
          <a:prstGeom prst="rect">
            <a:avLst/>
          </a:prstGeom>
          <a:noFill/>
        </p:spPr>
        <p:txBody>
          <a:bodyPr wrap="square">
            <a:spAutoFit/>
          </a:bodyPr>
          <a:lstStyle/>
          <a:p>
            <a:pPr algn="just"/>
            <a:r>
              <a:rPr lang="es-MX" sz="2000" b="1" dirty="0"/>
              <a:t>Características arquitectónicas:</a:t>
            </a:r>
          </a:p>
          <a:p>
            <a:pPr algn="just">
              <a:buFont typeface="+mj-lt"/>
              <a:buAutoNum type="arabicPeriod"/>
            </a:pPr>
            <a:r>
              <a:rPr lang="es-MX" sz="2000" b="1" dirty="0"/>
              <a:t>Arquitectura fortificada</a:t>
            </a:r>
            <a:r>
              <a:rPr lang="es-MX" sz="2000" dirty="0"/>
              <a:t>:</a:t>
            </a:r>
          </a:p>
          <a:p>
            <a:pPr marL="742950" lvl="1" indent="-285750" algn="just">
              <a:buFont typeface="+mj-lt"/>
              <a:buAutoNum type="arabicPeriod"/>
            </a:pPr>
            <a:r>
              <a:rPr lang="es-MX" sz="2000" dirty="0"/>
              <a:t>Las ciudades micénicas, como </a:t>
            </a:r>
            <a:r>
              <a:rPr lang="es-MX" sz="2000" b="1" dirty="0"/>
              <a:t>Micenas</a:t>
            </a:r>
            <a:r>
              <a:rPr lang="es-MX" sz="2000" dirty="0"/>
              <a:t>, </a:t>
            </a:r>
            <a:r>
              <a:rPr lang="es-MX" sz="2000" b="1" dirty="0"/>
              <a:t>Tirinto</a:t>
            </a:r>
            <a:r>
              <a:rPr lang="es-MX" sz="2000" dirty="0"/>
              <a:t> y </a:t>
            </a:r>
            <a:r>
              <a:rPr lang="es-MX" sz="2000" b="1" dirty="0"/>
              <a:t>Pilos</a:t>
            </a:r>
            <a:r>
              <a:rPr lang="es-MX" sz="2000" dirty="0"/>
              <a:t>, estaban rodeadas por imponentes murallas ciclópeas, construidas con enormes bloques de piedra sin mortero.</a:t>
            </a:r>
          </a:p>
          <a:p>
            <a:pPr marL="742950" lvl="1" indent="-285750" algn="just">
              <a:buFont typeface="+mj-lt"/>
              <a:buAutoNum type="arabicPeriod"/>
            </a:pPr>
            <a:r>
              <a:rPr lang="es-MX" sz="2000" dirty="0"/>
              <a:t>Los palacios eran menos abiertos y más fortificados en comparación con los minoicos.</a:t>
            </a:r>
          </a:p>
        </p:txBody>
      </p:sp>
    </p:spTree>
    <p:extLst>
      <p:ext uri="{BB962C8B-B14F-4D97-AF65-F5344CB8AC3E}">
        <p14:creationId xmlns:p14="http://schemas.microsoft.com/office/powerpoint/2010/main" val="3261214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784B67-B086-403B-B185-D87EF8064104}"/>
              </a:ext>
            </a:extLst>
          </p:cNvPr>
          <p:cNvSpPr txBox="1"/>
          <p:nvPr/>
        </p:nvSpPr>
        <p:spPr>
          <a:xfrm>
            <a:off x="3046810" y="2690336"/>
            <a:ext cx="6093618" cy="1938992"/>
          </a:xfrm>
          <a:prstGeom prst="rect">
            <a:avLst/>
          </a:prstGeom>
          <a:noFill/>
        </p:spPr>
        <p:txBody>
          <a:bodyPr wrap="square">
            <a:spAutoFit/>
          </a:bodyPr>
          <a:lstStyle/>
          <a:p>
            <a:pPr algn="just"/>
            <a:r>
              <a:rPr lang="es-MX" sz="2000" b="1" dirty="0"/>
              <a:t>2. El megarón</a:t>
            </a:r>
            <a:r>
              <a:rPr lang="es-MX" sz="2000" dirty="0"/>
              <a:t>:</a:t>
            </a:r>
          </a:p>
          <a:p>
            <a:pPr algn="just">
              <a:buFont typeface="Arial" panose="020B0604020202020204" pitchFamily="34" charset="0"/>
              <a:buChar char="•"/>
            </a:pPr>
            <a:r>
              <a:rPr lang="es-MX" sz="2000" dirty="0"/>
              <a:t>La estructura central del palacio micénico era el </a:t>
            </a:r>
            <a:r>
              <a:rPr lang="es-MX" sz="2000" b="1" dirty="0"/>
              <a:t>megarón</a:t>
            </a:r>
            <a:r>
              <a:rPr lang="es-MX" sz="2000" dirty="0"/>
              <a:t>, un espacio rectangular con un hogar central y un techo sostenido por columnas, que sirvió como inspiración para los templos posteriores de la Grecia clásica.</a:t>
            </a:r>
          </a:p>
        </p:txBody>
      </p:sp>
    </p:spTree>
    <p:extLst>
      <p:ext uri="{BB962C8B-B14F-4D97-AF65-F5344CB8AC3E}">
        <p14:creationId xmlns:p14="http://schemas.microsoft.com/office/powerpoint/2010/main" val="3248916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FD26A8-AB36-41C1-A07F-A42C6DDCA025}"/>
              </a:ext>
            </a:extLst>
          </p:cNvPr>
          <p:cNvSpPr txBox="1"/>
          <p:nvPr/>
        </p:nvSpPr>
        <p:spPr>
          <a:xfrm>
            <a:off x="3046810" y="2690336"/>
            <a:ext cx="6093618" cy="1938992"/>
          </a:xfrm>
          <a:prstGeom prst="rect">
            <a:avLst/>
          </a:prstGeom>
          <a:noFill/>
        </p:spPr>
        <p:txBody>
          <a:bodyPr wrap="square">
            <a:spAutoFit/>
          </a:bodyPr>
          <a:lstStyle/>
          <a:p>
            <a:pPr algn="just"/>
            <a:r>
              <a:rPr lang="es-MX" b="1" dirty="0"/>
              <a:t>3. </a:t>
            </a:r>
            <a:r>
              <a:rPr lang="es-MX" sz="2000" b="1" dirty="0"/>
              <a:t>Puerta de los Leones</a:t>
            </a:r>
            <a:r>
              <a:rPr lang="es-MX" sz="2000" dirty="0"/>
              <a:t>:</a:t>
            </a:r>
          </a:p>
          <a:p>
            <a:pPr algn="just"/>
            <a:endParaRPr lang="es-MX" sz="2000" dirty="0"/>
          </a:p>
          <a:p>
            <a:pPr algn="just">
              <a:buFont typeface="Arial" panose="020B0604020202020204" pitchFamily="34" charset="0"/>
              <a:buChar char="•"/>
            </a:pPr>
            <a:r>
              <a:rPr lang="es-MX" sz="2000" dirty="0"/>
              <a:t>En Micenas, la </a:t>
            </a:r>
            <a:r>
              <a:rPr lang="es-MX" sz="2000" b="1" dirty="0"/>
              <a:t>Puerta de los Leones</a:t>
            </a:r>
            <a:r>
              <a:rPr lang="es-MX" sz="2000" dirty="0"/>
              <a:t> es un ícono de la arquitectura micénica. Su diseño triangular de descarga alivia el peso sobre el dintel, mostrando un conocimiento avanzado de la ingeniería.</a:t>
            </a:r>
          </a:p>
        </p:txBody>
      </p:sp>
    </p:spTree>
    <p:extLst>
      <p:ext uri="{BB962C8B-B14F-4D97-AF65-F5344CB8AC3E}">
        <p14:creationId xmlns:p14="http://schemas.microsoft.com/office/powerpoint/2010/main" val="3741595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2A6574-E547-46AA-9FEE-A4F3B9F23B16}"/>
              </a:ext>
            </a:extLst>
          </p:cNvPr>
          <p:cNvSpPr txBox="1"/>
          <p:nvPr/>
        </p:nvSpPr>
        <p:spPr>
          <a:xfrm>
            <a:off x="3046810" y="2690336"/>
            <a:ext cx="6093618" cy="1938992"/>
          </a:xfrm>
          <a:prstGeom prst="rect">
            <a:avLst/>
          </a:prstGeom>
          <a:noFill/>
        </p:spPr>
        <p:txBody>
          <a:bodyPr wrap="square">
            <a:spAutoFit/>
          </a:bodyPr>
          <a:lstStyle/>
          <a:p>
            <a:pPr algn="just"/>
            <a:r>
              <a:rPr lang="es-MX" b="1" dirty="0"/>
              <a:t>4. </a:t>
            </a:r>
            <a:r>
              <a:rPr lang="es-MX" sz="2000" b="1" dirty="0"/>
              <a:t>Tumbas monumentales</a:t>
            </a:r>
            <a:r>
              <a:rPr lang="es-MX" sz="2000" dirty="0"/>
              <a:t>:</a:t>
            </a:r>
          </a:p>
          <a:p>
            <a:pPr algn="just"/>
            <a:endParaRPr lang="es-MX" sz="2000" dirty="0"/>
          </a:p>
          <a:p>
            <a:pPr algn="just">
              <a:buFont typeface="Arial" panose="020B0604020202020204" pitchFamily="34" charset="0"/>
              <a:buChar char="•"/>
            </a:pPr>
            <a:r>
              <a:rPr lang="es-MX" sz="2000" dirty="0"/>
              <a:t>Las tumbas de tipo </a:t>
            </a:r>
            <a:r>
              <a:rPr lang="es-MX" sz="2000" b="1" dirty="0" err="1"/>
              <a:t>tholoi</a:t>
            </a:r>
            <a:r>
              <a:rPr lang="es-MX" sz="2000" dirty="0"/>
              <a:t> o "tumbas de cámara" son otro elemento característico. Estas estructuras de forma circular, como el "Tesoro de Atreo", tenían una cúpula falsa formada por anillos concéntricos de piedra.</a:t>
            </a:r>
          </a:p>
        </p:txBody>
      </p:sp>
    </p:spTree>
    <p:extLst>
      <p:ext uri="{BB962C8B-B14F-4D97-AF65-F5344CB8AC3E}">
        <p14:creationId xmlns:p14="http://schemas.microsoft.com/office/powerpoint/2010/main" val="1825826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255C48C-D4AC-4B30-BAD9-89FC02944C85}"/>
              </a:ext>
            </a:extLst>
          </p:cNvPr>
          <p:cNvSpPr txBox="1"/>
          <p:nvPr/>
        </p:nvSpPr>
        <p:spPr>
          <a:xfrm>
            <a:off x="3046810" y="2967335"/>
            <a:ext cx="6093618" cy="1323439"/>
          </a:xfrm>
          <a:prstGeom prst="rect">
            <a:avLst/>
          </a:prstGeom>
          <a:noFill/>
        </p:spPr>
        <p:txBody>
          <a:bodyPr wrap="square">
            <a:spAutoFit/>
          </a:bodyPr>
          <a:lstStyle/>
          <a:p>
            <a:pPr algn="just"/>
            <a:r>
              <a:rPr lang="es-MX" b="1" dirty="0"/>
              <a:t>5. </a:t>
            </a:r>
            <a:r>
              <a:rPr lang="es-MX" sz="2000" b="1" dirty="0"/>
              <a:t>Materiales y técnicas</a:t>
            </a:r>
            <a:r>
              <a:rPr lang="es-MX" sz="2000" dirty="0"/>
              <a:t>:</a:t>
            </a:r>
          </a:p>
          <a:p>
            <a:pPr algn="just"/>
            <a:endParaRPr lang="es-MX" sz="2000" dirty="0"/>
          </a:p>
          <a:p>
            <a:pPr algn="just">
              <a:buFont typeface="Arial" panose="020B0604020202020204" pitchFamily="34" charset="0"/>
              <a:buChar char="•"/>
            </a:pPr>
            <a:r>
              <a:rPr lang="es-MX" sz="2000" dirty="0"/>
              <a:t>Uso de piedra, ladrillos de barro y madera, combinados con técnicas como la mampostería ciclópea.</a:t>
            </a:r>
          </a:p>
        </p:txBody>
      </p:sp>
    </p:spTree>
    <p:extLst>
      <p:ext uri="{BB962C8B-B14F-4D97-AF65-F5344CB8AC3E}">
        <p14:creationId xmlns:p14="http://schemas.microsoft.com/office/powerpoint/2010/main" val="2438677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97CB82A-87AF-47BF-88AA-920223C55635}"/>
              </a:ext>
            </a:extLst>
          </p:cNvPr>
          <p:cNvPicPr>
            <a:picLocks noChangeAspect="1"/>
          </p:cNvPicPr>
          <p:nvPr/>
        </p:nvPicPr>
        <p:blipFill>
          <a:blip r:embed="rId2"/>
          <a:stretch>
            <a:fillRect/>
          </a:stretch>
        </p:blipFill>
        <p:spPr>
          <a:xfrm>
            <a:off x="3242864" y="1276049"/>
            <a:ext cx="5706271" cy="4305901"/>
          </a:xfrm>
          <a:prstGeom prst="rect">
            <a:avLst/>
          </a:prstGeom>
        </p:spPr>
      </p:pic>
    </p:spTree>
    <p:extLst>
      <p:ext uri="{BB962C8B-B14F-4D97-AF65-F5344CB8AC3E}">
        <p14:creationId xmlns:p14="http://schemas.microsoft.com/office/powerpoint/2010/main" val="1461847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B703D95-3423-411B-A5B7-31CBA76378BA}"/>
              </a:ext>
            </a:extLst>
          </p:cNvPr>
          <p:cNvPicPr>
            <a:picLocks noChangeAspect="1"/>
          </p:cNvPicPr>
          <p:nvPr/>
        </p:nvPicPr>
        <p:blipFill>
          <a:blip r:embed="rId2"/>
          <a:stretch>
            <a:fillRect/>
          </a:stretch>
        </p:blipFill>
        <p:spPr>
          <a:xfrm>
            <a:off x="804124" y="228153"/>
            <a:ext cx="10583752" cy="6401693"/>
          </a:xfrm>
          <a:prstGeom prst="rect">
            <a:avLst/>
          </a:prstGeom>
        </p:spPr>
      </p:pic>
    </p:spTree>
    <p:extLst>
      <p:ext uri="{BB962C8B-B14F-4D97-AF65-F5344CB8AC3E}">
        <p14:creationId xmlns:p14="http://schemas.microsoft.com/office/powerpoint/2010/main" val="1389370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88E4E4-90C2-4D27-B08C-BC7A66BF1CCE}"/>
              </a:ext>
            </a:extLst>
          </p:cNvPr>
          <p:cNvPicPr>
            <a:picLocks noChangeAspect="1"/>
          </p:cNvPicPr>
          <p:nvPr/>
        </p:nvPicPr>
        <p:blipFill>
          <a:blip r:embed="rId2"/>
          <a:stretch>
            <a:fillRect/>
          </a:stretch>
        </p:blipFill>
        <p:spPr>
          <a:xfrm>
            <a:off x="294465" y="342469"/>
            <a:ext cx="11603069" cy="6173061"/>
          </a:xfrm>
          <a:prstGeom prst="rect">
            <a:avLst/>
          </a:prstGeom>
        </p:spPr>
      </p:pic>
    </p:spTree>
    <p:extLst>
      <p:ext uri="{BB962C8B-B14F-4D97-AF65-F5344CB8AC3E}">
        <p14:creationId xmlns:p14="http://schemas.microsoft.com/office/powerpoint/2010/main" val="162756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DDFE70-3995-4580-AF48-58BB8B260595}"/>
              </a:ext>
            </a:extLst>
          </p:cNvPr>
          <p:cNvPicPr>
            <a:picLocks noChangeAspect="1"/>
          </p:cNvPicPr>
          <p:nvPr/>
        </p:nvPicPr>
        <p:blipFill>
          <a:blip r:embed="rId2"/>
          <a:stretch>
            <a:fillRect/>
          </a:stretch>
        </p:blipFill>
        <p:spPr>
          <a:xfrm>
            <a:off x="80123" y="404390"/>
            <a:ext cx="12031754" cy="6049219"/>
          </a:xfrm>
          <a:prstGeom prst="rect">
            <a:avLst/>
          </a:prstGeom>
        </p:spPr>
      </p:pic>
    </p:spTree>
    <p:extLst>
      <p:ext uri="{BB962C8B-B14F-4D97-AF65-F5344CB8AC3E}">
        <p14:creationId xmlns:p14="http://schemas.microsoft.com/office/powerpoint/2010/main" val="2522241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AFEE908-1338-47BA-AEC2-04CE5CAB75F3}"/>
              </a:ext>
            </a:extLst>
          </p:cNvPr>
          <p:cNvPicPr>
            <a:picLocks noChangeAspect="1"/>
          </p:cNvPicPr>
          <p:nvPr/>
        </p:nvPicPr>
        <p:blipFill>
          <a:blip r:embed="rId2"/>
          <a:stretch>
            <a:fillRect/>
          </a:stretch>
        </p:blipFill>
        <p:spPr>
          <a:xfrm>
            <a:off x="918440" y="56679"/>
            <a:ext cx="10355120" cy="6744641"/>
          </a:xfrm>
          <a:prstGeom prst="rect">
            <a:avLst/>
          </a:prstGeom>
        </p:spPr>
      </p:pic>
    </p:spTree>
    <p:extLst>
      <p:ext uri="{BB962C8B-B14F-4D97-AF65-F5344CB8AC3E}">
        <p14:creationId xmlns:p14="http://schemas.microsoft.com/office/powerpoint/2010/main" val="91943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E53295-ED9B-45AE-8C2E-4597B5CC7891}"/>
              </a:ext>
            </a:extLst>
          </p:cNvPr>
          <p:cNvSpPr txBox="1"/>
          <p:nvPr/>
        </p:nvSpPr>
        <p:spPr>
          <a:xfrm>
            <a:off x="3046810" y="1859340"/>
            <a:ext cx="6093618" cy="4093428"/>
          </a:xfrm>
          <a:prstGeom prst="rect">
            <a:avLst/>
          </a:prstGeom>
          <a:noFill/>
        </p:spPr>
        <p:txBody>
          <a:bodyPr wrap="square">
            <a:spAutoFit/>
          </a:bodyPr>
          <a:lstStyle/>
          <a:p>
            <a:pPr algn="just"/>
            <a:r>
              <a:rPr lang="es-MX" sz="2000" b="1" dirty="0"/>
              <a:t>Características arquitectónicas:</a:t>
            </a:r>
          </a:p>
          <a:p>
            <a:pPr algn="just">
              <a:buFont typeface="+mj-lt"/>
              <a:buAutoNum type="arabicPeriod"/>
            </a:pPr>
            <a:r>
              <a:rPr lang="es-MX" sz="2000" b="1" dirty="0"/>
              <a:t>Palacios monumentales</a:t>
            </a:r>
            <a:r>
              <a:rPr lang="es-MX" sz="2000" dirty="0"/>
              <a:t>:</a:t>
            </a:r>
          </a:p>
          <a:p>
            <a:pPr marL="742950" lvl="1" indent="-285750" algn="just">
              <a:buFont typeface="+mj-lt"/>
              <a:buAutoNum type="arabicPeriod"/>
            </a:pPr>
            <a:r>
              <a:rPr lang="es-MX" sz="2000" dirty="0"/>
              <a:t>Los palacios minoicos, como el de </a:t>
            </a:r>
            <a:r>
              <a:rPr lang="es-MX" sz="2000" b="1" dirty="0" err="1"/>
              <a:t>Knossos</a:t>
            </a:r>
            <a:r>
              <a:rPr lang="es-MX" sz="2000" dirty="0"/>
              <a:t>, </a:t>
            </a:r>
            <a:r>
              <a:rPr lang="es-MX" sz="2000" b="1" dirty="0" err="1"/>
              <a:t>Phaistos</a:t>
            </a:r>
            <a:r>
              <a:rPr lang="es-MX" sz="2000" dirty="0"/>
              <a:t>, y </a:t>
            </a:r>
            <a:r>
              <a:rPr lang="es-MX" sz="2000" b="1" dirty="0"/>
              <a:t>Malia</a:t>
            </a:r>
            <a:r>
              <a:rPr lang="es-MX" sz="2000" dirty="0"/>
              <a:t>, son los ejemplos más representativos. No eran solo residencias reales, sino también centros administrativos, religiosos y económicos.</a:t>
            </a:r>
          </a:p>
          <a:p>
            <a:pPr marL="742950" lvl="1" indent="-285750" algn="just">
              <a:buFont typeface="+mj-lt"/>
              <a:buAutoNum type="arabicPeriod"/>
            </a:pPr>
            <a:r>
              <a:rPr lang="es-MX" sz="2000" dirty="0"/>
              <a:t>Estas estructuras se caracterizan por su diseño laberíntico, pasillos entrelazados, patios centrales y múltiples niveles.</a:t>
            </a:r>
          </a:p>
          <a:p>
            <a:pPr marL="742950" lvl="1" indent="-285750" algn="just">
              <a:buFont typeface="+mj-lt"/>
              <a:buAutoNum type="arabicPeriod"/>
            </a:pPr>
            <a:r>
              <a:rPr lang="es-MX" sz="2000" dirty="0"/>
              <a:t>Los muros estaban construidos con piedra y ladrillo de barro, y a menudo revestidos con estuco pintado.</a:t>
            </a:r>
          </a:p>
        </p:txBody>
      </p:sp>
    </p:spTree>
    <p:extLst>
      <p:ext uri="{BB962C8B-B14F-4D97-AF65-F5344CB8AC3E}">
        <p14:creationId xmlns:p14="http://schemas.microsoft.com/office/powerpoint/2010/main" val="1319529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30AF5FF-DB74-4F34-97C8-0DCF3743AFD0}"/>
              </a:ext>
            </a:extLst>
          </p:cNvPr>
          <p:cNvPicPr>
            <a:picLocks noChangeAspect="1"/>
          </p:cNvPicPr>
          <p:nvPr/>
        </p:nvPicPr>
        <p:blipFill>
          <a:blip r:embed="rId2"/>
          <a:stretch>
            <a:fillRect/>
          </a:stretch>
        </p:blipFill>
        <p:spPr>
          <a:xfrm>
            <a:off x="1285983" y="0"/>
            <a:ext cx="9620031" cy="6857999"/>
          </a:xfrm>
          <a:prstGeom prst="rect">
            <a:avLst/>
          </a:prstGeom>
        </p:spPr>
      </p:pic>
    </p:spTree>
    <p:extLst>
      <p:ext uri="{BB962C8B-B14F-4D97-AF65-F5344CB8AC3E}">
        <p14:creationId xmlns:p14="http://schemas.microsoft.com/office/powerpoint/2010/main" val="4119094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00EC57-414A-40C7-BF25-15CACCB943A9}"/>
              </a:ext>
            </a:extLst>
          </p:cNvPr>
          <p:cNvPicPr>
            <a:picLocks noChangeAspect="1"/>
          </p:cNvPicPr>
          <p:nvPr/>
        </p:nvPicPr>
        <p:blipFill>
          <a:blip r:embed="rId2"/>
          <a:stretch>
            <a:fillRect/>
          </a:stretch>
        </p:blipFill>
        <p:spPr>
          <a:xfrm>
            <a:off x="1244244" y="0"/>
            <a:ext cx="9703511" cy="6858000"/>
          </a:xfrm>
          <a:prstGeom prst="rect">
            <a:avLst/>
          </a:prstGeom>
        </p:spPr>
      </p:pic>
    </p:spTree>
    <p:extLst>
      <p:ext uri="{BB962C8B-B14F-4D97-AF65-F5344CB8AC3E}">
        <p14:creationId xmlns:p14="http://schemas.microsoft.com/office/powerpoint/2010/main" val="2497396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336D173-DE7E-485A-B513-43DC2D4BA78B}"/>
              </a:ext>
            </a:extLst>
          </p:cNvPr>
          <p:cNvPicPr>
            <a:picLocks noChangeAspect="1"/>
          </p:cNvPicPr>
          <p:nvPr/>
        </p:nvPicPr>
        <p:blipFill>
          <a:blip r:embed="rId2"/>
          <a:stretch>
            <a:fillRect/>
          </a:stretch>
        </p:blipFill>
        <p:spPr>
          <a:xfrm>
            <a:off x="724210" y="271463"/>
            <a:ext cx="10671633" cy="6357937"/>
          </a:xfrm>
          <a:prstGeom prst="rect">
            <a:avLst/>
          </a:prstGeom>
        </p:spPr>
      </p:pic>
    </p:spTree>
    <p:extLst>
      <p:ext uri="{BB962C8B-B14F-4D97-AF65-F5344CB8AC3E}">
        <p14:creationId xmlns:p14="http://schemas.microsoft.com/office/powerpoint/2010/main" val="1945663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5EEBF0-CC60-439C-889B-9F57742137FD}"/>
              </a:ext>
            </a:extLst>
          </p:cNvPr>
          <p:cNvPicPr>
            <a:picLocks noChangeAspect="1"/>
          </p:cNvPicPr>
          <p:nvPr/>
        </p:nvPicPr>
        <p:blipFill>
          <a:blip r:embed="rId2"/>
          <a:stretch>
            <a:fillRect/>
          </a:stretch>
        </p:blipFill>
        <p:spPr>
          <a:xfrm>
            <a:off x="3180943" y="1223654"/>
            <a:ext cx="5830114" cy="4410691"/>
          </a:xfrm>
          <a:prstGeom prst="rect">
            <a:avLst/>
          </a:prstGeom>
        </p:spPr>
      </p:pic>
    </p:spTree>
    <p:extLst>
      <p:ext uri="{BB962C8B-B14F-4D97-AF65-F5344CB8AC3E}">
        <p14:creationId xmlns:p14="http://schemas.microsoft.com/office/powerpoint/2010/main" val="2620720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A20A98F-88F8-4E4A-8CF1-202895028F83}"/>
              </a:ext>
            </a:extLst>
          </p:cNvPr>
          <p:cNvPicPr>
            <a:picLocks noChangeAspect="1"/>
          </p:cNvPicPr>
          <p:nvPr/>
        </p:nvPicPr>
        <p:blipFill>
          <a:blip r:embed="rId2"/>
          <a:stretch>
            <a:fillRect/>
          </a:stretch>
        </p:blipFill>
        <p:spPr>
          <a:xfrm>
            <a:off x="3271443" y="1252233"/>
            <a:ext cx="5649113" cy="4353533"/>
          </a:xfrm>
          <a:prstGeom prst="rect">
            <a:avLst/>
          </a:prstGeom>
        </p:spPr>
      </p:pic>
    </p:spTree>
    <p:extLst>
      <p:ext uri="{BB962C8B-B14F-4D97-AF65-F5344CB8AC3E}">
        <p14:creationId xmlns:p14="http://schemas.microsoft.com/office/powerpoint/2010/main" val="3470198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320C707-E936-4A5E-ADE2-DFA98C816B1F}"/>
              </a:ext>
            </a:extLst>
          </p:cNvPr>
          <p:cNvPicPr>
            <a:picLocks noChangeAspect="1"/>
          </p:cNvPicPr>
          <p:nvPr/>
        </p:nvPicPr>
        <p:blipFill>
          <a:blip r:embed="rId2"/>
          <a:stretch>
            <a:fillRect/>
          </a:stretch>
        </p:blipFill>
        <p:spPr>
          <a:xfrm>
            <a:off x="1731137" y="0"/>
            <a:ext cx="8939392" cy="6700837"/>
          </a:xfrm>
          <a:prstGeom prst="rect">
            <a:avLst/>
          </a:prstGeom>
        </p:spPr>
      </p:pic>
    </p:spTree>
    <p:extLst>
      <p:ext uri="{BB962C8B-B14F-4D97-AF65-F5344CB8AC3E}">
        <p14:creationId xmlns:p14="http://schemas.microsoft.com/office/powerpoint/2010/main" val="17953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851862A-5E87-4580-B07D-DBC666C40BD4}"/>
              </a:ext>
            </a:extLst>
          </p:cNvPr>
          <p:cNvPicPr>
            <a:picLocks noChangeAspect="1"/>
          </p:cNvPicPr>
          <p:nvPr/>
        </p:nvPicPr>
        <p:blipFill>
          <a:blip r:embed="rId2"/>
          <a:stretch>
            <a:fillRect/>
          </a:stretch>
        </p:blipFill>
        <p:spPr>
          <a:xfrm>
            <a:off x="1147072" y="361522"/>
            <a:ext cx="9897856" cy="6134956"/>
          </a:xfrm>
          <a:prstGeom prst="rect">
            <a:avLst/>
          </a:prstGeom>
        </p:spPr>
      </p:pic>
    </p:spTree>
    <p:extLst>
      <p:ext uri="{BB962C8B-B14F-4D97-AF65-F5344CB8AC3E}">
        <p14:creationId xmlns:p14="http://schemas.microsoft.com/office/powerpoint/2010/main" val="3990415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34DA570-9029-411B-A42C-CDB815740DA2}"/>
              </a:ext>
            </a:extLst>
          </p:cNvPr>
          <p:cNvPicPr>
            <a:picLocks noChangeAspect="1"/>
          </p:cNvPicPr>
          <p:nvPr/>
        </p:nvPicPr>
        <p:blipFill>
          <a:blip r:embed="rId2"/>
          <a:stretch>
            <a:fillRect/>
          </a:stretch>
        </p:blipFill>
        <p:spPr>
          <a:xfrm>
            <a:off x="565966" y="347232"/>
            <a:ext cx="11060068" cy="6163535"/>
          </a:xfrm>
          <a:prstGeom prst="rect">
            <a:avLst/>
          </a:prstGeom>
        </p:spPr>
      </p:pic>
    </p:spTree>
    <p:extLst>
      <p:ext uri="{BB962C8B-B14F-4D97-AF65-F5344CB8AC3E}">
        <p14:creationId xmlns:p14="http://schemas.microsoft.com/office/powerpoint/2010/main" val="4287726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6CD0A3-8940-41D5-BB77-6C7D931B7E0A}"/>
              </a:ext>
            </a:extLst>
          </p:cNvPr>
          <p:cNvPicPr>
            <a:picLocks noChangeAspect="1"/>
          </p:cNvPicPr>
          <p:nvPr/>
        </p:nvPicPr>
        <p:blipFill>
          <a:blip r:embed="rId2"/>
          <a:stretch>
            <a:fillRect/>
          </a:stretch>
        </p:blipFill>
        <p:spPr>
          <a:xfrm>
            <a:off x="356386" y="490127"/>
            <a:ext cx="11479227" cy="5877745"/>
          </a:xfrm>
          <a:prstGeom prst="rect">
            <a:avLst/>
          </a:prstGeom>
        </p:spPr>
      </p:pic>
    </p:spTree>
    <p:extLst>
      <p:ext uri="{BB962C8B-B14F-4D97-AF65-F5344CB8AC3E}">
        <p14:creationId xmlns:p14="http://schemas.microsoft.com/office/powerpoint/2010/main" val="1368188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5121433-E878-41C4-985E-70FDC36296C3}"/>
              </a:ext>
            </a:extLst>
          </p:cNvPr>
          <p:cNvPicPr>
            <a:picLocks noChangeAspect="1"/>
          </p:cNvPicPr>
          <p:nvPr/>
        </p:nvPicPr>
        <p:blipFill>
          <a:blip r:embed="rId2"/>
          <a:stretch>
            <a:fillRect/>
          </a:stretch>
        </p:blipFill>
        <p:spPr>
          <a:xfrm>
            <a:off x="2409310" y="1404655"/>
            <a:ext cx="7373379" cy="4048690"/>
          </a:xfrm>
          <a:prstGeom prst="rect">
            <a:avLst/>
          </a:prstGeom>
        </p:spPr>
      </p:pic>
    </p:spTree>
    <p:extLst>
      <p:ext uri="{BB962C8B-B14F-4D97-AF65-F5344CB8AC3E}">
        <p14:creationId xmlns:p14="http://schemas.microsoft.com/office/powerpoint/2010/main" val="396222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8E5609-45DF-4E8E-83A2-E476EBC8FD90}"/>
              </a:ext>
            </a:extLst>
          </p:cNvPr>
          <p:cNvSpPr txBox="1"/>
          <p:nvPr/>
        </p:nvSpPr>
        <p:spPr>
          <a:xfrm>
            <a:off x="2703910" y="1872734"/>
            <a:ext cx="6093618" cy="2831544"/>
          </a:xfrm>
          <a:prstGeom prst="rect">
            <a:avLst/>
          </a:prstGeom>
          <a:noFill/>
        </p:spPr>
        <p:txBody>
          <a:bodyPr wrap="square">
            <a:spAutoFit/>
          </a:bodyPr>
          <a:lstStyle/>
          <a:p>
            <a:pPr algn="just"/>
            <a:r>
              <a:rPr lang="es-MX" sz="2000" b="1" dirty="0"/>
              <a:t>Características arquitectónicas:</a:t>
            </a:r>
          </a:p>
          <a:p>
            <a:pPr algn="just"/>
            <a:endParaRPr lang="es-MX" sz="2000" b="1" dirty="0"/>
          </a:p>
          <a:p>
            <a:r>
              <a:rPr lang="es-MX" sz="2000" b="1" dirty="0"/>
              <a:t>2 Innovación y funcionalidad</a:t>
            </a:r>
            <a:r>
              <a:rPr lang="es-MX" sz="2000" dirty="0"/>
              <a:t>:</a:t>
            </a:r>
          </a:p>
          <a:p>
            <a:endParaRPr lang="es-MX" sz="2000" dirty="0"/>
          </a:p>
          <a:p>
            <a:pPr>
              <a:buFont typeface="Arial" panose="020B0604020202020204" pitchFamily="34" charset="0"/>
              <a:buChar char="•"/>
            </a:pPr>
            <a:r>
              <a:rPr lang="es-MX" sz="2000" dirty="0"/>
              <a:t>Sistemas avanzados de drenaje y ventilación.</a:t>
            </a:r>
          </a:p>
          <a:p>
            <a:pPr>
              <a:buFont typeface="Arial" panose="020B0604020202020204" pitchFamily="34" charset="0"/>
              <a:buChar char="•"/>
            </a:pPr>
            <a:endParaRPr lang="es-MX" sz="2000" dirty="0"/>
          </a:p>
          <a:p>
            <a:pPr>
              <a:buFont typeface="Arial" panose="020B0604020202020204" pitchFamily="34" charset="0"/>
              <a:buChar char="•"/>
            </a:pPr>
            <a:r>
              <a:rPr lang="es-MX" sz="2000" dirty="0"/>
              <a:t>Escaleras interiores y columnas de madera distintivas que se estrechan hacia abajo.</a:t>
            </a:r>
          </a:p>
          <a:p>
            <a:pPr algn="just"/>
            <a:endParaRPr lang="es-MX" sz="1800" b="1" dirty="0"/>
          </a:p>
        </p:txBody>
      </p:sp>
    </p:spTree>
    <p:extLst>
      <p:ext uri="{BB962C8B-B14F-4D97-AF65-F5344CB8AC3E}">
        <p14:creationId xmlns:p14="http://schemas.microsoft.com/office/powerpoint/2010/main" val="2055478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CD75D6-4C0B-4C7C-B7D6-987DE2E7E990}"/>
              </a:ext>
            </a:extLst>
          </p:cNvPr>
          <p:cNvPicPr>
            <a:picLocks noChangeAspect="1"/>
          </p:cNvPicPr>
          <p:nvPr/>
        </p:nvPicPr>
        <p:blipFill>
          <a:blip r:embed="rId2"/>
          <a:stretch>
            <a:fillRect/>
          </a:stretch>
        </p:blipFill>
        <p:spPr>
          <a:xfrm>
            <a:off x="1914525" y="400050"/>
            <a:ext cx="8878313" cy="5725545"/>
          </a:xfrm>
          <a:prstGeom prst="rect">
            <a:avLst/>
          </a:prstGeom>
        </p:spPr>
      </p:pic>
    </p:spTree>
    <p:extLst>
      <p:ext uri="{BB962C8B-B14F-4D97-AF65-F5344CB8AC3E}">
        <p14:creationId xmlns:p14="http://schemas.microsoft.com/office/powerpoint/2010/main" val="3448292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5C1951-32ED-458C-B12A-EEBF6D518C83}"/>
              </a:ext>
            </a:extLst>
          </p:cNvPr>
          <p:cNvSpPr txBox="1"/>
          <p:nvPr/>
        </p:nvSpPr>
        <p:spPr>
          <a:xfrm>
            <a:off x="509587" y="303789"/>
            <a:ext cx="11172825" cy="5909310"/>
          </a:xfrm>
          <a:prstGeom prst="rect">
            <a:avLst/>
          </a:prstGeom>
          <a:noFill/>
        </p:spPr>
        <p:txBody>
          <a:bodyPr wrap="square">
            <a:spAutoFit/>
          </a:bodyPr>
          <a:lstStyle/>
          <a:p>
            <a:r>
              <a:rPr lang="es-MX" dirty="0"/>
              <a:t>Las ciudades micénicas, como Micenas, Tirinto y Pilos, destacan por su arquitectura fortificada y planificación estratégica, reflejando la organización y el carácter militar de la civilización micénica. A continuación, se describen sus características principales:</a:t>
            </a:r>
          </a:p>
          <a:p>
            <a:endParaRPr lang="es-MX" dirty="0"/>
          </a:p>
          <a:p>
            <a:pPr>
              <a:buFont typeface="+mj-lt"/>
              <a:buAutoNum type="arabicPeriod"/>
            </a:pPr>
            <a:r>
              <a:rPr lang="es-MX" b="1" dirty="0"/>
              <a:t>Micenas</a:t>
            </a:r>
            <a:r>
              <a:rPr lang="es-MX" dirty="0"/>
              <a:t>:</a:t>
            </a:r>
          </a:p>
          <a:p>
            <a:pPr marL="742950" lvl="1" indent="-285750">
              <a:buFont typeface="+mj-lt"/>
              <a:buAutoNum type="arabicPeriod"/>
            </a:pPr>
            <a:r>
              <a:rPr lang="es-MX" dirty="0"/>
              <a:t>Conocida por sus murallas ciclópeas, construidas con grandes bloques de piedra.</a:t>
            </a:r>
          </a:p>
          <a:p>
            <a:pPr marL="742950" lvl="1" indent="-285750">
              <a:buFont typeface="+mj-lt"/>
              <a:buAutoNum type="arabicPeriod"/>
            </a:pPr>
            <a:r>
              <a:rPr lang="es-MX" dirty="0"/>
              <a:t>Incluye la famosa Puerta de los Leones, acceso principal al recinto.</a:t>
            </a:r>
          </a:p>
          <a:p>
            <a:pPr marL="742950" lvl="1" indent="-285750">
              <a:buFont typeface="+mj-lt"/>
              <a:buAutoNum type="arabicPeriod"/>
            </a:pPr>
            <a:r>
              <a:rPr lang="es-MX" dirty="0"/>
              <a:t>Alberga el "Megaron", un salón central rectangular que servía para actividades ceremoniales y administrativas.</a:t>
            </a:r>
          </a:p>
          <a:p>
            <a:pPr marL="742950" lvl="1" indent="-285750">
              <a:buFont typeface="+mj-lt"/>
              <a:buAutoNum type="arabicPeriod"/>
            </a:pPr>
            <a:r>
              <a:rPr lang="es-MX" dirty="0"/>
              <a:t>Contiene tumbas reales, como los tholos, destacando la Tumba de Atreo.</a:t>
            </a:r>
          </a:p>
          <a:p>
            <a:pPr>
              <a:buFont typeface="+mj-lt"/>
              <a:buAutoNum type="arabicPeriod"/>
            </a:pPr>
            <a:r>
              <a:rPr lang="es-MX" b="1" dirty="0"/>
              <a:t>Tirinto</a:t>
            </a:r>
            <a:r>
              <a:rPr lang="es-MX" dirty="0"/>
              <a:t>:</a:t>
            </a:r>
          </a:p>
          <a:p>
            <a:pPr marL="742950" lvl="1" indent="-285750">
              <a:buFont typeface="+mj-lt"/>
              <a:buAutoNum type="arabicPeriod"/>
            </a:pPr>
            <a:r>
              <a:rPr lang="es-MX" dirty="0"/>
              <a:t>También fortificada con murallas ciclópeas.</a:t>
            </a:r>
          </a:p>
          <a:p>
            <a:pPr marL="742950" lvl="1" indent="-285750">
              <a:buFont typeface="+mj-lt"/>
              <a:buAutoNum type="arabicPeriod"/>
            </a:pPr>
            <a:r>
              <a:rPr lang="es-MX" dirty="0"/>
              <a:t>Estructura organizada en terrazas, con un megaron como centro administrativo.</a:t>
            </a:r>
          </a:p>
          <a:p>
            <a:pPr marL="742950" lvl="1" indent="-285750">
              <a:buFont typeface="+mj-lt"/>
              <a:buAutoNum type="arabicPeriod"/>
            </a:pPr>
            <a:r>
              <a:rPr lang="es-MX" dirty="0"/>
              <a:t>Conecta diferentes áreas mediante corredores y túneles internos.</a:t>
            </a:r>
          </a:p>
          <a:p>
            <a:pPr>
              <a:buFont typeface="+mj-lt"/>
              <a:buAutoNum type="arabicPeriod"/>
            </a:pPr>
            <a:r>
              <a:rPr lang="es-MX" b="1" dirty="0"/>
              <a:t>Pilos</a:t>
            </a:r>
            <a:r>
              <a:rPr lang="es-MX" dirty="0"/>
              <a:t>:</a:t>
            </a:r>
          </a:p>
          <a:p>
            <a:pPr marL="742950" lvl="1" indent="-285750">
              <a:buFont typeface="+mj-lt"/>
              <a:buAutoNum type="arabicPeriod"/>
            </a:pPr>
            <a:r>
              <a:rPr lang="es-MX" dirty="0"/>
              <a:t>Más abierta y menos fortificada, comparada con Micenas y Tirinto.</a:t>
            </a:r>
          </a:p>
          <a:p>
            <a:pPr marL="742950" lvl="1" indent="-285750">
              <a:buFont typeface="+mj-lt"/>
              <a:buAutoNum type="arabicPeriod"/>
            </a:pPr>
            <a:r>
              <a:rPr lang="es-MX" dirty="0"/>
              <a:t>Famosa por el Palacio de Néstor, que contiene un megaron decorado con frescos y áreas de almacenamiento.</a:t>
            </a:r>
          </a:p>
          <a:p>
            <a:pPr marL="742950" lvl="1" indent="-285750">
              <a:buFont typeface="+mj-lt"/>
              <a:buAutoNum type="arabicPeriod"/>
            </a:pPr>
            <a:r>
              <a:rPr lang="es-MX" dirty="0"/>
              <a:t>Carece de murallas significativas, probablemente confiando en su ubicación estratégica.</a:t>
            </a:r>
          </a:p>
          <a:p>
            <a:pPr marL="742950" lvl="1" indent="-285750">
              <a:buFont typeface="+mj-lt"/>
              <a:buAutoNum type="arabicPeriod"/>
            </a:pPr>
            <a:endParaRPr lang="es-MX" dirty="0"/>
          </a:p>
          <a:p>
            <a:r>
              <a:rPr lang="es-MX" dirty="0"/>
              <a:t>Estas ciudades representan el núcleo del poder político y administrativo de la civilización micénica, integrando funciones militares, residenciales y religiosas.</a:t>
            </a:r>
          </a:p>
        </p:txBody>
      </p:sp>
    </p:spTree>
    <p:extLst>
      <p:ext uri="{BB962C8B-B14F-4D97-AF65-F5344CB8AC3E}">
        <p14:creationId xmlns:p14="http://schemas.microsoft.com/office/powerpoint/2010/main" val="1872144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ABBD4A-533B-4CDD-8DF3-A99A1817C2E2}"/>
              </a:ext>
            </a:extLst>
          </p:cNvPr>
          <p:cNvSpPr txBox="1"/>
          <p:nvPr/>
        </p:nvSpPr>
        <p:spPr>
          <a:xfrm>
            <a:off x="1257299" y="197346"/>
            <a:ext cx="10258425" cy="5940088"/>
          </a:xfrm>
          <a:prstGeom prst="rect">
            <a:avLst/>
          </a:prstGeom>
          <a:noFill/>
        </p:spPr>
        <p:txBody>
          <a:bodyPr wrap="square">
            <a:spAutoFit/>
          </a:bodyPr>
          <a:lstStyle/>
          <a:p>
            <a:pPr algn="just"/>
            <a:r>
              <a:rPr lang="es-MX" sz="2000" dirty="0"/>
              <a:t>Las </a:t>
            </a:r>
            <a:r>
              <a:rPr lang="es-MX" sz="2000" b="1" dirty="0"/>
              <a:t>murallas ciclópeas</a:t>
            </a:r>
            <a:r>
              <a:rPr lang="es-MX" sz="2000" dirty="0"/>
              <a:t> son estructuras defensivas construidas con enormes bloques de piedra sin labrar o mínimamente trabajados, colocados unos sobre otros sin el uso de mortero. Estas murallas reciben su nombre de la mitología griega, que atribuía su construcción a los </a:t>
            </a:r>
            <a:r>
              <a:rPr lang="es-MX" sz="2000" b="1" dirty="0"/>
              <a:t>cíclopes</a:t>
            </a:r>
            <a:r>
              <a:rPr lang="es-MX" sz="2000" dirty="0"/>
              <a:t>, gigantes míticos de gran fuerza, debido al tamaño y peso de las piedras, que parecía imposible de manipular por humanos comunes.</a:t>
            </a:r>
          </a:p>
          <a:p>
            <a:pPr algn="just"/>
            <a:endParaRPr lang="es-MX" sz="2000" dirty="0"/>
          </a:p>
          <a:p>
            <a:pPr algn="just"/>
            <a:r>
              <a:rPr lang="es-MX" sz="2000" b="1" dirty="0"/>
              <a:t>Características principales:</a:t>
            </a:r>
          </a:p>
          <a:p>
            <a:pPr algn="just">
              <a:buFont typeface="+mj-lt"/>
              <a:buAutoNum type="arabicPeriod"/>
            </a:pPr>
            <a:r>
              <a:rPr lang="es-MX" sz="2000" b="1" dirty="0"/>
              <a:t>Tamaño de los bloques</a:t>
            </a:r>
            <a:r>
              <a:rPr lang="es-MX" sz="2000" dirty="0"/>
              <a:t>: Las piedras suelen ser masivas, algunas alcanzando varios metros de largo y toneladas de peso.</a:t>
            </a:r>
          </a:p>
          <a:p>
            <a:pPr algn="just">
              <a:buFont typeface="+mj-lt"/>
              <a:buAutoNum type="arabicPeriod"/>
            </a:pPr>
            <a:r>
              <a:rPr lang="es-MX" sz="2000" b="1" dirty="0"/>
              <a:t>Técnica constructiva</a:t>
            </a:r>
            <a:r>
              <a:rPr lang="es-MX" sz="2000" dirty="0"/>
              <a:t>: Se apilaban cuidadosamente para lograr estabilidad, aprovechando el peso de las piedras para consolidar la estructura.</a:t>
            </a:r>
          </a:p>
          <a:p>
            <a:pPr algn="just">
              <a:buFont typeface="+mj-lt"/>
              <a:buAutoNum type="arabicPeriod"/>
            </a:pPr>
            <a:r>
              <a:rPr lang="es-MX" sz="2000" b="1" dirty="0"/>
              <a:t>Función</a:t>
            </a:r>
            <a:r>
              <a:rPr lang="es-MX" sz="2000" dirty="0"/>
              <a:t>: Servían como defensa contra ataques y simbolizaban el poder y la grandeza de las ciudades que las construían.</a:t>
            </a:r>
          </a:p>
          <a:p>
            <a:pPr algn="just">
              <a:buFont typeface="+mj-lt"/>
              <a:buAutoNum type="arabicPeriod"/>
            </a:pPr>
            <a:r>
              <a:rPr lang="es-MX" sz="2000" b="1" dirty="0"/>
              <a:t>Ejemplos notables</a:t>
            </a:r>
            <a:r>
              <a:rPr lang="es-MX" sz="2000" dirty="0"/>
              <a:t>:</a:t>
            </a:r>
          </a:p>
          <a:p>
            <a:pPr marL="742950" lvl="1" indent="-285750" algn="just">
              <a:buFont typeface="+mj-lt"/>
              <a:buAutoNum type="arabicPeriod"/>
            </a:pPr>
            <a:r>
              <a:rPr lang="es-MX" sz="2000" dirty="0"/>
              <a:t>Las murallas de </a:t>
            </a:r>
            <a:r>
              <a:rPr lang="es-MX" sz="2000" b="1" dirty="0"/>
              <a:t>Micenas</a:t>
            </a:r>
            <a:r>
              <a:rPr lang="es-MX" sz="2000" dirty="0"/>
              <a:t> y </a:t>
            </a:r>
            <a:r>
              <a:rPr lang="es-MX" sz="2000" b="1" dirty="0"/>
              <a:t>Tirinto</a:t>
            </a:r>
            <a:r>
              <a:rPr lang="es-MX" sz="2000" dirty="0"/>
              <a:t> en la civilización micénica.</a:t>
            </a:r>
          </a:p>
          <a:p>
            <a:pPr marL="742950" lvl="1" indent="-285750" algn="just">
              <a:buFont typeface="+mj-lt"/>
              <a:buAutoNum type="arabicPeriod"/>
            </a:pPr>
            <a:r>
              <a:rPr lang="es-MX" sz="2000" dirty="0"/>
              <a:t>Fortificaciones en otras culturas antiguas, como las de la civilización inca en Sacsayhuamán.</a:t>
            </a:r>
          </a:p>
          <a:p>
            <a:pPr algn="just"/>
            <a:r>
              <a:rPr lang="es-MX" sz="2000" dirty="0"/>
              <a:t>Estas murallas representan una de las formas más impresionantes y duraderas de arquitectura preclásica.</a:t>
            </a:r>
          </a:p>
        </p:txBody>
      </p:sp>
    </p:spTree>
    <p:extLst>
      <p:ext uri="{BB962C8B-B14F-4D97-AF65-F5344CB8AC3E}">
        <p14:creationId xmlns:p14="http://schemas.microsoft.com/office/powerpoint/2010/main" val="2306544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9799F16-49F0-43F4-BDAE-DBF3CF9ABEC2}"/>
              </a:ext>
            </a:extLst>
          </p:cNvPr>
          <p:cNvSpPr txBox="1"/>
          <p:nvPr/>
        </p:nvSpPr>
        <p:spPr>
          <a:xfrm>
            <a:off x="771525" y="58847"/>
            <a:ext cx="11201400" cy="5940088"/>
          </a:xfrm>
          <a:prstGeom prst="rect">
            <a:avLst/>
          </a:prstGeom>
          <a:noFill/>
        </p:spPr>
        <p:txBody>
          <a:bodyPr wrap="square">
            <a:spAutoFit/>
          </a:bodyPr>
          <a:lstStyle/>
          <a:p>
            <a:pPr algn="just"/>
            <a:r>
              <a:rPr lang="es-MX" sz="2000" dirty="0"/>
              <a:t>El </a:t>
            </a:r>
            <a:r>
              <a:rPr lang="es-MX" sz="2000" b="1" dirty="0"/>
              <a:t>"megaron"</a:t>
            </a:r>
            <a:r>
              <a:rPr lang="es-MX" sz="2000" dirty="0"/>
              <a:t> es una estructura arquitectónica característica de la arquitectura de la civilización micénica y, posteriormente, de la griega arcaica. Era un gran salón rectangular que constituía el núcleo principal de los palacios micénicos y servía como un espacio ceremonial, administrativo y residencial para los líderes o gobernantes.</a:t>
            </a:r>
          </a:p>
          <a:p>
            <a:pPr algn="just"/>
            <a:endParaRPr lang="es-MX" sz="2000" dirty="0"/>
          </a:p>
          <a:p>
            <a:pPr algn="just"/>
            <a:r>
              <a:rPr lang="es-MX" sz="2000" b="1" dirty="0"/>
              <a:t>Características principales:</a:t>
            </a:r>
          </a:p>
          <a:p>
            <a:pPr algn="just">
              <a:buFont typeface="+mj-lt"/>
              <a:buAutoNum type="arabicPeriod"/>
            </a:pPr>
            <a:r>
              <a:rPr lang="es-MX" sz="2000" b="1" dirty="0"/>
              <a:t>Estructura básica</a:t>
            </a:r>
            <a:r>
              <a:rPr lang="es-MX" sz="2000" dirty="0"/>
              <a:t>:</a:t>
            </a:r>
          </a:p>
          <a:p>
            <a:pPr marL="742950" lvl="1" indent="-285750" algn="just">
              <a:buFont typeface="+mj-lt"/>
              <a:buAutoNum type="arabicPeriod"/>
            </a:pPr>
            <a:r>
              <a:rPr lang="es-MX" sz="2000" b="1" dirty="0"/>
              <a:t>Planta rectangular</a:t>
            </a:r>
            <a:r>
              <a:rPr lang="es-MX" sz="2000" dirty="0"/>
              <a:t> con una entrada principal.</a:t>
            </a:r>
          </a:p>
          <a:p>
            <a:pPr marL="742950" lvl="1" indent="-285750" algn="just">
              <a:buFont typeface="+mj-lt"/>
              <a:buAutoNum type="arabicPeriod"/>
            </a:pPr>
            <a:r>
              <a:rPr lang="es-MX" sz="2000" dirty="0"/>
              <a:t>Un </a:t>
            </a:r>
            <a:r>
              <a:rPr lang="es-MX" sz="2000" b="1" dirty="0"/>
              <a:t>vestíbulo</a:t>
            </a:r>
            <a:r>
              <a:rPr lang="es-MX" sz="2000" dirty="0"/>
              <a:t> que conducía al salón principal.</a:t>
            </a:r>
          </a:p>
          <a:p>
            <a:pPr marL="742950" lvl="1" indent="-285750" algn="just">
              <a:buFont typeface="+mj-lt"/>
              <a:buAutoNum type="arabicPeriod"/>
            </a:pPr>
            <a:r>
              <a:rPr lang="es-MX" sz="2000" dirty="0"/>
              <a:t>En el interior, un </a:t>
            </a:r>
            <a:r>
              <a:rPr lang="es-MX" sz="2000" b="1" dirty="0"/>
              <a:t>hogar central</a:t>
            </a:r>
            <a:r>
              <a:rPr lang="es-MX" sz="2000" dirty="0"/>
              <a:t> rodeado por cuatro columnas que sostenían el techo.</a:t>
            </a:r>
          </a:p>
          <a:p>
            <a:pPr algn="just">
              <a:buFont typeface="+mj-lt"/>
              <a:buAutoNum type="arabicPeriod"/>
            </a:pPr>
            <a:r>
              <a:rPr lang="es-MX" sz="2000" b="1" dirty="0"/>
              <a:t>Función</a:t>
            </a:r>
            <a:r>
              <a:rPr lang="es-MX" sz="2000" dirty="0"/>
              <a:t>:</a:t>
            </a:r>
          </a:p>
          <a:p>
            <a:pPr marL="742950" lvl="1" indent="-285750" algn="just">
              <a:buFont typeface="+mj-lt"/>
              <a:buAutoNum type="arabicPeriod"/>
            </a:pPr>
            <a:r>
              <a:rPr lang="es-MX" sz="2000" dirty="0"/>
              <a:t>Espacio destinado a ceremonias religiosas o políticas.</a:t>
            </a:r>
          </a:p>
          <a:p>
            <a:pPr marL="742950" lvl="1" indent="-285750" algn="just">
              <a:buFont typeface="+mj-lt"/>
              <a:buAutoNum type="arabicPeriod"/>
            </a:pPr>
            <a:r>
              <a:rPr lang="es-MX" sz="2000" dirty="0"/>
              <a:t>Sala del trono, donde el gobernante recibía a sus visitantes.</a:t>
            </a:r>
          </a:p>
          <a:p>
            <a:pPr marL="742950" lvl="1" indent="-285750" algn="just">
              <a:buFont typeface="+mj-lt"/>
              <a:buAutoNum type="arabicPeriod"/>
            </a:pPr>
            <a:r>
              <a:rPr lang="es-MX" sz="2000" dirty="0"/>
              <a:t>Centro administrativo del palacio.</a:t>
            </a:r>
          </a:p>
          <a:p>
            <a:pPr algn="just">
              <a:buFont typeface="+mj-lt"/>
              <a:buAutoNum type="arabicPeriod"/>
            </a:pPr>
            <a:r>
              <a:rPr lang="es-MX" sz="2000" b="1" dirty="0"/>
              <a:t>Importancia histórica</a:t>
            </a:r>
            <a:r>
              <a:rPr lang="es-MX" sz="2000" dirty="0"/>
              <a:t>:</a:t>
            </a:r>
          </a:p>
          <a:p>
            <a:pPr marL="742950" lvl="1" indent="-285750" algn="just">
              <a:buFont typeface="+mj-lt"/>
              <a:buAutoNum type="arabicPeriod"/>
            </a:pPr>
            <a:r>
              <a:rPr lang="es-MX" sz="2000" dirty="0"/>
              <a:t>Influenció la arquitectura de los templos griegos arcaicos, especialmente en la disposición de espacios rectangulares.</a:t>
            </a:r>
          </a:p>
          <a:p>
            <a:pPr algn="just"/>
            <a:r>
              <a:rPr lang="es-MX" sz="2000" dirty="0"/>
              <a:t>Ejemplo destacado de megarón es el del </a:t>
            </a:r>
            <a:r>
              <a:rPr lang="es-MX" sz="2000" b="1" dirty="0"/>
              <a:t>Palacio de Néstor en Pilos</a:t>
            </a:r>
            <a:r>
              <a:rPr lang="es-MX" sz="2000" dirty="0"/>
              <a:t>, decorado con frescos coloridos y perfectamente preservado.</a:t>
            </a:r>
          </a:p>
        </p:txBody>
      </p:sp>
    </p:spTree>
    <p:extLst>
      <p:ext uri="{BB962C8B-B14F-4D97-AF65-F5344CB8AC3E}">
        <p14:creationId xmlns:p14="http://schemas.microsoft.com/office/powerpoint/2010/main" val="2929860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5211BE-ABAB-45EE-BAEB-FB5A867E586E}"/>
              </a:ext>
            </a:extLst>
          </p:cNvPr>
          <p:cNvSpPr txBox="1"/>
          <p:nvPr/>
        </p:nvSpPr>
        <p:spPr>
          <a:xfrm>
            <a:off x="1757363" y="1353711"/>
            <a:ext cx="9563100" cy="5016758"/>
          </a:xfrm>
          <a:prstGeom prst="rect">
            <a:avLst/>
          </a:prstGeom>
          <a:noFill/>
        </p:spPr>
        <p:txBody>
          <a:bodyPr wrap="square">
            <a:spAutoFit/>
          </a:bodyPr>
          <a:lstStyle/>
          <a:p>
            <a:pPr algn="just"/>
            <a:r>
              <a:rPr lang="es-MX" sz="2000" dirty="0"/>
              <a:t>Un </a:t>
            </a:r>
            <a:r>
              <a:rPr lang="es-MX" sz="2000" b="1" dirty="0"/>
              <a:t>tholos</a:t>
            </a:r>
            <a:r>
              <a:rPr lang="es-MX" sz="2000" dirty="0"/>
              <a:t> es un tipo de construcción arquitectónica característico de la civilización micénica, utilizado principalmente como tumba. Se trata de una estructura circular abovedada, construida con técnicas avanzadas para la época, y que destaca por su monumentalidad.</a:t>
            </a:r>
          </a:p>
          <a:p>
            <a:pPr algn="just"/>
            <a:endParaRPr lang="es-MX" sz="2000" dirty="0"/>
          </a:p>
          <a:p>
            <a:pPr algn="just"/>
            <a:r>
              <a:rPr lang="es-MX" sz="2000" b="1" dirty="0"/>
              <a:t>Características principales del tholos:</a:t>
            </a:r>
          </a:p>
          <a:p>
            <a:pPr algn="just">
              <a:buFont typeface="+mj-lt"/>
              <a:buAutoNum type="arabicPeriod"/>
            </a:pPr>
            <a:r>
              <a:rPr lang="es-MX" sz="2000" b="1" dirty="0"/>
              <a:t>Planta circular</a:t>
            </a:r>
            <a:r>
              <a:rPr lang="es-MX" sz="2000" dirty="0"/>
              <a:t>:</a:t>
            </a:r>
          </a:p>
          <a:p>
            <a:pPr marL="742950" lvl="1" indent="-285750" algn="just">
              <a:buFont typeface="+mj-lt"/>
              <a:buAutoNum type="arabicPeriod"/>
            </a:pPr>
            <a:r>
              <a:rPr lang="es-MX" sz="2000" dirty="0"/>
              <a:t>Tiene una base circular y, en muchos casos, un diámetro considerable.</a:t>
            </a:r>
          </a:p>
          <a:p>
            <a:pPr algn="just">
              <a:buFont typeface="+mj-lt"/>
              <a:buAutoNum type="arabicPeriod"/>
            </a:pPr>
            <a:r>
              <a:rPr lang="es-MX" sz="2000" b="1" dirty="0"/>
              <a:t>Bóveda de aproximación</a:t>
            </a:r>
            <a:r>
              <a:rPr lang="es-MX" sz="2000" dirty="0"/>
              <a:t>:</a:t>
            </a:r>
          </a:p>
          <a:p>
            <a:pPr marL="742950" lvl="1" indent="-285750" algn="just">
              <a:buFont typeface="+mj-lt"/>
              <a:buAutoNum type="arabicPeriod"/>
            </a:pPr>
            <a:r>
              <a:rPr lang="es-MX" sz="2000" dirty="0"/>
              <a:t>Las paredes se construían con hileras de piedras que se iban acercando progresivamente hacia el centro, formando una falsa cúpula.</a:t>
            </a:r>
          </a:p>
          <a:p>
            <a:pPr marL="742950" lvl="1" indent="-285750" algn="just">
              <a:buFont typeface="+mj-lt"/>
              <a:buAutoNum type="arabicPeriod"/>
            </a:pPr>
            <a:r>
              <a:rPr lang="es-MX" sz="2000" dirty="0"/>
              <a:t>La cúspide solía cerrarse con una piedra clave.</a:t>
            </a:r>
          </a:p>
          <a:p>
            <a:pPr algn="just">
              <a:buFont typeface="+mj-lt"/>
              <a:buAutoNum type="arabicPeriod"/>
            </a:pPr>
            <a:r>
              <a:rPr lang="es-MX" sz="2000" b="1" dirty="0"/>
              <a:t>Entrada monumental</a:t>
            </a:r>
            <a:r>
              <a:rPr lang="es-MX" sz="2000" dirty="0"/>
              <a:t>:</a:t>
            </a:r>
          </a:p>
          <a:p>
            <a:pPr marL="742950" lvl="1" indent="-285750" algn="just">
              <a:buFont typeface="+mj-lt"/>
              <a:buAutoNum type="arabicPeriod"/>
            </a:pPr>
            <a:r>
              <a:rPr lang="es-MX" sz="2000" dirty="0"/>
              <a:t>Conocida como </a:t>
            </a:r>
            <a:r>
              <a:rPr lang="es-MX" sz="2000" b="1" dirty="0"/>
              <a:t>dromos</a:t>
            </a:r>
            <a:r>
              <a:rPr lang="es-MX" sz="2000" dirty="0"/>
              <a:t>, es un largo pasillo de acceso que conduce a la cámara principal.</a:t>
            </a:r>
          </a:p>
          <a:p>
            <a:pPr marL="742950" lvl="1" indent="-285750" algn="just">
              <a:buFont typeface="+mj-lt"/>
              <a:buAutoNum type="arabicPeriod"/>
            </a:pPr>
            <a:r>
              <a:rPr lang="es-MX" sz="2000" dirty="0"/>
              <a:t>La entrada suele estar enmarcada por piedras talladas y decoradas.</a:t>
            </a:r>
          </a:p>
        </p:txBody>
      </p:sp>
    </p:spTree>
    <p:extLst>
      <p:ext uri="{BB962C8B-B14F-4D97-AF65-F5344CB8AC3E}">
        <p14:creationId xmlns:p14="http://schemas.microsoft.com/office/powerpoint/2010/main" val="1878311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5F6004E-5045-4DB0-91E7-1F4C4FC2871A}"/>
              </a:ext>
            </a:extLst>
          </p:cNvPr>
          <p:cNvSpPr txBox="1"/>
          <p:nvPr/>
        </p:nvSpPr>
        <p:spPr>
          <a:xfrm>
            <a:off x="3046810" y="920621"/>
            <a:ext cx="6093618" cy="5324535"/>
          </a:xfrm>
          <a:prstGeom prst="rect">
            <a:avLst/>
          </a:prstGeom>
          <a:noFill/>
        </p:spPr>
        <p:txBody>
          <a:bodyPr wrap="square">
            <a:spAutoFit/>
          </a:bodyPr>
          <a:lstStyle/>
          <a:p>
            <a:pPr algn="just"/>
            <a:r>
              <a:rPr lang="es-MX" sz="2000" b="1" dirty="0"/>
              <a:t>4.Materiales</a:t>
            </a:r>
            <a:r>
              <a:rPr lang="es-MX" sz="2000" dirty="0"/>
              <a:t>:</a:t>
            </a:r>
          </a:p>
          <a:p>
            <a:pPr marL="742950" lvl="1" indent="-285750" algn="just">
              <a:buFont typeface="+mj-lt"/>
              <a:buAutoNum type="arabicPeriod"/>
            </a:pPr>
            <a:r>
              <a:rPr lang="es-MX" sz="2000" dirty="0"/>
              <a:t>Grandes bloques de piedra trabajados cuidadosamente, algunos decorados con relieves.</a:t>
            </a:r>
          </a:p>
          <a:p>
            <a:pPr algn="just"/>
            <a:r>
              <a:rPr lang="es-MX" sz="2000" b="1" dirty="0"/>
              <a:t>5.Función</a:t>
            </a:r>
            <a:r>
              <a:rPr lang="es-MX" sz="2000" dirty="0"/>
              <a:t>:</a:t>
            </a:r>
          </a:p>
          <a:p>
            <a:pPr marL="742950" lvl="1" indent="-285750" algn="just">
              <a:buFont typeface="+mj-lt"/>
              <a:buAutoNum type="arabicPeriod"/>
            </a:pPr>
            <a:r>
              <a:rPr lang="es-MX" sz="2000" dirty="0"/>
              <a:t>Servían como tumbas reales o de personajes importantes.</a:t>
            </a:r>
          </a:p>
          <a:p>
            <a:pPr marL="742950" lvl="1" indent="-285750" algn="just">
              <a:buFont typeface="+mj-lt"/>
              <a:buAutoNum type="arabicPeriod"/>
            </a:pPr>
            <a:r>
              <a:rPr lang="es-MX" sz="2000" dirty="0"/>
              <a:t>Representaban el estatus y la riqueza del enterrado.</a:t>
            </a:r>
          </a:p>
          <a:p>
            <a:pPr algn="just"/>
            <a:r>
              <a:rPr lang="es-MX" sz="2000" b="1" dirty="0"/>
              <a:t>Ejemplos destacados:</a:t>
            </a:r>
          </a:p>
          <a:p>
            <a:pPr algn="just">
              <a:buFont typeface="Arial" panose="020B0604020202020204" pitchFamily="34" charset="0"/>
              <a:buChar char="•"/>
            </a:pPr>
            <a:r>
              <a:rPr lang="es-MX" sz="2000" dirty="0"/>
              <a:t>La </a:t>
            </a:r>
            <a:r>
              <a:rPr lang="es-MX" sz="2000" b="1" dirty="0"/>
              <a:t>Tumba de Atreo</a:t>
            </a:r>
            <a:r>
              <a:rPr lang="es-MX" sz="2000" dirty="0"/>
              <a:t> (o Tesoro de Atreo) en Micenas es una de las más famosas y mejor conservadas.</a:t>
            </a:r>
          </a:p>
          <a:p>
            <a:pPr algn="just">
              <a:buFont typeface="Arial" panose="020B0604020202020204" pitchFamily="34" charset="0"/>
              <a:buChar char="•"/>
            </a:pPr>
            <a:r>
              <a:rPr lang="es-MX" sz="2000" dirty="0"/>
              <a:t>Otros tholos se encuentran en varios sitios micénicos, como Orcómeno.</a:t>
            </a:r>
          </a:p>
          <a:p>
            <a:pPr algn="just"/>
            <a:endParaRPr lang="es-MX" sz="2000" dirty="0"/>
          </a:p>
          <a:p>
            <a:pPr algn="just"/>
            <a:r>
              <a:rPr lang="es-MX" sz="2000" dirty="0"/>
              <a:t>Estas estructuras reflejan la habilidad técnica y la riqueza de la élite micénica, así como su énfasis en la arquitectura monumental.</a:t>
            </a:r>
          </a:p>
        </p:txBody>
      </p:sp>
    </p:spTree>
    <p:extLst>
      <p:ext uri="{BB962C8B-B14F-4D97-AF65-F5344CB8AC3E}">
        <p14:creationId xmlns:p14="http://schemas.microsoft.com/office/powerpoint/2010/main" val="1818756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237DFE-50B3-477F-8A47-042A38050C39}"/>
              </a:ext>
            </a:extLst>
          </p:cNvPr>
          <p:cNvSpPr txBox="1"/>
          <p:nvPr/>
        </p:nvSpPr>
        <p:spPr>
          <a:xfrm>
            <a:off x="3046810" y="2967335"/>
            <a:ext cx="6093618" cy="1323439"/>
          </a:xfrm>
          <a:prstGeom prst="rect">
            <a:avLst/>
          </a:prstGeom>
          <a:noFill/>
        </p:spPr>
        <p:txBody>
          <a:bodyPr wrap="square">
            <a:spAutoFit/>
          </a:bodyPr>
          <a:lstStyle/>
          <a:p>
            <a:pPr algn="just"/>
            <a:r>
              <a:rPr lang="es-MX" sz="2000" dirty="0"/>
              <a:t>Este cuadro destaca cómo las diferencias geográficas, culturales y sociales influyeron en la forma, la función y los sistemas constructivos de las arquitecturas minoica y micénica.</a:t>
            </a:r>
            <a:endParaRPr lang="es-EC" sz="2000" dirty="0"/>
          </a:p>
        </p:txBody>
      </p:sp>
      <p:sp>
        <p:nvSpPr>
          <p:cNvPr id="5" name="CuadroTexto 4">
            <a:extLst>
              <a:ext uri="{FF2B5EF4-FFF2-40B4-BE49-F238E27FC236}">
                <a16:creationId xmlns:a16="http://schemas.microsoft.com/office/drawing/2014/main" id="{05ED9C6D-DA42-4C6D-97D1-295976429372}"/>
              </a:ext>
            </a:extLst>
          </p:cNvPr>
          <p:cNvSpPr txBox="1"/>
          <p:nvPr/>
        </p:nvSpPr>
        <p:spPr>
          <a:xfrm>
            <a:off x="3046810" y="1819960"/>
            <a:ext cx="6093618" cy="707886"/>
          </a:xfrm>
          <a:prstGeom prst="rect">
            <a:avLst/>
          </a:prstGeom>
          <a:noFill/>
        </p:spPr>
        <p:txBody>
          <a:bodyPr wrap="square">
            <a:spAutoFit/>
          </a:bodyPr>
          <a:lstStyle/>
          <a:p>
            <a:pPr algn="just"/>
            <a:r>
              <a:rPr lang="pt-BR" sz="2000" b="1" dirty="0"/>
              <a:t>Cuadro Comparativo: Arquitectura Minoica vs. Arquitectura Micénica</a:t>
            </a:r>
            <a:endParaRPr lang="es-EC" sz="2000" b="1" dirty="0"/>
          </a:p>
        </p:txBody>
      </p:sp>
    </p:spTree>
    <p:extLst>
      <p:ext uri="{BB962C8B-B14F-4D97-AF65-F5344CB8AC3E}">
        <p14:creationId xmlns:p14="http://schemas.microsoft.com/office/powerpoint/2010/main" val="54579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FECB73-3D7C-443E-9527-E67510E242AF}"/>
              </a:ext>
            </a:extLst>
          </p:cNvPr>
          <p:cNvPicPr>
            <a:picLocks noChangeAspect="1"/>
          </p:cNvPicPr>
          <p:nvPr/>
        </p:nvPicPr>
        <p:blipFill>
          <a:blip r:embed="rId2"/>
          <a:stretch>
            <a:fillRect/>
          </a:stretch>
        </p:blipFill>
        <p:spPr>
          <a:xfrm>
            <a:off x="4448578" y="0"/>
            <a:ext cx="7743422" cy="6858000"/>
          </a:xfrm>
          <a:prstGeom prst="rect">
            <a:avLst/>
          </a:prstGeom>
        </p:spPr>
      </p:pic>
      <p:pic>
        <p:nvPicPr>
          <p:cNvPr id="7" name="Imagen 6">
            <a:extLst>
              <a:ext uri="{FF2B5EF4-FFF2-40B4-BE49-F238E27FC236}">
                <a16:creationId xmlns:a16="http://schemas.microsoft.com/office/drawing/2014/main" id="{C46D5196-92A6-4E57-BE41-B14FB377E8C1}"/>
              </a:ext>
            </a:extLst>
          </p:cNvPr>
          <p:cNvPicPr>
            <a:picLocks noChangeAspect="1"/>
          </p:cNvPicPr>
          <p:nvPr/>
        </p:nvPicPr>
        <p:blipFill>
          <a:blip r:embed="rId3"/>
          <a:stretch>
            <a:fillRect/>
          </a:stretch>
        </p:blipFill>
        <p:spPr>
          <a:xfrm>
            <a:off x="-1" y="6429375"/>
            <a:ext cx="4582681" cy="233377"/>
          </a:xfrm>
          <a:prstGeom prst="rect">
            <a:avLst/>
          </a:prstGeom>
        </p:spPr>
      </p:pic>
    </p:spTree>
    <p:extLst>
      <p:ext uri="{BB962C8B-B14F-4D97-AF65-F5344CB8AC3E}">
        <p14:creationId xmlns:p14="http://schemas.microsoft.com/office/powerpoint/2010/main" val="4081189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70AFBC-1018-47C6-B5BE-4091E42B6BF1}"/>
              </a:ext>
            </a:extLst>
          </p:cNvPr>
          <p:cNvSpPr txBox="1"/>
          <p:nvPr/>
        </p:nvSpPr>
        <p:spPr>
          <a:xfrm>
            <a:off x="3049191" y="610136"/>
            <a:ext cx="6093618" cy="6247864"/>
          </a:xfrm>
          <a:prstGeom prst="rect">
            <a:avLst/>
          </a:prstGeom>
          <a:noFill/>
        </p:spPr>
        <p:txBody>
          <a:bodyPr wrap="square">
            <a:spAutoFit/>
          </a:bodyPr>
          <a:lstStyle/>
          <a:p>
            <a:pPr algn="just"/>
            <a:r>
              <a:rPr lang="es-MX" sz="2000" b="1" dirty="0"/>
              <a:t>Influencia y legado</a:t>
            </a:r>
          </a:p>
          <a:p>
            <a:pPr algn="just"/>
            <a:endParaRPr lang="es-MX" sz="2000" b="1" dirty="0"/>
          </a:p>
          <a:p>
            <a:pPr algn="just"/>
            <a:r>
              <a:rPr lang="es-MX" sz="2000" dirty="0"/>
              <a:t>Ambas culturas tuvieron una influencia significativa en la arquitectura mediterránea posterior:</a:t>
            </a:r>
          </a:p>
          <a:p>
            <a:pPr algn="just"/>
            <a:endParaRPr lang="es-MX" sz="2000" dirty="0"/>
          </a:p>
          <a:p>
            <a:pPr algn="just">
              <a:buFont typeface="Arial" panose="020B0604020202020204" pitchFamily="34" charset="0"/>
              <a:buChar char="•"/>
            </a:pPr>
            <a:r>
              <a:rPr lang="es-MX" sz="2000" dirty="0"/>
              <a:t>La organización espacial minoica influyó en el diseño urbano y en la funcionalidad de los espacios.</a:t>
            </a:r>
          </a:p>
          <a:p>
            <a:pPr algn="just">
              <a:buFont typeface="Arial" panose="020B0604020202020204" pitchFamily="34" charset="0"/>
              <a:buChar char="•"/>
            </a:pPr>
            <a:endParaRPr lang="es-MX" sz="2000" dirty="0"/>
          </a:p>
          <a:p>
            <a:pPr algn="just">
              <a:buFont typeface="Arial" panose="020B0604020202020204" pitchFamily="34" charset="0"/>
              <a:buChar char="•"/>
            </a:pPr>
            <a:r>
              <a:rPr lang="es-MX" sz="2000" dirty="0"/>
              <a:t>Los elementos defensivos y las estructuras monumentales micénicas sirvieron como modelo para la Grecia arcaica y clásica.</a:t>
            </a:r>
          </a:p>
          <a:p>
            <a:pPr algn="just">
              <a:buFont typeface="Arial" panose="020B0604020202020204" pitchFamily="34" charset="0"/>
              <a:buChar char="•"/>
            </a:pPr>
            <a:endParaRPr lang="es-MX" sz="2000" dirty="0"/>
          </a:p>
          <a:p>
            <a:pPr algn="just">
              <a:buFont typeface="Arial" panose="020B0604020202020204" pitchFamily="34" charset="0"/>
              <a:buChar char="•"/>
            </a:pPr>
            <a:r>
              <a:rPr lang="es-MX" sz="2000" dirty="0"/>
              <a:t>Las innovaciones arquitectónicas y artísticas, como los frescos y las tumbas monumentales, se perpetuaron en estilos y tradiciones posteriores.</a:t>
            </a:r>
          </a:p>
          <a:p>
            <a:pPr algn="just">
              <a:buFont typeface="Arial" panose="020B0604020202020204" pitchFamily="34" charset="0"/>
              <a:buChar char="•"/>
            </a:pPr>
            <a:endParaRPr lang="es-MX" sz="2000" dirty="0"/>
          </a:p>
          <a:p>
            <a:pPr algn="just"/>
            <a:r>
              <a:rPr lang="es-MX" sz="2000" dirty="0"/>
              <a:t>En conjunto, la arquitectura minoica y micénica nos ofrece una visión profunda de las capacidades técnicas, el simbolismo cultural y las prioridades sociales de estas civilizaciones del Mediterráneo antiguo.</a:t>
            </a:r>
          </a:p>
        </p:txBody>
      </p:sp>
    </p:spTree>
    <p:extLst>
      <p:ext uri="{BB962C8B-B14F-4D97-AF65-F5344CB8AC3E}">
        <p14:creationId xmlns:p14="http://schemas.microsoft.com/office/powerpoint/2010/main" val="1625806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3FC410-4F29-48CE-A4EC-B386E2976465}"/>
              </a:ext>
            </a:extLst>
          </p:cNvPr>
          <p:cNvSpPr txBox="1"/>
          <p:nvPr/>
        </p:nvSpPr>
        <p:spPr>
          <a:xfrm>
            <a:off x="2803923" y="5124718"/>
            <a:ext cx="6093618" cy="1323439"/>
          </a:xfrm>
          <a:prstGeom prst="rect">
            <a:avLst/>
          </a:prstGeom>
          <a:noFill/>
        </p:spPr>
        <p:txBody>
          <a:bodyPr wrap="square">
            <a:spAutoFit/>
          </a:bodyPr>
          <a:lstStyle/>
          <a:p>
            <a:pPr algn="just"/>
            <a:r>
              <a:rPr lang="es-MX" sz="2000" b="1" dirty="0"/>
              <a:t>Características arquitectónicas:</a:t>
            </a:r>
          </a:p>
          <a:p>
            <a:pPr algn="just">
              <a:buFont typeface="+mj-lt"/>
              <a:buAutoNum type="arabicPeriod"/>
            </a:pPr>
            <a:r>
              <a:rPr lang="es-MX" sz="2000" b="1" dirty="0"/>
              <a:t>Arquitectura fortificada</a:t>
            </a:r>
            <a:r>
              <a:rPr lang="es-MX" sz="2000" dirty="0"/>
              <a:t>:</a:t>
            </a:r>
          </a:p>
          <a:p>
            <a:pPr marL="742950" lvl="1" indent="-285750" algn="just">
              <a:buFont typeface="+mj-lt"/>
              <a:buAutoNum type="arabicPeriod"/>
            </a:pPr>
            <a:r>
              <a:rPr lang="es-MX" sz="2000" dirty="0"/>
              <a:t>Las ciudades micénicas, como </a:t>
            </a:r>
            <a:r>
              <a:rPr lang="es-MX" sz="2000" b="1" dirty="0"/>
              <a:t>Micenas</a:t>
            </a:r>
            <a:r>
              <a:rPr lang="es-MX" sz="2000" dirty="0"/>
              <a:t>, </a:t>
            </a:r>
            <a:r>
              <a:rPr lang="es-MX" sz="2000" b="1" dirty="0"/>
              <a:t>Tirinto</a:t>
            </a:r>
            <a:r>
              <a:rPr lang="es-MX" sz="2000" dirty="0"/>
              <a:t> y </a:t>
            </a:r>
            <a:r>
              <a:rPr lang="es-MX" sz="2000" b="1" dirty="0"/>
              <a:t>Pilos</a:t>
            </a:r>
            <a:endParaRPr lang="es-EC" dirty="0"/>
          </a:p>
        </p:txBody>
      </p:sp>
      <p:sp>
        <p:nvSpPr>
          <p:cNvPr id="5" name="CuadroTexto 4">
            <a:extLst>
              <a:ext uri="{FF2B5EF4-FFF2-40B4-BE49-F238E27FC236}">
                <a16:creationId xmlns:a16="http://schemas.microsoft.com/office/drawing/2014/main" id="{920EEB8A-7352-4323-AD1B-2A4A398BC03E}"/>
              </a:ext>
            </a:extLst>
          </p:cNvPr>
          <p:cNvSpPr txBox="1"/>
          <p:nvPr/>
        </p:nvSpPr>
        <p:spPr>
          <a:xfrm>
            <a:off x="3046810" y="2767281"/>
            <a:ext cx="6093618" cy="1323439"/>
          </a:xfrm>
          <a:prstGeom prst="rect">
            <a:avLst/>
          </a:prstGeom>
          <a:noFill/>
        </p:spPr>
        <p:txBody>
          <a:bodyPr wrap="square">
            <a:spAutoFit/>
          </a:bodyPr>
          <a:lstStyle/>
          <a:p>
            <a:pPr algn="just"/>
            <a:r>
              <a:rPr lang="es-MX" sz="2000" b="1" dirty="0"/>
              <a:t>Características arquitectónicas:</a:t>
            </a:r>
          </a:p>
          <a:p>
            <a:pPr algn="just">
              <a:buFont typeface="+mj-lt"/>
              <a:buAutoNum type="arabicPeriod"/>
            </a:pPr>
            <a:r>
              <a:rPr lang="es-MX" sz="2000" b="1" dirty="0"/>
              <a:t>Palacios monumentales</a:t>
            </a:r>
            <a:r>
              <a:rPr lang="es-MX" sz="2000" dirty="0"/>
              <a:t>:</a:t>
            </a:r>
          </a:p>
          <a:p>
            <a:pPr marL="742950" lvl="1" indent="-285750" algn="just">
              <a:buFont typeface="+mj-lt"/>
              <a:buAutoNum type="arabicPeriod"/>
            </a:pPr>
            <a:r>
              <a:rPr lang="es-MX" sz="2000" dirty="0"/>
              <a:t>Los palacios minoicos, como el de </a:t>
            </a:r>
            <a:r>
              <a:rPr lang="es-MX" sz="2000" b="1" dirty="0" err="1"/>
              <a:t>Knossos</a:t>
            </a:r>
            <a:r>
              <a:rPr lang="es-MX" sz="2000" dirty="0"/>
              <a:t>, </a:t>
            </a:r>
            <a:r>
              <a:rPr lang="es-MX" sz="2000" b="1" dirty="0" err="1"/>
              <a:t>Phaistos</a:t>
            </a:r>
            <a:r>
              <a:rPr lang="es-MX" sz="2000" dirty="0"/>
              <a:t>, y </a:t>
            </a:r>
            <a:r>
              <a:rPr lang="es-MX" sz="2000" b="1" dirty="0"/>
              <a:t>Malia</a:t>
            </a:r>
            <a:endParaRPr lang="es-EC" dirty="0"/>
          </a:p>
        </p:txBody>
      </p:sp>
      <p:sp>
        <p:nvSpPr>
          <p:cNvPr id="7" name="CuadroTexto 6">
            <a:extLst>
              <a:ext uri="{FF2B5EF4-FFF2-40B4-BE49-F238E27FC236}">
                <a16:creationId xmlns:a16="http://schemas.microsoft.com/office/drawing/2014/main" id="{458B754D-D98E-48E1-BE41-5A8EBD3800E3}"/>
              </a:ext>
            </a:extLst>
          </p:cNvPr>
          <p:cNvSpPr txBox="1"/>
          <p:nvPr/>
        </p:nvSpPr>
        <p:spPr>
          <a:xfrm>
            <a:off x="3046810" y="1363951"/>
            <a:ext cx="6093618" cy="369332"/>
          </a:xfrm>
          <a:prstGeom prst="rect">
            <a:avLst/>
          </a:prstGeom>
          <a:noFill/>
        </p:spPr>
        <p:txBody>
          <a:bodyPr wrap="square">
            <a:spAutoFit/>
          </a:bodyPr>
          <a:lstStyle/>
          <a:p>
            <a:r>
              <a:rPr lang="pt-BR" b="1" dirty="0"/>
              <a:t>Tarea: </a:t>
            </a:r>
            <a:endParaRPr lang="es-EC" dirty="0"/>
          </a:p>
        </p:txBody>
      </p:sp>
    </p:spTree>
    <p:extLst>
      <p:ext uri="{BB962C8B-B14F-4D97-AF65-F5344CB8AC3E}">
        <p14:creationId xmlns:p14="http://schemas.microsoft.com/office/powerpoint/2010/main" val="2888081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F6509A-26EC-486D-AAA4-E16CA65AFA67}"/>
              </a:ext>
            </a:extLst>
          </p:cNvPr>
          <p:cNvSpPr txBox="1"/>
          <p:nvPr/>
        </p:nvSpPr>
        <p:spPr>
          <a:xfrm>
            <a:off x="3046810" y="2690336"/>
            <a:ext cx="6093618" cy="2246769"/>
          </a:xfrm>
          <a:prstGeom prst="rect">
            <a:avLst/>
          </a:prstGeom>
          <a:noFill/>
        </p:spPr>
        <p:txBody>
          <a:bodyPr wrap="square">
            <a:spAutoFit/>
          </a:bodyPr>
          <a:lstStyle/>
          <a:p>
            <a:r>
              <a:rPr lang="es-MX" sz="2000" b="1" dirty="0"/>
              <a:t>3, Decoración artística</a:t>
            </a:r>
            <a:r>
              <a:rPr lang="es-MX" sz="2000" dirty="0"/>
              <a:t>:</a:t>
            </a:r>
          </a:p>
          <a:p>
            <a:endParaRPr lang="es-MX" sz="2000" dirty="0"/>
          </a:p>
          <a:p>
            <a:pPr>
              <a:buFont typeface="Arial" panose="020B0604020202020204" pitchFamily="34" charset="0"/>
              <a:buChar char="•"/>
            </a:pPr>
            <a:r>
              <a:rPr lang="es-MX" sz="2000" dirty="0"/>
              <a:t>Frescos coloridos que representaban escenas naturales, actividades humanas y temas religiosos.</a:t>
            </a:r>
          </a:p>
          <a:p>
            <a:pPr>
              <a:buFont typeface="Arial" panose="020B0604020202020204" pitchFamily="34" charset="0"/>
              <a:buChar char="•"/>
            </a:pPr>
            <a:endParaRPr lang="es-MX" sz="2000" dirty="0"/>
          </a:p>
          <a:p>
            <a:pPr>
              <a:buFont typeface="Arial" panose="020B0604020202020204" pitchFamily="34" charset="0"/>
              <a:buChar char="•"/>
            </a:pPr>
            <a:r>
              <a:rPr lang="es-MX" sz="2000" dirty="0"/>
              <a:t>Predilección por motivos marítimos, reflejo de la estrecha relación con el mar.</a:t>
            </a:r>
          </a:p>
        </p:txBody>
      </p:sp>
    </p:spTree>
    <p:extLst>
      <p:ext uri="{BB962C8B-B14F-4D97-AF65-F5344CB8AC3E}">
        <p14:creationId xmlns:p14="http://schemas.microsoft.com/office/powerpoint/2010/main" val="72106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A8EB784-603C-4778-8548-F5D7799CBB16}"/>
              </a:ext>
            </a:extLst>
          </p:cNvPr>
          <p:cNvSpPr txBox="1"/>
          <p:nvPr/>
        </p:nvSpPr>
        <p:spPr>
          <a:xfrm>
            <a:off x="3046810" y="2828836"/>
            <a:ext cx="6093618" cy="1631216"/>
          </a:xfrm>
          <a:prstGeom prst="rect">
            <a:avLst/>
          </a:prstGeom>
          <a:noFill/>
        </p:spPr>
        <p:txBody>
          <a:bodyPr wrap="square">
            <a:spAutoFit/>
          </a:bodyPr>
          <a:lstStyle/>
          <a:p>
            <a:pPr algn="just"/>
            <a:r>
              <a:rPr lang="es-MX" sz="2000" b="1" dirty="0"/>
              <a:t>4, Religión y simbolismo</a:t>
            </a:r>
            <a:r>
              <a:rPr lang="es-MX" sz="2000" dirty="0"/>
              <a:t>:</a:t>
            </a:r>
          </a:p>
          <a:p>
            <a:pPr algn="just"/>
            <a:endParaRPr lang="es-MX" sz="2000" dirty="0"/>
          </a:p>
          <a:p>
            <a:pPr algn="just">
              <a:buFont typeface="Arial" panose="020B0604020202020204" pitchFamily="34" charset="0"/>
              <a:buChar char="•"/>
            </a:pPr>
            <a:r>
              <a:rPr lang="es-MX" sz="2000" dirty="0"/>
              <a:t>Elementos como los cuernos de consagración y las representaciones de la diosa madre sugieren un fuerte vínculo con la naturaleza y la fertilidad.</a:t>
            </a:r>
          </a:p>
        </p:txBody>
      </p:sp>
    </p:spTree>
    <p:extLst>
      <p:ext uri="{BB962C8B-B14F-4D97-AF65-F5344CB8AC3E}">
        <p14:creationId xmlns:p14="http://schemas.microsoft.com/office/powerpoint/2010/main" val="3793316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A7DB8A-9EA6-476C-AFBA-6F6627CE554E}"/>
              </a:ext>
            </a:extLst>
          </p:cNvPr>
          <p:cNvPicPr>
            <a:picLocks noChangeAspect="1"/>
          </p:cNvPicPr>
          <p:nvPr/>
        </p:nvPicPr>
        <p:blipFill>
          <a:blip r:embed="rId2"/>
          <a:stretch>
            <a:fillRect/>
          </a:stretch>
        </p:blipFill>
        <p:spPr>
          <a:xfrm>
            <a:off x="2576114" y="742951"/>
            <a:ext cx="6824661" cy="4781828"/>
          </a:xfrm>
          <a:prstGeom prst="rect">
            <a:avLst/>
          </a:prstGeom>
        </p:spPr>
      </p:pic>
    </p:spTree>
    <p:extLst>
      <p:ext uri="{BB962C8B-B14F-4D97-AF65-F5344CB8AC3E}">
        <p14:creationId xmlns:p14="http://schemas.microsoft.com/office/powerpoint/2010/main" val="3860422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8CCA5E8-D458-4051-9AF4-7DACAE72C429}"/>
              </a:ext>
            </a:extLst>
          </p:cNvPr>
          <p:cNvPicPr>
            <a:picLocks noChangeAspect="1"/>
          </p:cNvPicPr>
          <p:nvPr/>
        </p:nvPicPr>
        <p:blipFill>
          <a:blip r:embed="rId2"/>
          <a:stretch>
            <a:fillRect/>
          </a:stretch>
        </p:blipFill>
        <p:spPr>
          <a:xfrm>
            <a:off x="113465" y="418680"/>
            <a:ext cx="11965070" cy="6020640"/>
          </a:xfrm>
          <a:prstGeom prst="rect">
            <a:avLst/>
          </a:prstGeom>
        </p:spPr>
      </p:pic>
    </p:spTree>
    <p:extLst>
      <p:ext uri="{BB962C8B-B14F-4D97-AF65-F5344CB8AC3E}">
        <p14:creationId xmlns:p14="http://schemas.microsoft.com/office/powerpoint/2010/main" val="26826726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12215</TotalTime>
  <Words>1649</Words>
  <Application>Microsoft Office PowerPoint</Application>
  <PresentationFormat>Panorámica</PresentationFormat>
  <Paragraphs>143</Paragraphs>
  <Slides>59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59</vt:i4>
      </vt:variant>
    </vt:vector>
  </HeadingPairs>
  <TitlesOfParts>
    <vt:vector size="63"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 Lara</dc:creator>
  <cp:lastModifiedBy>Edwin Roberto Zumba Llango</cp:lastModifiedBy>
  <cp:revision>276</cp:revision>
  <dcterms:created xsi:type="dcterms:W3CDTF">2021-11-15T04:52:01Z</dcterms:created>
  <dcterms:modified xsi:type="dcterms:W3CDTF">2024-12-10T15:12:00Z</dcterms:modified>
</cp:coreProperties>
</file>